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623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40" r:id="rId15"/>
    <p:sldId id="639" r:id="rId16"/>
    <p:sldId id="642" r:id="rId17"/>
    <p:sldId id="643" r:id="rId18"/>
    <p:sldId id="644" r:id="rId19"/>
    <p:sldId id="645" r:id="rId20"/>
    <p:sldId id="646" r:id="rId21"/>
    <p:sldId id="641" r:id="rId22"/>
    <p:sldId id="626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FF"/>
    <a:srgbClr val="FF9900"/>
    <a:srgbClr val="FF9933"/>
    <a:srgbClr val="C3A5F9"/>
    <a:srgbClr val="F7A7D1"/>
    <a:srgbClr val="E89584"/>
    <a:srgbClr val="E2C6FA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9645" autoAdjust="0"/>
  </p:normalViewPr>
  <p:slideViewPr>
    <p:cSldViewPr snapToGrid="0">
      <p:cViewPr varScale="1">
        <p:scale>
          <a:sx n="86" d="100"/>
          <a:sy n="86" d="100"/>
        </p:scale>
        <p:origin x="12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C25B-7D92-4CB4-AC16-56E3FA748906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5D9-72E8-4E77-9951-0717A041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A7A-D492-4ED6-BBDB-300C8F0BA47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ED87-93D9-4D1C-BAF6-330BDB857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3900" y="923925"/>
            <a:ext cx="3324225" cy="2493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F391-D8C6-4FDE-9006-7664010DBB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Portable</a:t>
            </a:r>
            <a:r>
              <a:rPr lang="ko-KR" altLang="en-US" dirty="0"/>
              <a:t> </a:t>
            </a:r>
            <a:r>
              <a:rPr lang="en-US" altLang="ko-KR" dirty="0"/>
              <a:t>Operating System Interface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UNIX</a:t>
            </a:r>
            <a:r>
              <a:rPr lang="ko-KR" altLang="en-US" dirty="0"/>
              <a:t>를 기반으로 두는 하나의 표준 </a:t>
            </a:r>
            <a:r>
              <a:rPr lang="en-US" altLang="ko-KR" dirty="0"/>
              <a:t>OS </a:t>
            </a:r>
            <a:r>
              <a:rPr lang="ko-KR" altLang="en-US" dirty="0"/>
              <a:t>인터페이스 규칙을 의미함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1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5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C7AA-8789-42DB-93E3-3BD3F81081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6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918634"/>
          </a:xfrm>
        </p:spPr>
        <p:txBody>
          <a:bodyPr>
            <a:normAutofit/>
          </a:bodyPr>
          <a:lstStyle>
            <a:lvl1pPr>
              <a:defRPr sz="23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A0E4760E-6010-4A77-B7F9-2CC85750B1B8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2" y="6356353"/>
            <a:ext cx="2335035" cy="36512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457199" y="1203568"/>
            <a:ext cx="8229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EA40BA-E2CE-4548-A323-7D3E9852DB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8615"/>
            <a:ext cx="7886700" cy="48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BB4-4C06-42BF-973F-02395FC0E7D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̵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issing.csail.mit.edu/2020/debugging-profil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" y="1613506"/>
            <a:ext cx="9144001" cy="1655285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Command-line Environment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42683" y="3911364"/>
            <a:ext cx="5858634" cy="122624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2021 Winter ABC Mentoring Program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Team 5 Mentor </a:t>
            </a:r>
            <a:r>
              <a:rPr lang="ko-KR" altLang="en-US" sz="2000" dirty="0">
                <a:solidFill>
                  <a:schemeClr val="tx1"/>
                </a:solidFill>
              </a:rPr>
              <a:t>정현준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2021 / 01 / 28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5" y="5591596"/>
            <a:ext cx="2182154" cy="8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E2D2-3275-415D-89F9-86C384D3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C548D-65B9-47E3-9557-152C3090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8" y="1246546"/>
            <a:ext cx="8477250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SIGSTOP</a:t>
            </a:r>
            <a:r>
              <a:rPr lang="ko-KR" altLang="en-US" sz="2000" dirty="0"/>
              <a:t> </a:t>
            </a:r>
            <a:r>
              <a:rPr lang="en-US" altLang="ko-KR" sz="2000" dirty="0"/>
              <a:t>signal</a:t>
            </a:r>
            <a:r>
              <a:rPr lang="ko-KR" altLang="en-US" sz="2000" dirty="0"/>
              <a:t>을 받아 일시정지 된 프로세스를 다시 실행하는 방법은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en-US" altLang="ko-KR" sz="2000" dirty="0" err="1"/>
              <a:t>fg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통해 </a:t>
            </a:r>
            <a:r>
              <a:rPr lang="en-US" altLang="ko-KR" sz="2000" dirty="0"/>
              <a:t>foreground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en-US" altLang="ko-KR" sz="2000" dirty="0" err="1"/>
              <a:t>bg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통해 </a:t>
            </a:r>
            <a:r>
              <a:rPr lang="en-US" altLang="ko-KR" sz="2000" dirty="0"/>
              <a:t>background </a:t>
            </a:r>
            <a:r>
              <a:rPr lang="ko-KR" altLang="en-US" sz="2000" dirty="0"/>
              <a:t>실행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EBF04CF-3CCD-4970-957D-96DF1BAA8E35}"/>
              </a:ext>
            </a:extLst>
          </p:cNvPr>
          <p:cNvGrpSpPr/>
          <p:nvPr/>
        </p:nvGrpSpPr>
        <p:grpSpPr>
          <a:xfrm>
            <a:off x="604836" y="3540511"/>
            <a:ext cx="8023535" cy="2536236"/>
            <a:chOff x="951569" y="3495906"/>
            <a:chExt cx="8023535" cy="25362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5ED3B1-7CE9-4769-9C0F-D7CF5E596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569" y="3495906"/>
              <a:ext cx="3849030" cy="2536236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2079C34-F76F-4351-AC2D-B2BBA94D0900}"/>
                </a:ext>
              </a:extLst>
            </p:cNvPr>
            <p:cNvGrpSpPr/>
            <p:nvPr/>
          </p:nvGrpSpPr>
          <p:grpSpPr>
            <a:xfrm>
              <a:off x="4572000" y="3601840"/>
              <a:ext cx="457200" cy="375427"/>
              <a:chOff x="4572000" y="3601840"/>
              <a:chExt cx="457200" cy="375427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AC798A-FE06-46D7-B0FE-2619F872E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0184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7A1F500-B84E-47FB-BFD6-86F2865B3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151" y="3977265"/>
                <a:ext cx="44604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BA3BB4F0-0836-4B4D-A8F6-9A7051978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332" y="3601840"/>
                <a:ext cx="0" cy="3754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81F45CC-4693-4C1C-924A-D0587B6057ED}"/>
                </a:ext>
              </a:extLst>
            </p:cNvPr>
            <p:cNvGrpSpPr/>
            <p:nvPr/>
          </p:nvGrpSpPr>
          <p:grpSpPr>
            <a:xfrm>
              <a:off x="4605453" y="4576310"/>
              <a:ext cx="457200" cy="375427"/>
              <a:chOff x="4572000" y="3601840"/>
              <a:chExt cx="457200" cy="37542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26B9D1-A698-48D7-93BD-410BCD464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0184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E18DC55-A660-457A-8FA4-BA1279B49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151" y="3977265"/>
                <a:ext cx="44604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934558E-E3DE-4A0A-B064-BB1F58694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332" y="3601840"/>
                <a:ext cx="0" cy="3754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217D39E-61F7-4CB7-9DC8-1D0DBD1C3FE0}"/>
                </a:ext>
              </a:extLst>
            </p:cNvPr>
            <p:cNvGrpSpPr/>
            <p:nvPr/>
          </p:nvGrpSpPr>
          <p:grpSpPr>
            <a:xfrm>
              <a:off x="4605452" y="5116511"/>
              <a:ext cx="457200" cy="375427"/>
              <a:chOff x="4572000" y="3601840"/>
              <a:chExt cx="457200" cy="37542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671F7B2-D2EC-4DEC-8F5A-B74B45E3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01840"/>
                <a:ext cx="45720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5DEB6E6-8AD5-4A6B-A5C0-78CF1AAE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151" y="3977265"/>
                <a:ext cx="44604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12F99A1-CD19-4DD0-AA2C-FE1C7260B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332" y="3601840"/>
                <a:ext cx="0" cy="37542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285FA4-D24E-47C3-A2DD-8B583CB50BE9}"/>
                </a:ext>
              </a:extLst>
            </p:cNvPr>
            <p:cNvSpPr txBox="1"/>
            <p:nvPr/>
          </p:nvSpPr>
          <p:spPr>
            <a:xfrm>
              <a:off x="5116548" y="3609125"/>
              <a:ext cx="3849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Background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에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개 정지된 프로세스 존재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ECFDF-4FFB-4242-85E0-F034B16FB3F6}"/>
                </a:ext>
              </a:extLst>
            </p:cNvPr>
            <p:cNvSpPr txBox="1"/>
            <p:nvPr/>
          </p:nvSpPr>
          <p:spPr>
            <a:xfrm>
              <a:off x="5116548" y="4046412"/>
              <a:ext cx="3660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 err="1">
                  <a:latin typeface="Tahoma" panose="020B0604030504040204" pitchFamily="34" charset="0"/>
                  <a:cs typeface="Tahoma" panose="020B0604030504040204" pitchFamily="34" charset="0"/>
                </a:rPr>
                <a:t>bg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명령어로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번을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background 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실행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56EE36-E0E5-44CF-8297-D0BE64367138}"/>
                </a:ext>
              </a:extLst>
            </p:cNvPr>
            <p:cNvSpPr txBox="1"/>
            <p:nvPr/>
          </p:nvSpPr>
          <p:spPr>
            <a:xfrm>
              <a:off x="5126077" y="4554174"/>
              <a:ext cx="3849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Background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에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개 프로세스 존재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8EBBD5-8C20-40DB-B520-B0FE0692394C}"/>
                </a:ext>
              </a:extLst>
            </p:cNvPr>
            <p:cNvSpPr txBox="1"/>
            <p:nvPr/>
          </p:nvSpPr>
          <p:spPr>
            <a:xfrm>
              <a:off x="5126077" y="5089477"/>
              <a:ext cx="3849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 err="1">
                  <a:latin typeface="Tahoma" panose="020B0604030504040204" pitchFamily="34" charset="0"/>
                  <a:cs typeface="Tahoma" panose="020B0604030504040204" pitchFamily="34" charset="0"/>
                </a:rPr>
                <a:t>fg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명령어로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번을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foreground 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실행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7A2F343-B612-4F0E-8F3B-74F59ADCA15B}"/>
                </a:ext>
              </a:extLst>
            </p:cNvPr>
            <p:cNvGrpSpPr/>
            <p:nvPr/>
          </p:nvGrpSpPr>
          <p:grpSpPr>
            <a:xfrm>
              <a:off x="4590584" y="4111273"/>
              <a:ext cx="457200" cy="240240"/>
              <a:chOff x="4572000" y="3601840"/>
              <a:chExt cx="457200" cy="375427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DA5BE3A-FEEB-4CBB-91BF-04736B9E9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0184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7665B89-70B6-4E42-8185-B4370DACA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151" y="3977265"/>
                <a:ext cx="44604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30C7DAC-7346-42E6-8BAB-18F6ABA7E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483" y="3601840"/>
                <a:ext cx="0" cy="3754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64CC4D0-D916-417B-8A40-F132BF3FE784}"/>
                </a:ext>
              </a:extLst>
            </p:cNvPr>
            <p:cNvGrpSpPr/>
            <p:nvPr/>
          </p:nvGrpSpPr>
          <p:grpSpPr>
            <a:xfrm>
              <a:off x="4620788" y="5699694"/>
              <a:ext cx="457200" cy="257442"/>
              <a:chOff x="4572000" y="3601840"/>
              <a:chExt cx="457200" cy="375427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DDC4548-A344-48C1-ABBC-438BA97E5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0184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5E6932D-7F26-4614-9511-CF281CF51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151" y="3977265"/>
                <a:ext cx="44604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32004DC-417C-4B87-BD94-29C5B0B6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332" y="3601840"/>
                <a:ext cx="0" cy="3754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465763-694F-4A6D-8055-2DB830941F45}"/>
                </a:ext>
              </a:extLst>
            </p:cNvPr>
            <p:cNvSpPr txBox="1"/>
            <p:nvPr/>
          </p:nvSpPr>
          <p:spPr>
            <a:xfrm>
              <a:off x="5109351" y="5624780"/>
              <a:ext cx="3849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Background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에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 1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개 정지된 프로세스 존재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64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C85E-83AF-4794-BB91-CD15705C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tmux</a:t>
            </a:r>
            <a:r>
              <a:rPr lang="en-US" altLang="ko-KR" dirty="0"/>
              <a:t> (Terminal Multiplexer)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71A1-404E-4D6A-82FE-FAFFFD13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여러 개의 </a:t>
            </a:r>
            <a:r>
              <a:rPr lang="en-US" altLang="ko-KR" sz="2000" dirty="0"/>
              <a:t>terminal</a:t>
            </a:r>
            <a:r>
              <a:rPr lang="ko-KR" altLang="en-US" sz="2000" dirty="0"/>
              <a:t>을 사용하고 싶을 때 씁니다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Putty</a:t>
            </a:r>
            <a:r>
              <a:rPr lang="ko-KR" altLang="en-US" sz="1800" dirty="0"/>
              <a:t>를 여러 개 열면 되면 안되나요</a:t>
            </a:r>
            <a:r>
              <a:rPr lang="en-US" altLang="ko-KR" sz="1800" dirty="0"/>
              <a:t>…?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tmux</a:t>
            </a:r>
            <a:r>
              <a:rPr lang="ko-KR" altLang="en-US" sz="2000" dirty="0"/>
              <a:t>에는 여러 개의 </a:t>
            </a:r>
            <a:r>
              <a:rPr lang="en-US" altLang="ko-KR" sz="2000" dirty="0"/>
              <a:t>terminal</a:t>
            </a:r>
            <a:r>
              <a:rPr lang="ko-KR" altLang="en-US" sz="2000" dirty="0"/>
              <a:t>을 열 수 있다는 특징 외에 또다른 특징이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tmux</a:t>
            </a:r>
            <a:r>
              <a:rPr lang="ko-KR" altLang="en-US" sz="2000" dirty="0"/>
              <a:t>를 통해 열린 새로운 </a:t>
            </a:r>
            <a:r>
              <a:rPr lang="en-US" altLang="ko-KR" sz="2000" dirty="0"/>
              <a:t>session</a:t>
            </a:r>
            <a:r>
              <a:rPr lang="ko-KR" altLang="en-US" sz="2000" dirty="0"/>
              <a:t>에서 실행한 백그라운드 프로세스는 </a:t>
            </a:r>
            <a:r>
              <a:rPr lang="en-US" altLang="ko-KR" sz="2000" dirty="0"/>
              <a:t>termina</a:t>
            </a:r>
            <a:r>
              <a:rPr lang="ko-KR" altLang="en-US" sz="2000" dirty="0"/>
              <a:t>을 종료해도 꺼지지 않고 그대로 서버에서 실행됩니다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즉</a:t>
            </a:r>
            <a:r>
              <a:rPr lang="en-US" altLang="ko-KR" sz="2000" dirty="0">
                <a:solidFill>
                  <a:srgbClr val="FF0000"/>
                </a:solidFill>
              </a:rPr>
              <a:t>, putty</a:t>
            </a:r>
            <a:r>
              <a:rPr lang="ko-KR" altLang="en-US" sz="2000" dirty="0">
                <a:solidFill>
                  <a:srgbClr val="FF0000"/>
                </a:solidFill>
              </a:rPr>
              <a:t>를 종료해도 프로그램이 서버에서 돌아갑니다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2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59D11-7D6C-4619-94FE-52D14F2B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tmux</a:t>
            </a:r>
            <a:r>
              <a:rPr lang="en-US" altLang="ko-KR" dirty="0"/>
              <a:t> (Terminal Multiplexer)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453BC-7BC7-402E-A5F7-6F1DD04C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: </a:t>
            </a:r>
            <a:r>
              <a:rPr lang="ko-KR" altLang="en-US" sz="1800" dirty="0"/>
              <a:t>새로운 </a:t>
            </a:r>
            <a:r>
              <a:rPr lang="en-US" altLang="ko-KR" sz="1800" dirty="0"/>
              <a:t>session</a:t>
            </a:r>
            <a:r>
              <a:rPr lang="ko-KR" altLang="en-US" sz="1800" dirty="0"/>
              <a:t>을 시작합니다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new –s [</a:t>
            </a:r>
            <a:r>
              <a:rPr lang="ko-KR" altLang="en-US" sz="1800" dirty="0"/>
              <a:t>이름</a:t>
            </a:r>
            <a:r>
              <a:rPr lang="en-US" altLang="ko-KR" sz="1800" dirty="0"/>
              <a:t>] : </a:t>
            </a:r>
            <a:r>
              <a:rPr lang="ko-KR" altLang="en-US" sz="1800" dirty="0"/>
              <a:t>새로운 </a:t>
            </a:r>
            <a:r>
              <a:rPr lang="en-US" altLang="ko-KR" sz="1800" dirty="0"/>
              <a:t>session</a:t>
            </a:r>
            <a:r>
              <a:rPr lang="ko-KR" altLang="en-US" sz="1800" dirty="0"/>
              <a:t>을 시작한 뒤</a:t>
            </a:r>
            <a:r>
              <a:rPr lang="en-US" altLang="ko-KR" sz="1800" dirty="0"/>
              <a:t>, session</a:t>
            </a:r>
            <a:r>
              <a:rPr lang="ko-KR" altLang="en-US" sz="1800" dirty="0"/>
              <a:t> 이름을 정합니다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ls : </a:t>
            </a:r>
            <a:r>
              <a:rPr lang="ko-KR" altLang="en-US" sz="1800" dirty="0"/>
              <a:t>현재 존재하는 모든 </a:t>
            </a:r>
            <a:r>
              <a:rPr lang="en-US" altLang="ko-KR" sz="1800" dirty="0" err="1"/>
              <a:t>tmux</a:t>
            </a:r>
            <a:r>
              <a:rPr lang="en-US" altLang="ko-KR" sz="1800" dirty="0"/>
              <a:t> session</a:t>
            </a:r>
            <a:r>
              <a:rPr lang="ko-KR" altLang="en-US" sz="1800" dirty="0"/>
              <a:t>을 출력합니다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a : </a:t>
            </a:r>
            <a:r>
              <a:rPr lang="ko-KR" altLang="en-US" sz="1800" dirty="0"/>
              <a:t>마지막으로 연결했던 </a:t>
            </a:r>
            <a:r>
              <a:rPr lang="en-US" altLang="ko-KR" sz="1800" dirty="0"/>
              <a:t>session</a:t>
            </a:r>
            <a:r>
              <a:rPr lang="ko-KR" altLang="en-US" sz="1800" dirty="0"/>
              <a:t>을 불러옵니다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a –t [</a:t>
            </a:r>
            <a:r>
              <a:rPr lang="ko-KR" altLang="en-US" sz="1800" dirty="0"/>
              <a:t>이름</a:t>
            </a:r>
            <a:r>
              <a:rPr lang="en-US" altLang="ko-KR" sz="1800" dirty="0"/>
              <a:t>] : </a:t>
            </a:r>
            <a:r>
              <a:rPr lang="ko-KR" altLang="en-US" sz="1800" dirty="0"/>
              <a:t>이름에 해당하는 </a:t>
            </a:r>
            <a:r>
              <a:rPr lang="en-US" altLang="ko-KR" sz="1800" dirty="0"/>
              <a:t>session</a:t>
            </a:r>
            <a:r>
              <a:rPr lang="ko-KR" altLang="en-US" sz="1800" dirty="0"/>
              <a:t>과 연결</a:t>
            </a:r>
            <a:r>
              <a:rPr lang="en-US" altLang="ko-KR" sz="1800" dirty="0"/>
              <a:t>(attach)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Crtl+b</a:t>
            </a:r>
            <a:r>
              <a:rPr lang="en-US" altLang="ko-KR" sz="1800" dirty="0"/>
              <a:t> </a:t>
            </a:r>
            <a:r>
              <a:rPr lang="ko-KR" altLang="en-US" sz="1800" dirty="0"/>
              <a:t>누른 뒤</a:t>
            </a:r>
            <a:r>
              <a:rPr lang="en-US" altLang="ko-KR" sz="1800" dirty="0"/>
              <a:t> d : </a:t>
            </a:r>
            <a:r>
              <a:rPr lang="ko-KR" altLang="en-US" sz="1800" dirty="0"/>
              <a:t>현재 </a:t>
            </a:r>
            <a:r>
              <a:rPr lang="en-US" altLang="ko-KR" sz="1800" dirty="0"/>
              <a:t>session</a:t>
            </a:r>
            <a:r>
              <a:rPr lang="ko-KR" altLang="en-US" sz="1800" dirty="0"/>
              <a:t>과 연결을 해제합니다</a:t>
            </a:r>
            <a:r>
              <a:rPr lang="en-US" altLang="ko-KR" sz="1800" dirty="0"/>
              <a:t>. (detach)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kill-session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현재 </a:t>
            </a:r>
            <a:r>
              <a:rPr lang="en-US" altLang="ko-KR" sz="1800" dirty="0"/>
              <a:t>session</a:t>
            </a:r>
            <a:r>
              <a:rPr lang="ko-KR" altLang="en-US" sz="1800" dirty="0"/>
              <a:t>을 종료하고 제거합니다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tmux</a:t>
            </a:r>
            <a:r>
              <a:rPr lang="en-US" altLang="ko-KR" sz="1800" dirty="0"/>
              <a:t> kill-session –t [</a:t>
            </a:r>
            <a:r>
              <a:rPr lang="ko-KR" altLang="en-US" sz="1800" dirty="0"/>
              <a:t>이름</a:t>
            </a:r>
            <a:r>
              <a:rPr lang="en-US" altLang="ko-KR" sz="1800" dirty="0"/>
              <a:t>] : </a:t>
            </a:r>
            <a:r>
              <a:rPr lang="ko-KR" altLang="en-US" sz="1800" dirty="0"/>
              <a:t>특정 이름을 가진 </a:t>
            </a:r>
            <a:r>
              <a:rPr lang="en-US" altLang="ko-KR" sz="1800" dirty="0"/>
              <a:t>session</a:t>
            </a:r>
            <a:r>
              <a:rPr lang="ko-KR" altLang="en-US" sz="1800" dirty="0"/>
              <a:t>을 제거합니다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018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64358-1ADD-41BA-AE4C-990809F5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8E2F3-BEFF-4900-BEBF-7EDC51CC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자주 쓰는 </a:t>
            </a:r>
            <a:r>
              <a:rPr lang="en-US" altLang="ko-KR" sz="2000" dirty="0"/>
              <a:t>command</a:t>
            </a:r>
            <a:r>
              <a:rPr lang="ko-KR" altLang="en-US" sz="2000" dirty="0"/>
              <a:t>가 너무 길 때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alias [alias </a:t>
            </a:r>
            <a:r>
              <a:rPr lang="ko-KR" altLang="en-US" sz="2000" dirty="0"/>
              <a:t>이름</a:t>
            </a:r>
            <a:r>
              <a:rPr lang="en-US" altLang="ko-KR" sz="2000" dirty="0"/>
              <a:t>]</a:t>
            </a:r>
            <a:r>
              <a:rPr lang="en-US" altLang="ko-KR" sz="2000" dirty="0">
                <a:solidFill>
                  <a:srgbClr val="FF0000"/>
                </a:solidFill>
              </a:rPr>
              <a:t>=</a:t>
            </a:r>
            <a:r>
              <a:rPr lang="en-US" altLang="ko-KR" sz="2000" dirty="0"/>
              <a:t>[command arg1 arg2 …] : alias </a:t>
            </a:r>
            <a:r>
              <a:rPr lang="ko-KR" altLang="en-US" sz="2000" dirty="0"/>
              <a:t>등록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unalias [alias </a:t>
            </a:r>
            <a:r>
              <a:rPr lang="ko-KR" altLang="en-US" sz="2000" dirty="0"/>
              <a:t>이름</a:t>
            </a:r>
            <a:r>
              <a:rPr lang="en-US" altLang="ko-KR" sz="2000" dirty="0"/>
              <a:t>] : alias</a:t>
            </a:r>
            <a:r>
              <a:rPr lang="ko-KR" altLang="en-US" sz="2000" dirty="0"/>
              <a:t> 해제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Ex) alias </a:t>
            </a:r>
            <a:r>
              <a:rPr lang="en-US" altLang="ko-KR" sz="2000" dirty="0" err="1"/>
              <a:t>gp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–</a:t>
            </a:r>
            <a:r>
              <a:rPr lang="en-US" altLang="ko-KR" sz="2000" dirty="0" err="1"/>
              <a:t>ef</a:t>
            </a:r>
            <a:r>
              <a:rPr lang="en-US" altLang="ko-KR" sz="2000" dirty="0"/>
              <a:t> | grep”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0E6C5-5493-4953-BEBC-663B4EF5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7511"/>
            <a:ext cx="70675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8C43C-8B76-4A88-BED0-0B72DD05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855EB-F78B-4306-A93B-DAFBE79F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613"/>
            <a:ext cx="7895064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alias</a:t>
            </a:r>
            <a:r>
              <a:rPr lang="ko-KR" altLang="en-US" sz="2000" dirty="0"/>
              <a:t>만 입력하면 현재 등록된 모든 </a:t>
            </a:r>
            <a:r>
              <a:rPr lang="en-US" altLang="ko-KR" sz="2000" dirty="0"/>
              <a:t>alias</a:t>
            </a:r>
            <a:r>
              <a:rPr lang="ko-KR" altLang="en-US" sz="2000" dirty="0"/>
              <a:t>를 볼 수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단 </a:t>
            </a:r>
            <a:r>
              <a:rPr lang="en-US" altLang="ko-KR" sz="2000" dirty="0"/>
              <a:t>alias</a:t>
            </a:r>
            <a:r>
              <a:rPr lang="ko-KR" altLang="en-US" sz="2000" dirty="0"/>
              <a:t>와 </a:t>
            </a:r>
            <a:r>
              <a:rPr lang="en-US" altLang="ko-KR" sz="2000" dirty="0"/>
              <a:t>unalias</a:t>
            </a:r>
            <a:r>
              <a:rPr lang="ko-KR" altLang="en-US" sz="2000" dirty="0"/>
              <a:t>는 현재 </a:t>
            </a:r>
            <a:r>
              <a:rPr lang="en-US" altLang="ko-KR" sz="2000" dirty="0"/>
              <a:t>session</a:t>
            </a:r>
            <a:r>
              <a:rPr lang="ko-KR" altLang="en-US" sz="2000" dirty="0"/>
              <a:t>에만 유효합니다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즉</a:t>
            </a:r>
            <a:r>
              <a:rPr lang="en-US" altLang="ko-KR" sz="2000" dirty="0">
                <a:solidFill>
                  <a:srgbClr val="FF0000"/>
                </a:solidFill>
              </a:rPr>
              <a:t>, putty</a:t>
            </a:r>
            <a:r>
              <a:rPr lang="ko-KR" altLang="en-US" sz="2000" dirty="0">
                <a:solidFill>
                  <a:srgbClr val="FF0000"/>
                </a:solidFill>
              </a:rPr>
              <a:t>를 새로 접속하는 경우 사라지게 됩니다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영구 보존하고 싶은 경우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 err="1">
                <a:solidFill>
                  <a:srgbClr val="FF0000"/>
                </a:solidFill>
              </a:rPr>
              <a:t>bashrc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저장하면 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일부 명령어의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사전에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지정한 </a:t>
            </a:r>
            <a:r>
              <a:rPr lang="en-US" altLang="ko-KR" sz="2000" dirty="0"/>
              <a:t>alias</a:t>
            </a:r>
            <a:r>
              <a:rPr lang="ko-KR" altLang="en-US" sz="2000" dirty="0"/>
              <a:t>가 존재합니다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mv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실제로는 </a:t>
            </a:r>
            <a:r>
              <a:rPr lang="en-US" altLang="ko-KR" sz="2000" dirty="0"/>
              <a:t>mv -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로 </a:t>
            </a:r>
            <a:r>
              <a:rPr lang="en-US" altLang="ko-KR" sz="2000" dirty="0"/>
              <a:t>alias</a:t>
            </a:r>
            <a:r>
              <a:rPr lang="ko-KR" altLang="en-US" sz="2000" dirty="0"/>
              <a:t>가 저장되어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61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4299-16E1-47DD-8BE1-CC487CDC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64653-CE60-447D-9B34-7B6FA69C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Windows</a:t>
            </a:r>
            <a:r>
              <a:rPr lang="ko-KR" altLang="en-US" sz="2000" dirty="0"/>
              <a:t>의 숨김 파일 </a:t>
            </a:r>
            <a:r>
              <a:rPr lang="en-US" altLang="ko-KR" sz="2000" dirty="0"/>
              <a:t>(</a:t>
            </a:r>
            <a:r>
              <a:rPr lang="ko-KR" altLang="en-US" sz="2000" dirty="0"/>
              <a:t>또는 숨김 폴더</a:t>
            </a:r>
            <a:r>
              <a:rPr lang="en-US" altLang="ko-KR" sz="2000" dirty="0"/>
              <a:t>) </a:t>
            </a:r>
            <a:r>
              <a:rPr lang="ko-KR" altLang="en-US" sz="2000" dirty="0"/>
              <a:t>역할을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ls </a:t>
            </a:r>
            <a:r>
              <a:rPr lang="ko-KR" altLang="en-US" sz="2000" dirty="0"/>
              <a:t>명령어로는 보이지 않고 </a:t>
            </a:r>
            <a:r>
              <a:rPr lang="en-US" altLang="ko-KR" sz="2000" dirty="0"/>
              <a:t>–a </a:t>
            </a:r>
            <a:r>
              <a:rPr lang="ko-KR" altLang="en-US" sz="2000" dirty="0"/>
              <a:t>같은 옵션을 사용해야 보입니다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주로 어떤 프로그램에 대한 환경 설정</a:t>
            </a:r>
            <a:r>
              <a:rPr lang="en-US" altLang="ko-KR" sz="2000" dirty="0"/>
              <a:t>(configuration)</a:t>
            </a:r>
            <a:r>
              <a:rPr lang="ko-KR" altLang="en-US" sz="2000" dirty="0"/>
              <a:t>을 저장할 때 이러한 숨김 파일을 주로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.</a:t>
            </a:r>
            <a:r>
              <a:rPr lang="en-US" altLang="ko-KR" sz="2000" dirty="0" err="1"/>
              <a:t>bashrc</a:t>
            </a:r>
            <a:r>
              <a:rPr lang="ko-KR" altLang="en-US" sz="2000" dirty="0"/>
              <a:t>나</a:t>
            </a:r>
            <a:r>
              <a:rPr lang="en-US" altLang="ko-KR" sz="2000" dirty="0"/>
              <a:t> .</a:t>
            </a:r>
            <a:r>
              <a:rPr lang="en-US" altLang="ko-KR" sz="2000" dirty="0" err="1"/>
              <a:t>vimrc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gitconfig</a:t>
            </a:r>
            <a:r>
              <a:rPr lang="en-US" altLang="ko-KR" sz="2000" dirty="0"/>
              <a:t> </a:t>
            </a:r>
            <a:r>
              <a:rPr lang="ko-KR" altLang="en-US" sz="2000" dirty="0"/>
              <a:t>파일 등등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73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C159-DB38-4CF4-AD88-9522F81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66020-ECA9-488E-873C-F4E65127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836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SSH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key</a:t>
            </a:r>
            <a:r>
              <a:rPr lang="ko-KR" altLang="en-US" sz="2000" dirty="0"/>
              <a:t>를 이용해 서버와 사용자 사이의 접속을 관리합니다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서버 측에서 가진 </a:t>
            </a:r>
            <a:r>
              <a:rPr lang="en-US" altLang="ko-KR" sz="2000" dirty="0"/>
              <a:t>key</a:t>
            </a:r>
            <a:r>
              <a:rPr lang="ko-KR" altLang="en-US" sz="2000" dirty="0"/>
              <a:t>를 </a:t>
            </a:r>
            <a:r>
              <a:rPr lang="en-US" altLang="ko-KR" sz="2000" dirty="0"/>
              <a:t>public key</a:t>
            </a:r>
            <a:r>
              <a:rPr lang="ko-KR" altLang="en-US" sz="2000" dirty="0"/>
              <a:t>라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사용자</a:t>
            </a:r>
            <a:r>
              <a:rPr lang="en-US" altLang="ko-KR" sz="2000" dirty="0"/>
              <a:t>(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) </a:t>
            </a:r>
            <a:r>
              <a:rPr lang="ko-KR" altLang="en-US" sz="2000" dirty="0"/>
              <a:t>측에서 가진 </a:t>
            </a:r>
            <a:r>
              <a:rPr lang="en-US" altLang="ko-KR" sz="2000" dirty="0"/>
              <a:t>key</a:t>
            </a:r>
            <a:r>
              <a:rPr lang="ko-KR" altLang="en-US" sz="2000" dirty="0"/>
              <a:t>를 </a:t>
            </a:r>
            <a:r>
              <a:rPr lang="en-US" altLang="ko-KR" sz="2000" dirty="0"/>
              <a:t>private key</a:t>
            </a:r>
            <a:r>
              <a:rPr lang="ko-KR" altLang="en-US" sz="2000" dirty="0"/>
              <a:t>라 합니다</a:t>
            </a:r>
            <a:r>
              <a:rPr lang="en-US" altLang="ko-KR" sz="2000" dirty="0"/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A09877-D380-4DC4-8930-8F423B63E7DC}"/>
              </a:ext>
            </a:extLst>
          </p:cNvPr>
          <p:cNvGrpSpPr/>
          <p:nvPr/>
        </p:nvGrpSpPr>
        <p:grpSpPr>
          <a:xfrm>
            <a:off x="2253477" y="3370052"/>
            <a:ext cx="4911562" cy="2688644"/>
            <a:chOff x="2331536" y="3151432"/>
            <a:chExt cx="4911562" cy="26886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42FD63B-B74C-45FF-B781-96914007AB5F}"/>
                </a:ext>
              </a:extLst>
            </p:cNvPr>
            <p:cNvGrpSpPr/>
            <p:nvPr/>
          </p:nvGrpSpPr>
          <p:grpSpPr>
            <a:xfrm>
              <a:off x="2331536" y="3435740"/>
              <a:ext cx="4911562" cy="2404336"/>
              <a:chOff x="1996999" y="3429000"/>
              <a:chExt cx="4911562" cy="240433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65114FC-5FB3-4666-BFB0-F2F4B92DF1BE}"/>
                  </a:ext>
                </a:extLst>
              </p:cNvPr>
              <p:cNvGrpSpPr/>
              <p:nvPr/>
            </p:nvGrpSpPr>
            <p:grpSpPr>
              <a:xfrm>
                <a:off x="1996999" y="3429000"/>
                <a:ext cx="1058435" cy="2298491"/>
                <a:chOff x="2320384" y="3544839"/>
                <a:chExt cx="1058435" cy="2298491"/>
              </a:xfrm>
            </p:grpSpPr>
            <p:pic>
              <p:nvPicPr>
                <p:cNvPr id="3074" name="Picture 2" descr="황금 자물쇠 아이콘, 자물쇠 아이콘, 자물쇠 아이콘, 자물쇠 아이콘 PNG 및 벡터 에 대한 무료 다운로드 | 자물쇠, 아이콘, 배경">
                  <a:extLst>
                    <a:ext uri="{FF2B5EF4-FFF2-40B4-BE49-F238E27FC236}">
                      <a16:creationId xmlns:a16="http://schemas.microsoft.com/office/drawing/2014/main" id="{794DC046-EFA2-40C7-950F-B3E26B4C70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6563" r="90000">
                              <a14:foregroundMark x1="35000" y1="52812" x2="35000" y2="52812"/>
                              <a14:foregroundMark x1="6563" y1="62813" x2="6563" y2="6281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902"/>
                <a:stretch/>
              </p:blipFill>
              <p:spPr bwMode="auto">
                <a:xfrm>
                  <a:off x="2331535" y="3585116"/>
                  <a:ext cx="958075" cy="20342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DD1347-A0F5-45EF-AB66-535C8372DFF3}"/>
                    </a:ext>
                  </a:extLst>
                </p:cNvPr>
                <p:cNvSpPr txBox="1"/>
                <p:nvPr/>
              </p:nvSpPr>
              <p:spPr>
                <a:xfrm>
                  <a:off x="2476501" y="3544839"/>
                  <a:ext cx="8131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2000" b="1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서버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EDBD4E-F991-4721-A141-76B1EDBDD9A4}"/>
                    </a:ext>
                  </a:extLst>
                </p:cNvPr>
                <p:cNvSpPr txBox="1"/>
                <p:nvPr/>
              </p:nvSpPr>
              <p:spPr>
                <a:xfrm>
                  <a:off x="2320384" y="5135444"/>
                  <a:ext cx="10584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Public key</a:t>
                  </a:r>
                  <a:endParaRPr lang="ko-KR" altLang="en-US" sz="2000" b="1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65F7D79-C782-422C-B663-58723E35CFA3}"/>
                  </a:ext>
                </a:extLst>
              </p:cNvPr>
              <p:cNvGrpSpPr/>
              <p:nvPr/>
            </p:nvGrpSpPr>
            <p:grpSpPr>
              <a:xfrm>
                <a:off x="4800599" y="3534845"/>
                <a:ext cx="2107962" cy="2298491"/>
                <a:chOff x="4203902" y="3684295"/>
                <a:chExt cx="2107962" cy="2298491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FB158D1-1BCF-45AE-A741-9A6D3C73C4D5}"/>
                    </a:ext>
                  </a:extLst>
                </p:cNvPr>
                <p:cNvGrpSpPr/>
                <p:nvPr/>
              </p:nvGrpSpPr>
              <p:grpSpPr>
                <a:xfrm>
                  <a:off x="4654024" y="3684295"/>
                  <a:ext cx="1312260" cy="1819203"/>
                  <a:chOff x="4377731" y="3829110"/>
                  <a:chExt cx="1312260" cy="1819203"/>
                </a:xfrm>
              </p:grpSpPr>
              <p:pic>
                <p:nvPicPr>
                  <p:cNvPr id="4098" name="Picture 2" descr="Key icon - Free download on Iconfinder">
                    <a:extLst>
                      <a:ext uri="{FF2B5EF4-FFF2-40B4-BE49-F238E27FC236}">
                        <a16:creationId xmlns:a16="http://schemas.microsoft.com/office/drawing/2014/main" id="{69BA43CB-739E-4D42-849C-646162CEE5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2356" y="3829110"/>
                    <a:ext cx="708401" cy="708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2" descr="Key icon - Free download on Iconfinder">
                    <a:extLst>
                      <a:ext uri="{FF2B5EF4-FFF2-40B4-BE49-F238E27FC236}">
                        <a16:creationId xmlns:a16="http://schemas.microsoft.com/office/drawing/2014/main" id="{50D57271-A68B-42D8-A9DA-C4511D6D0F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81590" y="4183310"/>
                    <a:ext cx="708401" cy="708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2" descr="Key icon - Free download on Iconfinder">
                    <a:extLst>
                      <a:ext uri="{FF2B5EF4-FFF2-40B4-BE49-F238E27FC236}">
                        <a16:creationId xmlns:a16="http://schemas.microsoft.com/office/drawing/2014/main" id="{2AC9AED2-10C4-4B33-B82B-D68DDFF3E0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7731" y="4585712"/>
                    <a:ext cx="708401" cy="708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" name="Picture 2" descr="Key icon - Free download on Iconfinder">
                    <a:extLst>
                      <a:ext uri="{FF2B5EF4-FFF2-40B4-BE49-F238E27FC236}">
                        <a16:creationId xmlns:a16="http://schemas.microsoft.com/office/drawing/2014/main" id="{67C37601-6D33-47A1-ABFE-7284F3CE46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6965" y="4939912"/>
                    <a:ext cx="708401" cy="708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511341-CDA5-4DAE-A876-762BF1BB34ED}"/>
                    </a:ext>
                  </a:extLst>
                </p:cNvPr>
                <p:cNvSpPr txBox="1"/>
                <p:nvPr/>
              </p:nvSpPr>
              <p:spPr>
                <a:xfrm>
                  <a:off x="4203902" y="5582676"/>
                  <a:ext cx="21079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Private key</a:t>
                  </a:r>
                  <a:endParaRPr lang="ko-KR" altLang="en-US" sz="2000" b="1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A726B5B1-A848-4979-B15B-917225ED9120}"/>
                  </a:ext>
                </a:extLst>
              </p:cNvPr>
              <p:cNvSpPr/>
              <p:nvPr/>
            </p:nvSpPr>
            <p:spPr>
              <a:xfrm rot="10800000">
                <a:off x="3401122" y="4393580"/>
                <a:ext cx="1399477" cy="400110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9843D-D872-4131-A890-A5693A208140}"/>
                </a:ext>
              </a:extLst>
            </p:cNvPr>
            <p:cNvSpPr txBox="1"/>
            <p:nvPr/>
          </p:nvSpPr>
          <p:spPr>
            <a:xfrm>
              <a:off x="5662363" y="3151432"/>
              <a:ext cx="1580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b="1">
                  <a:latin typeface="Tahoma" panose="020B0604030504040204" pitchFamily="34" charset="0"/>
                  <a:cs typeface="Tahoma" panose="020B0604030504040204" pitchFamily="34" charset="0"/>
                </a:rPr>
                <a:t>클라이언트</a:t>
              </a:r>
              <a:endParaRPr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06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FFF1B-BB2D-436F-9B2A-296B2F2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1C71D-8556-4CD4-8C86-7DCC4D62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313699" cy="2668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서버에 로그인 할 때 </a:t>
            </a:r>
            <a:r>
              <a:rPr lang="en-US" altLang="ko-KR" sz="2000" dirty="0"/>
              <a:t>SSH key</a:t>
            </a:r>
            <a:r>
              <a:rPr lang="ko-KR" altLang="en-US" sz="2000" dirty="0"/>
              <a:t>를 미리 등록해두면 나중에 로그인 과정 없이 서버에 접속할 수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다만 이러한 </a:t>
            </a:r>
            <a:r>
              <a:rPr lang="en-US" altLang="ko-KR" sz="2000" dirty="0"/>
              <a:t>key</a:t>
            </a:r>
            <a:r>
              <a:rPr lang="ko-KR" altLang="en-US" sz="2000" dirty="0"/>
              <a:t>가 유출되면 누구나 서버에 접속할 수 있기 때문에 조심해야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일반적으로 서버 클러스터를 관리할 때 이러한 과정이 필요합니다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1DD94-A6B9-4250-9056-CAC451E004AB}"/>
              </a:ext>
            </a:extLst>
          </p:cNvPr>
          <p:cNvSpPr txBox="1"/>
          <p:nvPr/>
        </p:nvSpPr>
        <p:spPr>
          <a:xfrm>
            <a:off x="1493775" y="5515422"/>
            <a:ext cx="12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사용자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DBC31-3204-4DE5-8B6B-B08945E3FAD2}"/>
              </a:ext>
            </a:extLst>
          </p:cNvPr>
          <p:cNvSpPr txBox="1"/>
          <p:nvPr/>
        </p:nvSpPr>
        <p:spPr>
          <a:xfrm>
            <a:off x="3593188" y="5623632"/>
            <a:ext cx="81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Master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85493-C933-403F-9CBC-2CD7AA0368A7}"/>
              </a:ext>
            </a:extLst>
          </p:cNvPr>
          <p:cNvSpPr txBox="1"/>
          <p:nvPr/>
        </p:nvSpPr>
        <p:spPr>
          <a:xfrm>
            <a:off x="5631574" y="5826843"/>
            <a:ext cx="20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Worker (Slave)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서버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E1E0C7-3675-4BAC-999C-5C2C9D75725A}"/>
              </a:ext>
            </a:extLst>
          </p:cNvPr>
          <p:cNvGrpSpPr/>
          <p:nvPr/>
        </p:nvGrpSpPr>
        <p:grpSpPr>
          <a:xfrm>
            <a:off x="1492624" y="4412677"/>
            <a:ext cx="6615950" cy="1455237"/>
            <a:chOff x="1492624" y="4412677"/>
            <a:chExt cx="6615950" cy="145523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7DB1ECA-A70B-447F-A91E-ED740B166A49}"/>
                </a:ext>
              </a:extLst>
            </p:cNvPr>
            <p:cNvGrpSpPr/>
            <p:nvPr/>
          </p:nvGrpSpPr>
          <p:grpSpPr>
            <a:xfrm>
              <a:off x="1492624" y="4412677"/>
              <a:ext cx="6615950" cy="1455237"/>
              <a:chOff x="1585772" y="4412677"/>
              <a:chExt cx="6615950" cy="1455237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EA836274-2C03-4427-AE47-58DB02755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5772" y="4636318"/>
                <a:ext cx="853069" cy="853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6" name="Picture 2" descr="Master Server Technology Icons - Download Free Vector Icons | Noun Project">
                <a:extLst>
                  <a:ext uri="{FF2B5EF4-FFF2-40B4-BE49-F238E27FC236}">
                    <a16:creationId xmlns:a16="http://schemas.microsoft.com/office/drawing/2014/main" id="{9E4416B8-AE69-4CEA-8DF3-BDDF8C54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0991" y="4605851"/>
                <a:ext cx="1033446" cy="1033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C834AE5-DD44-4E67-A386-1F17B73A2647}"/>
                  </a:ext>
                </a:extLst>
              </p:cNvPr>
              <p:cNvGrpSpPr/>
              <p:nvPr/>
            </p:nvGrpSpPr>
            <p:grpSpPr>
              <a:xfrm>
                <a:off x="5291253" y="4412677"/>
                <a:ext cx="2910469" cy="1455237"/>
                <a:chOff x="4934414" y="4412678"/>
                <a:chExt cx="2910469" cy="1455237"/>
              </a:xfrm>
            </p:grpSpPr>
            <p:pic>
              <p:nvPicPr>
                <p:cNvPr id="7170" name="Picture 2" descr="Server Icons - Free Download, PNG and SVG">
                  <a:extLst>
                    <a:ext uri="{FF2B5EF4-FFF2-40B4-BE49-F238E27FC236}">
                      <a16:creationId xmlns:a16="http://schemas.microsoft.com/office/drawing/2014/main" id="{6DAB2977-3CF0-4982-AA4A-35F9653FD2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4414" y="4412680"/>
                  <a:ext cx="1455235" cy="14552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Server Icons - Free Download, PNG and SVG">
                  <a:extLst>
                    <a:ext uri="{FF2B5EF4-FFF2-40B4-BE49-F238E27FC236}">
                      <a16:creationId xmlns:a16="http://schemas.microsoft.com/office/drawing/2014/main" id="{8EC9E461-1CCE-45EB-B787-3F8E421622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2031" y="4412679"/>
                  <a:ext cx="1455235" cy="14552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Server Icons - Free Download, PNG and SVG">
                  <a:extLst>
                    <a:ext uri="{FF2B5EF4-FFF2-40B4-BE49-F238E27FC236}">
                      <a16:creationId xmlns:a16="http://schemas.microsoft.com/office/drawing/2014/main" id="{857F4D94-5748-4547-8AA0-A357BD377B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9648" y="4412678"/>
                  <a:ext cx="1455235" cy="14552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B513EC8F-D06D-4A0C-9F8F-F3FB401FD8AF}"/>
                  </a:ext>
                </a:extLst>
              </p:cNvPr>
              <p:cNvSpPr/>
              <p:nvPr/>
            </p:nvSpPr>
            <p:spPr>
              <a:xfrm>
                <a:off x="4959218" y="4941324"/>
                <a:ext cx="543068" cy="400110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4D59438B-F58D-4149-A7CE-9B833D8002E1}"/>
                  </a:ext>
                </a:extLst>
              </p:cNvPr>
              <p:cNvSpPr/>
              <p:nvPr/>
            </p:nvSpPr>
            <p:spPr>
              <a:xfrm>
                <a:off x="2644157" y="4940241"/>
                <a:ext cx="670054" cy="400110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BEE4331-EFEE-4CA7-B372-CEDAB672EAA0}"/>
                </a:ext>
              </a:extLst>
            </p:cNvPr>
            <p:cNvSpPr/>
            <p:nvPr/>
          </p:nvSpPr>
          <p:spPr>
            <a:xfrm rot="10800000">
              <a:off x="4628553" y="4940241"/>
              <a:ext cx="543068" cy="40011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4DA8D1-39BD-4137-A370-5683FD1EAC4E}"/>
              </a:ext>
            </a:extLst>
          </p:cNvPr>
          <p:cNvSpPr txBox="1"/>
          <p:nvPr/>
        </p:nvSpPr>
        <p:spPr>
          <a:xfrm>
            <a:off x="2308753" y="4580196"/>
            <a:ext cx="12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원격 명령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144CE-3F00-409F-AD85-4EFF102424BF}"/>
              </a:ext>
            </a:extLst>
          </p:cNvPr>
          <p:cNvSpPr txBox="1"/>
          <p:nvPr/>
        </p:nvSpPr>
        <p:spPr>
          <a:xfrm>
            <a:off x="4486963" y="4572602"/>
            <a:ext cx="12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작업 보고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FBFBD25-A5BB-4937-B593-957237827D4F}"/>
              </a:ext>
            </a:extLst>
          </p:cNvPr>
          <p:cNvSpPr/>
          <p:nvPr/>
        </p:nvSpPr>
        <p:spPr>
          <a:xfrm rot="10800000">
            <a:off x="4866070" y="5470818"/>
            <a:ext cx="271535" cy="1752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29013-E305-4938-8886-4EB520C0D993}"/>
              </a:ext>
            </a:extLst>
          </p:cNvPr>
          <p:cNvSpPr txBox="1"/>
          <p:nvPr/>
        </p:nvSpPr>
        <p:spPr>
          <a:xfrm>
            <a:off x="4407558" y="5724268"/>
            <a:ext cx="122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일일이 로그인</a:t>
            </a:r>
            <a:r>
              <a:rPr lang="en-US" altLang="ko-KR" sz="16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..?</a:t>
            </a:r>
            <a:endParaRPr lang="ko-KR" altLang="en-US" sz="16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3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71EB0-69C0-4C6C-8E80-944397EF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key-gen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CB93A-50A2-4A8F-88C4-1AD2B6FA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ssh</a:t>
            </a:r>
            <a:r>
              <a:rPr lang="en-US" altLang="ko-KR" sz="1800" dirty="0"/>
              <a:t>-keygen </a:t>
            </a:r>
            <a:r>
              <a:rPr lang="ko-KR" altLang="en-US" sz="1800" dirty="0"/>
              <a:t>명령어를 입력하면 다음과 같이 </a:t>
            </a:r>
            <a:r>
              <a:rPr lang="en-US" altLang="ko-KR" sz="1800" dirty="0"/>
              <a:t>key</a:t>
            </a:r>
            <a:r>
              <a:rPr lang="ko-KR" altLang="en-US" sz="1800" dirty="0"/>
              <a:t>를 저장할 위치와 </a:t>
            </a:r>
            <a:r>
              <a:rPr lang="en-US" altLang="ko-KR" sz="1800" dirty="0"/>
              <a:t>passphrase</a:t>
            </a:r>
            <a:r>
              <a:rPr lang="ko-KR" altLang="en-US" sz="1800" dirty="0"/>
              <a:t>를 입력하라고 나옵니다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지금 경우에는 아무것도 입력하지 않고 </a:t>
            </a:r>
            <a:r>
              <a:rPr lang="en-US" altLang="ko-KR" sz="1800" dirty="0"/>
              <a:t>enter </a:t>
            </a:r>
            <a:r>
              <a:rPr lang="ko-KR" altLang="en-US" sz="1800" dirty="0"/>
              <a:t>키를 누른 결과입니다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B760E-B41F-4EC8-81A6-1B341A7E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1" y="2978312"/>
            <a:ext cx="7750098" cy="1332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7F3B6-F684-4FCB-970F-0B4FC647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1" y="5285910"/>
            <a:ext cx="4467225" cy="5905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476415-75C5-46D8-B5DF-CFD4E3F14FF3}"/>
              </a:ext>
            </a:extLst>
          </p:cNvPr>
          <p:cNvSpPr txBox="1">
            <a:spLocks/>
          </p:cNvSpPr>
          <p:nvPr/>
        </p:nvSpPr>
        <p:spPr>
          <a:xfrm>
            <a:off x="379140" y="4669045"/>
            <a:ext cx="8486079" cy="1332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~/.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폴더에 </a:t>
            </a:r>
            <a:r>
              <a:rPr lang="en-US" altLang="ko-KR" sz="1800" dirty="0" err="1"/>
              <a:t>id_rsa</a:t>
            </a:r>
            <a:r>
              <a:rPr lang="ko-KR" altLang="en-US" sz="1800" dirty="0"/>
              <a:t>와 </a:t>
            </a:r>
            <a:r>
              <a:rPr lang="en-US" altLang="ko-KR" sz="1800" dirty="0"/>
              <a:t>id_rsa.pub </a:t>
            </a:r>
            <a:r>
              <a:rPr lang="ko-KR" altLang="en-US" sz="1800" dirty="0"/>
              <a:t>파일이 생기면 </a:t>
            </a:r>
            <a:r>
              <a:rPr lang="en-US" altLang="ko-KR" sz="1800" dirty="0"/>
              <a:t>key</a:t>
            </a:r>
            <a:r>
              <a:rPr lang="ko-KR" altLang="en-US" sz="1800" dirty="0"/>
              <a:t>가 생성된 것입니다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1612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7000B-3DB1-461C-84BA-AFAC3398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key </a:t>
            </a:r>
            <a:r>
              <a:rPr lang="ko-KR" altLang="en-US" dirty="0"/>
              <a:t>등록하기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6713C-44BC-4DE8-AA09-44F40F4D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5" y="1368613"/>
            <a:ext cx="8592479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클라이언트에서 생성된 </a:t>
            </a:r>
            <a:r>
              <a:rPr lang="en-US" altLang="ko-KR" sz="2000" dirty="0"/>
              <a:t>id_rsa.pub </a:t>
            </a:r>
            <a:r>
              <a:rPr lang="ko-KR" altLang="en-US" sz="2000" dirty="0"/>
              <a:t>파일을 자동 로그인을 원하는 서버의 </a:t>
            </a:r>
            <a:r>
              <a:rPr lang="en-US" altLang="ko-KR" sz="2000" dirty="0" err="1"/>
              <a:t>authorized_keys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붙여 넣어야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scp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이용해 </a:t>
            </a:r>
            <a:r>
              <a:rPr lang="en-US" altLang="ko-KR" sz="2000" dirty="0" err="1"/>
              <a:t>id_rsa_pub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이동시킨 후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같은 </a:t>
            </a:r>
            <a:r>
              <a:rPr lang="en-US" altLang="ko-KR" sz="2000" dirty="0"/>
              <a:t>redirection</a:t>
            </a:r>
            <a:r>
              <a:rPr lang="ko-KR" altLang="en-US" sz="2000" dirty="0"/>
              <a:t>을 통해 붙여 넣을 수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cat ~/id_rsa.pub &gt;&gt; ~/.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authorized_keys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기존의 승인된 </a:t>
            </a:r>
            <a:r>
              <a:rPr lang="en-US" altLang="ko-KR" sz="2000" dirty="0"/>
              <a:t>key </a:t>
            </a:r>
            <a:r>
              <a:rPr lang="ko-KR" altLang="en-US" sz="2000" dirty="0"/>
              <a:t>뒤에 붙여 넣어야 하기 때문에 </a:t>
            </a:r>
            <a:r>
              <a:rPr lang="ko-KR" altLang="en-US" sz="2000" dirty="0">
                <a:solidFill>
                  <a:srgbClr val="FF0000"/>
                </a:solidFill>
              </a:rPr>
              <a:t>반드시 </a:t>
            </a:r>
            <a:r>
              <a:rPr lang="en-US" altLang="ko-KR" sz="2000" dirty="0">
                <a:solidFill>
                  <a:srgbClr val="FF0000"/>
                </a:solidFill>
              </a:rPr>
              <a:t>&gt;&gt; redirection</a:t>
            </a:r>
            <a:r>
              <a:rPr lang="ko-KR" altLang="en-US" sz="2000" dirty="0">
                <a:solidFill>
                  <a:srgbClr val="FF0000"/>
                </a:solidFill>
              </a:rPr>
              <a:t>을 사용해주어야 합니다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3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특정 이벤트가 발생하였을 때 신호를 보내서 알려주는 것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Interrupt</a:t>
            </a:r>
            <a:r>
              <a:rPr lang="ko-KR" altLang="en-US" sz="2000" dirty="0"/>
              <a:t>의 한 종류 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Alt+F4 (Window), CTRL + C (LINUX) 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kill –l </a:t>
            </a:r>
            <a:r>
              <a:rPr lang="ko-KR" altLang="en-US" sz="2000" dirty="0"/>
              <a:t>명령어를 통해 </a:t>
            </a:r>
            <a:r>
              <a:rPr lang="en-US" altLang="ko-KR" sz="2000" dirty="0"/>
              <a:t>signal </a:t>
            </a:r>
            <a:r>
              <a:rPr lang="ko-KR" altLang="en-US" sz="2000" dirty="0"/>
              <a:t>종류에 대해 알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F4F0A-F1B7-4067-B16A-F58125BF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3" y="3827930"/>
            <a:ext cx="5953027" cy="22645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FC6191-1547-4A9F-AF5D-B7B3DA5105C0}"/>
              </a:ext>
            </a:extLst>
          </p:cNvPr>
          <p:cNvSpPr/>
          <p:nvPr/>
        </p:nvSpPr>
        <p:spPr>
          <a:xfrm>
            <a:off x="1923068" y="3959258"/>
            <a:ext cx="791852" cy="1979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EB154-D050-4CC1-A2AA-17D7257CA7DF}"/>
              </a:ext>
            </a:extLst>
          </p:cNvPr>
          <p:cNvSpPr txBox="1"/>
          <p:nvPr/>
        </p:nvSpPr>
        <p:spPr>
          <a:xfrm>
            <a:off x="6786710" y="3978112"/>
            <a:ext cx="1995340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Ctrl+C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SIGINT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1850E-6D04-49F9-B31A-632BEA2BF9F3}"/>
              </a:ext>
            </a:extLst>
          </p:cNvPr>
          <p:cNvSpPr txBox="1"/>
          <p:nvPr/>
        </p:nvSpPr>
        <p:spPr>
          <a:xfrm>
            <a:off x="6786710" y="4556732"/>
            <a:ext cx="1995340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각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Signal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마다 고유한 번호가 있다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1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16E7-6471-4B44-8471-9C9854DD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F08AB-CF01-4C0A-BE72-FDFB79D6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3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3AE87-2184-4DB4-A089-35F9CBDB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C91CD-BF4D-4A81-B864-6A0AC2F4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7811894" cy="1976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시간은 </a:t>
            </a:r>
            <a:r>
              <a:rPr lang="en-US" altLang="ko-KR" dirty="0"/>
              <a:t>Debugging</a:t>
            </a:r>
            <a:r>
              <a:rPr lang="ko-KR" altLang="en-US" dirty="0"/>
              <a:t>과 </a:t>
            </a:r>
            <a:r>
              <a:rPr lang="en-US" altLang="ko-KR" dirty="0"/>
              <a:t>Profiling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아래 링크를 미리 보고 오도록 합시다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https://missing.csail.mit.edu/2020/debugging-profiling/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70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35F8B-AC74-4588-AD94-75B8ABC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797"/>
            <a:ext cx="9144000" cy="16520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40BA-E2CE-4548-A323-7D3E9852DBC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98576" y="1965821"/>
            <a:ext cx="7946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12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33" y="4815245"/>
            <a:ext cx="1448134" cy="14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0CE05-EF85-4DD1-B0AA-75D3ECAA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6E181-4F31-433A-B5BA-FF141635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6" y="1330906"/>
            <a:ext cx="4266993" cy="4918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C0DAE-C0CF-4B13-BFAE-8957DA936A0C}"/>
              </a:ext>
            </a:extLst>
          </p:cNvPr>
          <p:cNvSpPr txBox="1"/>
          <p:nvPr/>
        </p:nvSpPr>
        <p:spPr>
          <a:xfrm>
            <a:off x="5037627" y="2465627"/>
            <a:ext cx="3572759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일부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은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에 상관 없이 일관적인 번호를 가집니다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3AB-8B17-4D99-8044-59E1657F8109}"/>
              </a:ext>
            </a:extLst>
          </p:cNvPr>
          <p:cNvSpPr txBox="1"/>
          <p:nvPr/>
        </p:nvSpPr>
        <p:spPr>
          <a:xfrm>
            <a:off x="5037626" y="3489105"/>
            <a:ext cx="3701016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대부분의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은 특정 상황에서 프로세스를 종료 시키는 역할을 합니다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4C7BE-279A-494A-A8B3-E0D72DE26502}"/>
              </a:ext>
            </a:extLst>
          </p:cNvPr>
          <p:cNvSpPr txBox="1"/>
          <p:nvPr/>
        </p:nvSpPr>
        <p:spPr>
          <a:xfrm>
            <a:off x="5037629" y="1891242"/>
            <a:ext cx="3572759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* POSIX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기준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Signal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6CD43-FEE2-4BFB-BC19-63BAEEC93C5B}"/>
              </a:ext>
            </a:extLst>
          </p:cNvPr>
          <p:cNvSpPr txBox="1"/>
          <p:nvPr/>
        </p:nvSpPr>
        <p:spPr>
          <a:xfrm>
            <a:off x="5037630" y="5625552"/>
            <a:ext cx="3572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POSIX</a:t>
            </a:r>
            <a:r>
              <a:rPr lang="ko-KR" altLang="en-US" sz="1100" dirty="0"/>
              <a:t> </a:t>
            </a:r>
            <a:r>
              <a:rPr lang="en-US" altLang="ko-KR" sz="1100" dirty="0"/>
              <a:t>=</a:t>
            </a:r>
            <a:r>
              <a:rPr lang="ko-KR" altLang="en-US" sz="1100" dirty="0"/>
              <a:t> </a:t>
            </a:r>
            <a:r>
              <a:rPr lang="en-US" altLang="ko-KR" sz="1100" dirty="0"/>
              <a:t>Portable</a:t>
            </a:r>
            <a:r>
              <a:rPr lang="ko-KR" altLang="en-US" sz="1100" dirty="0"/>
              <a:t> </a:t>
            </a:r>
            <a:r>
              <a:rPr lang="en-US" altLang="ko-KR" sz="1100" dirty="0"/>
              <a:t>Operating System Interface</a:t>
            </a:r>
            <a:r>
              <a:rPr lang="ko-KR" altLang="en-US" sz="1100" dirty="0"/>
              <a:t>의 약자</a:t>
            </a:r>
            <a:endParaRPr lang="en-US" altLang="ko-KR" sz="1100" dirty="0"/>
          </a:p>
          <a:p>
            <a:r>
              <a:rPr lang="en-US" altLang="ko-KR" sz="1100" dirty="0"/>
              <a:t>UNIX</a:t>
            </a:r>
            <a:r>
              <a:rPr lang="ko-KR" altLang="en-US" sz="1100" dirty="0"/>
              <a:t>를 기반으로 두는 하나의 표준 </a:t>
            </a:r>
            <a:r>
              <a:rPr lang="en-US" altLang="ko-KR" sz="1100" dirty="0"/>
              <a:t>OS </a:t>
            </a:r>
            <a:r>
              <a:rPr lang="ko-KR" altLang="en-US" sz="1100" dirty="0"/>
              <a:t>인터페이스 규칙을 의미합니다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17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24B98-50EE-4DDB-9A64-9FD72A68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DC0E1-7FD2-41B7-84CC-E213C46C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338990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Signal handler</a:t>
            </a:r>
            <a:r>
              <a:rPr lang="ko-KR" altLang="en-US" sz="2000" dirty="0"/>
              <a:t>가 있으면 특정 </a:t>
            </a:r>
            <a:r>
              <a:rPr lang="en-US" altLang="ko-KR" sz="2000" dirty="0"/>
              <a:t>signal</a:t>
            </a:r>
            <a:r>
              <a:rPr lang="ko-KR" altLang="en-US" sz="2000" dirty="0"/>
              <a:t>을 받아도 프로그램을 종료 시키지 않을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1E7FAA-486A-457B-9457-C4C56C30FE3B}"/>
              </a:ext>
            </a:extLst>
          </p:cNvPr>
          <p:cNvGrpSpPr/>
          <p:nvPr/>
        </p:nvGrpSpPr>
        <p:grpSpPr>
          <a:xfrm>
            <a:off x="1008865" y="2675884"/>
            <a:ext cx="4533900" cy="2543175"/>
            <a:chOff x="815614" y="2760726"/>
            <a:chExt cx="4533900" cy="2543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0534E0-2CEE-4A6E-9462-1C759785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14" y="2760726"/>
              <a:ext cx="4533900" cy="25431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E73840-31B4-4B7D-8425-EBAF65263C6F}"/>
                </a:ext>
              </a:extLst>
            </p:cNvPr>
            <p:cNvSpPr/>
            <p:nvPr/>
          </p:nvSpPr>
          <p:spPr>
            <a:xfrm>
              <a:off x="815614" y="4013459"/>
              <a:ext cx="3237912" cy="23802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761B7A5E-5E6E-4691-8C97-AA5B34613BF9}"/>
              </a:ext>
            </a:extLst>
          </p:cNvPr>
          <p:cNvSpPr/>
          <p:nvPr/>
        </p:nvSpPr>
        <p:spPr>
          <a:xfrm flipV="1">
            <a:off x="688157" y="3429000"/>
            <a:ext cx="240385" cy="61509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2A1F-0445-45DA-88AF-89DD61BB03D4}"/>
              </a:ext>
            </a:extLst>
          </p:cNvPr>
          <p:cNvSpPr txBox="1"/>
          <p:nvPr/>
        </p:nvSpPr>
        <p:spPr>
          <a:xfrm>
            <a:off x="5423160" y="3556017"/>
            <a:ext cx="3237912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SIGINT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를 받게 되면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handler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함수를 실행시킵니다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CCBFD-C8A4-4C1B-8A63-C14C5F5B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DF2313-650A-4FBE-8017-6EAB0497691B}"/>
              </a:ext>
            </a:extLst>
          </p:cNvPr>
          <p:cNvGrpSpPr/>
          <p:nvPr/>
        </p:nvGrpSpPr>
        <p:grpSpPr>
          <a:xfrm>
            <a:off x="1207236" y="2074127"/>
            <a:ext cx="6729528" cy="3493585"/>
            <a:chOff x="1190509" y="1984917"/>
            <a:chExt cx="6729528" cy="34935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101BB9-BA2D-41B7-8774-9329D1D81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962" y="4125952"/>
              <a:ext cx="6696075" cy="135255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3227C9-4735-487D-BC24-23565CFBDE62}"/>
                </a:ext>
              </a:extLst>
            </p:cNvPr>
            <p:cNvGrpSpPr/>
            <p:nvPr/>
          </p:nvGrpSpPr>
          <p:grpSpPr>
            <a:xfrm>
              <a:off x="1190509" y="1984917"/>
              <a:ext cx="6729528" cy="1371600"/>
              <a:chOff x="1190509" y="1984917"/>
              <a:chExt cx="6729528" cy="13716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CD64A8B-A252-44D3-A8DC-189BEE29F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962" y="1984917"/>
                <a:ext cx="6696075" cy="13716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0D461C7-439B-4225-BA02-990204D58C05}"/>
                  </a:ext>
                </a:extLst>
              </p:cNvPr>
              <p:cNvSpPr/>
              <p:nvPr/>
            </p:nvSpPr>
            <p:spPr>
              <a:xfrm>
                <a:off x="1190509" y="3025369"/>
                <a:ext cx="2232916" cy="31999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D80924E4-F87E-4A55-870C-5E0F9C0B95C3}"/>
                </a:ext>
              </a:extLst>
            </p:cNvPr>
            <p:cNvSpPr/>
            <p:nvPr/>
          </p:nvSpPr>
          <p:spPr>
            <a:xfrm>
              <a:off x="4326673" y="3534937"/>
              <a:ext cx="345688" cy="446048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DBCA629-D04D-4C2D-AE8E-BF128056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338990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Signal handler </a:t>
            </a:r>
            <a:r>
              <a:rPr lang="ko-KR" altLang="en-US" sz="2000" dirty="0"/>
              <a:t>적용 전 </a:t>
            </a:r>
            <a:r>
              <a:rPr lang="en-US" altLang="ko-KR" sz="2000" dirty="0"/>
              <a:t>(signal handler</a:t>
            </a:r>
            <a:r>
              <a:rPr lang="ko-KR" altLang="en-US" sz="2000" dirty="0"/>
              <a:t>를 주석 처리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039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7CCD-48AD-4377-8A96-316B8BC5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</a:t>
            </a:r>
            <a:r>
              <a:rPr lang="ko-KR" altLang="en-US" dirty="0"/>
              <a:t>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BFDE0-21D7-4BB9-8E67-2BD3309C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86" y="1424369"/>
            <a:ext cx="8559027" cy="3036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Ctrl+C</a:t>
            </a:r>
            <a:r>
              <a:rPr lang="ko-KR" altLang="en-US" sz="1800" dirty="0"/>
              <a:t>나 </a:t>
            </a:r>
            <a:r>
              <a:rPr lang="en-US" altLang="ko-KR" sz="1800" dirty="0"/>
              <a:t>Ctrl+\ </a:t>
            </a:r>
            <a:r>
              <a:rPr lang="ko-KR" altLang="en-US" sz="1800" dirty="0"/>
              <a:t>와 같이 키보드 입력을 통해 </a:t>
            </a:r>
            <a:r>
              <a:rPr lang="en-US" altLang="ko-KR" sz="1800" dirty="0"/>
              <a:t>signal</a:t>
            </a:r>
            <a:r>
              <a:rPr lang="ko-KR" altLang="en-US" sz="1800" dirty="0"/>
              <a:t>을 보낼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그 밖에 </a:t>
            </a:r>
            <a:r>
              <a:rPr lang="en-US" altLang="ko-KR" sz="1800" dirty="0"/>
              <a:t>terminal</a:t>
            </a:r>
            <a:r>
              <a:rPr lang="ko-KR" altLang="en-US" sz="1800" dirty="0"/>
              <a:t>을 통해 특정 프로세스에게 </a:t>
            </a:r>
            <a:r>
              <a:rPr lang="en-US" altLang="ko-KR" sz="1800" dirty="0"/>
              <a:t>signal</a:t>
            </a:r>
            <a:r>
              <a:rPr lang="ko-KR" altLang="en-US" sz="1800" dirty="0"/>
              <a:t>을 보내는 방법 중에 하나로 </a:t>
            </a:r>
            <a:r>
              <a:rPr lang="en-US" altLang="ko-KR" sz="1800" dirty="0"/>
              <a:t>kill </a:t>
            </a:r>
            <a:r>
              <a:rPr lang="ko-KR" altLang="en-US" sz="1800" dirty="0"/>
              <a:t>명령어를 사용하는 방법이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kill -[</a:t>
            </a:r>
            <a:r>
              <a:rPr lang="ko-KR" altLang="en-US" sz="1800" dirty="0">
                <a:solidFill>
                  <a:srgbClr val="FF0000"/>
                </a:solidFill>
              </a:rPr>
              <a:t>보내고 싶은 </a:t>
            </a:r>
            <a:r>
              <a:rPr lang="en-US" altLang="ko-KR" sz="1800" dirty="0">
                <a:solidFill>
                  <a:srgbClr val="FF0000"/>
                </a:solidFill>
              </a:rPr>
              <a:t>signal] [PID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프로세스 </a:t>
            </a:r>
            <a:r>
              <a:rPr lang="en-US" altLang="ko-KR" sz="1800" dirty="0">
                <a:solidFill>
                  <a:srgbClr val="FF0000"/>
                </a:solidFill>
              </a:rPr>
              <a:t>ID)]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Ex) kill -9 (</a:t>
            </a:r>
            <a:r>
              <a:rPr lang="ko-KR" altLang="en-US" sz="1800" dirty="0"/>
              <a:t>또는 </a:t>
            </a:r>
            <a:r>
              <a:rPr lang="en-US" altLang="ko-KR" sz="1800" dirty="0"/>
              <a:t>-SIGKILL) 13420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=&gt; SIGKILL signal</a:t>
            </a:r>
            <a:r>
              <a:rPr lang="ko-KR" altLang="en-US" sz="1500" dirty="0"/>
              <a:t>을 </a:t>
            </a:r>
            <a:r>
              <a:rPr lang="en-US" altLang="ko-KR" sz="1500" dirty="0"/>
              <a:t>PID 13420</a:t>
            </a:r>
            <a:r>
              <a:rPr lang="ko-KR" altLang="en-US" sz="1500" dirty="0"/>
              <a:t>인 프로세스에게 보냅니다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B7ED6A4-D6CD-4DC8-B5D9-E9E977C5C70D}"/>
              </a:ext>
            </a:extLst>
          </p:cNvPr>
          <p:cNvSpPr txBox="1">
            <a:spLocks/>
          </p:cNvSpPr>
          <p:nvPr/>
        </p:nvSpPr>
        <p:spPr>
          <a:xfrm>
            <a:off x="292486" y="4460488"/>
            <a:ext cx="8338990" cy="113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Grep</a:t>
            </a:r>
            <a:r>
              <a:rPr lang="ko-KR" altLang="en-US" sz="1800" dirty="0"/>
              <a:t>과 </a:t>
            </a:r>
            <a:r>
              <a:rPr lang="en-US" altLang="ko-KR" sz="1800" dirty="0"/>
              <a:t>awk</a:t>
            </a:r>
            <a:r>
              <a:rPr lang="ko-KR" altLang="en-US" sz="1800" dirty="0"/>
              <a:t>를 통해 원하는 프로세스의 </a:t>
            </a:r>
            <a:r>
              <a:rPr lang="en-US" altLang="ko-KR" sz="1800" dirty="0"/>
              <a:t>ID</a:t>
            </a:r>
            <a:r>
              <a:rPr lang="ko-KR" altLang="en-US" sz="1800" dirty="0"/>
              <a:t>를 간단하게 검색할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Ex) kill –SIGKILL `</a:t>
            </a:r>
            <a:r>
              <a:rPr lang="en-US" altLang="ko-KR" sz="1800" dirty="0" err="1"/>
              <a:t>ps</a:t>
            </a:r>
            <a:r>
              <a:rPr lang="en-US" altLang="ko-KR" sz="1800" dirty="0"/>
              <a:t> –</a:t>
            </a:r>
            <a:r>
              <a:rPr lang="en-US" altLang="ko-KR" sz="1800" dirty="0" err="1"/>
              <a:t>ef</a:t>
            </a:r>
            <a:r>
              <a:rPr lang="en-US" altLang="ko-KR" sz="1800" dirty="0"/>
              <a:t> | grep signal_test.py | awk ‘{print $2}’`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552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F84D3-4DA7-4E6B-87D4-4989FEAC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Foreground &amp; background job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D6AF3-7DFC-4830-841F-52156E9F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347152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Ctrl+Z </a:t>
            </a:r>
            <a:r>
              <a:rPr lang="ko-KR" altLang="en-US" sz="1800" dirty="0"/>
              <a:t>또는 </a:t>
            </a:r>
            <a:r>
              <a:rPr lang="en-US" altLang="ko-KR" sz="1800" dirty="0"/>
              <a:t>SIGSTOP signal</a:t>
            </a:r>
            <a:r>
              <a:rPr lang="ko-KR" altLang="en-US" sz="1800" dirty="0"/>
              <a:t>을 보내면 프로세스는 그 순간부터 실행을 멈추게 됩니다</a:t>
            </a:r>
            <a:r>
              <a:rPr lang="en-US" altLang="ko-KR" sz="1800" dirty="0"/>
              <a:t>. (suspend </a:t>
            </a:r>
            <a:r>
              <a:rPr lang="ko-KR" altLang="en-US" sz="1800" dirty="0"/>
              <a:t>상태라고 합니다</a:t>
            </a:r>
            <a:r>
              <a:rPr lang="en-US" altLang="ko-KR" sz="18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이는 프로세스가 잠시 멈춘 상태로 완전히 종료된 상태와는 다릅니다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이 상태에서 프로세스를 다시 시작하기 위해서는 </a:t>
            </a:r>
            <a:r>
              <a:rPr lang="en-US" altLang="ko-KR" sz="1800" dirty="0"/>
              <a:t>foreground</a:t>
            </a:r>
            <a:r>
              <a:rPr lang="ko-KR" altLang="en-US" sz="1800" dirty="0"/>
              <a:t>로 실행할 것인지</a:t>
            </a:r>
            <a:r>
              <a:rPr lang="en-US" altLang="ko-KR" sz="1800" dirty="0"/>
              <a:t>, background</a:t>
            </a:r>
            <a:r>
              <a:rPr lang="ko-KR" altLang="en-US" sz="1800" dirty="0"/>
              <a:t>로 실행할 것인지 선택해야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6" name="Picture 2" descr="Foreground, Background — process' playground in Linux | by Mani M | Medium">
            <a:extLst>
              <a:ext uri="{FF2B5EF4-FFF2-40B4-BE49-F238E27FC236}">
                <a16:creationId xmlns:a16="http://schemas.microsoft.com/office/drawing/2014/main" id="{C14C1BDB-922F-42E3-A24D-88B5E3C4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3923487"/>
            <a:ext cx="44100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FF6C-11C0-41BE-8619-80CDF0CC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jobs</a:t>
            </a:r>
            <a:r>
              <a:rPr lang="ko-KR" altLang="en-US" dirty="0"/>
              <a:t>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3CAC-048D-474D-AA73-AA0069D8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336001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jobs</a:t>
            </a:r>
            <a:r>
              <a:rPr lang="ko-KR" altLang="en-US" sz="2000" dirty="0"/>
              <a:t> 명령어를 이용하면 </a:t>
            </a:r>
            <a:r>
              <a:rPr lang="en-US" altLang="ko-KR" sz="2000" dirty="0"/>
              <a:t>background</a:t>
            </a:r>
            <a:r>
              <a:rPr lang="ko-KR" altLang="en-US" sz="2000" dirty="0"/>
              <a:t>에 프로세스가 존재하는지 알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E1AC60-13F2-4805-A9AD-197A6F2D24F8}"/>
              </a:ext>
            </a:extLst>
          </p:cNvPr>
          <p:cNvGrpSpPr/>
          <p:nvPr/>
        </p:nvGrpSpPr>
        <p:grpSpPr>
          <a:xfrm>
            <a:off x="1066102" y="2530863"/>
            <a:ext cx="6927696" cy="3463276"/>
            <a:chOff x="964579" y="2497409"/>
            <a:chExt cx="6927696" cy="34632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6ED82D-8AF1-4DF4-8EAF-436DF6E33C4D}"/>
                </a:ext>
              </a:extLst>
            </p:cNvPr>
            <p:cNvSpPr txBox="1"/>
            <p:nvPr/>
          </p:nvSpPr>
          <p:spPr>
            <a:xfrm>
              <a:off x="2531326" y="4957016"/>
              <a:ext cx="390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작업의 상태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 (Running, Stopped, Killed…)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EBB7565-E76A-4EE7-A8C0-4A4DECD5C230}"/>
                </a:ext>
              </a:extLst>
            </p:cNvPr>
            <p:cNvGrpSpPr/>
            <p:nvPr/>
          </p:nvGrpSpPr>
          <p:grpSpPr>
            <a:xfrm>
              <a:off x="1134817" y="2497409"/>
              <a:ext cx="6757458" cy="3044382"/>
              <a:chOff x="1134817" y="2497409"/>
              <a:chExt cx="6757458" cy="304438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4993654-6591-4C6E-8F74-1FFDDFA61BAE}"/>
                  </a:ext>
                </a:extLst>
              </p:cNvPr>
              <p:cNvGrpSpPr/>
              <p:nvPr/>
            </p:nvGrpSpPr>
            <p:grpSpPr>
              <a:xfrm>
                <a:off x="1134817" y="2497409"/>
                <a:ext cx="6757458" cy="2355894"/>
                <a:chOff x="1134817" y="2497409"/>
                <a:chExt cx="6757458" cy="2355894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A153DDB7-0237-4D1F-A65D-8F70E008613D}"/>
                    </a:ext>
                  </a:extLst>
                </p:cNvPr>
                <p:cNvGrpSpPr/>
                <p:nvPr/>
              </p:nvGrpSpPr>
              <p:grpSpPr>
                <a:xfrm>
                  <a:off x="1167625" y="2497409"/>
                  <a:ext cx="6724650" cy="2355894"/>
                  <a:chOff x="1167625" y="2497409"/>
                  <a:chExt cx="6724650" cy="2355894"/>
                </a:xfrm>
              </p:grpSpPr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D640616C-00D8-40AD-970C-FA45FCA3374F}"/>
                      </a:ext>
                    </a:extLst>
                  </p:cNvPr>
                  <p:cNvGrpSpPr/>
                  <p:nvPr/>
                </p:nvGrpSpPr>
                <p:grpSpPr>
                  <a:xfrm>
                    <a:off x="1167625" y="2497409"/>
                    <a:ext cx="6724650" cy="2019300"/>
                    <a:chOff x="1167625" y="2497409"/>
                    <a:chExt cx="6724650" cy="2019300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6E7D51DD-D314-4CA6-8916-5C693D4F88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167625" y="2497409"/>
                      <a:ext cx="6724650" cy="20193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39EC81A9-F282-4AE5-B970-E2AA24976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6498" y="2754351"/>
                      <a:ext cx="1070517" cy="356839"/>
                    </a:xfrm>
                    <a:prstGeom prst="rect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359202" tIns="21590" rIns="120904" bIns="21590" numCol="1" spcCol="1270" rtlCol="0" anchor="t" anchorCtr="0">
                      <a:noAutofit/>
                    </a:bodyPr>
                    <a:lstStyle/>
                    <a:p>
                      <a:pPr marL="0" algn="l" defTabSz="5778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</a:pPr>
                      <a:endParaRPr kumimoji="1" lang="ko-KR" altLang="en-US" sz="1300" kern="1200" spc="-15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9802F8E8-FF9A-4DA9-A7EB-139A397DE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7647" y="3544834"/>
                      <a:ext cx="925553" cy="356839"/>
                    </a:xfrm>
                    <a:prstGeom prst="rect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359202" tIns="21590" rIns="120904" bIns="21590" numCol="1" spcCol="1270" rtlCol="0" anchor="t" anchorCtr="0">
                      <a:noAutofit/>
                    </a:bodyPr>
                    <a:lstStyle/>
                    <a:p>
                      <a:pPr marL="0" algn="l" defTabSz="5778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</a:pPr>
                      <a:endParaRPr kumimoji="1" lang="ko-KR" altLang="en-US" sz="1300" kern="1200" spc="-15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DB3F9D3C-64C7-465F-A7DC-78ECFF4E13B6}"/>
                      </a:ext>
                    </a:extLst>
                  </p:cNvPr>
                  <p:cNvCxnSpPr>
                    <a:stCxn id="9" idx="3"/>
                  </p:cNvCxnSpPr>
                  <p:nvPr/>
                </p:nvCxnSpPr>
                <p:spPr>
                  <a:xfrm>
                    <a:off x="2743200" y="3723254"/>
                    <a:ext cx="379141" cy="12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>
                    <a:extLst>
                      <a:ext uri="{FF2B5EF4-FFF2-40B4-BE49-F238E27FC236}">
                        <a16:creationId xmlns:a16="http://schemas.microsoft.com/office/drawing/2014/main" id="{E5B88091-1CAB-4E80-8373-191C7381F4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77015" y="2926082"/>
                    <a:ext cx="245326" cy="497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F8806EF4-0D43-4507-B03D-13C4157F3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23594" y="2910469"/>
                    <a:ext cx="0" cy="1942834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F4B306B-65DF-45B1-BB52-67F3AC71A5C6}"/>
                    </a:ext>
                  </a:extLst>
                </p:cNvPr>
                <p:cNvSpPr/>
                <p:nvPr/>
              </p:nvSpPr>
              <p:spPr>
                <a:xfrm>
                  <a:off x="1134817" y="2754351"/>
                  <a:ext cx="392294" cy="356839"/>
                </a:xfrm>
                <a:prstGeom prst="rect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2D52E91-C4E7-40F7-BE50-F0F7484F3C8F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330964" y="3111190"/>
                <a:ext cx="0" cy="24306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46E323-FC48-4D18-8CD1-4C840C353CA1}"/>
                </a:ext>
              </a:extLst>
            </p:cNvPr>
            <p:cNvSpPr txBox="1"/>
            <p:nvPr/>
          </p:nvSpPr>
          <p:spPr>
            <a:xfrm>
              <a:off x="964579" y="5622131"/>
              <a:ext cx="4677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백그라운드 프로세스 전용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ID (PID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와 다릅니다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.)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81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1B73C-D182-4F19-860C-1A9E6E9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88CF5-9308-4D25-A457-93B2E853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368613"/>
            <a:ext cx="8369455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명령어나 프로그램 실행에 </a:t>
            </a:r>
            <a:r>
              <a:rPr lang="en-US" altLang="ko-KR" sz="2000" dirty="0"/>
              <a:t>&amp;</a:t>
            </a:r>
            <a:r>
              <a:rPr lang="ko-KR" altLang="en-US" sz="2000" dirty="0"/>
              <a:t>를 붙이면 백그라운드 실행이 가능합니다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python signal_test.py &amp;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이후 </a:t>
            </a:r>
            <a:r>
              <a:rPr lang="en-US" altLang="ko-KR" sz="2000" dirty="0"/>
              <a:t>jobs </a:t>
            </a:r>
            <a:r>
              <a:rPr lang="ko-KR" altLang="en-US" sz="2000" dirty="0"/>
              <a:t>명령어를 실행하면 이전 슬라이드처럼 백그라운드 실행중인 프로세스로 나타나게 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Background ID</a:t>
            </a:r>
            <a:r>
              <a:rPr lang="ko-KR" altLang="en-US" sz="2000" dirty="0"/>
              <a:t>를 알고 있는 경우</a:t>
            </a:r>
            <a:r>
              <a:rPr lang="en-US" altLang="ko-KR" sz="2000" dirty="0"/>
              <a:t>, %ID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ID </a:t>
            </a:r>
            <a:r>
              <a:rPr lang="ko-KR" altLang="en-US" sz="2000" dirty="0"/>
              <a:t>사용이 가능합니다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kill –SIGKILL %1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1</a:t>
            </a:r>
            <a:r>
              <a:rPr lang="ko-KR" altLang="en-US" sz="1700" dirty="0"/>
              <a:t>번 백그라운드 </a:t>
            </a:r>
            <a:r>
              <a:rPr lang="en-US" altLang="ko-KR" sz="1700" dirty="0"/>
              <a:t>ID</a:t>
            </a:r>
            <a:r>
              <a:rPr lang="ko-KR" altLang="en-US" sz="1700" dirty="0"/>
              <a:t>를 가진 프로세스에게 </a:t>
            </a:r>
            <a:r>
              <a:rPr lang="en-US" altLang="ko-KR" sz="1700" dirty="0"/>
              <a:t>SIGKILL</a:t>
            </a:r>
            <a:r>
              <a:rPr lang="ko-KR" altLang="en-US" sz="1700" dirty="0"/>
              <a:t>을 보낸다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793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359202" tIns="21590" rIns="120904" bIns="21590" numCol="1" spcCol="1270" anchor="t" anchorCtr="0">
        <a:noAutofit/>
      </a:bodyPr>
      <a:lstStyle>
        <a:defPPr marL="0" algn="l" defTabSz="577850" latinLnBrk="1">
          <a:lnSpc>
            <a:spcPct val="150000"/>
          </a:lnSpc>
          <a:spcBef>
            <a:spcPct val="0"/>
          </a:spcBef>
          <a:spcAft>
            <a:spcPct val="20000"/>
          </a:spcAft>
          <a:defRPr kumimoji="1" sz="1300" kern="1200" spc="-150" smtClean="0">
            <a:latin typeface="Tahoma" panose="020B0604030504040204" pitchFamily="34" charset="0"/>
            <a:cs typeface="Tahoma" panose="020B0604030504040204" pitchFamily="34" charset="0"/>
          </a:defRPr>
        </a:defPPr>
      </a:lstStyle>
      <a:style>
        <a:lnRef idx="0">
          <a:schemeClr val="dk1">
            <a:alpha val="0"/>
            <a:hueOff val="0"/>
            <a:satOff val="0"/>
            <a:lumOff val="0"/>
            <a:alphaOff val="0"/>
          </a:schemeClr>
        </a:lnRef>
        <a:fillRef idx="0">
          <a:schemeClr val="lt1">
            <a:alpha val="0"/>
            <a:hueOff val="0"/>
            <a:satOff val="0"/>
            <a:lumOff val="0"/>
            <a:alphaOff val="0"/>
          </a:schemeClr>
        </a:fillRef>
        <a:effectRef idx="0">
          <a:schemeClr val="lt1">
            <a:alpha val="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  <a:txDef>
      <a:spPr>
        <a:noFill/>
      </a:spPr>
      <a:bodyPr wrap="square" rtlCol="0">
        <a:spAutoFit/>
      </a:bodyPr>
      <a:lstStyle>
        <a:defPPr algn="l">
          <a:defRPr sz="1600">
            <a:latin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15064</TotalTime>
  <Words>1096</Words>
  <Application>Microsoft Office PowerPoint</Application>
  <PresentationFormat>화면 슬라이드 쇼(4:3)</PresentationFormat>
  <Paragraphs>126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Tahoma</vt:lpstr>
      <vt:lpstr>Wingdings</vt:lpstr>
      <vt:lpstr>Office 테마</vt:lpstr>
      <vt:lpstr>Command-line Environment</vt:lpstr>
      <vt:lpstr>Signal</vt:lpstr>
      <vt:lpstr>Signal</vt:lpstr>
      <vt:lpstr>Signal</vt:lpstr>
      <vt:lpstr>Signal</vt:lpstr>
      <vt:lpstr>kill 명령어</vt:lpstr>
      <vt:lpstr>Foreground &amp; background job</vt:lpstr>
      <vt:lpstr>jobs 명령어</vt:lpstr>
      <vt:lpstr>Background 실행</vt:lpstr>
      <vt:lpstr>Background 실행</vt:lpstr>
      <vt:lpstr>tmux (Terminal Multiplexer)</vt:lpstr>
      <vt:lpstr>tmux (Terminal Multiplexer)</vt:lpstr>
      <vt:lpstr>alias</vt:lpstr>
      <vt:lpstr>alias</vt:lpstr>
      <vt:lpstr>Dotfile</vt:lpstr>
      <vt:lpstr>SSH key</vt:lpstr>
      <vt:lpstr>SSH key</vt:lpstr>
      <vt:lpstr>SSH key-gen</vt:lpstr>
      <vt:lpstr>SSH key 등록하기</vt:lpstr>
      <vt:lpstr>PowerPoint 프레젠테이션</vt:lpstr>
      <vt:lpstr>Assignment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가속기 재구성 및 워크로드 동시배치를 고려한  자원 관리 기술 개발</dc:title>
  <dc:creator>sovi</dc:creator>
  <cp:lastModifiedBy>(학생) 정현준 (전기전자컴퓨터공학부)</cp:lastModifiedBy>
  <cp:revision>913</cp:revision>
  <cp:lastPrinted>2019-02-15T02:11:46Z</cp:lastPrinted>
  <dcterms:created xsi:type="dcterms:W3CDTF">2017-05-25T02:10:26Z</dcterms:created>
  <dcterms:modified xsi:type="dcterms:W3CDTF">2021-01-25T07:23:18Z</dcterms:modified>
</cp:coreProperties>
</file>