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5.xml" ContentType="application/vnd.openxmlformats-officedocument.presentationml.notesSlide+xml"/>
  <Override PartName="/ppt/ink/ink1.xml" ContentType="application/inkml+xml"/>
  <Override PartName="/ppt/notesSlides/notesSlide1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628" r:id="rId2"/>
    <p:sldId id="630" r:id="rId3"/>
    <p:sldId id="623" r:id="rId4"/>
    <p:sldId id="631" r:id="rId5"/>
    <p:sldId id="632" r:id="rId6"/>
    <p:sldId id="633" r:id="rId7"/>
    <p:sldId id="639" r:id="rId8"/>
    <p:sldId id="640" r:id="rId9"/>
    <p:sldId id="637" r:id="rId10"/>
    <p:sldId id="634" r:id="rId11"/>
    <p:sldId id="641" r:id="rId12"/>
    <p:sldId id="643" r:id="rId13"/>
    <p:sldId id="645" r:id="rId14"/>
    <p:sldId id="644" r:id="rId15"/>
    <p:sldId id="648" r:id="rId16"/>
    <p:sldId id="635" r:id="rId17"/>
    <p:sldId id="647" r:id="rId18"/>
    <p:sldId id="646" r:id="rId19"/>
    <p:sldId id="626" r:id="rId20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00FF"/>
    <a:srgbClr val="FF9900"/>
    <a:srgbClr val="FF9933"/>
    <a:srgbClr val="C3A5F9"/>
    <a:srgbClr val="F7A7D1"/>
    <a:srgbClr val="E89584"/>
    <a:srgbClr val="E2C6FA"/>
    <a:srgbClr val="00009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FC744F-3D13-1A4F-8CC7-E1AFB4BA857D}" v="63" dt="2021-06-09T10:28:34.7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74" autoAdjust="0"/>
    <p:restoredTop sz="82118" autoAdjust="0"/>
  </p:normalViewPr>
  <p:slideViewPr>
    <p:cSldViewPr snapToGrid="0">
      <p:cViewPr varScale="1">
        <p:scale>
          <a:sx n="85" d="100"/>
          <a:sy n="85" d="100"/>
        </p:scale>
        <p:origin x="268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(대학원생) 엄상현 (컴퓨터공학과)" userId="cac2ba25-771c-4b5e-8179-6e60707035f0" providerId="ADAL" clId="{F9FC744F-3D13-1A4F-8CC7-E1AFB4BA857D}"/>
    <pc:docChg chg="undo custSel addSld delSld modSld sldOrd">
      <pc:chgData name="(대학원생) 엄상현 (컴퓨터공학과)" userId="cac2ba25-771c-4b5e-8179-6e60707035f0" providerId="ADAL" clId="{F9FC744F-3D13-1A4F-8CC7-E1AFB4BA857D}" dt="2021-06-09T10:28:54.097" v="6131" actId="20577"/>
      <pc:docMkLst>
        <pc:docMk/>
      </pc:docMkLst>
      <pc:sldChg chg="addSp modSp add del mod ord modNotesTx">
        <pc:chgData name="(대학원생) 엄상현 (컴퓨터공학과)" userId="cac2ba25-771c-4b5e-8179-6e60707035f0" providerId="ADAL" clId="{F9FC744F-3D13-1A4F-8CC7-E1AFB4BA857D}" dt="2021-06-09T10:26:27.832" v="6083" actId="20577"/>
        <pc:sldMkLst>
          <pc:docMk/>
          <pc:sldMk cId="166055677" sldId="635"/>
        </pc:sldMkLst>
        <pc:spChg chg="mod">
          <ac:chgData name="(대학원생) 엄상현 (컴퓨터공학과)" userId="cac2ba25-771c-4b5e-8179-6e60707035f0" providerId="ADAL" clId="{F9FC744F-3D13-1A4F-8CC7-E1AFB4BA857D}" dt="2021-06-09T01:14:57.558" v="230" actId="20577"/>
          <ac:spMkLst>
            <pc:docMk/>
            <pc:sldMk cId="166055677" sldId="635"/>
            <ac:spMk id="3" creationId="{89C38BDB-232E-41D8-8F89-5094BB230EDE}"/>
          </ac:spMkLst>
        </pc:spChg>
        <pc:spChg chg="add mod">
          <ac:chgData name="(대학원생) 엄상현 (컴퓨터공학과)" userId="cac2ba25-771c-4b5e-8179-6e60707035f0" providerId="ADAL" clId="{F9FC744F-3D13-1A4F-8CC7-E1AFB4BA857D}" dt="2021-06-09T09:56:15.823" v="4711" actId="1076"/>
          <ac:spMkLst>
            <pc:docMk/>
            <pc:sldMk cId="166055677" sldId="635"/>
            <ac:spMk id="4" creationId="{3732DE92-9A65-EC43-A4C8-A098C7089D56}"/>
          </ac:spMkLst>
        </pc:spChg>
        <pc:spChg chg="add mod">
          <ac:chgData name="(대학원생) 엄상현 (컴퓨터공학과)" userId="cac2ba25-771c-4b5e-8179-6e60707035f0" providerId="ADAL" clId="{F9FC744F-3D13-1A4F-8CC7-E1AFB4BA857D}" dt="2021-06-09T09:56:25.563" v="4717" actId="20577"/>
          <ac:spMkLst>
            <pc:docMk/>
            <pc:sldMk cId="166055677" sldId="635"/>
            <ac:spMk id="6" creationId="{19BA2A0E-A943-B34D-AAC6-DCF025693579}"/>
          </ac:spMkLst>
        </pc:spChg>
        <pc:spChg chg="add mod">
          <ac:chgData name="(대학원생) 엄상현 (컴퓨터공학과)" userId="cac2ba25-771c-4b5e-8179-6e60707035f0" providerId="ADAL" clId="{F9FC744F-3D13-1A4F-8CC7-E1AFB4BA857D}" dt="2021-06-09T09:56:32.949" v="4719" actId="1076"/>
          <ac:spMkLst>
            <pc:docMk/>
            <pc:sldMk cId="166055677" sldId="635"/>
            <ac:spMk id="8" creationId="{28AB5349-AEF0-2846-8B54-12FB28AAF345}"/>
          </ac:spMkLst>
        </pc:spChg>
      </pc:sldChg>
      <pc:sldChg chg="modSp mod ord">
        <pc:chgData name="(대학원생) 엄상현 (컴퓨터공학과)" userId="cac2ba25-771c-4b5e-8179-6e60707035f0" providerId="ADAL" clId="{F9FC744F-3D13-1A4F-8CC7-E1AFB4BA857D}" dt="2021-06-09T06:05:46.463" v="2350" actId="20578"/>
        <pc:sldMkLst>
          <pc:docMk/>
          <pc:sldMk cId="888068873" sldId="636"/>
        </pc:sldMkLst>
        <pc:spChg chg="mod">
          <ac:chgData name="(대학원생) 엄상현 (컴퓨터공학과)" userId="cac2ba25-771c-4b5e-8179-6e60707035f0" providerId="ADAL" clId="{F9FC744F-3D13-1A4F-8CC7-E1AFB4BA857D}" dt="2021-06-08T09:31:44.965" v="95" actId="20577"/>
          <ac:spMkLst>
            <pc:docMk/>
            <pc:sldMk cId="888068873" sldId="636"/>
            <ac:spMk id="3" creationId="{CC78A47D-ACCA-4705-A5E3-C45C68BED762}"/>
          </ac:spMkLst>
        </pc:spChg>
        <pc:spChg chg="mod">
          <ac:chgData name="(대학원생) 엄상현 (컴퓨터공학과)" userId="cac2ba25-771c-4b5e-8179-6e60707035f0" providerId="ADAL" clId="{F9FC744F-3D13-1A4F-8CC7-E1AFB4BA857D}" dt="2021-06-08T09:30:44.917" v="82" actId="20577"/>
          <ac:spMkLst>
            <pc:docMk/>
            <pc:sldMk cId="888068873" sldId="636"/>
            <ac:spMk id="4" creationId="{06505C1E-655A-4097-A81F-617902BC813B}"/>
          </ac:spMkLst>
        </pc:spChg>
      </pc:sldChg>
      <pc:sldChg chg="delSp mod">
        <pc:chgData name="(대학원생) 엄상현 (컴퓨터공학과)" userId="cac2ba25-771c-4b5e-8179-6e60707035f0" providerId="ADAL" clId="{F9FC744F-3D13-1A4F-8CC7-E1AFB4BA857D}" dt="2021-06-09T06:19:22.357" v="2474" actId="478"/>
        <pc:sldMkLst>
          <pc:docMk/>
          <pc:sldMk cId="2039091166" sldId="637"/>
        </pc:sldMkLst>
        <pc:grpChg chg="del">
          <ac:chgData name="(대학원생) 엄상현 (컴퓨터공학과)" userId="cac2ba25-771c-4b5e-8179-6e60707035f0" providerId="ADAL" clId="{F9FC744F-3D13-1A4F-8CC7-E1AFB4BA857D}" dt="2021-06-09T06:19:22.357" v="2474" actId="478"/>
          <ac:grpSpMkLst>
            <pc:docMk/>
            <pc:sldMk cId="2039091166" sldId="637"/>
            <ac:grpSpMk id="13" creationId="{36343D56-0083-40BF-8504-77E5EBB2B406}"/>
          </ac:grpSpMkLst>
        </pc:grpChg>
      </pc:sldChg>
      <pc:sldChg chg="modSp del mod">
        <pc:chgData name="(대학원생) 엄상현 (컴퓨터공학과)" userId="cac2ba25-771c-4b5e-8179-6e60707035f0" providerId="ADAL" clId="{F9FC744F-3D13-1A4F-8CC7-E1AFB4BA857D}" dt="2021-06-09T01:50:58.602" v="721" actId="2696"/>
        <pc:sldMkLst>
          <pc:docMk/>
          <pc:sldMk cId="1623143586" sldId="638"/>
        </pc:sldMkLst>
        <pc:spChg chg="mod">
          <ac:chgData name="(대학원생) 엄상현 (컴퓨터공학과)" userId="cac2ba25-771c-4b5e-8179-6e60707035f0" providerId="ADAL" clId="{F9FC744F-3D13-1A4F-8CC7-E1AFB4BA857D}" dt="2021-06-09T01:50:25.379" v="720" actId="20577"/>
          <ac:spMkLst>
            <pc:docMk/>
            <pc:sldMk cId="1623143586" sldId="638"/>
            <ac:spMk id="3" creationId="{CC78A47D-ACCA-4705-A5E3-C45C68BED762}"/>
          </ac:spMkLst>
        </pc:spChg>
      </pc:sldChg>
      <pc:sldChg chg="addSp delSp modSp mod modNotesTx">
        <pc:chgData name="(대학원생) 엄상현 (컴퓨터공학과)" userId="cac2ba25-771c-4b5e-8179-6e60707035f0" providerId="ADAL" clId="{F9FC744F-3D13-1A4F-8CC7-E1AFB4BA857D}" dt="2021-06-09T10:11:26.488" v="5827" actId="20577"/>
        <pc:sldMkLst>
          <pc:docMk/>
          <pc:sldMk cId="1994707163" sldId="641"/>
        </pc:sldMkLst>
        <pc:spChg chg="mod">
          <ac:chgData name="(대학원생) 엄상현 (컴퓨터공학과)" userId="cac2ba25-771c-4b5e-8179-6e60707035f0" providerId="ADAL" clId="{F9FC744F-3D13-1A4F-8CC7-E1AFB4BA857D}" dt="2021-06-09T08:24:51.597" v="3014" actId="20577"/>
          <ac:spMkLst>
            <pc:docMk/>
            <pc:sldMk cId="1994707163" sldId="641"/>
            <ac:spMk id="3" creationId="{89C38BDB-232E-41D8-8F89-5094BB230EDE}"/>
          </ac:spMkLst>
        </pc:spChg>
        <pc:spChg chg="add mod">
          <ac:chgData name="(대학원생) 엄상현 (컴퓨터공학과)" userId="cac2ba25-771c-4b5e-8179-6e60707035f0" providerId="ADAL" clId="{F9FC744F-3D13-1A4F-8CC7-E1AFB4BA857D}" dt="2021-06-09T04:56:21.782" v="899" actId="1076"/>
          <ac:spMkLst>
            <pc:docMk/>
            <pc:sldMk cId="1994707163" sldId="641"/>
            <ac:spMk id="7" creationId="{0C155614-FC02-104E-8057-940806328207}"/>
          </ac:spMkLst>
        </pc:spChg>
        <pc:graphicFrameChg chg="add del mod">
          <ac:chgData name="(대학원생) 엄상현 (컴퓨터공학과)" userId="cac2ba25-771c-4b5e-8179-6e60707035f0" providerId="ADAL" clId="{F9FC744F-3D13-1A4F-8CC7-E1AFB4BA857D}" dt="2021-06-09T04:43:23.621" v="851" actId="478"/>
          <ac:graphicFrameMkLst>
            <pc:docMk/>
            <pc:sldMk cId="1994707163" sldId="641"/>
            <ac:graphicFrameMk id="4" creationId="{2BB115B4-4C5C-BF4F-9A8A-C760A278AC8A}"/>
          </ac:graphicFrameMkLst>
        </pc:graphicFrameChg>
        <pc:graphicFrameChg chg="add del mod">
          <ac:chgData name="(대학원생) 엄상현 (컴퓨터공학과)" userId="cac2ba25-771c-4b5e-8179-6e60707035f0" providerId="ADAL" clId="{F9FC744F-3D13-1A4F-8CC7-E1AFB4BA857D}" dt="2021-06-09T04:54:28.298" v="858" actId="478"/>
          <ac:graphicFrameMkLst>
            <pc:docMk/>
            <pc:sldMk cId="1994707163" sldId="641"/>
            <ac:graphicFrameMk id="4" creationId="{B60AE5F2-4A3B-F24F-AEAE-EE9FC5E6B069}"/>
          </ac:graphicFrameMkLst>
        </pc:graphicFrameChg>
        <pc:picChg chg="add del mod">
          <ac:chgData name="(대학원생) 엄상현 (컴퓨터공학과)" userId="cac2ba25-771c-4b5e-8179-6e60707035f0" providerId="ADAL" clId="{F9FC744F-3D13-1A4F-8CC7-E1AFB4BA857D}" dt="2021-06-09T04:38:55.547" v="832" actId="478"/>
          <ac:picMkLst>
            <pc:docMk/>
            <pc:sldMk cId="1994707163" sldId="641"/>
            <ac:picMk id="5" creationId="{099E3844-9A4D-224B-A43D-A96A955ED3C4}"/>
          </ac:picMkLst>
        </pc:picChg>
        <pc:picChg chg="add mod">
          <ac:chgData name="(대학원생) 엄상현 (컴퓨터공학과)" userId="cac2ba25-771c-4b5e-8179-6e60707035f0" providerId="ADAL" clId="{F9FC744F-3D13-1A4F-8CC7-E1AFB4BA857D}" dt="2021-06-09T04:55:08.569" v="867" actId="1076"/>
          <ac:picMkLst>
            <pc:docMk/>
            <pc:sldMk cId="1994707163" sldId="641"/>
            <ac:picMk id="6" creationId="{0D546169-819A-F24B-82C9-B1AC3D5C8120}"/>
          </ac:picMkLst>
        </pc:picChg>
      </pc:sldChg>
      <pc:sldChg chg="modSp add del mod">
        <pc:chgData name="(대학원생) 엄상현 (컴퓨터공학과)" userId="cac2ba25-771c-4b5e-8179-6e60707035f0" providerId="ADAL" clId="{F9FC744F-3D13-1A4F-8CC7-E1AFB4BA857D}" dt="2021-06-09T04:11:08.020" v="831" actId="2696"/>
        <pc:sldMkLst>
          <pc:docMk/>
          <pc:sldMk cId="4110408972" sldId="642"/>
        </pc:sldMkLst>
        <pc:spChg chg="mod">
          <ac:chgData name="(대학원생) 엄상현 (컴퓨터공학과)" userId="cac2ba25-771c-4b5e-8179-6e60707035f0" providerId="ADAL" clId="{F9FC744F-3D13-1A4F-8CC7-E1AFB4BA857D}" dt="2021-06-09T01:15:56.002" v="275" actId="20577"/>
          <ac:spMkLst>
            <pc:docMk/>
            <pc:sldMk cId="4110408972" sldId="642"/>
            <ac:spMk id="3" creationId="{89C38BDB-232E-41D8-8F89-5094BB230EDE}"/>
          </ac:spMkLst>
        </pc:spChg>
      </pc:sldChg>
      <pc:sldChg chg="addSp delSp modSp add mod modNotesTx">
        <pc:chgData name="(대학원생) 엄상현 (컴퓨터공학과)" userId="cac2ba25-771c-4b5e-8179-6e60707035f0" providerId="ADAL" clId="{F9FC744F-3D13-1A4F-8CC7-E1AFB4BA857D}" dt="2021-06-09T10:14:29.355" v="5927" actId="20577"/>
        <pc:sldMkLst>
          <pc:docMk/>
          <pc:sldMk cId="2613966070" sldId="643"/>
        </pc:sldMkLst>
        <pc:spChg chg="add del mod">
          <ac:chgData name="(대학원생) 엄상현 (컴퓨터공학과)" userId="cac2ba25-771c-4b5e-8179-6e60707035f0" providerId="ADAL" clId="{F9FC744F-3D13-1A4F-8CC7-E1AFB4BA857D}" dt="2021-06-09T07:55:18.892" v="2506"/>
          <ac:spMkLst>
            <pc:docMk/>
            <pc:sldMk cId="2613966070" sldId="643"/>
            <ac:spMk id="4" creationId="{27B2BA51-E359-8748-B4C7-CAAC55168D5A}"/>
          </ac:spMkLst>
        </pc:spChg>
        <pc:spChg chg="add del mod">
          <ac:chgData name="(대학원생) 엄상현 (컴퓨터공학과)" userId="cac2ba25-771c-4b5e-8179-6e60707035f0" providerId="ADAL" clId="{F9FC744F-3D13-1A4F-8CC7-E1AFB4BA857D}" dt="2021-06-09T07:55:18.270" v="2504"/>
          <ac:spMkLst>
            <pc:docMk/>
            <pc:sldMk cId="2613966070" sldId="643"/>
            <ac:spMk id="5" creationId="{3712B56F-9F33-564C-A474-EFDA6DBDFA44}"/>
          </ac:spMkLst>
        </pc:spChg>
      </pc:sldChg>
      <pc:sldChg chg="modSp add mod modNotesTx">
        <pc:chgData name="(대학원생) 엄상현 (컴퓨터공학과)" userId="cac2ba25-771c-4b5e-8179-6e60707035f0" providerId="ADAL" clId="{F9FC744F-3D13-1A4F-8CC7-E1AFB4BA857D}" dt="2021-06-09T10:25:20.089" v="6071" actId="20577"/>
        <pc:sldMkLst>
          <pc:docMk/>
          <pc:sldMk cId="1544838877" sldId="644"/>
        </pc:sldMkLst>
        <pc:spChg chg="mod">
          <ac:chgData name="(대학원생) 엄상현 (컴퓨터공학과)" userId="cac2ba25-771c-4b5e-8179-6e60707035f0" providerId="ADAL" clId="{F9FC744F-3D13-1A4F-8CC7-E1AFB4BA857D}" dt="2021-06-09T01:19:53.552" v="321" actId="20577"/>
          <ac:spMkLst>
            <pc:docMk/>
            <pc:sldMk cId="1544838877" sldId="644"/>
            <ac:spMk id="3" creationId="{89C38BDB-232E-41D8-8F89-5094BB230EDE}"/>
          </ac:spMkLst>
        </pc:spChg>
        <pc:graphicFrameChg chg="mod">
          <ac:chgData name="(대학원생) 엄상현 (컴퓨터공학과)" userId="cac2ba25-771c-4b5e-8179-6e60707035f0" providerId="ADAL" clId="{F9FC744F-3D13-1A4F-8CC7-E1AFB4BA857D}" dt="2021-06-09T01:20:50.283" v="326" actId="14100"/>
          <ac:graphicFrameMkLst>
            <pc:docMk/>
            <pc:sldMk cId="1544838877" sldId="644"/>
            <ac:graphicFrameMk id="7" creationId="{F0CC55E0-8AC4-FF4B-B6EB-C24C8246341A}"/>
          </ac:graphicFrameMkLst>
        </pc:graphicFrameChg>
      </pc:sldChg>
      <pc:sldChg chg="addSp delSp modSp add mod ord modNotesTx">
        <pc:chgData name="(대학원생) 엄상현 (컴퓨터공학과)" userId="cac2ba25-771c-4b5e-8179-6e60707035f0" providerId="ADAL" clId="{F9FC744F-3D13-1A4F-8CC7-E1AFB4BA857D}" dt="2021-06-09T10:15:21.964" v="5969" actId="20577"/>
        <pc:sldMkLst>
          <pc:docMk/>
          <pc:sldMk cId="2258224427" sldId="645"/>
        </pc:sldMkLst>
        <pc:spChg chg="mod">
          <ac:chgData name="(대학원생) 엄상현 (컴퓨터공학과)" userId="cac2ba25-771c-4b5e-8179-6e60707035f0" providerId="ADAL" clId="{F9FC744F-3D13-1A4F-8CC7-E1AFB4BA857D}" dt="2021-06-09T07:50:24.233" v="2481" actId="1076"/>
          <ac:spMkLst>
            <pc:docMk/>
            <pc:sldMk cId="2258224427" sldId="645"/>
            <ac:spMk id="2" creationId="{06E24C94-2FDA-479D-86F0-373A89DA8913}"/>
          </ac:spMkLst>
        </pc:spChg>
        <pc:spChg chg="mod">
          <ac:chgData name="(대학원생) 엄상현 (컴퓨터공학과)" userId="cac2ba25-771c-4b5e-8179-6e60707035f0" providerId="ADAL" clId="{F9FC744F-3D13-1A4F-8CC7-E1AFB4BA857D}" dt="2021-06-09T01:27:10.994" v="698" actId="20577"/>
          <ac:spMkLst>
            <pc:docMk/>
            <pc:sldMk cId="2258224427" sldId="645"/>
            <ac:spMk id="3" creationId="{89C38BDB-232E-41D8-8F89-5094BB230EDE}"/>
          </ac:spMkLst>
        </pc:spChg>
        <pc:spChg chg="add del mod">
          <ac:chgData name="(대학원생) 엄상현 (컴퓨터공학과)" userId="cac2ba25-771c-4b5e-8179-6e60707035f0" providerId="ADAL" clId="{F9FC744F-3D13-1A4F-8CC7-E1AFB4BA857D}" dt="2021-06-09T07:52:13.036" v="2500" actId="478"/>
          <ac:spMkLst>
            <pc:docMk/>
            <pc:sldMk cId="2258224427" sldId="645"/>
            <ac:spMk id="4" creationId="{7887A50B-F4BF-FE44-ADF9-44C3F106DC03}"/>
          </ac:spMkLst>
        </pc:spChg>
      </pc:sldChg>
      <pc:sldChg chg="addSp delSp modSp add mod modNotesTx">
        <pc:chgData name="(대학원생) 엄상현 (컴퓨터공학과)" userId="cac2ba25-771c-4b5e-8179-6e60707035f0" providerId="ADAL" clId="{F9FC744F-3D13-1A4F-8CC7-E1AFB4BA857D}" dt="2021-06-09T10:28:54.097" v="6131" actId="20577"/>
        <pc:sldMkLst>
          <pc:docMk/>
          <pc:sldMk cId="617248295" sldId="646"/>
        </pc:sldMkLst>
        <pc:spChg chg="mod">
          <ac:chgData name="(대학원생) 엄상현 (컴퓨터공학과)" userId="cac2ba25-771c-4b5e-8179-6e60707035f0" providerId="ADAL" clId="{F9FC744F-3D13-1A4F-8CC7-E1AFB4BA857D}" dt="2021-06-09T10:06:46.627" v="5171" actId="20577"/>
          <ac:spMkLst>
            <pc:docMk/>
            <pc:sldMk cId="617248295" sldId="646"/>
            <ac:spMk id="3" creationId="{CC78A47D-ACCA-4705-A5E3-C45C68BED762}"/>
          </ac:spMkLst>
        </pc:spChg>
        <pc:spChg chg="add del mod">
          <ac:chgData name="(대학원생) 엄상현 (컴퓨터공학과)" userId="cac2ba25-771c-4b5e-8179-6e60707035f0" providerId="ADAL" clId="{F9FC744F-3D13-1A4F-8CC7-E1AFB4BA857D}" dt="2021-06-09T01:51:10.191" v="724"/>
          <ac:spMkLst>
            <pc:docMk/>
            <pc:sldMk cId="617248295" sldId="646"/>
            <ac:spMk id="4" creationId="{061FBE6B-BC4B-6D47-9A0C-0FAC55C0238E}"/>
          </ac:spMkLst>
        </pc:spChg>
      </pc:sldChg>
      <pc:sldChg chg="addSp delSp modSp add mod modNotesTx">
        <pc:chgData name="(대학원생) 엄상현 (컴퓨터공학과)" userId="cac2ba25-771c-4b5e-8179-6e60707035f0" providerId="ADAL" clId="{F9FC744F-3D13-1A4F-8CC7-E1AFB4BA857D}" dt="2021-06-09T10:26:48.990" v="6084" actId="20577"/>
        <pc:sldMkLst>
          <pc:docMk/>
          <pc:sldMk cId="1957425020" sldId="647"/>
        </pc:sldMkLst>
        <pc:spChg chg="mod">
          <ac:chgData name="(대학원생) 엄상현 (컴퓨터공학과)" userId="cac2ba25-771c-4b5e-8179-6e60707035f0" providerId="ADAL" clId="{F9FC744F-3D13-1A4F-8CC7-E1AFB4BA857D}" dt="2021-06-09T05:24:20.651" v="1158" actId="6549"/>
          <ac:spMkLst>
            <pc:docMk/>
            <pc:sldMk cId="1957425020" sldId="647"/>
            <ac:spMk id="3" creationId="{89C38BDB-232E-41D8-8F89-5094BB230EDE}"/>
          </ac:spMkLst>
        </pc:spChg>
        <pc:spChg chg="add mod">
          <ac:chgData name="(대학원생) 엄상현 (컴퓨터공학과)" userId="cac2ba25-771c-4b5e-8179-6e60707035f0" providerId="ADAL" clId="{F9FC744F-3D13-1A4F-8CC7-E1AFB4BA857D}" dt="2021-06-09T09:58:52.042" v="4822" actId="14100"/>
          <ac:spMkLst>
            <pc:docMk/>
            <pc:sldMk cId="1957425020" sldId="647"/>
            <ac:spMk id="14" creationId="{4BB1B120-8FBC-AC4C-BA9D-593D58EC761D}"/>
          </ac:spMkLst>
        </pc:spChg>
        <pc:graphicFrameChg chg="del">
          <ac:chgData name="(대학원생) 엄상현 (컴퓨터공학과)" userId="cac2ba25-771c-4b5e-8179-6e60707035f0" providerId="ADAL" clId="{F9FC744F-3D13-1A4F-8CC7-E1AFB4BA857D}" dt="2021-06-09T05:24:24.157" v="1159" actId="478"/>
          <ac:graphicFrameMkLst>
            <pc:docMk/>
            <pc:sldMk cId="1957425020" sldId="647"/>
            <ac:graphicFrameMk id="7" creationId="{F0CC55E0-8AC4-FF4B-B6EB-C24C8246341A}"/>
          </ac:graphicFrameMkLst>
        </pc:graphicFrameChg>
        <pc:picChg chg="add mod">
          <ac:chgData name="(대학원생) 엄상현 (컴퓨터공학과)" userId="cac2ba25-771c-4b5e-8179-6e60707035f0" providerId="ADAL" clId="{F9FC744F-3D13-1A4F-8CC7-E1AFB4BA857D}" dt="2021-06-09T05:24:53.902" v="1164" actId="1076"/>
          <ac:picMkLst>
            <pc:docMk/>
            <pc:sldMk cId="1957425020" sldId="647"/>
            <ac:picMk id="5" creationId="{27B96B53-BA88-BA4E-B803-1E246D09E436}"/>
          </ac:picMkLst>
        </pc:picChg>
        <pc:cxnChg chg="add mod">
          <ac:chgData name="(대학원생) 엄상현 (컴퓨터공학과)" userId="cac2ba25-771c-4b5e-8179-6e60707035f0" providerId="ADAL" clId="{F9FC744F-3D13-1A4F-8CC7-E1AFB4BA857D}" dt="2021-06-09T06:08:38.715" v="2434" actId="14100"/>
          <ac:cxnSpMkLst>
            <pc:docMk/>
            <pc:sldMk cId="1957425020" sldId="647"/>
            <ac:cxnSpMk id="8" creationId="{A9EFED6E-DA1E-4F49-A916-9890CAEFE54E}"/>
          </ac:cxnSpMkLst>
        </pc:cxnChg>
        <pc:cxnChg chg="add mod">
          <ac:chgData name="(대학원생) 엄상현 (컴퓨터공학과)" userId="cac2ba25-771c-4b5e-8179-6e60707035f0" providerId="ADAL" clId="{F9FC744F-3D13-1A4F-8CC7-E1AFB4BA857D}" dt="2021-06-09T06:09:15.548" v="2439" actId="14100"/>
          <ac:cxnSpMkLst>
            <pc:docMk/>
            <pc:sldMk cId="1957425020" sldId="647"/>
            <ac:cxnSpMk id="11" creationId="{88846D5C-35E4-3D4F-AE15-A0D13069FB9D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NVMe</c:v>
                </c:pt>
                <c:pt idx="1">
                  <c:v>Cache 2GB</c:v>
                </c:pt>
                <c:pt idx="2">
                  <c:v>Cache 4GB</c:v>
                </c:pt>
                <c:pt idx="3">
                  <c:v>Cache 8GB</c:v>
                </c:pt>
                <c:pt idx="4">
                  <c:v>Cache 16GB</c:v>
                </c:pt>
                <c:pt idx="5">
                  <c:v>PM only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1.43</c:v>
                </c:pt>
                <c:pt idx="1">
                  <c:v>0.73</c:v>
                </c:pt>
                <c:pt idx="2">
                  <c:v>0.67</c:v>
                </c:pt>
                <c:pt idx="3">
                  <c:v>0.68</c:v>
                </c:pt>
                <c:pt idx="4">
                  <c:v>0.68</c:v>
                </c:pt>
                <c:pt idx="5">
                  <c:v>0.56999999999999995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D9-CB4A-87DE-8318E29754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5202048"/>
        <c:axId val="755203696"/>
      </c:barChart>
      <c:catAx>
        <c:axId val="755202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55203696"/>
        <c:crosses val="autoZero"/>
        <c:auto val="1"/>
        <c:lblAlgn val="ctr"/>
        <c:lblOffset val="100"/>
        <c:noMultiLvlLbl val="0"/>
      </c:catAx>
      <c:valAx>
        <c:axId val="755203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55202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NVMe</c:v>
                </c:pt>
                <c:pt idx="1">
                  <c:v>Cache 2GB</c:v>
                </c:pt>
                <c:pt idx="2">
                  <c:v>Cache 4GB</c:v>
                </c:pt>
                <c:pt idx="3">
                  <c:v>Cache 8GB</c:v>
                </c:pt>
                <c:pt idx="4">
                  <c:v>Cache 16GB</c:v>
                </c:pt>
                <c:pt idx="5">
                  <c:v>PM only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5.2</c:v>
                </c:pt>
                <c:pt idx="1">
                  <c:v>5</c:v>
                </c:pt>
                <c:pt idx="2">
                  <c:v>5</c:v>
                </c:pt>
                <c:pt idx="3">
                  <c:v>4.88</c:v>
                </c:pt>
                <c:pt idx="4">
                  <c:v>4.9000000000000004</c:v>
                </c:pt>
                <c:pt idx="5">
                  <c:v>4.67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D9-CB4A-87DE-8318E29754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5202048"/>
        <c:axId val="755203696"/>
      </c:barChart>
      <c:catAx>
        <c:axId val="755202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55203696"/>
        <c:crosses val="autoZero"/>
        <c:auto val="1"/>
        <c:lblAlgn val="ctr"/>
        <c:lblOffset val="100"/>
        <c:noMultiLvlLbl val="0"/>
      </c:catAx>
      <c:valAx>
        <c:axId val="755203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55202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NVMe</c:v>
                </c:pt>
                <c:pt idx="1">
                  <c:v>Cache 2GB</c:v>
                </c:pt>
                <c:pt idx="2">
                  <c:v>Cache 4GB</c:v>
                </c:pt>
                <c:pt idx="3">
                  <c:v>Cache 8GB</c:v>
                </c:pt>
                <c:pt idx="4">
                  <c:v>Cache 16GB</c:v>
                </c:pt>
                <c:pt idx="5">
                  <c:v>PM only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10.7</c:v>
                </c:pt>
                <c:pt idx="1">
                  <c:v>10.9</c:v>
                </c:pt>
                <c:pt idx="2">
                  <c:v>12</c:v>
                </c:pt>
                <c:pt idx="3">
                  <c:v>10.9</c:v>
                </c:pt>
                <c:pt idx="4">
                  <c:v>11</c:v>
                </c:pt>
                <c:pt idx="5">
                  <c:v>4.67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D9-CB4A-87DE-8318E29754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5202048"/>
        <c:axId val="755203696"/>
      </c:barChart>
      <c:catAx>
        <c:axId val="755202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55203696"/>
        <c:crosses val="autoZero"/>
        <c:auto val="1"/>
        <c:lblAlgn val="ctr"/>
        <c:lblOffset val="100"/>
        <c:noMultiLvlLbl val="0"/>
      </c:catAx>
      <c:valAx>
        <c:axId val="755203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55202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NVMe</c:v>
                </c:pt>
                <c:pt idx="1">
                  <c:v>Cache 2GB</c:v>
                </c:pt>
                <c:pt idx="2">
                  <c:v>Cache 4GB</c:v>
                </c:pt>
                <c:pt idx="3">
                  <c:v>Cache 8GB</c:v>
                </c:pt>
                <c:pt idx="4">
                  <c:v>Cache 16GB</c:v>
                </c:pt>
                <c:pt idx="5">
                  <c:v>PM only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126.38</c:v>
                </c:pt>
                <c:pt idx="1">
                  <c:v>122.27</c:v>
                </c:pt>
                <c:pt idx="2">
                  <c:v>122.26</c:v>
                </c:pt>
                <c:pt idx="3">
                  <c:v>121.2</c:v>
                </c:pt>
                <c:pt idx="4">
                  <c:v>122.23</c:v>
                </c:pt>
                <c:pt idx="5">
                  <c:v>103.4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D9-CB4A-87DE-8318E29754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5202048"/>
        <c:axId val="755203696"/>
      </c:barChart>
      <c:catAx>
        <c:axId val="755202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55203696"/>
        <c:crosses val="autoZero"/>
        <c:auto val="1"/>
        <c:lblAlgn val="ctr"/>
        <c:lblOffset val="100"/>
        <c:noMultiLvlLbl val="0"/>
      </c:catAx>
      <c:valAx>
        <c:axId val="755203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55202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0.53475</cdr:x>
      <cdr:y>0.04727</cdr:y>
    </cdr:from>
    <cdr:to>
      <cdr:x>0.66954</cdr:x>
      <cdr:y>0.13836</cdr:y>
    </cdr:to>
    <cdr:sp macro="" textlink="">
      <cdr:nvSpPr>
        <cdr:cNvPr id="2" name="TextBox 7">
          <a:extLst xmlns:a="http://schemas.openxmlformats.org/drawingml/2006/main">
            <a:ext uri="{FF2B5EF4-FFF2-40B4-BE49-F238E27FC236}">
              <a16:creationId xmlns:a16="http://schemas.microsoft.com/office/drawing/2014/main" id="{28AB5349-AEF0-2846-8B54-12FB28AAF345}"/>
            </a:ext>
          </a:extLst>
        </cdr:cNvPr>
        <cdr:cNvSpPr txBox="1"/>
      </cdr:nvSpPr>
      <cdr:spPr>
        <a:xfrm xmlns:a="http://schemas.openxmlformats.org/drawingml/2006/main">
          <a:off x="3486107" y="175678"/>
          <a:ext cx="878767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kumimoji="1" lang="en-US" altLang="ko-Kore-KR" sz="1600" dirty="0">
              <a:latin typeface="Tahoma" panose="020B0604030504040204" pitchFamily="34" charset="0"/>
              <a:cs typeface="Tahoma" panose="020B0604030504040204" pitchFamily="34" charset="0"/>
            </a:rPr>
            <a:t>122</a:t>
          </a:r>
          <a:r>
            <a:rPr kumimoji="1" lang="ko-KR" altLang="en-US" sz="1600" dirty="0">
              <a:latin typeface="Tahoma" panose="020B0604030504040204" pitchFamily="34" charset="0"/>
              <a:cs typeface="Tahoma" panose="020B0604030504040204" pitchFamily="34" charset="0"/>
            </a:rPr>
            <a:t> </a:t>
          </a:r>
          <a:r>
            <a:rPr kumimoji="1" lang="en-US" altLang="ko-KR" sz="1600" dirty="0">
              <a:latin typeface="Tahoma" panose="020B0604030504040204" pitchFamily="34" charset="0"/>
              <a:cs typeface="Tahoma" panose="020B0604030504040204" pitchFamily="34" charset="0"/>
            </a:rPr>
            <a:t>sec</a:t>
          </a:r>
          <a:endParaRPr kumimoji="1" lang="ko-Kore-KR" altLang="en-US" sz="1600" dirty="0">
            <a:latin typeface="Tahoma" panose="020B0604030504040204" pitchFamily="34" charset="0"/>
            <a:cs typeface="Tahoma" panose="020B0604030504040204" pitchFamily="34" charset="0"/>
          </a:endParaRPr>
        </a:p>
      </cdr:txBody>
    </cdr:sp>
  </cdr:relSizeAnchor>
  <cdr:relSizeAnchor xmlns:cdr="http://schemas.openxmlformats.org/drawingml/2006/chartDrawing">
    <cdr:from>
      <cdr:x>0.68479</cdr:x>
      <cdr:y>0.04727</cdr:y>
    </cdr:from>
    <cdr:to>
      <cdr:x>0.81959</cdr:x>
      <cdr:y>0.13836</cdr:y>
    </cdr:to>
    <cdr:sp macro="" textlink="">
      <cdr:nvSpPr>
        <cdr:cNvPr id="3" name="TextBox 7">
          <a:extLst xmlns:a="http://schemas.openxmlformats.org/drawingml/2006/main">
            <a:ext uri="{FF2B5EF4-FFF2-40B4-BE49-F238E27FC236}">
              <a16:creationId xmlns:a16="http://schemas.microsoft.com/office/drawing/2014/main" id="{28AB5349-AEF0-2846-8B54-12FB28AAF345}"/>
            </a:ext>
          </a:extLst>
        </cdr:cNvPr>
        <cdr:cNvSpPr txBox="1"/>
      </cdr:nvSpPr>
      <cdr:spPr>
        <a:xfrm xmlns:a="http://schemas.openxmlformats.org/drawingml/2006/main">
          <a:off x="4464281" y="175678"/>
          <a:ext cx="878767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kumimoji="1" lang="en-US" altLang="ko-Kore-KR" sz="1600" dirty="0">
              <a:latin typeface="Tahoma" panose="020B0604030504040204" pitchFamily="34" charset="0"/>
              <a:cs typeface="Tahoma" panose="020B0604030504040204" pitchFamily="34" charset="0"/>
            </a:rPr>
            <a:t>121</a:t>
          </a:r>
          <a:r>
            <a:rPr kumimoji="1" lang="ko-KR" altLang="en-US" sz="1600" dirty="0">
              <a:latin typeface="Tahoma" panose="020B0604030504040204" pitchFamily="34" charset="0"/>
              <a:cs typeface="Tahoma" panose="020B0604030504040204" pitchFamily="34" charset="0"/>
            </a:rPr>
            <a:t> </a:t>
          </a:r>
          <a:r>
            <a:rPr kumimoji="1" lang="en-US" altLang="ko-KR" sz="1600" dirty="0">
              <a:latin typeface="Tahoma" panose="020B0604030504040204" pitchFamily="34" charset="0"/>
              <a:cs typeface="Tahoma" panose="020B0604030504040204" pitchFamily="34" charset="0"/>
            </a:rPr>
            <a:t>sec</a:t>
          </a:r>
          <a:endParaRPr kumimoji="1" lang="ko-Kore-KR" altLang="en-US" sz="1600" dirty="0">
            <a:latin typeface="Tahoma" panose="020B0604030504040204" pitchFamily="34" charset="0"/>
            <a:cs typeface="Tahoma" panose="020B0604030504040204" pitchFamily="34" charset="0"/>
          </a:endParaRPr>
        </a:p>
      </cdr:txBody>
    </cdr:sp>
  </cdr:relSizeAnchor>
  <cdr:relSizeAnchor xmlns:cdr="http://schemas.openxmlformats.org/drawingml/2006/chartDrawing">
    <cdr:from>
      <cdr:x>0.83285</cdr:x>
      <cdr:y>0.16637</cdr:y>
    </cdr:from>
    <cdr:to>
      <cdr:x>0.96765</cdr:x>
      <cdr:y>0.25747</cdr:y>
    </cdr:to>
    <cdr:sp macro="" textlink="">
      <cdr:nvSpPr>
        <cdr:cNvPr id="4" name="TextBox 7">
          <a:extLst xmlns:a="http://schemas.openxmlformats.org/drawingml/2006/main">
            <a:ext uri="{FF2B5EF4-FFF2-40B4-BE49-F238E27FC236}">
              <a16:creationId xmlns:a16="http://schemas.microsoft.com/office/drawing/2014/main" id="{9EE13033-9EBC-974B-BEF0-41CBA7C78BB9}"/>
            </a:ext>
          </a:extLst>
        </cdr:cNvPr>
        <cdr:cNvSpPr txBox="1"/>
      </cdr:nvSpPr>
      <cdr:spPr>
        <a:xfrm xmlns:a="http://schemas.openxmlformats.org/drawingml/2006/main">
          <a:off x="5429482" y="618339"/>
          <a:ext cx="878767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kumimoji="1" lang="en-US" altLang="ko-Kore-KR" sz="1600" dirty="0">
              <a:latin typeface="Tahoma" panose="020B0604030504040204" pitchFamily="34" charset="0"/>
              <a:cs typeface="Tahoma" panose="020B0604030504040204" pitchFamily="34" charset="0"/>
            </a:rPr>
            <a:t>104</a:t>
          </a:r>
          <a:r>
            <a:rPr kumimoji="1" lang="ko-KR" altLang="en-US" sz="1600" dirty="0">
              <a:latin typeface="Tahoma" panose="020B0604030504040204" pitchFamily="34" charset="0"/>
              <a:cs typeface="Tahoma" panose="020B0604030504040204" pitchFamily="34" charset="0"/>
            </a:rPr>
            <a:t> </a:t>
          </a:r>
          <a:r>
            <a:rPr kumimoji="1" lang="en-US" altLang="ko-KR" sz="1600" dirty="0">
              <a:latin typeface="Tahoma" panose="020B0604030504040204" pitchFamily="34" charset="0"/>
              <a:cs typeface="Tahoma" panose="020B0604030504040204" pitchFamily="34" charset="0"/>
            </a:rPr>
            <a:t>sec</a:t>
          </a:r>
          <a:endParaRPr kumimoji="1" lang="ko-Kore-KR" altLang="en-US" sz="1600" dirty="0">
            <a:latin typeface="Tahoma" panose="020B0604030504040204" pitchFamily="34" charset="0"/>
            <a:cs typeface="Tahoma" panose="020B0604030504040204" pitchFamily="34" charset="0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1C25B-7D92-4CB4-AC16-56E3FA748906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125D9-72E8-4E77-9951-0717A0411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828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9T14:07:13.5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1,'21'0,"-1"1,1 1,-1 1,25 6,-12 0,104 23,-122-30,0 1,-1 0,0 1,1 1,-2 0,1 1,-1 1,0 0,18 12,-22-13,0-1,0 0,0 0,1-1,0 0,-1-1,1 0,0-1,1 0,11 1,15-1,58-4,-30 0,315 2,-372 1,1-1,-1 2,0-1,0 1,0 1,0-1,0 1,-1 0,8 5,20 8,-18-11,0-1,0-1,1-1,-1-1,1 0,-1-1,25-3,9 1,144 4,123-4,-315 2,-1 0,0 0,0-1,0 1,0 0,0-1,0 1,-1-1,1 0,0 1,0-1,0 0,0 0,-1 0,1-1,0 1,-1 0,1-1,-1 1,0-1,2-1,3-8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75A7A-D492-4ED6-BBDB-300C8F0BA473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DED87-93D9-4D1C-BAF6-330BDB8572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044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3900" y="923925"/>
            <a:ext cx="3324225" cy="24939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000" dirty="0"/>
              <a:t>Good afternoon, I’m first presenter </a:t>
            </a:r>
            <a:r>
              <a:rPr lang="ko-KR" altLang="en-US" sz="1000" dirty="0"/>
              <a:t>현준</a:t>
            </a:r>
            <a:endParaRPr lang="en-US" altLang="ko-KR" sz="1000" dirty="0"/>
          </a:p>
          <a:p>
            <a:r>
              <a:rPr lang="en-US" altLang="ko-KR" sz="1000" dirty="0"/>
              <a:t>Our project is dynamic cache management for fast-efficient startup in PMEM based </a:t>
            </a:r>
            <a:r>
              <a:rPr lang="en-US" altLang="ko-KR" sz="1000" dirty="0" err="1"/>
              <a:t>FaaS</a:t>
            </a:r>
            <a:r>
              <a:rPr lang="en-US" altLang="ko-KR" sz="1000" dirty="0"/>
              <a:t> system, just called simply “Cherry”</a:t>
            </a:r>
          </a:p>
          <a:p>
            <a:endParaRPr lang="en-US" altLang="ko-KR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2F391-D8C6-4FDE-9006-7664010DBB1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687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 is real execution figure of Cherry.</a:t>
            </a:r>
          </a:p>
          <a:p>
            <a:r>
              <a:rPr lang="en-US" altLang="ko-KR" dirty="0"/>
              <a:t>Like PMEM monitor, it supports two mode: embedded mode and daemon process mode.</a:t>
            </a:r>
          </a:p>
          <a:p>
            <a:r>
              <a:rPr lang="en-US" altLang="ko-KR" dirty="0"/>
              <a:t>To use embedded mode, we just imports and start in target code like above figure.</a:t>
            </a:r>
          </a:p>
          <a:p>
            <a:r>
              <a:rPr lang="en-US" altLang="ko-KR" dirty="0"/>
              <a:t>The other mode runs in background like system daemon, so that it can catch container execution and try caching operation immediately.</a:t>
            </a:r>
          </a:p>
          <a:p>
            <a:r>
              <a:rPr lang="en-US" altLang="ko-KR" dirty="0"/>
              <a:t>Next presenter </a:t>
            </a:r>
            <a:r>
              <a:rPr lang="ko-KR" altLang="en-US" dirty="0"/>
              <a:t>상현 </a:t>
            </a:r>
            <a:r>
              <a:rPr lang="en-US" altLang="ko-KR" dirty="0"/>
              <a:t>will introduce about our experiments.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DED87-93D9-4D1C-BAF6-330BDB85724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867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This slide explain how we experiment!</a:t>
            </a:r>
          </a:p>
          <a:p>
            <a:r>
              <a:rPr kumimoji="1" lang="en-US" altLang="ko-Kore-KR" dirty="0"/>
              <a:t>We use Shimp2 server for experiment, which have intel </a:t>
            </a:r>
            <a:r>
              <a:rPr kumimoji="1" lang="en-US" altLang="ko-Kore-KR" dirty="0" err="1"/>
              <a:t>optane</a:t>
            </a:r>
            <a:r>
              <a:rPr kumimoji="1" lang="en-US" altLang="ko-Kore-KR" dirty="0"/>
              <a:t> persistent memory AND Samsung </a:t>
            </a:r>
            <a:r>
              <a:rPr kumimoji="1" lang="en-US" altLang="ko-Kore-KR" dirty="0" err="1"/>
              <a:t>NVMe</a:t>
            </a:r>
            <a:r>
              <a:rPr kumimoji="1" lang="en-US" altLang="ko-Kore-KR" dirty="0"/>
              <a:t> SSD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dirty="0"/>
              <a:t>Workload is modified hello-bench. it is benchmark program for measuring Startup latency. we add caching thread for our experiments</a:t>
            </a:r>
          </a:p>
          <a:p>
            <a:r>
              <a:rPr kumimoji="1" lang="en-US" altLang="ko-Kore-KR" dirty="0"/>
              <a:t>Hello bench consist of 57 applications. And container images have 550 layer and 19 root layers. </a:t>
            </a:r>
          </a:p>
          <a:p>
            <a:endParaRPr kumimoji="1" lang="en-US" altLang="ko-Kore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We execute hello-bench in two time in one experiment. One for cache, the other for measure latency.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DED87-93D9-4D1C-BAF6-330BDB85724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224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This is the result of Ubuntu Container. We cut off the latency in half.</a:t>
            </a:r>
          </a:p>
          <a:p>
            <a:endParaRPr kumimoji="1" lang="en-US" altLang="ko-Kore-KR" dirty="0"/>
          </a:p>
          <a:p>
            <a:r>
              <a:rPr lang="en-US" altLang="ko-KR" dirty="0"/>
              <a:t>The bar on the left-most shows </a:t>
            </a:r>
            <a:r>
              <a:rPr lang="en-US" altLang="ko-KR" dirty="0" err="1"/>
              <a:t>nvme</a:t>
            </a:r>
            <a:r>
              <a:rPr lang="en-US" altLang="ko-KR" dirty="0"/>
              <a:t> only</a:t>
            </a:r>
            <a:r>
              <a:rPr kumimoji="1" lang="en-US" altLang="ko-KR" dirty="0"/>
              <a:t>. Right-most bar is pm only.</a:t>
            </a:r>
          </a:p>
          <a:p>
            <a:endParaRPr kumimoji="1" lang="en-US" altLang="ko-KR" dirty="0"/>
          </a:p>
          <a:p>
            <a:r>
              <a:rPr kumimoji="1" lang="en-US" altLang="ko-Kore-KR" dirty="0"/>
              <a:t>And the bar which labeled with cache is system that each capacity applied.</a:t>
            </a:r>
          </a:p>
          <a:p>
            <a:endParaRPr kumimoji="1" lang="en-US" altLang="ko-Kore-KR" dirty="0"/>
          </a:p>
          <a:p>
            <a:r>
              <a:rPr lang="en" altLang="ko-Kore-KR" dirty="0"/>
              <a:t>The reason for such a result is that cached </a:t>
            </a:r>
            <a:r>
              <a:rPr lang="en-US" altLang="ko-Kore-KR" dirty="0"/>
              <a:t>layers</a:t>
            </a:r>
            <a:r>
              <a:rPr lang="en" altLang="ko-Kore-KR" dirty="0"/>
              <a:t> have a significant impact on latency.</a:t>
            </a:r>
          </a:p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DED87-93D9-4D1C-BAF6-330BDB85724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916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graph also obtained similar result. As the cache size increases, the latency decreases because the layer that affects latency is located in the PM.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DED87-93D9-4D1C-BAF6-330BDB85724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093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case of mySQL container is different. Increasing the caching layer does not </a:t>
            </a:r>
            <a:r>
              <a:rPr lang="en-US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improve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performance, but increases latency.</a:t>
            </a:r>
          </a:p>
          <a:p>
            <a:endParaRPr kumimoji="1" lang="en-US" altLang="ko-Kore-KR" dirty="0"/>
          </a:p>
          <a:p>
            <a:r>
              <a:rPr lang="en" altLang="ko-Kore-KR" dirty="0"/>
              <a:t>Through this, we found that there is an overhead for the cache, </a:t>
            </a:r>
          </a:p>
          <a:p>
            <a:endParaRPr lang="en" altLang="ko-Kore-KR" dirty="0"/>
          </a:p>
          <a:p>
            <a:r>
              <a:rPr lang="en-US" altLang="ko-Kore-KR" dirty="0"/>
              <a:t>Also, </a:t>
            </a:r>
            <a:r>
              <a:rPr lang="en" altLang="ko-Kore-KR" dirty="0"/>
              <a:t>the layer that affects startup should be cached, not just shared a lot.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DED87-93D9-4D1C-BAF6-330BDB85724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456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en-US" dirty="0"/>
              <a:t>Simply, we cached the layer in red </a:t>
            </a:r>
            <a:r>
              <a:rPr lang="en-US" altLang="ko-KR" dirty="0"/>
              <a:t>Rectangle, but blue one is real overhead in startup.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DED87-93D9-4D1C-BAF6-330BDB85724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3258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" altLang="ko-Kore-KR" dirty="0"/>
            </a:b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graph shows the overall startup latency in hello-bench</a:t>
            </a:r>
          </a:p>
          <a:p>
            <a:endParaRPr lang="en" altLang="ko-Kore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Overall performance improved a bit. </a:t>
            </a:r>
          </a:p>
          <a:p>
            <a:endParaRPr lang="en" altLang="ko-Kore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we said earlier, since we cached a lot of shared layers, there is a high probability that the layer which affects the startup time is still in nvme.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DED87-93D9-4D1C-BAF6-330BDB85724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5356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graph is for pm utilization. We set 8GB limitation for caching, and executed hello-bench containers.</a:t>
            </a:r>
          </a:p>
          <a:p>
            <a:endParaRPr lang="en" altLang="ko-Kore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initialization, PMEM usage fluctuated between 6GB to 8GB.</a:t>
            </a:r>
          </a:p>
          <a:p>
            <a:endParaRPr kumimoji="1" lang="e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 our caching policy is simple, it shows good utilization.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DED87-93D9-4D1C-BAF6-330BDB85724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4264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" altLang="ko-Kore-KR" dirty="0"/>
            </a:b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conclusion, caching the shared layer itself was effective, but it was weak.</a:t>
            </a:r>
          </a:p>
          <a:p>
            <a:endParaRPr lang="en" altLang="ko-Kore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got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insight that there was a separate layer that affected the performance.</a:t>
            </a:r>
          </a:p>
          <a:p>
            <a:endParaRPr kumimoji="1" lang="en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ore-KR" dirty="0"/>
              <a:t>Therefore, a better policy is needed to reduce Startup as future work. For example, there is a way to consider layer execute latency.</a:t>
            </a:r>
          </a:p>
          <a:p>
            <a:endParaRPr kumimoji="1" lang="en" altLang="ko-KR" dirty="0"/>
          </a:p>
          <a:p>
            <a:r>
              <a:rPr lang="en" altLang="ko-Kore-KR" dirty="0"/>
              <a:t>And we need to reduce the cache overhead. Since the union file system that stores Docker's image layer does not support persistent memory, it is also necessary to redesign it.</a:t>
            </a:r>
          </a:p>
          <a:p>
            <a:endParaRPr lang="en" altLang="ko-Kore-KR" dirty="0"/>
          </a:p>
          <a:p>
            <a:r>
              <a:rPr lang="en" altLang="ko-Kore-KR" dirty="0"/>
              <a:t>Moreover, we thought some other drawbacks about this system, but not organized yet, so we will point out later in our report.</a:t>
            </a:r>
            <a:endParaRPr kumimoji="1" lang="en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DED87-93D9-4D1C-BAF6-330BDB85724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0376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BC7AA-8789-42DB-93E3-3BD3F810818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376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Before introducing our system, let’s briefly remind our </a:t>
            </a:r>
            <a:r>
              <a:rPr lang="en-US" altLang="ko-KR" dirty="0" err="1"/>
              <a:t>motiviation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Previous proposal, we pointed out cold-start time, which occupy quite huge time in function invocation.</a:t>
            </a:r>
          </a:p>
          <a:p>
            <a:r>
              <a:rPr lang="en-US" altLang="ko-KR" dirty="0"/>
              <a:t>So, we want to reduce this overhead when container runs initially.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DED87-93D9-4D1C-BAF6-330BDB85724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83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From motivation, we adopted PMEM for caching layers for solving problem.</a:t>
            </a:r>
          </a:p>
          <a:p>
            <a:r>
              <a:rPr lang="en-US" altLang="ko-KR" dirty="0"/>
              <a:t>Since PMEM is scarce resource, we also need efficient usage for PMEM.</a:t>
            </a:r>
          </a:p>
          <a:p>
            <a:r>
              <a:rPr lang="en-US" altLang="ko-KR" dirty="0"/>
              <a:t>So, to cache common layers and efficient PMEM usage, these two things were our goals.</a:t>
            </a:r>
          </a:p>
          <a:p>
            <a:r>
              <a:rPr lang="en-US" altLang="ko-KR" dirty="0"/>
              <a:t>To achieve them, we developed Cherry system.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DED87-93D9-4D1C-BAF6-330BDB85724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83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 is overview of Cherry system.</a:t>
            </a:r>
          </a:p>
          <a:p>
            <a:r>
              <a:rPr lang="en-US" altLang="ko-KR" dirty="0"/>
              <a:t>It consists of two module called Cache manager and PMEM monitor.</a:t>
            </a:r>
          </a:p>
          <a:p>
            <a:r>
              <a:rPr lang="en-US" altLang="ko-KR" dirty="0"/>
              <a:t>When client requests container running or pulling images to docker, cache manager tries to cache or evict layers by policy.</a:t>
            </a:r>
          </a:p>
          <a:p>
            <a:r>
              <a:rPr lang="en-US" altLang="ko-KR" dirty="0"/>
              <a:t>PMEM monitor supports cache manager by providing PMEM information.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DED87-93D9-4D1C-BAF6-330BDB85724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16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As forementioned, PMEM monitor provides current information of PMEM such as total capacity or docker usage and so on.</a:t>
            </a:r>
          </a:p>
          <a:p>
            <a:r>
              <a:rPr lang="en-US" altLang="ko-KR" dirty="0"/>
              <a:t>It supports two mode, one is daemon monitoring mode like right figure.</a:t>
            </a:r>
          </a:p>
          <a:p>
            <a:r>
              <a:rPr lang="en-US" altLang="ko-KR" dirty="0"/>
              <a:t>The other is embedded mode, which can be used in real python code.</a:t>
            </a:r>
          </a:p>
          <a:p>
            <a:r>
              <a:rPr lang="en-US" altLang="ko-KR" dirty="0"/>
              <a:t>To use embedded mode, it requires limitation of PMEM, which means the maximum usage line for docker.</a:t>
            </a:r>
          </a:p>
          <a:p>
            <a:r>
              <a:rPr lang="en-US" altLang="ko-KR" dirty="0"/>
              <a:t>For example, if this limit set 10GB, docker only cache their layers up to 10GB in PMEM.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DED87-93D9-4D1C-BAF6-330BDB85724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894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 cache manager, there is layer path dictionary to decode hash code of docker layer.</a:t>
            </a:r>
          </a:p>
          <a:p>
            <a:r>
              <a:rPr lang="en-US" altLang="ko-KR" dirty="0"/>
              <a:t>In docker, all layer name is coded by SHA hash, so that path of real layer directory is hidden.</a:t>
            </a:r>
          </a:p>
          <a:p>
            <a:r>
              <a:rPr lang="en-US" altLang="ko-KR" dirty="0"/>
              <a:t>Since we depends on </a:t>
            </a:r>
            <a:r>
              <a:rPr lang="en-US" altLang="ko-KR" dirty="0" err="1"/>
              <a:t>linux</a:t>
            </a:r>
            <a:r>
              <a:rPr lang="en-US" altLang="ko-KR" dirty="0"/>
              <a:t> command for decoding path, we had to use dictionary for faster searching.</a:t>
            </a:r>
          </a:p>
          <a:p>
            <a:r>
              <a:rPr lang="en-US" altLang="ko-KR" dirty="0"/>
              <a:t>In case of cache list, it classifies cached layers from image list and container list.</a:t>
            </a:r>
          </a:p>
          <a:p>
            <a:r>
              <a:rPr lang="en-US" altLang="ko-KR" dirty="0"/>
              <a:t>Of course, image list and container list stores each information as objects, and this is provided by docker API.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DED87-93D9-4D1C-BAF6-330BDB85724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356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Now, we will introduce about Cherry caching mechanism.</a:t>
            </a:r>
          </a:p>
          <a:p>
            <a:r>
              <a:rPr lang="en-US" altLang="ko-KR" dirty="0"/>
              <a:t>The basic idea of caching policy is, the more sharing layer and calling layer frequently, the layer will get higher priority.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애니메이션</a:t>
            </a:r>
            <a:r>
              <a:rPr lang="en-US" altLang="ko-KR" dirty="0"/>
              <a:t>) For example, if layer L1 shared in three different images, it will get priority three.</a:t>
            </a:r>
          </a:p>
          <a:p>
            <a:r>
              <a:rPr lang="en-US" altLang="ko-KR" dirty="0"/>
              <a:t>So, the L1 will move data blocks from original storage to PMEM, then manager modifies </a:t>
            </a:r>
            <a:r>
              <a:rPr lang="en-US" altLang="ko-KR" dirty="0" err="1"/>
              <a:t>inode</a:t>
            </a:r>
            <a:r>
              <a:rPr lang="en-US" altLang="ko-KR" dirty="0"/>
              <a:t> to link PMEM cached path.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애니메이션</a:t>
            </a:r>
            <a:r>
              <a:rPr lang="en-US" altLang="ko-KR" dirty="0"/>
              <a:t>) When docker try to access original </a:t>
            </a:r>
            <a:r>
              <a:rPr lang="en-US" altLang="ko-KR" dirty="0" err="1"/>
              <a:t>inode</a:t>
            </a:r>
            <a:r>
              <a:rPr lang="en-US" altLang="ko-KR" dirty="0"/>
              <a:t> layer, it will lead to PMEM.</a:t>
            </a:r>
          </a:p>
          <a:p>
            <a:r>
              <a:rPr lang="en-US" altLang="ko-KR" dirty="0"/>
              <a:t>Since docker does not support several storage path for image, we had to modify </a:t>
            </a:r>
            <a:r>
              <a:rPr lang="en-US" altLang="ko-KR" dirty="0" err="1"/>
              <a:t>inode</a:t>
            </a:r>
            <a:r>
              <a:rPr lang="en-US" altLang="ko-KR" dirty="0"/>
              <a:t> of layers for caching.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DED87-93D9-4D1C-BAF6-330BDB85724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868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 is eviction mechanism of Cherry.</a:t>
            </a:r>
          </a:p>
          <a:p>
            <a:r>
              <a:rPr lang="en-US" altLang="ko-KR" dirty="0"/>
              <a:t>Cherry only execute evicting operation, when PMEM monitor tells that docker usage of PMEM meet pre-defined limitation parameter.</a:t>
            </a:r>
          </a:p>
          <a:p>
            <a:r>
              <a:rPr lang="en-US" altLang="ko-KR" dirty="0"/>
              <a:t>That is, PMEM has no enough capacity for docker layer caching.</a:t>
            </a:r>
          </a:p>
          <a:p>
            <a:r>
              <a:rPr lang="en-US" altLang="ko-KR" dirty="0"/>
              <a:t>Let assume there are layers L1,2,3 in PMEM and its limitation was set to 1GB.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애니메이션</a:t>
            </a:r>
            <a:r>
              <a:rPr lang="en-US" altLang="ko-KR" dirty="0"/>
              <a:t>) When new layer L4, PMEM cannot cache it because it is already full, (</a:t>
            </a:r>
            <a:r>
              <a:rPr lang="ko-KR" altLang="en-US" dirty="0"/>
              <a:t>애니메이션</a:t>
            </a:r>
            <a:r>
              <a:rPr lang="en-US" altLang="ko-KR" dirty="0"/>
              <a:t>) so that the monitor module notify it to manager.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애니메이션</a:t>
            </a:r>
            <a:r>
              <a:rPr lang="en-US" altLang="ko-KR" dirty="0"/>
              <a:t>) Then, the manager start to evict layers from the lowest one until PMEM retains enough capacity.</a:t>
            </a:r>
          </a:p>
          <a:p>
            <a:r>
              <a:rPr lang="en-US" altLang="ko-KR" dirty="0"/>
              <a:t>So, in the figure case, L2 and L3 will evict and L4 will cache into PMEM.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DED87-93D9-4D1C-BAF6-330BDB85724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386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 is pseudo-code of Cherry policy.</a:t>
            </a:r>
          </a:p>
          <a:p>
            <a:r>
              <a:rPr lang="en-US" altLang="ko-KR" dirty="0"/>
              <a:t>As forementioned, manager catch docker’s status immediately in line 4.</a:t>
            </a:r>
          </a:p>
          <a:p>
            <a:r>
              <a:rPr lang="en-US" altLang="ko-KR" dirty="0"/>
              <a:t>Then, it gives priority to layers of executed container and check whether PMEM can cache or not.</a:t>
            </a:r>
          </a:p>
          <a:p>
            <a:r>
              <a:rPr lang="en-US" altLang="ko-KR" dirty="0"/>
              <a:t>This is operation from line 5 to line 7.</a:t>
            </a:r>
          </a:p>
          <a:p>
            <a:r>
              <a:rPr lang="en-US" altLang="ko-KR" dirty="0"/>
              <a:t>This algorithm can be also applied in pulling images by just modifying line 4.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DED87-93D9-4D1C-BAF6-330BDB85724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719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0" y="2130433"/>
            <a:ext cx="9144000" cy="1470025"/>
          </a:xfrm>
          <a:solidFill>
            <a:srgbClr val="002060"/>
          </a:solidFill>
        </p:spPr>
        <p:txBody>
          <a:bodyPr>
            <a:normAutofit/>
          </a:bodyPr>
          <a:lstStyle>
            <a:lvl1pPr>
              <a:defRPr sz="27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7156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53F9C2CA-9EA1-44D3-A50E-B68F78FAE7A7}" type="datetime1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1357313" y="5072063"/>
            <a:ext cx="6429375" cy="1071562"/>
          </a:xfrm>
        </p:spPr>
        <p:txBody>
          <a:bodyPr>
            <a:noAutofit/>
          </a:bodyPr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l">
              <a:defRPr sz="825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algn="l">
              <a:defRPr sz="788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algn="l">
              <a:defRPr sz="751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algn="l">
              <a:defRPr sz="751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9237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BB4-4C06-42BF-973F-02395FC0E7D3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C584-094C-4B3A-98EC-B7E51DFF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23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BB4-4C06-42BF-973F-02395FC0E7D3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C584-094C-4B3A-98EC-B7E51DFF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089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0" y="2130433"/>
            <a:ext cx="9144000" cy="1470025"/>
          </a:xfrm>
          <a:solidFill>
            <a:srgbClr val="002060"/>
          </a:solidFill>
        </p:spPr>
        <p:txBody>
          <a:bodyPr>
            <a:normAutofit/>
          </a:bodyPr>
          <a:lstStyle>
            <a:lvl1pPr>
              <a:defRPr sz="27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7156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342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53F9C2CA-9EA1-44D3-A50E-B68F78FAE7A7}" type="datetime1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1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7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1357313" y="5072063"/>
            <a:ext cx="6429375" cy="1071562"/>
          </a:xfrm>
        </p:spPr>
        <p:txBody>
          <a:bodyPr>
            <a:noAutofit/>
          </a:bodyPr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l">
              <a:defRPr sz="825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algn="l">
              <a:defRPr sz="788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algn="l">
              <a:defRPr sz="751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algn="l">
              <a:defRPr sz="751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365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199" y="273536"/>
            <a:ext cx="8686801" cy="930032"/>
          </a:xfrm>
          <a:noFill/>
          <a:ln>
            <a:noFill/>
          </a:ln>
        </p:spPr>
        <p:txBody>
          <a:bodyPr>
            <a:normAutofit/>
          </a:bodyPr>
          <a:lstStyle>
            <a:lvl1pPr algn="l">
              <a:defRPr sz="3600" b="1">
                <a:solidFill>
                  <a:srgbClr val="000099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61950" y="1368613"/>
            <a:ext cx="8477250" cy="4918634"/>
          </a:xfrm>
        </p:spPr>
        <p:txBody>
          <a:bodyPr>
            <a:normAutofit/>
          </a:bodyPr>
          <a:lstStyle>
            <a:lvl1pPr>
              <a:defRPr sz="2300"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>
              <a:defRPr sz="2000"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>
              <a:defRPr sz="1800"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>
              <a:defRPr sz="1400"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>
              <a:defRPr sz="1400"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</p:spPr>
        <p:txBody>
          <a:bodyPr/>
          <a:lstStyle/>
          <a:p>
            <a:fld id="{A0E4760E-6010-4A77-B7F9-2CC85750B1B8}" type="datetime1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2" y="6356353"/>
            <a:ext cx="2335035" cy="365125"/>
          </a:xfrm>
          <a:prstGeom prst="rect">
            <a:avLst/>
          </a:prstGeom>
        </p:spPr>
      </p:pic>
      <p:cxnSp>
        <p:nvCxnSpPr>
          <p:cNvPr id="13" name="직선 연결선 12"/>
          <p:cNvCxnSpPr/>
          <p:nvPr userDrawn="1"/>
        </p:nvCxnSpPr>
        <p:spPr>
          <a:xfrm>
            <a:off x="457199" y="1203568"/>
            <a:ext cx="8229601" cy="0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5"/>
          <p:cNvSpPr txBox="1">
            <a:spLocks/>
          </p:cNvSpPr>
          <p:nvPr userDrawn="1"/>
        </p:nvSpPr>
        <p:spPr>
          <a:xfrm>
            <a:off x="6457950" y="6356353"/>
            <a:ext cx="2381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EA40BA-E2CE-4548-A323-7D3E9852DBC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84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BB4-4C06-42BF-973F-02395FC0E7D3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C584-094C-4B3A-98EC-B7E51DFF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90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BB4-4C06-42BF-973F-02395FC0E7D3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C584-094C-4B3A-98EC-B7E51DFF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53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BB4-4C06-42BF-973F-02395FC0E7D3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C584-094C-4B3A-98EC-B7E51DFF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98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BB4-4C06-42BF-973F-02395FC0E7D3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C584-094C-4B3A-98EC-B7E51DFF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662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BB4-4C06-42BF-973F-02395FC0E7D3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C584-094C-4B3A-98EC-B7E51DFF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56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BB4-4C06-42BF-973F-02395FC0E7D3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C584-094C-4B3A-98EC-B7E51DFF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22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BB4-4C06-42BF-973F-02395FC0E7D3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C584-094C-4B3A-98EC-B7E51DFF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56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30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28615"/>
            <a:ext cx="7886700" cy="4848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0BBB4-4C06-42BF-973F-02395FC0E7D3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4C584-094C-4B3A-98EC-B7E51DFF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73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ahoma" panose="020B0604030504040204" pitchFamily="34" charset="0"/>
          <a:ea typeface="+mj-ea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Tahoma" panose="020B0604030504040204" pitchFamily="34" charset="0"/>
        <a:buChar char="̵"/>
        <a:defRPr sz="1800" kern="1200">
          <a:solidFill>
            <a:schemeClr val="tx1"/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" y="1613506"/>
            <a:ext cx="9144001" cy="1655285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en-US" altLang="ko-KR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CHERRY: Dynami</a:t>
            </a:r>
            <a:r>
              <a:rPr lang="en-US" altLang="ko-KR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c</a:t>
            </a:r>
            <a:r>
              <a:rPr lang="en-US" altLang="ko-KR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 Cac</a:t>
            </a:r>
            <a:r>
              <a:rPr lang="en-US" altLang="ko-KR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h</a:t>
            </a:r>
            <a:r>
              <a:rPr lang="en-US" altLang="ko-KR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e Manag</a:t>
            </a:r>
            <a:r>
              <a:rPr lang="en-US" altLang="ko-KR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e</a:t>
            </a:r>
            <a:r>
              <a:rPr lang="en-US" altLang="ko-KR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ment Fo</a:t>
            </a:r>
            <a:r>
              <a:rPr lang="en-US" altLang="ko-KR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r</a:t>
            </a:r>
            <a:r>
              <a:rPr lang="en-US" altLang="ko-KR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 Fast-Efficient Sta</a:t>
            </a:r>
            <a:r>
              <a:rPr lang="en-US" altLang="ko-KR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r</a:t>
            </a:r>
            <a:r>
              <a:rPr lang="en-US" altLang="ko-KR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t-up in PMEM Based </a:t>
            </a:r>
            <a:r>
              <a:rPr lang="en-US" altLang="ko-KR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FaaS</a:t>
            </a:r>
            <a:r>
              <a:rPr lang="en-US" altLang="ko-KR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 S</a:t>
            </a:r>
            <a:r>
              <a:rPr lang="en-US" altLang="ko-KR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y</a:t>
            </a:r>
            <a:r>
              <a:rPr lang="en-US" altLang="ko-KR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stem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642683" y="3712540"/>
            <a:ext cx="5858634" cy="1245050"/>
          </a:xfrm>
        </p:spPr>
        <p:txBody>
          <a:bodyPr>
            <a:noAutofit/>
          </a:bodyPr>
          <a:lstStyle/>
          <a:p>
            <a:r>
              <a:rPr lang="en-US" altLang="ko-KR" sz="2800" dirty="0">
                <a:solidFill>
                  <a:schemeClr val="tx1"/>
                </a:solidFill>
              </a:rPr>
              <a:t>SangHyeon, Eum</a:t>
            </a:r>
          </a:p>
          <a:p>
            <a:r>
              <a:rPr lang="en-US" altLang="ko-KR" sz="2800" dirty="0">
                <a:solidFill>
                  <a:schemeClr val="tx1"/>
                </a:solidFill>
              </a:rPr>
              <a:t>Hyunjoon, Jeong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2021 / 06 / 10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925" y="5591596"/>
            <a:ext cx="2182154" cy="85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08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B35808-0C61-44E4-947D-B9CAEF78A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Real execution (with hello-bench)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22B577E-613B-4047-B15A-5A2E18768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73536"/>
            <a:ext cx="8686801" cy="930032"/>
          </a:xfrm>
        </p:spPr>
        <p:txBody>
          <a:bodyPr/>
          <a:lstStyle/>
          <a:p>
            <a:r>
              <a:rPr lang="en-US" altLang="ko-KR" dirty="0"/>
              <a:t>III. CHERRY system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67F774-4135-45DC-94DA-08459E38D6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523"/>
          <a:stretch/>
        </p:blipFill>
        <p:spPr>
          <a:xfrm>
            <a:off x="759153" y="2729237"/>
            <a:ext cx="3907116" cy="31477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88B534C-FE27-4270-9BFF-9D7188602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151" y="1989842"/>
            <a:ext cx="3907115" cy="522649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366B93A2-67D5-47AD-9DE7-3ECF1954B946}"/>
              </a:ext>
            </a:extLst>
          </p:cNvPr>
          <p:cNvGrpSpPr/>
          <p:nvPr/>
        </p:nvGrpSpPr>
        <p:grpSpPr>
          <a:xfrm>
            <a:off x="4873261" y="2765698"/>
            <a:ext cx="3758939" cy="942681"/>
            <a:chOff x="4436395" y="1937284"/>
            <a:chExt cx="4138367" cy="942681"/>
          </a:xfrm>
        </p:grpSpPr>
        <p:sp>
          <p:nvSpPr>
            <p:cNvPr id="9" name="말풍선: 사각형 8">
              <a:extLst>
                <a:ext uri="{FF2B5EF4-FFF2-40B4-BE49-F238E27FC236}">
                  <a16:creationId xmlns:a16="http://schemas.microsoft.com/office/drawing/2014/main" id="{1EFB0594-CC2E-4267-A2D1-521088CC852E}"/>
                </a:ext>
              </a:extLst>
            </p:cNvPr>
            <p:cNvSpPr/>
            <p:nvPr/>
          </p:nvSpPr>
          <p:spPr>
            <a:xfrm>
              <a:off x="4436395" y="1937284"/>
              <a:ext cx="4138367" cy="942681"/>
            </a:xfrm>
            <a:prstGeom prst="wedgeRectCallout">
              <a:avLst>
                <a:gd name="adj1" fmla="val -32223"/>
                <a:gd name="adj2" fmla="val 65500"/>
              </a:avLst>
            </a:prstGeom>
            <a:ln>
              <a:solidFill>
                <a:schemeClr val="accent1"/>
              </a:solidFill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9202" tIns="21590" rIns="120904" bIns="21590" numCol="1" spcCol="1270" rtlCol="0" anchor="t" anchorCtr="0">
              <a:noAutofit/>
            </a:bodyPr>
            <a:lstStyle/>
            <a:p>
              <a:pPr marL="0" algn="l" defTabSz="577850" latinLnBrk="1">
                <a:lnSpc>
                  <a:spcPct val="150000"/>
                </a:lnSpc>
                <a:spcBef>
                  <a:spcPct val="0"/>
                </a:spcBef>
                <a:spcAft>
                  <a:spcPct val="20000"/>
                </a:spcAft>
              </a:pPr>
              <a:endParaRPr kumimoji="1" lang="ko-KR" altLang="en-US" sz="1300" kern="1200" spc="-15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4459C6-D0B4-428B-B618-37C984187A06}"/>
                </a:ext>
              </a:extLst>
            </p:cNvPr>
            <p:cNvSpPr txBox="1"/>
            <p:nvPr/>
          </p:nvSpPr>
          <p:spPr>
            <a:xfrm>
              <a:off x="4539249" y="2036189"/>
              <a:ext cx="394537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400" dirty="0">
                  <a:latin typeface="Tahoma" panose="020B0604030504040204" pitchFamily="34" charset="0"/>
                  <a:cs typeface="Tahoma" panose="020B0604030504040204" pitchFamily="34" charset="0"/>
                </a:rPr>
                <a:t>Manager has also two mode</a:t>
              </a:r>
            </a:p>
            <a:p>
              <a:pPr marL="342900" indent="-342900" algn="l">
                <a:buAutoNum type="arabicParenR"/>
              </a:pPr>
              <a:r>
                <a:rPr lang="en-US" altLang="ko-KR" sz="1400" dirty="0">
                  <a:latin typeface="Tahoma" panose="020B0604030504040204" pitchFamily="34" charset="0"/>
                  <a:cs typeface="Tahoma" panose="020B0604030504040204" pitchFamily="34" charset="0"/>
                </a:rPr>
                <a:t>Embedded mode</a:t>
              </a:r>
            </a:p>
            <a:p>
              <a:pPr marL="342900" indent="-342900" algn="l">
                <a:buAutoNum type="arabicParenR"/>
              </a:pPr>
              <a:r>
                <a:rPr lang="en-US" altLang="ko-KR" sz="1400" dirty="0">
                  <a:latin typeface="Tahoma" panose="020B0604030504040204" pitchFamily="34" charset="0"/>
                  <a:cs typeface="Tahoma" panose="020B0604030504040204" pitchFamily="34" charset="0"/>
                </a:rPr>
                <a:t>Daemon process mode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41E609A-8E84-45FC-8147-748D2F821AA5}"/>
              </a:ext>
            </a:extLst>
          </p:cNvPr>
          <p:cNvGrpSpPr/>
          <p:nvPr/>
        </p:nvGrpSpPr>
        <p:grpSpPr>
          <a:xfrm>
            <a:off x="4873260" y="4193050"/>
            <a:ext cx="3758939" cy="942681"/>
            <a:chOff x="4436395" y="1937284"/>
            <a:chExt cx="4138367" cy="942681"/>
          </a:xfrm>
        </p:grpSpPr>
        <p:sp>
          <p:nvSpPr>
            <p:cNvPr id="12" name="말풍선: 사각형 11">
              <a:extLst>
                <a:ext uri="{FF2B5EF4-FFF2-40B4-BE49-F238E27FC236}">
                  <a16:creationId xmlns:a16="http://schemas.microsoft.com/office/drawing/2014/main" id="{9869E273-E1B8-45AE-BE0A-15835193B542}"/>
                </a:ext>
              </a:extLst>
            </p:cNvPr>
            <p:cNvSpPr/>
            <p:nvPr/>
          </p:nvSpPr>
          <p:spPr>
            <a:xfrm>
              <a:off x="4436395" y="1937284"/>
              <a:ext cx="4138367" cy="942681"/>
            </a:xfrm>
            <a:prstGeom prst="wedgeRectCallout">
              <a:avLst>
                <a:gd name="adj1" fmla="val -32223"/>
                <a:gd name="adj2" fmla="val 65500"/>
              </a:avLst>
            </a:prstGeom>
            <a:ln>
              <a:solidFill>
                <a:schemeClr val="accent1"/>
              </a:solidFill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9202" tIns="21590" rIns="120904" bIns="21590" numCol="1" spcCol="1270" rtlCol="0" anchor="t" anchorCtr="0">
              <a:noAutofit/>
            </a:bodyPr>
            <a:lstStyle/>
            <a:p>
              <a:pPr marL="0" algn="l" defTabSz="577850" latinLnBrk="1">
                <a:lnSpc>
                  <a:spcPct val="150000"/>
                </a:lnSpc>
                <a:spcBef>
                  <a:spcPct val="0"/>
                </a:spcBef>
                <a:spcAft>
                  <a:spcPct val="20000"/>
                </a:spcAft>
              </a:pPr>
              <a:endParaRPr kumimoji="1" lang="ko-KR" altLang="en-US" sz="1300" kern="1200" spc="-15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EA99B4-822B-48B6-B953-A57F242C1E1E}"/>
                </a:ext>
              </a:extLst>
            </p:cNvPr>
            <p:cNvSpPr txBox="1"/>
            <p:nvPr/>
          </p:nvSpPr>
          <p:spPr>
            <a:xfrm>
              <a:off x="4539249" y="2036189"/>
              <a:ext cx="394537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400" dirty="0">
                  <a:latin typeface="Tahoma" panose="020B0604030504040204" pitchFamily="34" charset="0"/>
                  <a:cs typeface="Tahoma" panose="020B0604030504040204" pitchFamily="34" charset="0"/>
                </a:rPr>
                <a:t>Manager catches executed container or pulled images.</a:t>
              </a:r>
            </a:p>
            <a:p>
              <a:pPr algn="l"/>
              <a:r>
                <a:rPr lang="en-US" altLang="ko-KR" sz="1400" dirty="0">
                  <a:latin typeface="Tahoma" panose="020B0604030504040204" pitchFamily="34" charset="0"/>
                  <a:cs typeface="Tahoma" panose="020B0604030504040204" pitchFamily="34" charset="0"/>
                </a:rPr>
                <a:t>After finish them, it does cache operation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0956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24C94-2FDA-479D-86F0-373A89DA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IV. Experiment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C38BDB-232E-41D8-8F89-5094BB23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Methodology</a:t>
            </a:r>
          </a:p>
          <a:p>
            <a:pPr lvl="1"/>
            <a:r>
              <a:rPr lang="en-US" altLang="ko-KR" dirty="0"/>
              <a:t>Workload : Hello-Bench (Modified)</a:t>
            </a:r>
            <a:endParaRPr lang="en" altLang="ko-Kore-KR" dirty="0"/>
          </a:p>
          <a:p>
            <a:pPr lvl="1"/>
            <a:r>
              <a:rPr lang="en" altLang="ko-Kore-KR" dirty="0" err="1"/>
              <a:t>TestBed</a:t>
            </a:r>
            <a:r>
              <a:rPr lang="en" altLang="ko-Kore-KR" dirty="0"/>
              <a:t> : Shirmp2 </a:t>
            </a:r>
            <a:r>
              <a:rPr lang="en-US" altLang="ko-Kore-KR" dirty="0"/>
              <a:t>Server </a:t>
            </a:r>
            <a:endParaRPr lang="en" altLang="ko-Kore-KR" dirty="0"/>
          </a:p>
          <a:p>
            <a:pPr lvl="2"/>
            <a:r>
              <a:rPr lang="en-US" altLang="ko-KR" dirty="0"/>
              <a:t>PMEM : intel </a:t>
            </a:r>
            <a:r>
              <a:rPr lang="en-US" altLang="ko-KR" dirty="0" err="1"/>
              <a:t>optane</a:t>
            </a:r>
            <a:r>
              <a:rPr lang="en-US" altLang="ko-KR" dirty="0"/>
              <a:t> persistent memory 128GB</a:t>
            </a:r>
          </a:p>
          <a:p>
            <a:pPr lvl="2"/>
            <a:r>
              <a:rPr lang="en-US" altLang="ko-KR" dirty="0" err="1"/>
              <a:t>NVMe</a:t>
            </a:r>
            <a:r>
              <a:rPr lang="en-US" altLang="ko-KR" dirty="0"/>
              <a:t> SSD : SAMSUNG 970 PRO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Hello-Bench </a:t>
            </a:r>
          </a:p>
          <a:p>
            <a:pPr lvl="1"/>
            <a:r>
              <a:rPr lang="en-US" altLang="ko-KR" dirty="0"/>
              <a:t>Consist of </a:t>
            </a:r>
            <a:r>
              <a:rPr lang="en" altLang="ko-Kore-KR" dirty="0"/>
              <a:t>variety</a:t>
            </a:r>
            <a:r>
              <a:rPr lang="ko-KR" altLang="en-US" dirty="0"/>
              <a:t> </a:t>
            </a:r>
            <a:r>
              <a:rPr lang="en-US" altLang="ko-KR" dirty="0"/>
              <a:t>Workload</a:t>
            </a:r>
          </a:p>
          <a:p>
            <a:pPr lvl="1"/>
            <a:r>
              <a:rPr lang="en" altLang="ko-Kore-KR" dirty="0"/>
              <a:t>57 different containerized applications</a:t>
            </a:r>
          </a:p>
          <a:p>
            <a:pPr lvl="1"/>
            <a:r>
              <a:rPr lang="en" altLang="ko-Kore-KR" dirty="0"/>
              <a:t>550 </a:t>
            </a:r>
            <a:r>
              <a:rPr lang="en-US" altLang="ko-Kore-KR" dirty="0"/>
              <a:t>node</a:t>
            </a:r>
            <a:r>
              <a:rPr lang="en" altLang="ko-Kore-KR" dirty="0"/>
              <a:t> layers and 19 root layers.</a:t>
            </a:r>
          </a:p>
          <a:p>
            <a:pPr lvl="1"/>
            <a:r>
              <a:rPr lang="en-US" altLang="ko-KR" dirty="0"/>
              <a:t>We execute hello-bench in two time </a:t>
            </a:r>
            <a:br>
              <a:rPr lang="en-US" altLang="ko-KR" dirty="0"/>
            </a:br>
            <a:r>
              <a:rPr lang="en-US" altLang="ko-KR" dirty="0"/>
              <a:t>in one experiment. One for cache, </a:t>
            </a:r>
            <a:br>
              <a:rPr lang="en-US" altLang="ko-KR" dirty="0"/>
            </a:br>
            <a:r>
              <a:rPr lang="en-US" altLang="ko-KR" dirty="0"/>
              <a:t>the other for measure latency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546169-819A-F24B-82C9-B1AC3D5C8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421" y="3814522"/>
            <a:ext cx="3458733" cy="2472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155614-FC02-104E-8057-940806328207}"/>
              </a:ext>
            </a:extLst>
          </p:cNvPr>
          <p:cNvSpPr txBox="1"/>
          <p:nvPr/>
        </p:nvSpPr>
        <p:spPr>
          <a:xfrm>
            <a:off x="5672830" y="3429000"/>
            <a:ext cx="2885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sz="1600" dirty="0">
                <a:latin typeface="Tahoma" panose="020B0604030504040204" pitchFamily="34" charset="0"/>
                <a:cs typeface="Tahoma" panose="020B0604030504040204" pitchFamily="34" charset="0"/>
              </a:rPr>
              <a:t>- Layer Size (totally 20.2GB) </a:t>
            </a:r>
            <a:endParaRPr kumimoji="1" lang="ko-Kore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707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24C94-2FDA-479D-86F0-373A89DA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IV. Experiment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C38BDB-232E-41D8-8F89-5094BB23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Linux Distro (Ubuntu)</a:t>
            </a:r>
          </a:p>
          <a:p>
            <a:endParaRPr lang="en-US" altLang="ko-KR" dirty="0"/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F0CC55E0-8AC4-FF4B-B6EB-C24C8246341A}"/>
              </a:ext>
            </a:extLst>
          </p:cNvPr>
          <p:cNvGraphicFramePr/>
          <p:nvPr/>
        </p:nvGraphicFramePr>
        <p:xfrm>
          <a:off x="1312415" y="2036192"/>
          <a:ext cx="6519170" cy="3716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13966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24C94-2FDA-479D-86F0-373A89DA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IV. Experiment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C38BDB-232E-41D8-8F89-5094BB23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Language (</a:t>
            </a:r>
            <a:r>
              <a:rPr lang="en-US" altLang="ko-KR" dirty="0" err="1"/>
              <a:t>clojure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F0CC55E0-8AC4-FF4B-B6EB-C24C824634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0131023"/>
              </p:ext>
            </p:extLst>
          </p:nvPr>
        </p:nvGraphicFramePr>
        <p:xfrm>
          <a:off x="1312415" y="2036192"/>
          <a:ext cx="6519170" cy="3716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58224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24C94-2FDA-479D-86F0-373A89DA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IV. Experiment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C38BDB-232E-41D8-8F89-5094BB23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DataBase</a:t>
            </a:r>
            <a:r>
              <a:rPr lang="en-US" altLang="ko-KR" dirty="0"/>
              <a:t> (MySQL)</a:t>
            </a:r>
          </a:p>
          <a:p>
            <a:endParaRPr lang="en-US" altLang="ko-KR" dirty="0"/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F0CC55E0-8AC4-FF4B-B6EB-C24C824634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1402640"/>
              </p:ext>
            </p:extLst>
          </p:nvPr>
        </p:nvGraphicFramePr>
        <p:xfrm>
          <a:off x="1312415" y="2036192"/>
          <a:ext cx="6519170" cy="3716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44838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24C94-2FDA-479D-86F0-373A89DA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IV. Experiment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C38BDB-232E-41D8-8F89-5094BB23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DataBase</a:t>
            </a:r>
            <a:r>
              <a:rPr lang="en-US" altLang="ko-KR" dirty="0"/>
              <a:t> (MySQL)</a:t>
            </a:r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3BA9BD-F558-4A7F-9D65-13C45EE2F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72829"/>
            <a:ext cx="8922702" cy="301999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4420C73-970D-46C5-9A84-F098229C7673}"/>
              </a:ext>
            </a:extLst>
          </p:cNvPr>
          <p:cNvSpPr/>
          <p:nvPr/>
        </p:nvSpPr>
        <p:spPr>
          <a:xfrm>
            <a:off x="405352" y="3982825"/>
            <a:ext cx="994527" cy="54675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59202" tIns="21590" rIns="120904" bIns="21590" numCol="1" spcCol="1270" rtlCol="0" anchor="t" anchorCtr="0">
            <a:noAutofit/>
          </a:bodyPr>
          <a:lstStyle/>
          <a:p>
            <a:pPr marL="0" algn="l" defTabSz="577850" latinLnBrk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endParaRPr kumimoji="1" lang="ko-KR" altLang="en-US" sz="1300" kern="1200" spc="-15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AF12FB-CA50-4466-B556-C72C700F086A}"/>
              </a:ext>
            </a:extLst>
          </p:cNvPr>
          <p:cNvSpPr/>
          <p:nvPr/>
        </p:nvSpPr>
        <p:spPr>
          <a:xfrm>
            <a:off x="1443282" y="3836570"/>
            <a:ext cx="3642480" cy="28123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59202" tIns="21590" rIns="120904" bIns="21590" numCol="1" spcCol="1270" rtlCol="0" anchor="t" anchorCtr="0">
            <a:noAutofit/>
          </a:bodyPr>
          <a:lstStyle/>
          <a:p>
            <a:pPr marL="0" algn="l" defTabSz="577850" latinLnBrk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endParaRPr kumimoji="1" lang="ko-KR" altLang="en-US" sz="1300" kern="1200" spc="-15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7ACECAE6-E59E-4A32-A1DE-EA2022E90F18}"/>
                  </a:ext>
                </a:extLst>
              </p14:cNvPr>
              <p14:cNvContentPartPr/>
              <p14:nvPr/>
            </p14:nvContentPartPr>
            <p14:xfrm>
              <a:off x="5429758" y="3925885"/>
              <a:ext cx="736560" cy="777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7ACECAE6-E59E-4A32-A1DE-EA2022E90F1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75758" y="3818245"/>
                <a:ext cx="844200" cy="29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8071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24C94-2FDA-479D-86F0-373A89DA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IV. Experiment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C38BDB-232E-41D8-8F89-5094BB23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Startup Latency (ALL)</a:t>
            </a:r>
          </a:p>
          <a:p>
            <a:endParaRPr lang="en-US" altLang="ko-KR" dirty="0"/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F0CC55E0-8AC4-FF4B-B6EB-C24C824634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0684821"/>
              </p:ext>
            </p:extLst>
          </p:nvPr>
        </p:nvGraphicFramePr>
        <p:xfrm>
          <a:off x="1312415" y="2036192"/>
          <a:ext cx="6519170" cy="3716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732DE92-9A65-EC43-A4C8-A098C7089D56}"/>
              </a:ext>
            </a:extLst>
          </p:cNvPr>
          <p:cNvSpPr txBox="1"/>
          <p:nvPr/>
        </p:nvSpPr>
        <p:spPr>
          <a:xfrm>
            <a:off x="1793175" y="2197777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ore-KR" sz="1600" dirty="0"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kumimoji="1"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26</a:t>
            </a:r>
            <a:r>
              <a:rPr kumimoji="1" lang="ko-KR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sec</a:t>
            </a:r>
            <a:endParaRPr kumimoji="1" lang="ko-Kore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A2A0E-A943-B34D-AAC6-DCF025693579}"/>
              </a:ext>
            </a:extLst>
          </p:cNvPr>
          <p:cNvSpPr txBox="1"/>
          <p:nvPr/>
        </p:nvSpPr>
        <p:spPr>
          <a:xfrm>
            <a:off x="2743634" y="2211870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ore-KR" sz="1600" dirty="0">
                <a:latin typeface="Tahoma" panose="020B0604030504040204" pitchFamily="34" charset="0"/>
                <a:cs typeface="Tahoma" panose="020B0604030504040204" pitchFamily="34" charset="0"/>
              </a:rPr>
              <a:t>122</a:t>
            </a:r>
            <a:r>
              <a:rPr kumimoji="1" lang="ko-KR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sec</a:t>
            </a:r>
            <a:endParaRPr kumimoji="1" lang="ko-Kore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AB5349-AEF0-2846-8B54-12FB28AAF345}"/>
              </a:ext>
            </a:extLst>
          </p:cNvPr>
          <p:cNvSpPr txBox="1"/>
          <p:nvPr/>
        </p:nvSpPr>
        <p:spPr>
          <a:xfrm>
            <a:off x="3721808" y="2211870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ore-KR" sz="1600" dirty="0">
                <a:latin typeface="Tahoma" panose="020B0604030504040204" pitchFamily="34" charset="0"/>
                <a:cs typeface="Tahoma" panose="020B0604030504040204" pitchFamily="34" charset="0"/>
              </a:rPr>
              <a:t>122</a:t>
            </a:r>
            <a:r>
              <a:rPr kumimoji="1" lang="ko-KR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sec</a:t>
            </a:r>
            <a:endParaRPr kumimoji="1" lang="ko-Kore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55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24C94-2FDA-479D-86F0-373A89DA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IV. Experiment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C38BDB-232E-41D8-8F89-5094BB23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Cache usage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B96B53-BA88-BA4E-B803-1E246D09E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8" y="1882472"/>
            <a:ext cx="8575084" cy="4207610"/>
          </a:xfrm>
          <a:prstGeom prst="rect">
            <a:avLst/>
          </a:prstGeom>
        </p:spPr>
      </p:pic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A9EFED6E-DA1E-4F49-A916-9890CAEFE54E}"/>
              </a:ext>
            </a:extLst>
          </p:cNvPr>
          <p:cNvCxnSpPr>
            <a:cxnSpLocks/>
          </p:cNvCxnSpPr>
          <p:nvPr/>
        </p:nvCxnSpPr>
        <p:spPr>
          <a:xfrm>
            <a:off x="870012" y="2592282"/>
            <a:ext cx="796918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8846D5C-35E4-3D4F-AE15-A0D13069FB9D}"/>
              </a:ext>
            </a:extLst>
          </p:cNvPr>
          <p:cNvCxnSpPr>
            <a:cxnSpLocks/>
          </p:cNvCxnSpPr>
          <p:nvPr/>
        </p:nvCxnSpPr>
        <p:spPr>
          <a:xfrm>
            <a:off x="870012" y="5912528"/>
            <a:ext cx="4793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BB1B120-8FBC-AC4C-BA9D-593D58EC761D}"/>
              </a:ext>
            </a:extLst>
          </p:cNvPr>
          <p:cNvSpPr txBox="1"/>
          <p:nvPr/>
        </p:nvSpPr>
        <p:spPr>
          <a:xfrm>
            <a:off x="798989" y="5974672"/>
            <a:ext cx="8991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sz="1000" dirty="0">
                <a:latin typeface="Tahoma" panose="020B0604030504040204" pitchFamily="34" charset="0"/>
                <a:cs typeface="Tahoma" panose="020B0604030504040204" pitchFamily="34" charset="0"/>
              </a:rPr>
              <a:t>Initialization</a:t>
            </a:r>
            <a:endParaRPr kumimoji="1" lang="ko-Kore-KR" altLang="en-US" sz="1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F599C8B-8FDD-4E98-9B50-DEAB281C4958}"/>
              </a:ext>
            </a:extLst>
          </p:cNvPr>
          <p:cNvCxnSpPr>
            <a:cxnSpLocks/>
          </p:cNvCxnSpPr>
          <p:nvPr/>
        </p:nvCxnSpPr>
        <p:spPr>
          <a:xfrm flipV="1">
            <a:off x="1349406" y="4715838"/>
            <a:ext cx="0" cy="96577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5A880B2C-7789-47F9-8A19-C81DFFDDD8B3}"/>
              </a:ext>
            </a:extLst>
          </p:cNvPr>
          <p:cNvSpPr/>
          <p:nvPr/>
        </p:nvSpPr>
        <p:spPr>
          <a:xfrm>
            <a:off x="1502961" y="5476301"/>
            <a:ext cx="390418" cy="154111"/>
          </a:xfrm>
          <a:prstGeom prst="rightArrow">
            <a:avLst/>
          </a:prstGeom>
          <a:solidFill>
            <a:schemeClr val="accent1"/>
          </a:solidFill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59202" tIns="21590" rIns="120904" bIns="21590" numCol="1" spcCol="1270" rtlCol="0" anchor="t" anchorCtr="0">
            <a:noAutofit/>
          </a:bodyPr>
          <a:lstStyle/>
          <a:p>
            <a:pPr marL="0" algn="l" defTabSz="577850" latinLnBrk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endParaRPr kumimoji="1" lang="ko-KR" altLang="en-US" sz="1300" kern="1200" spc="-15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F89F69-04ED-48BE-975D-8CC6CCBA64CB}"/>
              </a:ext>
            </a:extLst>
          </p:cNvPr>
          <p:cNvSpPr txBox="1"/>
          <p:nvPr/>
        </p:nvSpPr>
        <p:spPr>
          <a:xfrm>
            <a:off x="1944193" y="5399490"/>
            <a:ext cx="3452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Start to come containers</a:t>
            </a:r>
            <a:endParaRPr lang="ko-KR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425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6FBBF-8002-4F1E-AAFD-BB64CC23E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V. 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78A47D-ACCA-4705-A5E3-C45C68BED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804" y="1396893"/>
            <a:ext cx="8381456" cy="46665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Insight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Caching itself worked, But weak</a:t>
            </a:r>
          </a:p>
          <a:p>
            <a:pPr lvl="1">
              <a:lnSpc>
                <a:spcPct val="150000"/>
              </a:lnSpc>
            </a:pPr>
            <a:r>
              <a:rPr lang="en" altLang="ko-Kore-KR" dirty="0"/>
              <a:t>Layers that have a high impact on performance</a:t>
            </a:r>
            <a:r>
              <a:rPr lang="en-US" altLang="ko-KR" dirty="0"/>
              <a:t> exist in image.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Future Work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Better caching policy </a:t>
            </a:r>
            <a:br>
              <a:rPr lang="en-US" altLang="ko-KR" dirty="0"/>
            </a:br>
            <a:r>
              <a:rPr lang="en-US" altLang="ko-KR" dirty="0"/>
              <a:t>(e.g. consider layer executing latency)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Improve caching overhead 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Redesign Docker image storage structure</a:t>
            </a:r>
          </a:p>
        </p:txBody>
      </p:sp>
    </p:spTree>
    <p:extLst>
      <p:ext uri="{BB962C8B-B14F-4D97-AF65-F5344CB8AC3E}">
        <p14:creationId xmlns:p14="http://schemas.microsoft.com/office/powerpoint/2010/main" val="617248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B235F8B-AC74-4588-AD94-75B8ABCBA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2797"/>
            <a:ext cx="9144000" cy="1652016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40BA-E2CE-4548-A323-7D3E9852DBC5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TextBox 3"/>
          <p:cNvSpPr txBox="1"/>
          <p:nvPr/>
        </p:nvSpPr>
        <p:spPr>
          <a:xfrm>
            <a:off x="598576" y="1965821"/>
            <a:ext cx="79468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  <a:endParaRPr lang="ko-KR" altLang="en-US" sz="1200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7933" y="4815245"/>
            <a:ext cx="1448134" cy="14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2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R" dirty="0"/>
              <a:t>I. </a:t>
            </a:r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302512"/>
            <a:ext cx="8477250" cy="491863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/>
              <a:t>Long Latency is facing challenge in serverless computing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Due to the container cold start overhead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Vendor usually provides warm-start solution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But this is quite expensive in cloud system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</p:txBody>
      </p:sp>
      <p:pic>
        <p:nvPicPr>
          <p:cNvPr id="4" name="Picture 2" descr="Chapter 14: Migrating to serverless - Serverless Applications with Node.js">
            <a:extLst>
              <a:ext uri="{FF2B5EF4-FFF2-40B4-BE49-F238E27FC236}">
                <a16:creationId xmlns:a16="http://schemas.microsoft.com/office/drawing/2014/main" id="{D46A9F4D-BEF4-CC4E-93EB-DB15B8914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790" y="3538493"/>
            <a:ext cx="6798067" cy="258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602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II. What we did?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445523"/>
            <a:ext cx="7160640" cy="99751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Cache common layers of Docker images in PMEM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Dynamically use PMEM by policy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54701A-F47E-43C9-9C6F-6FC3A2544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51" y="2615982"/>
            <a:ext cx="4446033" cy="3328864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6327C37C-A940-436A-84A8-41BD709444C4}"/>
              </a:ext>
            </a:extLst>
          </p:cNvPr>
          <p:cNvSpPr/>
          <p:nvPr/>
        </p:nvSpPr>
        <p:spPr>
          <a:xfrm>
            <a:off x="5229784" y="3983401"/>
            <a:ext cx="444909" cy="470081"/>
          </a:xfrm>
          <a:prstGeom prst="rightArrow">
            <a:avLst/>
          </a:prstGeom>
          <a:solidFill>
            <a:schemeClr val="accent1"/>
          </a:solidFill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59202" tIns="21590" rIns="120904" bIns="21590" numCol="1" spcCol="1270" rtlCol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577850" latinLnBrk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endParaRPr kumimoji="1" lang="ko-KR" altLang="en-US" sz="1300" kern="1200" spc="-15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F438ADE-2E00-4F69-9B00-36936D6D569B}"/>
              </a:ext>
            </a:extLst>
          </p:cNvPr>
          <p:cNvGrpSpPr/>
          <p:nvPr/>
        </p:nvGrpSpPr>
        <p:grpSpPr>
          <a:xfrm>
            <a:off x="5886483" y="2903818"/>
            <a:ext cx="2093845" cy="3041028"/>
            <a:chOff x="5933617" y="2916674"/>
            <a:chExt cx="2093845" cy="3041028"/>
          </a:xfrm>
        </p:grpSpPr>
        <p:pic>
          <p:nvPicPr>
            <p:cNvPr id="5" name="Picture 10" descr="인텔® Optane™ 영구 메모리">
              <a:extLst>
                <a:ext uri="{FF2B5EF4-FFF2-40B4-BE49-F238E27FC236}">
                  <a16:creationId xmlns:a16="http://schemas.microsoft.com/office/drawing/2014/main" id="{87C37F86-2C92-4CB7-97D9-3E62420732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3617" y="2916674"/>
              <a:ext cx="2093845" cy="1177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Nvme [ Download - Logo - icon ] png svg">
              <a:extLst>
                <a:ext uri="{FF2B5EF4-FFF2-40B4-BE49-F238E27FC236}">
                  <a16:creationId xmlns:a16="http://schemas.microsoft.com/office/drawing/2014/main" id="{F8D9C311-36A9-46D1-A4E3-10BED6D1B1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1400" y="4359424"/>
              <a:ext cx="1598278" cy="1598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EC82FA-BB03-4C6B-AF4B-5C617E4C1332}"/>
                </a:ext>
              </a:extLst>
            </p:cNvPr>
            <p:cNvSpPr txBox="1"/>
            <p:nvPr/>
          </p:nvSpPr>
          <p:spPr>
            <a:xfrm>
              <a:off x="6709797" y="4116815"/>
              <a:ext cx="961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dirty="0">
                  <a:latin typeface="Tahoma" panose="020B0604030504040204" pitchFamily="34" charset="0"/>
                  <a:cs typeface="Tahoma" panose="020B0604030504040204" pitchFamily="34" charset="0"/>
                </a:rPr>
                <a:t>OR</a:t>
              </a:r>
              <a:endParaRPr lang="ko-KR" altLang="en-US" sz="16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70E5B2-8D0F-4F52-BD1D-8F85DE8EFFB3}"/>
              </a:ext>
            </a:extLst>
          </p:cNvPr>
          <p:cNvSpPr/>
          <p:nvPr/>
        </p:nvSpPr>
        <p:spPr>
          <a:xfrm>
            <a:off x="783751" y="4685122"/>
            <a:ext cx="790525" cy="452486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59202" tIns="21590" rIns="120904" bIns="21590" numCol="1" spcCol="1270" rtlCol="0" anchor="t" anchorCtr="0">
            <a:noAutofit/>
          </a:bodyPr>
          <a:lstStyle/>
          <a:p>
            <a:pPr marL="0" algn="l" defTabSz="577850" latinLnBrk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endParaRPr kumimoji="1" lang="ko-KR" altLang="en-US" sz="1300" kern="1200" spc="-15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F4993B-3350-4124-AF9D-60B1E485D50B}"/>
              </a:ext>
            </a:extLst>
          </p:cNvPr>
          <p:cNvSpPr/>
          <p:nvPr/>
        </p:nvSpPr>
        <p:spPr>
          <a:xfrm>
            <a:off x="768410" y="2760733"/>
            <a:ext cx="702172" cy="265271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59202" tIns="21590" rIns="120904" bIns="21590" numCol="1" spcCol="1270" rtlCol="0" anchor="t" anchorCtr="0">
            <a:noAutofit/>
          </a:bodyPr>
          <a:lstStyle/>
          <a:p>
            <a:pPr marL="0" algn="l" defTabSz="577850" latinLnBrk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endParaRPr kumimoji="1" lang="ko-KR" altLang="en-US" sz="1300" kern="1200" spc="-15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50B39C-0F3F-43D6-A9F0-729DC0D15AA8}"/>
              </a:ext>
            </a:extLst>
          </p:cNvPr>
          <p:cNvSpPr/>
          <p:nvPr/>
        </p:nvSpPr>
        <p:spPr>
          <a:xfrm>
            <a:off x="768410" y="3274279"/>
            <a:ext cx="1597718" cy="154721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59202" tIns="21590" rIns="120904" bIns="21590" numCol="1" spcCol="1270" rtlCol="0" anchor="t" anchorCtr="0">
            <a:noAutofit/>
          </a:bodyPr>
          <a:lstStyle/>
          <a:p>
            <a:pPr marL="0" algn="l" defTabSz="577850" latinLnBrk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endParaRPr kumimoji="1" lang="ko-KR" altLang="en-US" sz="1300" kern="1200" spc="-15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212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AEC14-D2E8-42D2-9759-ED615AB0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III. CHERRY system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32F1058-D3C8-40E5-951C-D851A697C3D5}"/>
              </a:ext>
            </a:extLst>
          </p:cNvPr>
          <p:cNvGrpSpPr/>
          <p:nvPr/>
        </p:nvGrpSpPr>
        <p:grpSpPr>
          <a:xfrm>
            <a:off x="870174" y="1685929"/>
            <a:ext cx="7403652" cy="3993355"/>
            <a:chOff x="754462" y="1663351"/>
            <a:chExt cx="7403652" cy="399335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1189869-B398-4129-A252-1B96FBB18A18}"/>
                </a:ext>
              </a:extLst>
            </p:cNvPr>
            <p:cNvSpPr/>
            <p:nvPr/>
          </p:nvSpPr>
          <p:spPr>
            <a:xfrm>
              <a:off x="5467491" y="2951795"/>
              <a:ext cx="2690623" cy="227703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9202" tIns="21590" rIns="120904" bIns="21590" numCol="1" spcCol="1270" rtlCol="0" anchor="t" anchorCtr="0">
              <a:noAutofit/>
            </a:bodyPr>
            <a:lstStyle/>
            <a:p>
              <a:pPr marL="0" algn="l" defTabSz="577850" latinLnBrk="1">
                <a:lnSpc>
                  <a:spcPct val="150000"/>
                </a:lnSpc>
                <a:spcBef>
                  <a:spcPct val="0"/>
                </a:spcBef>
                <a:spcAft>
                  <a:spcPct val="20000"/>
                </a:spcAft>
              </a:pPr>
              <a:endParaRPr kumimoji="1" lang="ko-KR" altLang="en-US" sz="1300" kern="1200" spc="-15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2669608-B3BD-414A-A3F9-F29325A50BAA}"/>
                </a:ext>
              </a:extLst>
            </p:cNvPr>
            <p:cNvSpPr txBox="1"/>
            <p:nvPr/>
          </p:nvSpPr>
          <p:spPr>
            <a:xfrm>
              <a:off x="5650214" y="4557949"/>
              <a:ext cx="2309567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ahoma" panose="020B0604030504040204" pitchFamily="34" charset="0"/>
                  <a:cs typeface="Tahoma" panose="020B0604030504040204" pitchFamily="34" charset="0"/>
                </a:rPr>
                <a:t>PMEM Monitor</a:t>
              </a:r>
              <a:endParaRPr lang="ko-KR" alt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EAAEC3E-2200-4FF3-9A32-14923170A195}"/>
                </a:ext>
              </a:extLst>
            </p:cNvPr>
            <p:cNvGrpSpPr/>
            <p:nvPr/>
          </p:nvGrpSpPr>
          <p:grpSpPr>
            <a:xfrm>
              <a:off x="5333711" y="1790149"/>
              <a:ext cx="2637149" cy="1084083"/>
              <a:chOff x="4791463" y="1657679"/>
              <a:chExt cx="2637149" cy="1084083"/>
            </a:xfrm>
            <a:solidFill>
              <a:schemeClr val="bg1"/>
            </a:solidFill>
          </p:grpSpPr>
          <p:sp>
            <p:nvSpPr>
              <p:cNvPr id="8" name="말풍선: 모서리가 둥근 사각형 7">
                <a:extLst>
                  <a:ext uri="{FF2B5EF4-FFF2-40B4-BE49-F238E27FC236}">
                    <a16:creationId xmlns:a16="http://schemas.microsoft.com/office/drawing/2014/main" id="{D077CABA-26D0-4DB4-A983-60FC1BD220C1}"/>
                  </a:ext>
                </a:extLst>
              </p:cNvPr>
              <p:cNvSpPr/>
              <p:nvPr/>
            </p:nvSpPr>
            <p:spPr>
              <a:xfrm>
                <a:off x="4791463" y="1657679"/>
                <a:ext cx="2637149" cy="1084083"/>
              </a:xfrm>
              <a:prstGeom prst="wedgeRoundRectCallout">
                <a:avLst>
                  <a:gd name="adj1" fmla="val -21584"/>
                  <a:gd name="adj2" fmla="val 65109"/>
                  <a:gd name="adj3" fmla="val 16667"/>
                </a:avLst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59202" tIns="21590" rIns="120904" bIns="21590" numCol="1" spcCol="1270" rtlCol="0" anchor="t" anchorCtr="0">
                <a:noAutofit/>
              </a:bodyPr>
              <a:lstStyle/>
              <a:p>
                <a:pPr marL="0" algn="l" defTabSz="577850" latinLnBrk="1">
                  <a:lnSpc>
                    <a:spcPct val="150000"/>
                  </a:lnSpc>
                  <a:spcBef>
                    <a:spcPct val="0"/>
                  </a:spcBef>
                  <a:spcAft>
                    <a:spcPct val="20000"/>
                  </a:spcAft>
                </a:pPr>
                <a:endParaRPr kumimoji="1" lang="ko-KR" altLang="en-US" sz="1300" kern="1200" spc="-15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ED50A4-CD3A-4B41-B0BD-DA193D90CDEE}"/>
                  </a:ext>
                </a:extLst>
              </p:cNvPr>
              <p:cNvSpPr txBox="1"/>
              <p:nvPr/>
            </p:nvSpPr>
            <p:spPr>
              <a:xfrm>
                <a:off x="4885734" y="1782742"/>
                <a:ext cx="250046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dirty="0">
                    <a:latin typeface="Tahoma" panose="020B0604030504040204" pitchFamily="34" charset="0"/>
                    <a:cs typeface="Tahoma" panose="020B0604030504040204" pitchFamily="34" charset="0"/>
                  </a:rPr>
                  <a:t>Manager catch upcoming containers or image and check priority</a:t>
                </a:r>
                <a:endParaRPr lang="ko-KR" altLang="en-US" sz="16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A18EA3-A823-4F4D-8867-D6E6CA5EF87E}"/>
                </a:ext>
              </a:extLst>
            </p:cNvPr>
            <p:cNvSpPr txBox="1"/>
            <p:nvPr/>
          </p:nvSpPr>
          <p:spPr>
            <a:xfrm>
              <a:off x="5650215" y="3153335"/>
              <a:ext cx="2309567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ahoma" panose="020B0604030504040204" pitchFamily="34" charset="0"/>
                  <a:cs typeface="Tahoma" panose="020B0604030504040204" pitchFamily="34" charset="0"/>
                </a:rPr>
                <a:t>Cache Manager</a:t>
              </a:r>
              <a:endParaRPr lang="ko-KR" alt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0EE1946-491A-4FC6-B873-32FB04CC3298}"/>
                </a:ext>
              </a:extLst>
            </p:cNvPr>
            <p:cNvGrpSpPr/>
            <p:nvPr/>
          </p:nvGrpSpPr>
          <p:grpSpPr>
            <a:xfrm>
              <a:off x="754462" y="1663351"/>
              <a:ext cx="4475188" cy="2704911"/>
              <a:chOff x="777812" y="1728400"/>
              <a:chExt cx="4475188" cy="2704911"/>
            </a:xfrm>
          </p:grpSpPr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D421F244-3FEE-4BCC-A5F7-0587A56EC6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7812" y="2879128"/>
                <a:ext cx="1074559" cy="9536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 descr="Docker) Spring Boot Application Image 최적화하기 | 오늘도 끄적끄적">
                <a:extLst>
                  <a:ext uri="{FF2B5EF4-FFF2-40B4-BE49-F238E27FC236}">
                    <a16:creationId xmlns:a16="http://schemas.microsoft.com/office/drawing/2014/main" id="{414EEA0D-4F58-4D72-81CC-F0E72155E8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0840" y="2551141"/>
                <a:ext cx="2203516" cy="18821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화살표: 왼쪽/오른쪽 4">
                <a:extLst>
                  <a:ext uri="{FF2B5EF4-FFF2-40B4-BE49-F238E27FC236}">
                    <a16:creationId xmlns:a16="http://schemas.microsoft.com/office/drawing/2014/main" id="{28B0C7E5-917E-4BF9-BB32-74BC025CF5F0}"/>
                  </a:ext>
                </a:extLst>
              </p:cNvPr>
              <p:cNvSpPr/>
              <p:nvPr/>
            </p:nvSpPr>
            <p:spPr>
              <a:xfrm>
                <a:off x="4611977" y="3355942"/>
                <a:ext cx="641023" cy="255445"/>
              </a:xfrm>
              <a:prstGeom prst="leftRightArrow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59202" tIns="21590" rIns="120904" bIns="21590" numCol="1" spcCol="1270" rtlCol="0" anchor="t" anchorCtr="0">
                <a:noAutofit/>
              </a:bodyPr>
              <a:lstStyle/>
              <a:p>
                <a:pPr marL="0" algn="l" defTabSz="577850" latinLnBrk="1">
                  <a:lnSpc>
                    <a:spcPct val="150000"/>
                  </a:lnSpc>
                  <a:spcBef>
                    <a:spcPct val="0"/>
                  </a:spcBef>
                  <a:spcAft>
                    <a:spcPct val="20000"/>
                  </a:spcAft>
                </a:pPr>
                <a:endParaRPr kumimoji="1" lang="ko-KR" altLang="en-US" sz="1300" kern="1200" spc="-15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1" name="화살표: 오른쪽 10">
                <a:extLst>
                  <a:ext uri="{FF2B5EF4-FFF2-40B4-BE49-F238E27FC236}">
                    <a16:creationId xmlns:a16="http://schemas.microsoft.com/office/drawing/2014/main" id="{A7039BB7-401F-4D31-9782-883639CD8746}"/>
                  </a:ext>
                </a:extLst>
              </p:cNvPr>
              <p:cNvSpPr/>
              <p:nvPr/>
            </p:nvSpPr>
            <p:spPr>
              <a:xfrm>
                <a:off x="2059755" y="3252831"/>
                <a:ext cx="311085" cy="345852"/>
              </a:xfrm>
              <a:prstGeom prst="rightArrow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59202" tIns="21590" rIns="120904" bIns="21590" numCol="1" spcCol="1270" rtlCol="0" anchor="t" anchorCtr="0">
                <a:noAutofit/>
              </a:bodyPr>
              <a:lstStyle/>
              <a:p>
                <a:pPr marL="0" algn="l" defTabSz="577850" latinLnBrk="1">
                  <a:lnSpc>
                    <a:spcPct val="150000"/>
                  </a:lnSpc>
                  <a:spcBef>
                    <a:spcPct val="0"/>
                  </a:spcBef>
                  <a:spcAft>
                    <a:spcPct val="20000"/>
                  </a:spcAft>
                </a:pPr>
                <a:endParaRPr kumimoji="1" lang="ko-KR" altLang="en-US" sz="1300" kern="1200" spc="-15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B6F29DB3-7DD0-4C6E-818A-19E18C63BA9C}"/>
                  </a:ext>
                </a:extLst>
              </p:cNvPr>
              <p:cNvGrpSpPr/>
              <p:nvPr/>
            </p:nvGrpSpPr>
            <p:grpSpPr>
              <a:xfrm>
                <a:off x="1230201" y="1728400"/>
                <a:ext cx="1762809" cy="822741"/>
                <a:chOff x="4800598" y="1574276"/>
                <a:chExt cx="1762809" cy="822741"/>
              </a:xfrm>
            </p:grpSpPr>
            <p:sp>
              <p:nvSpPr>
                <p:cNvPr id="17" name="말풍선: 모서리가 둥근 사각형 16">
                  <a:extLst>
                    <a:ext uri="{FF2B5EF4-FFF2-40B4-BE49-F238E27FC236}">
                      <a16:creationId xmlns:a16="http://schemas.microsoft.com/office/drawing/2014/main" id="{1A348376-5A2B-4538-9B6E-B667C6B81899}"/>
                    </a:ext>
                  </a:extLst>
                </p:cNvPr>
                <p:cNvSpPr/>
                <p:nvPr/>
              </p:nvSpPr>
              <p:spPr>
                <a:xfrm>
                  <a:off x="4800598" y="1574276"/>
                  <a:ext cx="1668539" cy="822741"/>
                </a:xfrm>
                <a:prstGeom prst="wedgeRoundRectCallout">
                  <a:avLst>
                    <a:gd name="adj1" fmla="val -35110"/>
                    <a:gd name="adj2" fmla="val 78111"/>
                    <a:gd name="adj3" fmla="val 16667"/>
                  </a:avLst>
                </a:prstGeom>
                <a:ln>
                  <a:solidFill>
                    <a:schemeClr val="accent1"/>
                  </a:solidFill>
                </a:ln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359202" tIns="21590" rIns="120904" bIns="21590" numCol="1" spcCol="1270" rtlCol="0" anchor="t" anchorCtr="0">
                  <a:noAutofit/>
                </a:bodyPr>
                <a:lstStyle/>
                <a:p>
                  <a:pPr marL="0" algn="l" defTabSz="577850" latinLnBrk="1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20000"/>
                    </a:spcAft>
                  </a:pPr>
                  <a:endParaRPr kumimoji="1" lang="ko-KR" altLang="en-US" sz="1300" kern="1200" spc="-150" dirty="0">
                    <a:latin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EDF1C79-A187-439B-A5BB-0DAA69AC2B6B}"/>
                    </a:ext>
                  </a:extLst>
                </p:cNvPr>
                <p:cNvSpPr txBox="1"/>
                <p:nvPr/>
              </p:nvSpPr>
              <p:spPr>
                <a:xfrm>
                  <a:off x="4894869" y="1699339"/>
                  <a:ext cx="166853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ko-KR" sz="1600" dirty="0">
                      <a:latin typeface="Tahoma" panose="020B0604030504040204" pitchFamily="34" charset="0"/>
                      <a:cs typeface="Tahoma" panose="020B0604030504040204" pitchFamily="34" charset="0"/>
                    </a:rPr>
                    <a:t>Run containers or pull images</a:t>
                  </a:r>
                  <a:endParaRPr lang="ko-KR" altLang="en-US" sz="1600" dirty="0">
                    <a:latin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</p:grpSp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654CB61F-61DC-4C0D-892A-575DD0115DED}"/>
                </a:ext>
              </a:extLst>
            </p:cNvPr>
            <p:cNvSpPr/>
            <p:nvPr/>
          </p:nvSpPr>
          <p:spPr>
            <a:xfrm rot="16200000">
              <a:off x="6615931" y="3891801"/>
              <a:ext cx="378137" cy="345852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9202" tIns="21590" rIns="120904" bIns="21590" numCol="1" spcCol="1270" rtlCol="0" anchor="t" anchorCtr="0">
              <a:noAutofit/>
            </a:bodyPr>
            <a:lstStyle/>
            <a:p>
              <a:pPr marL="0" algn="l" defTabSz="577850" latinLnBrk="1">
                <a:lnSpc>
                  <a:spcPct val="150000"/>
                </a:lnSpc>
                <a:spcBef>
                  <a:spcPct val="0"/>
                </a:spcBef>
                <a:spcAft>
                  <a:spcPct val="20000"/>
                </a:spcAft>
              </a:pPr>
              <a:endParaRPr kumimoji="1" lang="ko-KR" altLang="en-US" sz="1300" kern="1200" spc="-15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E8278A8-ECC8-4F01-938E-E8708CB34CCC}"/>
                </a:ext>
              </a:extLst>
            </p:cNvPr>
            <p:cNvGrpSpPr/>
            <p:nvPr/>
          </p:nvGrpSpPr>
          <p:grpSpPr>
            <a:xfrm>
              <a:off x="2738980" y="4572623"/>
              <a:ext cx="2637149" cy="1084083"/>
              <a:chOff x="4706330" y="1545660"/>
              <a:chExt cx="2637149" cy="1084083"/>
            </a:xfrm>
            <a:solidFill>
              <a:schemeClr val="bg1"/>
            </a:solidFill>
          </p:grpSpPr>
          <p:sp>
            <p:nvSpPr>
              <p:cNvPr id="21" name="말풍선: 모서리가 둥근 사각형 20">
                <a:extLst>
                  <a:ext uri="{FF2B5EF4-FFF2-40B4-BE49-F238E27FC236}">
                    <a16:creationId xmlns:a16="http://schemas.microsoft.com/office/drawing/2014/main" id="{E7AD8C2C-2E31-4A49-A929-22AB95466365}"/>
                  </a:ext>
                </a:extLst>
              </p:cNvPr>
              <p:cNvSpPr/>
              <p:nvPr/>
            </p:nvSpPr>
            <p:spPr>
              <a:xfrm>
                <a:off x="4706330" y="1545660"/>
                <a:ext cx="2637149" cy="1084083"/>
              </a:xfrm>
              <a:prstGeom prst="wedgeRoundRectCallout">
                <a:avLst>
                  <a:gd name="adj1" fmla="val 55985"/>
                  <a:gd name="adj2" fmla="val -26195"/>
                  <a:gd name="adj3" fmla="val 16667"/>
                </a:avLst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59202" tIns="21590" rIns="120904" bIns="21590" numCol="1" spcCol="1270" rtlCol="0" anchor="t" anchorCtr="0">
                <a:noAutofit/>
              </a:bodyPr>
              <a:lstStyle/>
              <a:p>
                <a:pPr marL="0" algn="l" defTabSz="577850" latinLnBrk="1">
                  <a:lnSpc>
                    <a:spcPct val="150000"/>
                  </a:lnSpc>
                  <a:spcBef>
                    <a:spcPct val="0"/>
                  </a:spcBef>
                  <a:spcAft>
                    <a:spcPct val="20000"/>
                  </a:spcAft>
                </a:pPr>
                <a:endParaRPr kumimoji="1" lang="ko-KR" altLang="en-US" sz="1300" kern="1200" spc="-15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8DA5011-1C00-44D5-A99F-AB2A952BA63B}"/>
                  </a:ext>
                </a:extLst>
              </p:cNvPr>
              <p:cNvSpPr txBox="1"/>
              <p:nvPr/>
            </p:nvSpPr>
            <p:spPr>
              <a:xfrm>
                <a:off x="4800601" y="1670723"/>
                <a:ext cx="250046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dirty="0">
                    <a:latin typeface="Tahoma" panose="020B0604030504040204" pitchFamily="34" charset="0"/>
                    <a:cs typeface="Tahoma" panose="020B0604030504040204" pitchFamily="34" charset="0"/>
                  </a:rPr>
                  <a:t>PMEM monitor gives information about usage state of PMEM</a:t>
                </a:r>
                <a:endParaRPr lang="ko-KR" altLang="en-US" sz="16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A14C09-E76C-4B3A-B89B-E7981A48BB03}"/>
                </a:ext>
              </a:extLst>
            </p:cNvPr>
            <p:cNvSpPr txBox="1"/>
            <p:nvPr/>
          </p:nvSpPr>
          <p:spPr>
            <a:xfrm>
              <a:off x="5661293" y="5256596"/>
              <a:ext cx="23095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000" b="1" dirty="0">
                  <a:latin typeface="Tahoma" panose="020B0604030504040204" pitchFamily="34" charset="0"/>
                  <a:cs typeface="Tahoma" panose="020B0604030504040204" pitchFamily="34" charset="0"/>
                </a:rPr>
                <a:t>CHERRY system</a:t>
              </a:r>
              <a:endParaRPr lang="ko-KR" altLang="en-US" sz="2000" b="1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9427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376E4A-5921-4A71-804D-7020EB0BE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368613"/>
            <a:ext cx="8338990" cy="695857"/>
          </a:xfrm>
        </p:spPr>
        <p:txBody>
          <a:bodyPr/>
          <a:lstStyle/>
          <a:p>
            <a:r>
              <a:rPr lang="en-US" altLang="ko-KR" dirty="0"/>
              <a:t>PMEM monitor</a:t>
            </a:r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BB2C352-2429-48B7-AD1C-F88298C7B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73536"/>
            <a:ext cx="8686801" cy="930032"/>
          </a:xfrm>
        </p:spPr>
        <p:txBody>
          <a:bodyPr/>
          <a:lstStyle/>
          <a:p>
            <a:r>
              <a:rPr lang="en-US" altLang="ko-KR" dirty="0"/>
              <a:t>III. CHERRY system</a:t>
            </a:r>
            <a:endParaRPr lang="ko-KR" altLang="en-US" dirty="0"/>
          </a:p>
        </p:txBody>
      </p:sp>
      <p:pic>
        <p:nvPicPr>
          <p:cNvPr id="6" name="Picture 10" descr="인텔® Optane™ 영구 메모리">
            <a:extLst>
              <a:ext uri="{FF2B5EF4-FFF2-40B4-BE49-F238E27FC236}">
                <a16:creationId xmlns:a16="http://schemas.microsoft.com/office/drawing/2014/main" id="{52FB24FF-C2D9-4BAE-8AEC-4067C3F03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26" y="1914651"/>
            <a:ext cx="2948897" cy="165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4CA16F44-A6B3-4F03-B19E-BCF4DF9484DC}"/>
              </a:ext>
            </a:extLst>
          </p:cNvPr>
          <p:cNvGrpSpPr/>
          <p:nvPr/>
        </p:nvGrpSpPr>
        <p:grpSpPr>
          <a:xfrm>
            <a:off x="4133532" y="2168803"/>
            <a:ext cx="4102899" cy="1300270"/>
            <a:chOff x="4027199" y="2190707"/>
            <a:chExt cx="4102899" cy="130027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4813417-08BB-4DAB-8C42-4F164B2A6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83760" y="2190707"/>
              <a:ext cx="4046338" cy="98376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F17895-F346-4840-8240-AF61BBED71B3}"/>
                </a:ext>
              </a:extLst>
            </p:cNvPr>
            <p:cNvSpPr txBox="1"/>
            <p:nvPr/>
          </p:nvSpPr>
          <p:spPr>
            <a:xfrm>
              <a:off x="4027199" y="3183200"/>
              <a:ext cx="3972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Tahoma" panose="020B0604030504040204" pitchFamily="34" charset="0"/>
                  <a:cs typeface="Tahoma" panose="020B0604030504040204" pitchFamily="34" charset="0"/>
                </a:rPr>
                <a:t>Daemon monitoring mode</a:t>
              </a:r>
              <a:endParaRPr lang="ko-KR" altLang="en-US" sz="14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71A1B33-737D-4CAD-A308-4FA7E5D76F63}"/>
              </a:ext>
            </a:extLst>
          </p:cNvPr>
          <p:cNvSpPr txBox="1">
            <a:spLocks/>
          </p:cNvSpPr>
          <p:nvPr/>
        </p:nvSpPr>
        <p:spPr>
          <a:xfrm>
            <a:off x="643260" y="3687166"/>
            <a:ext cx="7975077" cy="22559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Tahoma" panose="020B0604030504040204" pitchFamily="34" charset="0"/>
              <a:buChar char="̵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ko-KR" sz="1800" dirty="0"/>
              <a:t>PMEM monitor create information of docker usage in PMEM.</a:t>
            </a:r>
          </a:p>
          <a:p>
            <a:pPr>
              <a:lnSpc>
                <a:spcPct val="110000"/>
              </a:lnSpc>
            </a:pPr>
            <a:r>
              <a:rPr lang="en-US" altLang="ko-KR" sz="1800" dirty="0"/>
              <a:t>It depends on Linux disk usage command.</a:t>
            </a:r>
          </a:p>
          <a:p>
            <a:pPr>
              <a:lnSpc>
                <a:spcPct val="110000"/>
              </a:lnSpc>
            </a:pPr>
            <a:r>
              <a:rPr lang="en-US" altLang="ko-KR" sz="1800" dirty="0"/>
              <a:t>Two mode : </a:t>
            </a:r>
            <a:r>
              <a:rPr lang="en-US" altLang="ko-KR" sz="1800" dirty="0">
                <a:solidFill>
                  <a:schemeClr val="accent2"/>
                </a:solidFill>
              </a:rPr>
              <a:t>embedded mode</a:t>
            </a:r>
            <a:r>
              <a:rPr lang="en-US" altLang="ko-KR" sz="1800" dirty="0"/>
              <a:t>, </a:t>
            </a:r>
            <a:r>
              <a:rPr lang="en-US" altLang="ko-KR" sz="1800" dirty="0">
                <a:solidFill>
                  <a:schemeClr val="accent1"/>
                </a:solidFill>
              </a:rPr>
              <a:t>daemon monitoring mode</a:t>
            </a:r>
          </a:p>
          <a:p>
            <a:pPr>
              <a:lnSpc>
                <a:spcPct val="110000"/>
              </a:lnSpc>
            </a:pPr>
            <a:r>
              <a:rPr lang="en-US" altLang="ko-KR" sz="1800" dirty="0"/>
              <a:t>For docker caching system, </a:t>
            </a:r>
            <a:r>
              <a:rPr lang="en-US" altLang="ko-KR" sz="1800" dirty="0">
                <a:solidFill>
                  <a:schemeClr val="accent2"/>
                </a:solidFill>
              </a:rPr>
              <a:t>embedded mode </a:t>
            </a:r>
            <a:r>
              <a:rPr lang="en-US" altLang="ko-KR" sz="1800" dirty="0"/>
              <a:t>used.</a:t>
            </a:r>
          </a:p>
          <a:p>
            <a:pPr>
              <a:lnSpc>
                <a:spcPct val="110000"/>
              </a:lnSpc>
            </a:pPr>
            <a:r>
              <a:rPr lang="en-US" altLang="ko-KR" sz="1800" dirty="0"/>
              <a:t>It should require </a:t>
            </a:r>
            <a:r>
              <a:rPr lang="en-US" altLang="ko-KR" sz="1800" dirty="0">
                <a:solidFill>
                  <a:schemeClr val="accent6"/>
                </a:solidFill>
              </a:rPr>
              <a:t>limitation parameter </a:t>
            </a:r>
            <a:r>
              <a:rPr lang="en-US" altLang="ko-KR" sz="1800" dirty="0"/>
              <a:t>for how many capacity docker can be used in PMEM (default 10GB)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06848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B35808-0C61-44E4-947D-B9CAEF78A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Cache manager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22B577E-613B-4047-B15A-5A2E18768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73536"/>
            <a:ext cx="8686801" cy="930032"/>
          </a:xfrm>
        </p:spPr>
        <p:txBody>
          <a:bodyPr/>
          <a:lstStyle/>
          <a:p>
            <a:r>
              <a:rPr lang="en-US" altLang="ko-KR" dirty="0"/>
              <a:t>III. CHERRY system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2558E15-47F9-471F-BA57-B98CBE4EE212}"/>
              </a:ext>
            </a:extLst>
          </p:cNvPr>
          <p:cNvGrpSpPr/>
          <p:nvPr/>
        </p:nvGrpSpPr>
        <p:grpSpPr>
          <a:xfrm>
            <a:off x="810706" y="1951930"/>
            <a:ext cx="3308808" cy="3996383"/>
            <a:chOff x="810706" y="1951930"/>
            <a:chExt cx="3308808" cy="399638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8F08011-DD19-47C8-97DA-1F793A66153B}"/>
                </a:ext>
              </a:extLst>
            </p:cNvPr>
            <p:cNvGrpSpPr/>
            <p:nvPr/>
          </p:nvGrpSpPr>
          <p:grpSpPr>
            <a:xfrm>
              <a:off x="810706" y="1951930"/>
              <a:ext cx="3308808" cy="3996383"/>
              <a:chOff x="744719" y="2074479"/>
              <a:chExt cx="3308808" cy="3996383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C755C826-1037-4921-BD6D-5EACB2DC2B58}"/>
                  </a:ext>
                </a:extLst>
              </p:cNvPr>
              <p:cNvSpPr/>
              <p:nvPr/>
            </p:nvSpPr>
            <p:spPr>
              <a:xfrm>
                <a:off x="744719" y="2305312"/>
                <a:ext cx="3308808" cy="376555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59202" tIns="21590" rIns="120904" bIns="21590" numCol="1" spcCol="1270" rtlCol="0" anchor="t" anchorCtr="0">
                <a:noAutofit/>
              </a:bodyPr>
              <a:lstStyle/>
              <a:p>
                <a:pPr marL="0" algn="l" defTabSz="577850" latinLnBrk="1">
                  <a:lnSpc>
                    <a:spcPct val="150000"/>
                  </a:lnSpc>
                  <a:spcBef>
                    <a:spcPct val="0"/>
                  </a:spcBef>
                  <a:spcAft>
                    <a:spcPct val="20000"/>
                  </a:spcAft>
                </a:pPr>
                <a:endParaRPr kumimoji="1" lang="ko-KR" altLang="en-US" sz="1300" kern="1200" spc="-15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E0134D-8523-436B-9CAE-50425C4AFD78}"/>
                  </a:ext>
                </a:extLst>
              </p:cNvPr>
              <p:cNvSpPr txBox="1"/>
              <p:nvPr/>
            </p:nvSpPr>
            <p:spPr>
              <a:xfrm>
                <a:off x="1203003" y="2074479"/>
                <a:ext cx="2309567" cy="46166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ahoma" panose="020B0604030504040204" pitchFamily="34" charset="0"/>
                    <a:cs typeface="Tahoma" panose="020B0604030504040204" pitchFamily="34" charset="0"/>
                  </a:rPr>
                  <a:t>Cache Manager</a:t>
                </a:r>
                <a:endParaRPr lang="ko-KR" altLang="en-US" sz="2400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941738-F93D-4D4E-B622-FBD7E050E5F9}"/>
                </a:ext>
              </a:extLst>
            </p:cNvPr>
            <p:cNvSpPr txBox="1"/>
            <p:nvPr/>
          </p:nvSpPr>
          <p:spPr>
            <a:xfrm>
              <a:off x="980388" y="2582943"/>
              <a:ext cx="2997723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Tahoma" panose="020B0604030504040204" pitchFamily="34" charset="0"/>
                  <a:cs typeface="Tahoma" panose="020B0604030504040204" pitchFamily="34" charset="0"/>
                </a:rPr>
                <a:t>Image list</a:t>
              </a:r>
              <a:endParaRPr lang="ko-KR" altLang="en-US" sz="16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AF1DFED-83A2-4EDA-A601-A6E2CCCD66B2}"/>
                </a:ext>
              </a:extLst>
            </p:cNvPr>
            <p:cNvSpPr txBox="1"/>
            <p:nvPr/>
          </p:nvSpPr>
          <p:spPr>
            <a:xfrm>
              <a:off x="980388" y="3096246"/>
              <a:ext cx="2997723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Tahoma" panose="020B0604030504040204" pitchFamily="34" charset="0"/>
                  <a:cs typeface="Tahoma" panose="020B0604030504040204" pitchFamily="34" charset="0"/>
                </a:rPr>
                <a:t>Container list</a:t>
              </a:r>
              <a:endParaRPr lang="ko-KR" altLang="en-US" sz="16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317049B-4820-411A-8C95-248C2A1ED073}"/>
                </a:ext>
              </a:extLst>
            </p:cNvPr>
            <p:cNvSpPr txBox="1"/>
            <p:nvPr/>
          </p:nvSpPr>
          <p:spPr>
            <a:xfrm>
              <a:off x="980388" y="3613861"/>
              <a:ext cx="2997723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Tahoma" panose="020B0604030504040204" pitchFamily="34" charset="0"/>
                  <a:cs typeface="Tahoma" panose="020B0604030504040204" pitchFamily="34" charset="0"/>
                </a:rPr>
                <a:t>Layer path dictionary</a:t>
              </a:r>
              <a:endParaRPr lang="ko-KR" altLang="en-US" sz="16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4122076-DD9E-4353-B7E8-174B2B253A87}"/>
                </a:ext>
              </a:extLst>
            </p:cNvPr>
            <p:cNvGrpSpPr/>
            <p:nvPr/>
          </p:nvGrpSpPr>
          <p:grpSpPr>
            <a:xfrm>
              <a:off x="2452054" y="4178610"/>
              <a:ext cx="1526057" cy="1543459"/>
              <a:chOff x="970961" y="4244599"/>
              <a:chExt cx="1526057" cy="1543459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CF5390-C809-414B-B69F-9ECF287A5F85}"/>
                  </a:ext>
                </a:extLst>
              </p:cNvPr>
              <p:cNvSpPr txBox="1"/>
              <p:nvPr/>
            </p:nvSpPr>
            <p:spPr>
              <a:xfrm>
                <a:off x="970961" y="4870261"/>
                <a:ext cx="148000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ahoma" panose="020B0604030504040204" pitchFamily="34" charset="0"/>
                    <a:cs typeface="Tahoma" panose="020B0604030504040204" pitchFamily="34" charset="0"/>
                  </a:rPr>
                  <a:t>Cache list</a:t>
                </a:r>
                <a:endParaRPr lang="ko-KR" altLang="en-US" sz="16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739033E-F193-436B-B6CA-5EB2AEB879B9}"/>
                  </a:ext>
                </a:extLst>
              </p:cNvPr>
              <p:cNvSpPr/>
              <p:nvPr/>
            </p:nvSpPr>
            <p:spPr>
              <a:xfrm>
                <a:off x="980388" y="4244599"/>
                <a:ext cx="1516630" cy="154345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59202" tIns="21590" rIns="120904" bIns="21590" numCol="1" spcCol="1270" rtlCol="0" anchor="t" anchorCtr="0">
                <a:noAutofit/>
              </a:bodyPr>
              <a:lstStyle/>
              <a:p>
                <a:pPr marL="0" algn="l" defTabSz="577850" latinLnBrk="1">
                  <a:lnSpc>
                    <a:spcPct val="150000"/>
                  </a:lnSpc>
                  <a:spcBef>
                    <a:spcPct val="0"/>
                  </a:spcBef>
                  <a:spcAft>
                    <a:spcPct val="20000"/>
                  </a:spcAft>
                </a:pPr>
                <a:endParaRPr kumimoji="1" lang="ko-KR" altLang="en-US" sz="1300" kern="1200" spc="-15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A176F8F-9AD7-4069-892B-01D877885A0F}"/>
                </a:ext>
              </a:extLst>
            </p:cNvPr>
            <p:cNvGrpSpPr/>
            <p:nvPr/>
          </p:nvGrpSpPr>
          <p:grpSpPr>
            <a:xfrm>
              <a:off x="980388" y="4174021"/>
              <a:ext cx="1321922" cy="1543459"/>
              <a:chOff x="980388" y="4240010"/>
              <a:chExt cx="1321922" cy="154345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9EE18E-5CD4-4F22-BC6D-031ECDE8C9E4}"/>
                  </a:ext>
                </a:extLst>
              </p:cNvPr>
              <p:cNvSpPr txBox="1"/>
              <p:nvPr/>
            </p:nvSpPr>
            <p:spPr>
              <a:xfrm>
                <a:off x="1001654" y="4620268"/>
                <a:ext cx="1291471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ahoma" panose="020B0604030504040204" pitchFamily="34" charset="0"/>
                    <a:cs typeface="Tahoma" panose="020B0604030504040204" pitchFamily="34" charset="0"/>
                  </a:rPr>
                  <a:t>Policy</a:t>
                </a:r>
              </a:p>
              <a:p>
                <a:pPr algn="ctr"/>
                <a:r>
                  <a:rPr lang="en-US" altLang="ko-KR" sz="1600" dirty="0">
                    <a:latin typeface="Tahoma" panose="020B0604030504040204" pitchFamily="34" charset="0"/>
                    <a:cs typeface="Tahoma" panose="020B0604030504040204" pitchFamily="34" charset="0"/>
                  </a:rPr>
                  <a:t>operation</a:t>
                </a:r>
              </a:p>
              <a:p>
                <a:pPr algn="ctr"/>
                <a:r>
                  <a:rPr lang="en-US" altLang="ko-KR" sz="1600" dirty="0">
                    <a:latin typeface="Tahoma" panose="020B0604030504040204" pitchFamily="34" charset="0"/>
                    <a:cs typeface="Tahoma" panose="020B0604030504040204" pitchFamily="34" charset="0"/>
                  </a:rPr>
                  <a:t>methods</a:t>
                </a:r>
                <a:endParaRPr lang="ko-KR" altLang="en-US" sz="16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83B123AE-7B77-495B-ABB4-2032E4456503}"/>
                  </a:ext>
                </a:extLst>
              </p:cNvPr>
              <p:cNvSpPr/>
              <p:nvPr/>
            </p:nvSpPr>
            <p:spPr>
              <a:xfrm>
                <a:off x="980388" y="4240010"/>
                <a:ext cx="1321922" cy="154345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59202" tIns="21590" rIns="120904" bIns="21590" numCol="1" spcCol="1270" rtlCol="0" anchor="t" anchorCtr="0">
                <a:noAutofit/>
              </a:bodyPr>
              <a:lstStyle/>
              <a:p>
                <a:pPr marL="0" algn="l" defTabSz="577850" latinLnBrk="1">
                  <a:lnSpc>
                    <a:spcPct val="150000"/>
                  </a:lnSpc>
                  <a:spcBef>
                    <a:spcPct val="0"/>
                  </a:spcBef>
                  <a:spcAft>
                    <a:spcPct val="20000"/>
                  </a:spcAft>
                </a:pPr>
                <a:endParaRPr kumimoji="1" lang="ko-KR" altLang="en-US" sz="1300" kern="1200" spc="-15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CCAAC32-5227-4412-847A-52C45CB122B9}"/>
              </a:ext>
            </a:extLst>
          </p:cNvPr>
          <p:cNvGrpSpPr/>
          <p:nvPr/>
        </p:nvGrpSpPr>
        <p:grpSpPr>
          <a:xfrm>
            <a:off x="4436395" y="1937284"/>
            <a:ext cx="4138367" cy="942681"/>
            <a:chOff x="4436395" y="1937284"/>
            <a:chExt cx="4138367" cy="942681"/>
          </a:xfrm>
        </p:grpSpPr>
        <p:sp>
          <p:nvSpPr>
            <p:cNvPr id="17" name="말풍선: 사각형 16">
              <a:extLst>
                <a:ext uri="{FF2B5EF4-FFF2-40B4-BE49-F238E27FC236}">
                  <a16:creationId xmlns:a16="http://schemas.microsoft.com/office/drawing/2014/main" id="{20A64771-BE95-450A-A42E-FFBBF9339C9B}"/>
                </a:ext>
              </a:extLst>
            </p:cNvPr>
            <p:cNvSpPr/>
            <p:nvPr/>
          </p:nvSpPr>
          <p:spPr>
            <a:xfrm>
              <a:off x="4436395" y="1937284"/>
              <a:ext cx="4138367" cy="942681"/>
            </a:xfrm>
            <a:prstGeom prst="wedgeRectCallout">
              <a:avLst>
                <a:gd name="adj1" fmla="val -32223"/>
                <a:gd name="adj2" fmla="val 65500"/>
              </a:avLst>
            </a:prstGeom>
            <a:ln>
              <a:solidFill>
                <a:schemeClr val="accent1"/>
              </a:solidFill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9202" tIns="21590" rIns="120904" bIns="21590" numCol="1" spcCol="1270" rtlCol="0" anchor="t" anchorCtr="0">
              <a:noAutofit/>
            </a:bodyPr>
            <a:lstStyle/>
            <a:p>
              <a:pPr marL="0" algn="l" defTabSz="577850" latinLnBrk="1">
                <a:lnSpc>
                  <a:spcPct val="150000"/>
                </a:lnSpc>
                <a:spcBef>
                  <a:spcPct val="0"/>
                </a:spcBef>
                <a:spcAft>
                  <a:spcPct val="20000"/>
                </a:spcAft>
              </a:pPr>
              <a:endParaRPr kumimoji="1" lang="ko-KR" altLang="en-US" sz="1300" kern="1200" spc="-15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D26399-3D23-4EA3-BAB0-F8CF38B2ECD7}"/>
                </a:ext>
              </a:extLst>
            </p:cNvPr>
            <p:cNvSpPr txBox="1"/>
            <p:nvPr/>
          </p:nvSpPr>
          <p:spPr>
            <a:xfrm>
              <a:off x="4539249" y="2036189"/>
              <a:ext cx="394537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400" dirty="0">
                  <a:latin typeface="Tahoma" panose="020B0604030504040204" pitchFamily="34" charset="0"/>
                  <a:cs typeface="Tahoma" panose="020B0604030504040204" pitchFamily="34" charset="0"/>
                </a:rPr>
                <a:t>Both </a:t>
              </a:r>
              <a:r>
                <a:rPr lang="en-US" altLang="ko-KR" sz="1400" dirty="0">
                  <a:solidFill>
                    <a:schemeClr val="accent6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image list </a:t>
              </a:r>
              <a:r>
                <a:rPr lang="en-US" altLang="ko-KR" sz="1400" dirty="0">
                  <a:latin typeface="Tahoma" panose="020B0604030504040204" pitchFamily="34" charset="0"/>
                  <a:cs typeface="Tahoma" panose="020B0604030504040204" pitchFamily="34" charset="0"/>
                </a:rPr>
                <a:t>and </a:t>
              </a:r>
              <a:r>
                <a:rPr lang="en-US" altLang="ko-KR" sz="1400" dirty="0">
                  <a:solidFill>
                    <a:schemeClr val="accent6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container list </a:t>
              </a:r>
              <a:r>
                <a:rPr lang="en-US" altLang="ko-KR" sz="1400" dirty="0">
                  <a:latin typeface="Tahoma" panose="020B0604030504040204" pitchFamily="34" charset="0"/>
                  <a:cs typeface="Tahoma" panose="020B0604030504040204" pitchFamily="34" charset="0"/>
                </a:rPr>
                <a:t>inspect docker API, get their information and store each information as objects</a:t>
              </a:r>
              <a:endParaRPr lang="ko-KR" altLang="en-US" sz="14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32CDBE9-8F58-47AB-8271-4050FEC8CC12}"/>
              </a:ext>
            </a:extLst>
          </p:cNvPr>
          <p:cNvGrpSpPr/>
          <p:nvPr/>
        </p:nvGrpSpPr>
        <p:grpSpPr>
          <a:xfrm>
            <a:off x="4436394" y="3254043"/>
            <a:ext cx="4138367" cy="942681"/>
            <a:chOff x="4436395" y="1937284"/>
            <a:chExt cx="4138367" cy="942681"/>
          </a:xfrm>
        </p:grpSpPr>
        <p:sp>
          <p:nvSpPr>
            <p:cNvPr id="21" name="말풍선: 사각형 20">
              <a:extLst>
                <a:ext uri="{FF2B5EF4-FFF2-40B4-BE49-F238E27FC236}">
                  <a16:creationId xmlns:a16="http://schemas.microsoft.com/office/drawing/2014/main" id="{C4D23519-710F-4754-85C1-6AE9B55818F4}"/>
                </a:ext>
              </a:extLst>
            </p:cNvPr>
            <p:cNvSpPr/>
            <p:nvPr/>
          </p:nvSpPr>
          <p:spPr>
            <a:xfrm>
              <a:off x="4436395" y="1937284"/>
              <a:ext cx="4138367" cy="942681"/>
            </a:xfrm>
            <a:prstGeom prst="wedgeRectCallout">
              <a:avLst>
                <a:gd name="adj1" fmla="val -32223"/>
                <a:gd name="adj2" fmla="val 65500"/>
              </a:avLst>
            </a:prstGeom>
            <a:ln>
              <a:solidFill>
                <a:schemeClr val="accent1"/>
              </a:solidFill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9202" tIns="21590" rIns="120904" bIns="21590" numCol="1" spcCol="1270" rtlCol="0" anchor="t" anchorCtr="0">
              <a:noAutofit/>
            </a:bodyPr>
            <a:lstStyle/>
            <a:p>
              <a:pPr marL="0" algn="l" defTabSz="577850" latinLnBrk="1">
                <a:lnSpc>
                  <a:spcPct val="150000"/>
                </a:lnSpc>
                <a:spcBef>
                  <a:spcPct val="0"/>
                </a:spcBef>
                <a:spcAft>
                  <a:spcPct val="20000"/>
                </a:spcAft>
              </a:pPr>
              <a:endParaRPr kumimoji="1" lang="ko-KR" altLang="en-US" sz="1300" kern="1200" spc="-15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2439C56-7355-49A5-9829-582914C4DDA5}"/>
                </a:ext>
              </a:extLst>
            </p:cNvPr>
            <p:cNvSpPr txBox="1"/>
            <p:nvPr/>
          </p:nvSpPr>
          <p:spPr>
            <a:xfrm>
              <a:off x="4539249" y="2036189"/>
              <a:ext cx="391659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400" dirty="0">
                  <a:latin typeface="Tahoma" panose="020B0604030504040204" pitchFamily="34" charset="0"/>
                  <a:cs typeface="Tahoma" panose="020B0604030504040204" pitchFamily="34" charset="0"/>
                </a:rPr>
                <a:t>Docker encode layer path to sha256 hash.</a:t>
              </a:r>
            </a:p>
            <a:p>
              <a:pPr algn="l"/>
              <a:r>
                <a:rPr lang="en-US" altLang="ko-KR" sz="1400" dirty="0">
                  <a:latin typeface="Tahoma" panose="020B0604030504040204" pitchFamily="34" charset="0"/>
                  <a:cs typeface="Tahoma" panose="020B0604030504040204" pitchFamily="34" charset="0"/>
                </a:rPr>
                <a:t>So, we need </a:t>
              </a:r>
              <a:r>
                <a:rPr lang="en-US" altLang="ko-KR" sz="1400" dirty="0">
                  <a:solidFill>
                    <a:schemeClr val="accent2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dictionary to match hash with real layer path</a:t>
              </a:r>
              <a:endParaRPr lang="ko-KR" altLang="en-US" sz="1400" dirty="0">
                <a:solidFill>
                  <a:schemeClr val="accent2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B3E2479-C6BC-4B4F-B20E-3CE4465D752E}"/>
              </a:ext>
            </a:extLst>
          </p:cNvPr>
          <p:cNvGrpSpPr/>
          <p:nvPr/>
        </p:nvGrpSpPr>
        <p:grpSpPr>
          <a:xfrm>
            <a:off x="4410173" y="4577387"/>
            <a:ext cx="4138367" cy="942681"/>
            <a:chOff x="4436395" y="1937284"/>
            <a:chExt cx="4138367" cy="942681"/>
          </a:xfrm>
        </p:grpSpPr>
        <p:sp>
          <p:nvSpPr>
            <p:cNvPr id="24" name="말풍선: 사각형 23">
              <a:extLst>
                <a:ext uri="{FF2B5EF4-FFF2-40B4-BE49-F238E27FC236}">
                  <a16:creationId xmlns:a16="http://schemas.microsoft.com/office/drawing/2014/main" id="{D9C45654-8030-4599-9269-3B763F16297C}"/>
                </a:ext>
              </a:extLst>
            </p:cNvPr>
            <p:cNvSpPr/>
            <p:nvPr/>
          </p:nvSpPr>
          <p:spPr>
            <a:xfrm>
              <a:off x="4436395" y="1937284"/>
              <a:ext cx="4138367" cy="942681"/>
            </a:xfrm>
            <a:prstGeom prst="wedgeRectCallout">
              <a:avLst>
                <a:gd name="adj1" fmla="val -32223"/>
                <a:gd name="adj2" fmla="val 65500"/>
              </a:avLst>
            </a:prstGeom>
            <a:ln>
              <a:solidFill>
                <a:schemeClr val="accent1"/>
              </a:solidFill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9202" tIns="21590" rIns="120904" bIns="21590" numCol="1" spcCol="1270" rtlCol="0" anchor="t" anchorCtr="0">
              <a:noAutofit/>
            </a:bodyPr>
            <a:lstStyle/>
            <a:p>
              <a:pPr marL="0" algn="l" defTabSz="577850" latinLnBrk="1">
                <a:lnSpc>
                  <a:spcPct val="150000"/>
                </a:lnSpc>
                <a:spcBef>
                  <a:spcPct val="0"/>
                </a:spcBef>
                <a:spcAft>
                  <a:spcPct val="20000"/>
                </a:spcAft>
              </a:pPr>
              <a:endParaRPr kumimoji="1" lang="ko-KR" altLang="en-US" sz="1300" kern="1200" spc="-15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94AB803-E9E1-4500-B07B-283863EFE1C4}"/>
                </a:ext>
              </a:extLst>
            </p:cNvPr>
            <p:cNvSpPr txBox="1"/>
            <p:nvPr/>
          </p:nvSpPr>
          <p:spPr>
            <a:xfrm>
              <a:off x="4539249" y="2036189"/>
              <a:ext cx="391659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400" dirty="0">
                  <a:latin typeface="Tahoma" panose="020B0604030504040204" pitchFamily="34" charset="0"/>
                  <a:cs typeface="Tahoma" panose="020B0604030504040204" pitchFamily="34" charset="0"/>
                </a:rPr>
                <a:t>When specific layer was cached, </a:t>
              </a:r>
              <a:r>
                <a:rPr lang="en-US" altLang="ko-KR" sz="1400" dirty="0">
                  <a:solidFill>
                    <a:schemeClr val="accent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cache list </a:t>
              </a:r>
              <a:r>
                <a:rPr lang="en-US" altLang="ko-KR" sz="1400" dirty="0">
                  <a:latin typeface="Tahoma" panose="020B0604030504040204" pitchFamily="34" charset="0"/>
                  <a:cs typeface="Tahoma" panose="020B0604030504040204" pitchFamily="34" charset="0"/>
                </a:rPr>
                <a:t>store its information with its priority.</a:t>
              </a:r>
            </a:p>
            <a:p>
              <a:pPr algn="l"/>
              <a:r>
                <a:rPr lang="en-US" altLang="ko-KR" sz="1400" dirty="0">
                  <a:latin typeface="Tahoma" panose="020B0604030504040204" pitchFamily="34" charset="0"/>
                  <a:cs typeface="Tahoma" panose="020B0604030504040204" pitchFamily="34" charset="0"/>
                </a:rPr>
                <a:t>So, it helps faster access and eviction.</a:t>
              </a:r>
              <a:endParaRPr lang="ko-KR" altLang="en-US" sz="14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0375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ED9DDF-F526-4D74-B719-EB4078B3E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368613"/>
            <a:ext cx="8477250" cy="451408"/>
          </a:xfrm>
        </p:spPr>
        <p:txBody>
          <a:bodyPr/>
          <a:lstStyle/>
          <a:p>
            <a:r>
              <a:rPr lang="en-US" altLang="ko-KR" dirty="0"/>
              <a:t>Caching of CHERRY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1DE7B47-4685-4877-8731-3A22BBB35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73536"/>
            <a:ext cx="8686801" cy="930032"/>
          </a:xfrm>
        </p:spPr>
        <p:txBody>
          <a:bodyPr/>
          <a:lstStyle/>
          <a:p>
            <a:r>
              <a:rPr lang="en-US" altLang="ko-KR" dirty="0"/>
              <a:t>III. CHERRY system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E9E575B-5A61-44EA-AD34-C0B37A327CD1}"/>
              </a:ext>
            </a:extLst>
          </p:cNvPr>
          <p:cNvGrpSpPr/>
          <p:nvPr/>
        </p:nvGrpSpPr>
        <p:grpSpPr>
          <a:xfrm>
            <a:off x="848412" y="1883123"/>
            <a:ext cx="7894948" cy="761707"/>
            <a:chOff x="624526" y="1985066"/>
            <a:chExt cx="7894948" cy="76170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CC62B76-E081-409E-B063-8E45E221EA2C}"/>
                </a:ext>
              </a:extLst>
            </p:cNvPr>
            <p:cNvGrpSpPr/>
            <p:nvPr/>
          </p:nvGrpSpPr>
          <p:grpSpPr>
            <a:xfrm>
              <a:off x="624526" y="1985066"/>
              <a:ext cx="4390534" cy="761707"/>
              <a:chOff x="718794" y="1985066"/>
              <a:chExt cx="4390534" cy="761707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7F9F88F0-9088-410B-99E3-4A5E1C25D774}"/>
                  </a:ext>
                </a:extLst>
              </p:cNvPr>
              <p:cNvGrpSpPr/>
              <p:nvPr/>
            </p:nvGrpSpPr>
            <p:grpSpPr>
              <a:xfrm>
                <a:off x="718794" y="1985066"/>
                <a:ext cx="4006391" cy="761707"/>
                <a:chOff x="744718" y="2073897"/>
                <a:chExt cx="4006391" cy="761707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610D485-F0B7-4CE4-A829-06317F860FCC}"/>
                    </a:ext>
                  </a:extLst>
                </p:cNvPr>
                <p:cNvSpPr txBox="1"/>
                <p:nvPr/>
              </p:nvSpPr>
              <p:spPr>
                <a:xfrm>
                  <a:off x="744718" y="2073897"/>
                  <a:ext cx="339364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ko-KR" sz="1600" dirty="0">
                      <a:latin typeface="Tahoma" panose="020B0604030504040204" pitchFamily="34" charset="0"/>
                      <a:cs typeface="Tahoma" panose="020B0604030504040204" pitchFamily="34" charset="0"/>
                    </a:rPr>
                    <a:t>Layer is shared by several images</a:t>
                  </a:r>
                  <a:endParaRPr lang="ko-KR" altLang="en-US" sz="1600" dirty="0">
                    <a:latin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76F2E6D-2B59-40F6-9EF9-4C8AB7D914DF}"/>
                    </a:ext>
                  </a:extLst>
                </p:cNvPr>
                <p:cNvSpPr txBox="1"/>
                <p:nvPr/>
              </p:nvSpPr>
              <p:spPr>
                <a:xfrm>
                  <a:off x="744718" y="2497050"/>
                  <a:ext cx="400639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ko-KR" sz="1600" dirty="0">
                      <a:latin typeface="Tahoma" panose="020B0604030504040204" pitchFamily="34" charset="0"/>
                      <a:cs typeface="Tahoma" panose="020B0604030504040204" pitchFamily="34" charset="0"/>
                    </a:rPr>
                    <a:t>Layers in containers has called frequently</a:t>
                  </a:r>
                  <a:endParaRPr lang="ko-KR" altLang="en-US" sz="1600" dirty="0">
                    <a:latin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sp>
            <p:nvSpPr>
              <p:cNvPr id="7" name="화살표: 오른쪽 6">
                <a:extLst>
                  <a:ext uri="{FF2B5EF4-FFF2-40B4-BE49-F238E27FC236}">
                    <a16:creationId xmlns:a16="http://schemas.microsoft.com/office/drawing/2014/main" id="{D8FC9B2D-F593-400B-A4A4-CA7789E5555F}"/>
                  </a:ext>
                </a:extLst>
              </p:cNvPr>
              <p:cNvSpPr/>
              <p:nvPr/>
            </p:nvSpPr>
            <p:spPr>
              <a:xfrm>
                <a:off x="4725185" y="2283270"/>
                <a:ext cx="384143" cy="249898"/>
              </a:xfrm>
              <a:prstGeom prst="rightArrow">
                <a:avLst/>
              </a:prstGeom>
              <a:solidFill>
                <a:schemeClr val="accent1"/>
              </a:solidFill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59202" tIns="21590" rIns="120904" bIns="21590" numCol="1" spcCol="1270" rtlCol="0" anchor="t" anchorCtr="0">
                <a:noAutofit/>
              </a:bodyPr>
              <a:lstStyle/>
              <a:p>
                <a:pPr marL="0" algn="l" defTabSz="577850" latinLnBrk="1">
                  <a:lnSpc>
                    <a:spcPct val="150000"/>
                  </a:lnSpc>
                  <a:spcBef>
                    <a:spcPct val="0"/>
                  </a:spcBef>
                  <a:spcAft>
                    <a:spcPct val="20000"/>
                  </a:spcAft>
                </a:pPr>
                <a:endParaRPr kumimoji="1" lang="ko-KR" altLang="en-US" sz="1300" kern="1200" spc="-15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44F73F-222C-4D3D-A8F5-9469702940F2}"/>
                </a:ext>
              </a:extLst>
            </p:cNvPr>
            <p:cNvSpPr txBox="1"/>
            <p:nvPr/>
          </p:nvSpPr>
          <p:spPr>
            <a:xfrm>
              <a:off x="5217737" y="2208164"/>
              <a:ext cx="33017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000" b="1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Get higher priority</a:t>
              </a:r>
              <a:endParaRPr lang="ko-KR" altLang="en-US" sz="2000" b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7B47AE1-5CAD-4B71-AE86-D2D5944CFE6C}"/>
              </a:ext>
            </a:extLst>
          </p:cNvPr>
          <p:cNvGrpSpPr/>
          <p:nvPr/>
        </p:nvGrpSpPr>
        <p:grpSpPr>
          <a:xfrm>
            <a:off x="848412" y="3014622"/>
            <a:ext cx="2347275" cy="2537762"/>
            <a:chOff x="989814" y="3250296"/>
            <a:chExt cx="2347275" cy="253776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A839369-9A9A-4386-9190-0136A1A9A611}"/>
                </a:ext>
              </a:extLst>
            </p:cNvPr>
            <p:cNvSpPr/>
            <p:nvPr/>
          </p:nvSpPr>
          <p:spPr>
            <a:xfrm>
              <a:off x="989814" y="3429000"/>
              <a:ext cx="2347275" cy="235905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9202" tIns="21590" rIns="120904" bIns="21590" numCol="1" spcCol="1270" rtlCol="0" anchor="t" anchorCtr="0">
              <a:noAutofit/>
            </a:bodyPr>
            <a:lstStyle/>
            <a:p>
              <a:pPr marL="0" algn="l" defTabSz="577850" latinLnBrk="1">
                <a:lnSpc>
                  <a:spcPct val="150000"/>
                </a:lnSpc>
                <a:spcBef>
                  <a:spcPct val="0"/>
                </a:spcBef>
                <a:spcAft>
                  <a:spcPct val="20000"/>
                </a:spcAft>
              </a:pPr>
              <a:endParaRPr kumimoji="1" lang="ko-KR" altLang="en-US" sz="1300" kern="1200" spc="-15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02E9A5-C721-4D98-B4EA-7AA98C4C8330}"/>
                </a:ext>
              </a:extLst>
            </p:cNvPr>
            <p:cNvSpPr txBox="1"/>
            <p:nvPr/>
          </p:nvSpPr>
          <p:spPr>
            <a:xfrm>
              <a:off x="1423452" y="3250296"/>
              <a:ext cx="1451726" cy="33855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Docker image</a:t>
              </a:r>
              <a:endParaRPr lang="ko-KR" altLang="en-US" sz="16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aphicFrame>
        <p:nvGraphicFramePr>
          <p:cNvPr id="19" name="표 19">
            <a:extLst>
              <a:ext uri="{FF2B5EF4-FFF2-40B4-BE49-F238E27FC236}">
                <a16:creationId xmlns:a16="http://schemas.microsoft.com/office/drawing/2014/main" id="{7A5EC793-664A-4EC1-880F-1D0E7211E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33300"/>
              </p:ext>
            </p:extLst>
          </p:nvPr>
        </p:nvGraphicFramePr>
        <p:xfrm>
          <a:off x="1099794" y="3531880"/>
          <a:ext cx="1831942" cy="177839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15971">
                  <a:extLst>
                    <a:ext uri="{9D8B030D-6E8A-4147-A177-3AD203B41FA5}">
                      <a16:colId xmlns:a16="http://schemas.microsoft.com/office/drawing/2014/main" val="1770887480"/>
                    </a:ext>
                  </a:extLst>
                </a:gridCol>
                <a:gridCol w="915971">
                  <a:extLst>
                    <a:ext uri="{9D8B030D-6E8A-4147-A177-3AD203B41FA5}">
                      <a16:colId xmlns:a16="http://schemas.microsoft.com/office/drawing/2014/main" val="4072446247"/>
                    </a:ext>
                  </a:extLst>
                </a:gridCol>
              </a:tblGrid>
              <a:tr h="444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Layer</a:t>
                      </a:r>
                      <a:endParaRPr lang="ko-KR" altLang="en-US" sz="14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Priority</a:t>
                      </a:r>
                      <a:endParaRPr lang="ko-KR" altLang="en-US" sz="14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4223756"/>
                  </a:ext>
                </a:extLst>
              </a:tr>
              <a:tr h="444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L1</a:t>
                      </a:r>
                      <a:endParaRPr lang="ko-KR" altLang="en-US" sz="14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ko-KR" altLang="en-US" sz="14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5073164"/>
                  </a:ext>
                </a:extLst>
              </a:tr>
              <a:tr h="444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L2</a:t>
                      </a:r>
                      <a:endParaRPr lang="ko-KR" altLang="en-US" sz="14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ko-KR" altLang="en-US" sz="14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7387986"/>
                  </a:ext>
                </a:extLst>
              </a:tr>
              <a:tr h="444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L3</a:t>
                      </a:r>
                      <a:endParaRPr lang="ko-KR" altLang="en-US" sz="14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ko-KR" altLang="en-US" sz="14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6720896"/>
                  </a:ext>
                </a:extLst>
              </a:tr>
            </a:tbl>
          </a:graphicData>
        </a:graphic>
      </p:graphicFrame>
      <p:grpSp>
        <p:nvGrpSpPr>
          <p:cNvPr id="29" name="그룹 28">
            <a:extLst>
              <a:ext uri="{FF2B5EF4-FFF2-40B4-BE49-F238E27FC236}">
                <a16:creationId xmlns:a16="http://schemas.microsoft.com/office/drawing/2014/main" id="{4C38B67F-C999-4BFB-9862-A06D0293F10E}"/>
              </a:ext>
            </a:extLst>
          </p:cNvPr>
          <p:cNvGrpSpPr/>
          <p:nvPr/>
        </p:nvGrpSpPr>
        <p:grpSpPr>
          <a:xfrm>
            <a:off x="6021775" y="2995768"/>
            <a:ext cx="2137133" cy="1731123"/>
            <a:chOff x="1109610" y="3250296"/>
            <a:chExt cx="2137133" cy="1731123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DB9D3D7-A803-4C08-A7FF-C28F6C315A8D}"/>
                </a:ext>
              </a:extLst>
            </p:cNvPr>
            <p:cNvSpPr/>
            <p:nvPr/>
          </p:nvSpPr>
          <p:spPr>
            <a:xfrm>
              <a:off x="1109610" y="3429000"/>
              <a:ext cx="2137133" cy="155241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9202" tIns="21590" rIns="120904" bIns="21590" numCol="1" spcCol="1270" rtlCol="0" anchor="t" anchorCtr="0">
              <a:noAutofit/>
            </a:bodyPr>
            <a:lstStyle/>
            <a:p>
              <a:pPr marL="0" algn="l" defTabSz="577850" latinLnBrk="1">
                <a:lnSpc>
                  <a:spcPct val="150000"/>
                </a:lnSpc>
                <a:spcBef>
                  <a:spcPct val="0"/>
                </a:spcBef>
                <a:spcAft>
                  <a:spcPct val="20000"/>
                </a:spcAft>
              </a:pPr>
              <a:endParaRPr kumimoji="1" lang="ko-KR" altLang="en-US" sz="1300" kern="1200" spc="-15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EF3D7E5-E38D-407D-8EB7-2238D1409754}"/>
                </a:ext>
              </a:extLst>
            </p:cNvPr>
            <p:cNvSpPr txBox="1"/>
            <p:nvPr/>
          </p:nvSpPr>
          <p:spPr>
            <a:xfrm>
              <a:off x="1423452" y="3250296"/>
              <a:ext cx="1451726" cy="338554"/>
            </a:xfrm>
            <a:prstGeom prst="rect">
              <a:avLst/>
            </a:prstGeom>
            <a:solidFill>
              <a:schemeClr val="tx2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PMEM</a:t>
              </a:r>
              <a:endParaRPr lang="ko-KR" altLang="en-US" sz="16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39B2C70-26F7-42B4-BB8D-A31297588B3D}"/>
              </a:ext>
            </a:extLst>
          </p:cNvPr>
          <p:cNvSpPr txBox="1"/>
          <p:nvPr/>
        </p:nvSpPr>
        <p:spPr>
          <a:xfrm>
            <a:off x="6307336" y="4168866"/>
            <a:ext cx="1567207" cy="33855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L1 data blocks</a:t>
            </a:r>
            <a:endParaRPr lang="ko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108B4C-DDF4-4F74-82AE-D869309B739C}"/>
              </a:ext>
            </a:extLst>
          </p:cNvPr>
          <p:cNvSpPr txBox="1"/>
          <p:nvPr/>
        </p:nvSpPr>
        <p:spPr>
          <a:xfrm>
            <a:off x="6307336" y="3458902"/>
            <a:ext cx="1567207" cy="33855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L1 </a:t>
            </a:r>
            <a:r>
              <a:rPr lang="en-US" altLang="ko-KR" sz="1600" dirty="0" err="1">
                <a:latin typeface="Tahoma" panose="020B0604030504040204" pitchFamily="34" charset="0"/>
                <a:cs typeface="Tahoma" panose="020B0604030504040204" pitchFamily="34" charset="0"/>
              </a:rPr>
              <a:t>inode</a:t>
            </a:r>
            <a:endParaRPr lang="ko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9964BED-AA04-4CE4-ABF8-36B9462C4604}"/>
              </a:ext>
            </a:extLst>
          </p:cNvPr>
          <p:cNvGrpSpPr/>
          <p:nvPr/>
        </p:nvGrpSpPr>
        <p:grpSpPr>
          <a:xfrm>
            <a:off x="3629325" y="3014623"/>
            <a:ext cx="1923068" cy="1688942"/>
            <a:chOff x="3921551" y="3193735"/>
            <a:chExt cx="1923068" cy="1688942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C4A045D5-D111-481B-9A98-BB7BFD5A2A14}"/>
                </a:ext>
              </a:extLst>
            </p:cNvPr>
            <p:cNvGrpSpPr/>
            <p:nvPr/>
          </p:nvGrpSpPr>
          <p:grpSpPr>
            <a:xfrm>
              <a:off x="3921551" y="3193735"/>
              <a:ext cx="1923068" cy="1688942"/>
              <a:chOff x="1205847" y="3250296"/>
              <a:chExt cx="1923068" cy="1688942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00DA4094-B660-4E1D-9237-864D13BED321}"/>
                  </a:ext>
                </a:extLst>
              </p:cNvPr>
              <p:cNvSpPr/>
              <p:nvPr/>
            </p:nvSpPr>
            <p:spPr>
              <a:xfrm>
                <a:off x="1205847" y="3429000"/>
                <a:ext cx="1923068" cy="151023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59202" tIns="21590" rIns="120904" bIns="21590" numCol="1" spcCol="1270" rtlCol="0" anchor="t" anchorCtr="0">
                <a:noAutofit/>
              </a:bodyPr>
              <a:lstStyle/>
              <a:p>
                <a:pPr marL="0" algn="l" defTabSz="577850" latinLnBrk="1">
                  <a:lnSpc>
                    <a:spcPct val="150000"/>
                  </a:lnSpc>
                  <a:spcBef>
                    <a:spcPct val="0"/>
                  </a:spcBef>
                  <a:spcAft>
                    <a:spcPct val="20000"/>
                  </a:spcAft>
                </a:pPr>
                <a:endParaRPr kumimoji="1" lang="ko-KR" altLang="en-US" sz="1300" kern="1200" spc="-15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339C271-8467-4DFB-B22E-E24617887949}"/>
                  </a:ext>
                </a:extLst>
              </p:cNvPr>
              <p:cNvSpPr txBox="1"/>
              <p:nvPr/>
            </p:nvSpPr>
            <p:spPr>
              <a:xfrm>
                <a:off x="1423452" y="3250296"/>
                <a:ext cx="1451726" cy="33855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err="1">
                    <a:solidFill>
                      <a:schemeClr val="bg1"/>
                    </a:solidFill>
                    <a:latin typeface="Tahoma" panose="020B0604030504040204" pitchFamily="34" charset="0"/>
                    <a:cs typeface="Tahoma" panose="020B0604030504040204" pitchFamily="34" charset="0"/>
                  </a:rPr>
                  <a:t>NVMe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Tahoma" panose="020B0604030504040204" pitchFamily="34" charset="0"/>
                    <a:cs typeface="Tahoma" panose="020B0604030504040204" pitchFamily="34" charset="0"/>
                  </a:rPr>
                  <a:t> or SSD</a:t>
                </a:r>
                <a:endParaRPr lang="ko-KR" altLang="en-US" sz="1600" dirty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C2ED661-0F6C-4980-AB91-4D8E8B2AC120}"/>
                </a:ext>
              </a:extLst>
            </p:cNvPr>
            <p:cNvSpPr txBox="1"/>
            <p:nvPr/>
          </p:nvSpPr>
          <p:spPr>
            <a:xfrm>
              <a:off x="4095551" y="3656869"/>
              <a:ext cx="1567207" cy="338554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Tahoma" panose="020B0604030504040204" pitchFamily="34" charset="0"/>
                  <a:cs typeface="Tahoma" panose="020B0604030504040204" pitchFamily="34" charset="0"/>
                </a:rPr>
                <a:t>L1 </a:t>
              </a:r>
              <a:r>
                <a:rPr lang="en-US" altLang="ko-KR" sz="1600" dirty="0" err="1">
                  <a:latin typeface="Tahoma" panose="020B0604030504040204" pitchFamily="34" charset="0"/>
                  <a:cs typeface="Tahoma" panose="020B0604030504040204" pitchFamily="34" charset="0"/>
                </a:rPr>
                <a:t>inode</a:t>
              </a:r>
              <a:endParaRPr lang="ko-KR" altLang="en-US" sz="16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34" name="Picture 2" descr="Docker) Spring Boot Application Image 최적화하기 | 오늘도 끄적끄적">
            <a:extLst>
              <a:ext uri="{FF2B5EF4-FFF2-40B4-BE49-F238E27FC236}">
                <a16:creationId xmlns:a16="http://schemas.microsoft.com/office/drawing/2014/main" id="{AFDB492C-9BCE-4F81-A5A8-FC7583840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463" y="4906004"/>
            <a:ext cx="1664227" cy="142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05C7D3FC-7C44-4B77-827E-971923AC2D58}"/>
              </a:ext>
            </a:extLst>
          </p:cNvPr>
          <p:cNvSpPr/>
          <p:nvPr/>
        </p:nvSpPr>
        <p:spPr>
          <a:xfrm>
            <a:off x="5394690" y="4259428"/>
            <a:ext cx="875901" cy="169277"/>
          </a:xfrm>
          <a:prstGeom prst="rightArrow">
            <a:avLst/>
          </a:prstGeom>
          <a:solidFill>
            <a:schemeClr val="tx2"/>
          </a:solidFill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59202" tIns="21590" rIns="120904" bIns="21590" numCol="1" spcCol="1270" rtlCol="0" anchor="t" anchorCtr="0">
            <a:noAutofit/>
          </a:bodyPr>
          <a:lstStyle/>
          <a:p>
            <a:pPr marL="0" algn="l" defTabSz="577850" latinLnBrk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endParaRPr kumimoji="1" lang="ko-KR" altLang="en-US" sz="1300" kern="1200" spc="-15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3648E7C0-2A86-42CC-85AE-37F81D2945FC}"/>
              </a:ext>
            </a:extLst>
          </p:cNvPr>
          <p:cNvSpPr/>
          <p:nvPr/>
        </p:nvSpPr>
        <p:spPr>
          <a:xfrm>
            <a:off x="5394690" y="3566320"/>
            <a:ext cx="875901" cy="169277"/>
          </a:xfrm>
          <a:prstGeom prst="rightArrow">
            <a:avLst/>
          </a:prstGeom>
          <a:solidFill>
            <a:schemeClr val="tx2"/>
          </a:solidFill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59202" tIns="21590" rIns="120904" bIns="21590" numCol="1" spcCol="1270" rtlCol="0" anchor="t" anchorCtr="0">
            <a:noAutofit/>
          </a:bodyPr>
          <a:lstStyle/>
          <a:p>
            <a:pPr marL="0" algn="l" defTabSz="577850" latinLnBrk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endParaRPr kumimoji="1" lang="ko-KR" altLang="en-US" sz="1300" kern="1200" spc="-15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73A5985A-7098-48CE-B05C-58D42BBCD344}"/>
              </a:ext>
            </a:extLst>
          </p:cNvPr>
          <p:cNvSpPr/>
          <p:nvPr/>
        </p:nvSpPr>
        <p:spPr>
          <a:xfrm rot="5400000">
            <a:off x="6937916" y="3913422"/>
            <a:ext cx="291453" cy="179868"/>
          </a:xfrm>
          <a:prstGeom prst="rightArrow">
            <a:avLst/>
          </a:prstGeom>
          <a:solidFill>
            <a:schemeClr val="tx2"/>
          </a:solidFill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59202" tIns="21590" rIns="120904" bIns="21590" numCol="1" spcCol="1270" rtlCol="0" anchor="t" anchorCtr="0">
            <a:noAutofit/>
          </a:bodyPr>
          <a:lstStyle/>
          <a:p>
            <a:pPr marL="0" algn="l" defTabSz="577850" latinLnBrk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endParaRPr kumimoji="1" lang="ko-KR" altLang="en-US" sz="1300" kern="1200" spc="-15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화살표: 위쪽 37">
            <a:extLst>
              <a:ext uri="{FF2B5EF4-FFF2-40B4-BE49-F238E27FC236}">
                <a16:creationId xmlns:a16="http://schemas.microsoft.com/office/drawing/2014/main" id="{41F4495E-26EE-48B3-9258-68A50495F928}"/>
              </a:ext>
            </a:extLst>
          </p:cNvPr>
          <p:cNvSpPr/>
          <p:nvPr/>
        </p:nvSpPr>
        <p:spPr>
          <a:xfrm>
            <a:off x="4495313" y="3918132"/>
            <a:ext cx="220450" cy="987872"/>
          </a:xfrm>
          <a:prstGeom prst="upArrow">
            <a:avLst/>
          </a:prstGeom>
          <a:solidFill>
            <a:schemeClr val="accent1"/>
          </a:solidFill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59202" tIns="21590" rIns="120904" bIns="21590" numCol="1" spcCol="1270" rtlCol="0" anchor="t" anchorCtr="0">
            <a:noAutofit/>
          </a:bodyPr>
          <a:lstStyle/>
          <a:p>
            <a:pPr marL="0" algn="l" defTabSz="577850" latinLnBrk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endParaRPr kumimoji="1" lang="ko-KR" altLang="en-US" sz="1300" kern="1200" spc="-15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1E66AA-0998-4732-8937-6567E55BEEF7}"/>
              </a:ext>
            </a:extLst>
          </p:cNvPr>
          <p:cNvSpPr txBox="1"/>
          <p:nvPr/>
        </p:nvSpPr>
        <p:spPr>
          <a:xfrm>
            <a:off x="5413352" y="3951132"/>
            <a:ext cx="875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b="1" dirty="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cache</a:t>
            </a:r>
            <a:endParaRPr lang="ko-KR" altLang="en-US" sz="1600" b="1" dirty="0">
              <a:solidFill>
                <a:schemeClr val="accent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C61C951-979C-4B5E-A832-19A475001954}"/>
              </a:ext>
            </a:extLst>
          </p:cNvPr>
          <p:cNvGrpSpPr/>
          <p:nvPr/>
        </p:nvGrpSpPr>
        <p:grpSpPr>
          <a:xfrm>
            <a:off x="5674936" y="5052763"/>
            <a:ext cx="2483972" cy="999241"/>
            <a:chOff x="5693790" y="5105077"/>
            <a:chExt cx="2483972" cy="999241"/>
          </a:xfrm>
        </p:grpSpPr>
        <p:sp>
          <p:nvSpPr>
            <p:cNvPr id="40" name="말풍선: 사각형 39">
              <a:extLst>
                <a:ext uri="{FF2B5EF4-FFF2-40B4-BE49-F238E27FC236}">
                  <a16:creationId xmlns:a16="http://schemas.microsoft.com/office/drawing/2014/main" id="{5B24A5EB-E67B-4A85-94FA-48DC831F90C6}"/>
                </a:ext>
              </a:extLst>
            </p:cNvPr>
            <p:cNvSpPr/>
            <p:nvPr/>
          </p:nvSpPr>
          <p:spPr>
            <a:xfrm>
              <a:off x="5693790" y="5105077"/>
              <a:ext cx="2465118" cy="999241"/>
            </a:xfrm>
            <a:prstGeom prst="wedgeRectCallout">
              <a:avLst>
                <a:gd name="adj1" fmla="val -57927"/>
                <a:gd name="adj2" fmla="val -21462"/>
              </a:avLst>
            </a:prstGeom>
            <a:ln>
              <a:solidFill>
                <a:schemeClr val="accent1"/>
              </a:solidFill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9202" tIns="21590" rIns="120904" bIns="21590" numCol="1" spcCol="1270" rtlCol="0" anchor="t" anchorCtr="0">
              <a:noAutofit/>
            </a:bodyPr>
            <a:lstStyle/>
            <a:p>
              <a:pPr marL="0" algn="l" defTabSz="577850" latinLnBrk="1">
                <a:lnSpc>
                  <a:spcPct val="150000"/>
                </a:lnSpc>
                <a:spcBef>
                  <a:spcPct val="0"/>
                </a:spcBef>
                <a:spcAft>
                  <a:spcPct val="20000"/>
                </a:spcAft>
              </a:pPr>
              <a:endParaRPr kumimoji="1" lang="ko-KR" altLang="en-US" sz="1300" kern="1200" spc="-15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9F965A9-9FBC-4CEB-A26C-23F24914BD83}"/>
                </a:ext>
              </a:extLst>
            </p:cNvPr>
            <p:cNvSpPr txBox="1"/>
            <p:nvPr/>
          </p:nvSpPr>
          <p:spPr>
            <a:xfrm>
              <a:off x="5712644" y="5292594"/>
              <a:ext cx="24651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dirty="0">
                  <a:solidFill>
                    <a:schemeClr val="accent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Docker may try to access </a:t>
              </a:r>
              <a:r>
                <a:rPr lang="en-US" altLang="ko-KR" sz="1600" dirty="0" err="1">
                  <a:solidFill>
                    <a:schemeClr val="accent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inode</a:t>
              </a:r>
              <a:r>
                <a:rPr lang="en-US" altLang="ko-KR" sz="1600" dirty="0">
                  <a:solidFill>
                    <a:schemeClr val="accent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 of original storage</a:t>
              </a:r>
              <a:endParaRPr lang="ko-KR" altLang="en-US" sz="1600" dirty="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9BDF4AEE-92A9-4A61-9689-8A9C0CF5AD80}"/>
              </a:ext>
            </a:extLst>
          </p:cNvPr>
          <p:cNvSpPr txBox="1"/>
          <p:nvPr/>
        </p:nvSpPr>
        <p:spPr>
          <a:xfrm>
            <a:off x="3827291" y="4149083"/>
            <a:ext cx="1567207" cy="33855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L1 data blocks</a:t>
            </a:r>
            <a:endParaRPr lang="ko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29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35" grpId="0" animBg="1"/>
      <p:bldP spid="36" grpId="0" animBg="1"/>
      <p:bldP spid="37" grpId="0" animBg="1"/>
      <p:bldP spid="38" grpId="0" animBg="1"/>
      <p:bldP spid="39" grpId="0"/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18371AB-5F67-4B8A-87E7-43981BD89B77}"/>
              </a:ext>
            </a:extLst>
          </p:cNvPr>
          <p:cNvGrpSpPr/>
          <p:nvPr/>
        </p:nvGrpSpPr>
        <p:grpSpPr>
          <a:xfrm>
            <a:off x="2144891" y="2627391"/>
            <a:ext cx="2347275" cy="2691581"/>
            <a:chOff x="989814" y="3250296"/>
            <a:chExt cx="2347275" cy="253776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BE6B9D-07D2-4D13-B839-6F9DC3A286EE}"/>
                </a:ext>
              </a:extLst>
            </p:cNvPr>
            <p:cNvSpPr/>
            <p:nvPr/>
          </p:nvSpPr>
          <p:spPr>
            <a:xfrm>
              <a:off x="989814" y="3429000"/>
              <a:ext cx="2347275" cy="235905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9202" tIns="21590" rIns="120904" bIns="21590" numCol="1" spcCol="1270" rtlCol="0" anchor="t" anchorCtr="0">
              <a:noAutofit/>
            </a:bodyPr>
            <a:lstStyle/>
            <a:p>
              <a:pPr marL="0" algn="l" defTabSz="577850" latinLnBrk="1">
                <a:lnSpc>
                  <a:spcPct val="150000"/>
                </a:lnSpc>
                <a:spcBef>
                  <a:spcPct val="0"/>
                </a:spcBef>
                <a:spcAft>
                  <a:spcPct val="20000"/>
                </a:spcAft>
              </a:pPr>
              <a:endParaRPr kumimoji="1" lang="ko-KR" altLang="en-US" sz="1300" kern="1200" spc="-15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704426-89CA-4EBD-ABA2-3C677C94C55B}"/>
                </a:ext>
              </a:extLst>
            </p:cNvPr>
            <p:cNvSpPr txBox="1"/>
            <p:nvPr/>
          </p:nvSpPr>
          <p:spPr>
            <a:xfrm>
              <a:off x="1423452" y="3250296"/>
              <a:ext cx="1451726" cy="338554"/>
            </a:xfrm>
            <a:prstGeom prst="rect">
              <a:avLst/>
            </a:prstGeom>
            <a:solidFill>
              <a:schemeClr val="tx2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PMEM</a:t>
              </a:r>
              <a:endParaRPr lang="ko-KR" altLang="en-US" sz="16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6E69B16-3B70-4D0D-AFDB-DB1E31A1A6CA}"/>
              </a:ext>
            </a:extLst>
          </p:cNvPr>
          <p:cNvSpPr txBox="1"/>
          <p:nvPr/>
        </p:nvSpPr>
        <p:spPr>
          <a:xfrm>
            <a:off x="4892509" y="2521340"/>
            <a:ext cx="2597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New layer want to cache</a:t>
            </a:r>
            <a:endParaRPr lang="ko-KR" altLang="en-US" sz="1600" dirty="0">
              <a:solidFill>
                <a:schemeClr val="accent6">
                  <a:lumMod val="5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화살표: 위쪽 18">
            <a:extLst>
              <a:ext uri="{FF2B5EF4-FFF2-40B4-BE49-F238E27FC236}">
                <a16:creationId xmlns:a16="http://schemas.microsoft.com/office/drawing/2014/main" id="{513DCCC4-A9A8-442C-ADBF-FDFBF4548D7B}"/>
              </a:ext>
            </a:extLst>
          </p:cNvPr>
          <p:cNvSpPr/>
          <p:nvPr/>
        </p:nvSpPr>
        <p:spPr>
          <a:xfrm rot="10800000">
            <a:off x="6337314" y="3429545"/>
            <a:ext cx="301363" cy="370840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59202" tIns="21590" rIns="120904" bIns="21590" numCol="1" spcCol="1270" rtlCol="0" anchor="t" anchorCtr="0">
            <a:noAutofit/>
          </a:bodyPr>
          <a:lstStyle/>
          <a:p>
            <a:pPr marL="0" algn="l" defTabSz="577850" latinLnBrk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endParaRPr kumimoji="1" lang="ko-KR" altLang="en-US" sz="1300" kern="1200" spc="-15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1C5CD0-741C-4161-B839-B9B02E56EBEE}"/>
              </a:ext>
            </a:extLst>
          </p:cNvPr>
          <p:cNvSpPr txBox="1"/>
          <p:nvPr/>
        </p:nvSpPr>
        <p:spPr>
          <a:xfrm>
            <a:off x="5333211" y="3943812"/>
            <a:ext cx="2309567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Cache Manager</a:t>
            </a:r>
            <a:endParaRPr lang="ko-KR" alt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9B10EAF-4DFB-4262-8A36-99609A6E6BE1}"/>
              </a:ext>
            </a:extLst>
          </p:cNvPr>
          <p:cNvGrpSpPr/>
          <p:nvPr/>
        </p:nvGrpSpPr>
        <p:grpSpPr>
          <a:xfrm>
            <a:off x="2144891" y="5460199"/>
            <a:ext cx="3765713" cy="461665"/>
            <a:chOff x="806287" y="5403639"/>
            <a:chExt cx="3765713" cy="46166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2641B6-3F1E-4E39-91D1-C17A23F841FC}"/>
                </a:ext>
              </a:extLst>
            </p:cNvPr>
            <p:cNvSpPr txBox="1"/>
            <p:nvPr/>
          </p:nvSpPr>
          <p:spPr>
            <a:xfrm>
              <a:off x="806287" y="5403639"/>
              <a:ext cx="2347275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ahoma" panose="020B0604030504040204" pitchFamily="34" charset="0"/>
                  <a:cs typeface="Tahoma" panose="020B0604030504040204" pitchFamily="34" charset="0"/>
                </a:rPr>
                <a:t>PMEM Monitor</a:t>
              </a:r>
              <a:endParaRPr lang="ko-KR" alt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1FB582-2804-498B-8C16-433B517C2097}"/>
                </a:ext>
              </a:extLst>
            </p:cNvPr>
            <p:cNvSpPr txBox="1"/>
            <p:nvPr/>
          </p:nvSpPr>
          <p:spPr>
            <a:xfrm>
              <a:off x="3172416" y="5478196"/>
              <a:ext cx="13995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dirty="0">
                  <a:latin typeface="Tahoma" panose="020B0604030504040204" pitchFamily="34" charset="0"/>
                  <a:cs typeface="Tahoma" panose="020B0604030504040204" pitchFamily="34" charset="0"/>
                </a:rPr>
                <a:t>Limit = 1GB</a:t>
              </a:r>
              <a:endParaRPr lang="ko-KR" altLang="en-US" sz="16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0" name="화살표: 굽음 19">
            <a:extLst>
              <a:ext uri="{FF2B5EF4-FFF2-40B4-BE49-F238E27FC236}">
                <a16:creationId xmlns:a16="http://schemas.microsoft.com/office/drawing/2014/main" id="{6AB47571-16AD-4478-83E0-F1C8391C5577}"/>
              </a:ext>
            </a:extLst>
          </p:cNvPr>
          <p:cNvSpPr/>
          <p:nvPr/>
        </p:nvSpPr>
        <p:spPr>
          <a:xfrm rot="5400000" flipH="1">
            <a:off x="5665912" y="4787830"/>
            <a:ext cx="1132034" cy="756934"/>
          </a:xfrm>
          <a:prstGeom prst="bentArrow">
            <a:avLst>
              <a:gd name="adj1" fmla="val 11301"/>
              <a:gd name="adj2" fmla="val 17528"/>
              <a:gd name="adj3" fmla="val 25000"/>
              <a:gd name="adj4" fmla="val 42665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59202" tIns="21590" rIns="120904" bIns="21590" numCol="1" spcCol="1270" rtlCol="0" anchor="t" anchorCtr="0">
            <a:noAutofit/>
          </a:bodyPr>
          <a:lstStyle/>
          <a:p>
            <a:pPr marL="0" algn="l" defTabSz="577850" latinLnBrk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endParaRPr kumimoji="1" lang="ko-KR" altLang="en-US" sz="1300" kern="1200" spc="-15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3F6BA3-6F5F-480B-B800-A078392CDF16}"/>
              </a:ext>
            </a:extLst>
          </p:cNvPr>
          <p:cNvSpPr txBox="1"/>
          <p:nvPr/>
        </p:nvSpPr>
        <p:spPr>
          <a:xfrm>
            <a:off x="6610396" y="4910240"/>
            <a:ext cx="2045617" cy="780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Notify to manager</a:t>
            </a:r>
          </a:p>
          <a:p>
            <a:pPr algn="l">
              <a:lnSpc>
                <a:spcPct val="150000"/>
              </a:lnSpc>
            </a:pP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“docker usage is full”</a:t>
            </a:r>
            <a:endParaRPr lang="ko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319F782-721D-4413-B0C0-4BEC930F3168}"/>
              </a:ext>
            </a:extLst>
          </p:cNvPr>
          <p:cNvGrpSpPr/>
          <p:nvPr/>
        </p:nvGrpSpPr>
        <p:grpSpPr>
          <a:xfrm>
            <a:off x="570614" y="4186062"/>
            <a:ext cx="1574276" cy="734185"/>
            <a:chOff x="589468" y="4186062"/>
            <a:chExt cx="1574276" cy="734185"/>
          </a:xfrm>
        </p:grpSpPr>
        <p:sp>
          <p:nvSpPr>
            <p:cNvPr id="23" name="화살표: 위쪽 22">
              <a:extLst>
                <a:ext uri="{FF2B5EF4-FFF2-40B4-BE49-F238E27FC236}">
                  <a16:creationId xmlns:a16="http://schemas.microsoft.com/office/drawing/2014/main" id="{B8556B48-940D-4ED2-ADD7-DA211B8F99B1}"/>
                </a:ext>
              </a:extLst>
            </p:cNvPr>
            <p:cNvSpPr/>
            <p:nvPr/>
          </p:nvSpPr>
          <p:spPr>
            <a:xfrm rot="16200000">
              <a:off x="1776289" y="4584146"/>
              <a:ext cx="301363" cy="370840"/>
            </a:xfrm>
            <a:prstGeom prst="upArrow">
              <a:avLst/>
            </a:prstGeom>
            <a:solidFill>
              <a:srgbClr val="FF0000"/>
            </a:solidFill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9202" tIns="21590" rIns="120904" bIns="21590" numCol="1" spcCol="1270" rtlCol="0" anchor="t" anchorCtr="0">
              <a:noAutofit/>
            </a:bodyPr>
            <a:lstStyle/>
            <a:p>
              <a:pPr marL="0" algn="l" defTabSz="577850" latinLnBrk="1">
                <a:lnSpc>
                  <a:spcPct val="150000"/>
                </a:lnSpc>
                <a:spcBef>
                  <a:spcPct val="0"/>
                </a:spcBef>
                <a:spcAft>
                  <a:spcPct val="20000"/>
                </a:spcAft>
              </a:pPr>
              <a:endParaRPr kumimoji="1" lang="ko-KR" altLang="en-US" sz="1300" kern="1200" spc="-15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" name="화살표: 위쪽 24">
              <a:extLst>
                <a:ext uri="{FF2B5EF4-FFF2-40B4-BE49-F238E27FC236}">
                  <a16:creationId xmlns:a16="http://schemas.microsoft.com/office/drawing/2014/main" id="{9620D1D8-6C8C-4307-A4CE-3ABB0CE4B6E0}"/>
                </a:ext>
              </a:extLst>
            </p:cNvPr>
            <p:cNvSpPr/>
            <p:nvPr/>
          </p:nvSpPr>
          <p:spPr>
            <a:xfrm rot="16200000">
              <a:off x="1785737" y="4131956"/>
              <a:ext cx="262628" cy="370840"/>
            </a:xfrm>
            <a:prstGeom prst="upArrow">
              <a:avLst/>
            </a:prstGeom>
            <a:solidFill>
              <a:srgbClr val="FF0000"/>
            </a:solidFill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9202" tIns="21590" rIns="120904" bIns="21590" numCol="1" spcCol="1270" rtlCol="0" anchor="t" anchorCtr="0">
              <a:noAutofit/>
            </a:bodyPr>
            <a:lstStyle/>
            <a:p>
              <a:pPr marL="0" algn="l" defTabSz="577850" latinLnBrk="1">
                <a:lnSpc>
                  <a:spcPct val="150000"/>
                </a:lnSpc>
                <a:spcBef>
                  <a:spcPct val="0"/>
                </a:spcBef>
                <a:spcAft>
                  <a:spcPct val="20000"/>
                </a:spcAft>
              </a:pPr>
              <a:endParaRPr kumimoji="1" lang="ko-KR" altLang="en-US" sz="1300" kern="1200" spc="-15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15D77D-7E1D-4189-92BA-A271DC6A7D3F}"/>
                </a:ext>
              </a:extLst>
            </p:cNvPr>
            <p:cNvSpPr txBox="1"/>
            <p:nvPr/>
          </p:nvSpPr>
          <p:spPr>
            <a:xfrm>
              <a:off x="589468" y="4261376"/>
              <a:ext cx="15742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Evict</a:t>
              </a:r>
            </a:p>
            <a:p>
              <a:pPr algn="l"/>
              <a:r>
                <a:rPr lang="en-US" altLang="ko-KR" sz="160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L2 and L3</a:t>
              </a:r>
              <a:endParaRPr lang="ko-KR" altLang="en-US" sz="1600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958172-B6E0-4624-A318-4C7431B00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368613"/>
            <a:ext cx="3342784" cy="469614"/>
          </a:xfrm>
        </p:spPr>
        <p:txBody>
          <a:bodyPr/>
          <a:lstStyle/>
          <a:p>
            <a:r>
              <a:rPr lang="en-US" altLang="ko-KR" dirty="0"/>
              <a:t>Evicting of CHERRY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B6B75BD-4805-476A-AEBC-73B59C9E2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73536"/>
            <a:ext cx="8686801" cy="930032"/>
          </a:xfrm>
        </p:spPr>
        <p:txBody>
          <a:bodyPr/>
          <a:lstStyle/>
          <a:p>
            <a:r>
              <a:rPr lang="en-US" altLang="ko-KR" dirty="0"/>
              <a:t>III. CHERRY system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6C64FA-CF41-4BC8-A975-0D9CC7507410}"/>
              </a:ext>
            </a:extLst>
          </p:cNvPr>
          <p:cNvSpPr txBox="1"/>
          <p:nvPr/>
        </p:nvSpPr>
        <p:spPr>
          <a:xfrm>
            <a:off x="806287" y="1923068"/>
            <a:ext cx="7663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CHERRY do eviction only when </a:t>
            </a:r>
            <a:r>
              <a:rPr lang="en-US" altLang="ko-KR" sz="1600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PMEM has no enough capacity for docker layer</a:t>
            </a:r>
            <a:endParaRPr lang="ko-KR" altLang="en-US" sz="1600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1" name="표 19">
            <a:extLst>
              <a:ext uri="{FF2B5EF4-FFF2-40B4-BE49-F238E27FC236}">
                <a16:creationId xmlns:a16="http://schemas.microsoft.com/office/drawing/2014/main" id="{B05B52ED-2287-4628-ABA7-570E75EFE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337336"/>
              </p:ext>
            </p:extLst>
          </p:nvPr>
        </p:nvGraphicFramePr>
        <p:xfrm>
          <a:off x="2267439" y="3188987"/>
          <a:ext cx="2102178" cy="17783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3315">
                  <a:extLst>
                    <a:ext uri="{9D8B030D-6E8A-4147-A177-3AD203B41FA5}">
                      <a16:colId xmlns:a16="http://schemas.microsoft.com/office/drawing/2014/main" val="1770887480"/>
                    </a:ext>
                  </a:extLst>
                </a:gridCol>
                <a:gridCol w="791851">
                  <a:extLst>
                    <a:ext uri="{9D8B030D-6E8A-4147-A177-3AD203B41FA5}">
                      <a16:colId xmlns:a16="http://schemas.microsoft.com/office/drawing/2014/main" val="4072446247"/>
                    </a:ext>
                  </a:extLst>
                </a:gridCol>
                <a:gridCol w="707012">
                  <a:extLst>
                    <a:ext uri="{9D8B030D-6E8A-4147-A177-3AD203B41FA5}">
                      <a16:colId xmlns:a16="http://schemas.microsoft.com/office/drawing/2014/main" val="3961379763"/>
                    </a:ext>
                  </a:extLst>
                </a:gridCol>
              </a:tblGrid>
              <a:tr h="444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Layer</a:t>
                      </a:r>
                      <a:endParaRPr lang="ko-KR" altLang="en-US" sz="11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Priority</a:t>
                      </a:r>
                      <a:endParaRPr lang="ko-KR" altLang="en-US" sz="11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size</a:t>
                      </a:r>
                      <a:endParaRPr lang="ko-KR" altLang="en-US" sz="11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4223756"/>
                  </a:ext>
                </a:extLst>
              </a:tr>
              <a:tr h="444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L1</a:t>
                      </a:r>
                      <a:endParaRPr lang="ko-KR" altLang="en-US" sz="11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ko-KR" altLang="en-US" sz="11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500MB</a:t>
                      </a:r>
                      <a:endParaRPr lang="ko-KR" altLang="en-US" sz="11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5073164"/>
                  </a:ext>
                </a:extLst>
              </a:tr>
              <a:tr h="444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L2</a:t>
                      </a:r>
                      <a:endParaRPr lang="ko-KR" altLang="en-US" sz="11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ko-KR" altLang="en-US" sz="11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300MB</a:t>
                      </a:r>
                      <a:endParaRPr lang="ko-KR" altLang="en-US" sz="11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7387986"/>
                  </a:ext>
                </a:extLst>
              </a:tr>
              <a:tr h="444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L3</a:t>
                      </a:r>
                      <a:endParaRPr lang="ko-KR" altLang="en-US" sz="11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ko-KR" altLang="en-US" sz="11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200MB</a:t>
                      </a:r>
                      <a:endParaRPr lang="ko-KR" altLang="en-US" sz="11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6720896"/>
                  </a:ext>
                </a:extLst>
              </a:tr>
            </a:tbl>
          </a:graphicData>
        </a:graphic>
      </p:graphicFrame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B4ABFC0F-7644-444A-BB05-6AFC331B6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738704"/>
              </p:ext>
            </p:extLst>
          </p:nvPr>
        </p:nvGraphicFramePr>
        <p:xfrm>
          <a:off x="4953785" y="2923126"/>
          <a:ext cx="3068423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09685">
                  <a:extLst>
                    <a:ext uri="{9D8B030D-6E8A-4147-A177-3AD203B41FA5}">
                      <a16:colId xmlns:a16="http://schemas.microsoft.com/office/drawing/2014/main" val="2129005247"/>
                    </a:ext>
                  </a:extLst>
                </a:gridCol>
                <a:gridCol w="885094">
                  <a:extLst>
                    <a:ext uri="{9D8B030D-6E8A-4147-A177-3AD203B41FA5}">
                      <a16:colId xmlns:a16="http://schemas.microsoft.com/office/drawing/2014/main" val="1794913445"/>
                    </a:ext>
                  </a:extLst>
                </a:gridCol>
                <a:gridCol w="1273644">
                  <a:extLst>
                    <a:ext uri="{9D8B030D-6E8A-4147-A177-3AD203B41FA5}">
                      <a16:colId xmlns:a16="http://schemas.microsoft.com/office/drawing/2014/main" val="2405791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L4</a:t>
                      </a:r>
                      <a:endParaRPr lang="ko-KR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ko-KR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400MB</a:t>
                      </a:r>
                      <a:endParaRPr lang="ko-KR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225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63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 animBg="1"/>
      <p:bldP spid="20" grpId="0" animBg="1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ED9DDF-F526-4D74-B719-EB4078B3E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368613"/>
            <a:ext cx="8477250" cy="451408"/>
          </a:xfrm>
        </p:spPr>
        <p:txBody>
          <a:bodyPr/>
          <a:lstStyle/>
          <a:p>
            <a:r>
              <a:rPr lang="en-US" altLang="ko-KR" dirty="0"/>
              <a:t>Policy pseudo-code of CHERRY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1DE7B47-4685-4877-8731-3A22BBB35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73536"/>
            <a:ext cx="8686801" cy="930032"/>
          </a:xfrm>
        </p:spPr>
        <p:txBody>
          <a:bodyPr/>
          <a:lstStyle/>
          <a:p>
            <a:r>
              <a:rPr lang="en-US" altLang="ko-KR" dirty="0"/>
              <a:t>III. CHERRY system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5C03074-E3CF-4EBF-A908-434084ABC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415" y="1985066"/>
            <a:ext cx="6337170" cy="330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91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spcFirstLastPara="0" vert="horz" wrap="square" lIns="359202" tIns="21590" rIns="120904" bIns="21590" numCol="1" spcCol="1270" anchor="t" anchorCtr="0">
        <a:noAutofit/>
      </a:bodyPr>
      <a:lstStyle>
        <a:defPPr marL="0" algn="l" defTabSz="577850" latinLnBrk="1">
          <a:lnSpc>
            <a:spcPct val="150000"/>
          </a:lnSpc>
          <a:spcBef>
            <a:spcPct val="0"/>
          </a:spcBef>
          <a:spcAft>
            <a:spcPct val="20000"/>
          </a:spcAft>
          <a:defRPr kumimoji="1" sz="1300" kern="1200" spc="-150" smtClean="0">
            <a:latin typeface="Tahoma" panose="020B0604030504040204" pitchFamily="34" charset="0"/>
            <a:cs typeface="Tahoma" panose="020B0604030504040204" pitchFamily="34" charset="0"/>
          </a:defRPr>
        </a:defPPr>
      </a:lstStyle>
      <a:style>
        <a:lnRef idx="0">
          <a:schemeClr val="dk1">
            <a:alpha val="0"/>
            <a:hueOff val="0"/>
            <a:satOff val="0"/>
            <a:lumOff val="0"/>
            <a:alphaOff val="0"/>
          </a:schemeClr>
        </a:lnRef>
        <a:fillRef idx="0">
          <a:schemeClr val="lt1">
            <a:alpha val="0"/>
            <a:hueOff val="0"/>
            <a:satOff val="0"/>
            <a:lumOff val="0"/>
            <a:alphaOff val="0"/>
          </a:schemeClr>
        </a:fillRef>
        <a:effectRef idx="0">
          <a:schemeClr val="lt1">
            <a:alpha val="0"/>
            <a:hueOff val="0"/>
            <a:satOff val="0"/>
            <a:lumOff val="0"/>
            <a:alphaOff val="0"/>
          </a:schemeClr>
        </a:effectRef>
        <a:fontRef idx="minor">
          <a:schemeClr val="tx1">
            <a:hueOff val="0"/>
            <a:satOff val="0"/>
            <a:lumOff val="0"/>
            <a:alphaOff val="0"/>
          </a:schemeClr>
        </a:fontRef>
      </a:style>
    </a:spDef>
    <a:txDef>
      <a:spPr>
        <a:noFill/>
      </a:spPr>
      <a:bodyPr wrap="square" rtlCol="0">
        <a:spAutoFit/>
      </a:bodyPr>
      <a:lstStyle>
        <a:defPPr algn="l">
          <a:defRPr sz="1600">
            <a:latin typeface="Tahoma" panose="020B0604030504040204" pitchFamily="34" charset="0"/>
            <a:cs typeface="Tahom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15884</TotalTime>
  <Words>1810</Words>
  <Application>Microsoft Office PowerPoint</Application>
  <PresentationFormat>화면 슬라이드 쇼(4:3)</PresentationFormat>
  <Paragraphs>252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굴림</vt:lpstr>
      <vt:lpstr>맑은 고딕</vt:lpstr>
      <vt:lpstr>Arial</vt:lpstr>
      <vt:lpstr>Calibri</vt:lpstr>
      <vt:lpstr>Tahoma</vt:lpstr>
      <vt:lpstr>Wingdings</vt:lpstr>
      <vt:lpstr>Office 테마</vt:lpstr>
      <vt:lpstr>CHERRY: Dynamic Cache Management For Fast-Efficient Start-up in PMEM Based FaaS System</vt:lpstr>
      <vt:lpstr>I. Motivation</vt:lpstr>
      <vt:lpstr>II. What we did?</vt:lpstr>
      <vt:lpstr>III. CHERRY system</vt:lpstr>
      <vt:lpstr>III. CHERRY system</vt:lpstr>
      <vt:lpstr>III. CHERRY system</vt:lpstr>
      <vt:lpstr>III. CHERRY system</vt:lpstr>
      <vt:lpstr>III. CHERRY system</vt:lpstr>
      <vt:lpstr>III. CHERRY system</vt:lpstr>
      <vt:lpstr>III. CHERRY system</vt:lpstr>
      <vt:lpstr>IV. Experiment</vt:lpstr>
      <vt:lpstr>IV. Experiment</vt:lpstr>
      <vt:lpstr>IV. Experiment</vt:lpstr>
      <vt:lpstr>IV. Experiment</vt:lpstr>
      <vt:lpstr>IV. Experiment</vt:lpstr>
      <vt:lpstr>IV. Experiment</vt:lpstr>
      <vt:lpstr>IV. Experiment</vt:lpstr>
      <vt:lpstr>V. Conclusion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가속기 재구성 및 워크로드 동시배치를 고려한  자원 관리 기술 개발</dc:title>
  <dc:creator>sovi</dc:creator>
  <cp:lastModifiedBy>Jeong Hyunjoon</cp:lastModifiedBy>
  <cp:revision>976</cp:revision>
  <cp:lastPrinted>2019-02-15T02:11:46Z</cp:lastPrinted>
  <dcterms:created xsi:type="dcterms:W3CDTF">2017-05-25T02:10:26Z</dcterms:created>
  <dcterms:modified xsi:type="dcterms:W3CDTF">2021-06-14T08:12:35Z</dcterms:modified>
</cp:coreProperties>
</file>