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56" r:id="rId3"/>
    <p:sldId id="392" r:id="rId5"/>
    <p:sldId id="393" r:id="rId6"/>
    <p:sldId id="394" r:id="rId7"/>
    <p:sldId id="395" r:id="rId8"/>
    <p:sldId id="396" r:id="rId9"/>
    <p:sldId id="259" r:id="rId10"/>
    <p:sldId id="262" r:id="rId11"/>
    <p:sldId id="275" r:id="rId12"/>
    <p:sldId id="263" r:id="rId13"/>
    <p:sldId id="276" r:id="rId14"/>
    <p:sldId id="264" r:id="rId15"/>
    <p:sldId id="287" r:id="rId16"/>
    <p:sldId id="349" r:id="rId17"/>
    <p:sldId id="290" r:id="rId18"/>
    <p:sldId id="291" r:id="rId19"/>
    <p:sldId id="292" r:id="rId20"/>
    <p:sldId id="397" r:id="rId21"/>
    <p:sldId id="316" r:id="rId22"/>
    <p:sldId id="285" r:id="rId23"/>
    <p:sldId id="294" r:id="rId24"/>
    <p:sldId id="293" r:id="rId25"/>
    <p:sldId id="295" r:id="rId26"/>
    <p:sldId id="297" r:id="rId27"/>
    <p:sldId id="298" r:id="rId28"/>
    <p:sldId id="299" r:id="rId29"/>
    <p:sldId id="300" r:id="rId30"/>
    <p:sldId id="301" r:id="rId31"/>
    <p:sldId id="284" r:id="rId32"/>
    <p:sldId id="377" r:id="rId33"/>
    <p:sldId id="302" r:id="rId34"/>
    <p:sldId id="303" r:id="rId35"/>
    <p:sldId id="304" r:id="rId36"/>
    <p:sldId id="308" r:id="rId37"/>
    <p:sldId id="309" r:id="rId38"/>
    <p:sldId id="310" r:id="rId39"/>
    <p:sldId id="313" r:id="rId40"/>
    <p:sldId id="378" r:id="rId41"/>
    <p:sldId id="379" r:id="rId42"/>
    <p:sldId id="311" r:id="rId43"/>
    <p:sldId id="312" r:id="rId44"/>
    <p:sldId id="350" r:id="rId45"/>
    <p:sldId id="314" r:id="rId46"/>
    <p:sldId id="31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Java</a:t>
            </a:r>
            <a:r>
              <a:rPr lang="zh-CN" altLang="en-US"/>
              <a:t>并发编程是一个很庞大的课题，一节课根本不能讲完，所以我选择了其中的一个主题来分享给大家，就是</a:t>
            </a:r>
            <a:r>
              <a:rPr lang="en-US" altLang="zh-CN"/>
              <a:t>Java</a:t>
            </a:r>
            <a:r>
              <a:rPr lang="zh-CN" altLang="en-US"/>
              <a:t>内存模型，这里的</a:t>
            </a:r>
            <a:r>
              <a:rPr lang="en-US" altLang="zh-CN"/>
              <a:t>Java</a:t>
            </a:r>
            <a:r>
              <a:rPr lang="zh-CN" altLang="en-US"/>
              <a:t>内存模型不是指平常我们所熟悉的 堆，方法区， 永久代，新生代，那个内存区域划分是用于垃圾回收，这里所讲的内存模型是</a:t>
            </a:r>
            <a:r>
              <a:rPr lang="en-US" altLang="zh-CN"/>
              <a:t>Java</a:t>
            </a:r>
            <a:r>
              <a:rPr lang="zh-CN" altLang="en-US"/>
              <a:t>程序中，如何保证多线程安全执行的一些描述，稍后的内容中会有</a:t>
            </a:r>
            <a:r>
              <a:rPr lang="en-US" altLang="zh-CN"/>
              <a:t>Java</a:t>
            </a:r>
            <a:r>
              <a:rPr lang="zh-CN" altLang="en-US"/>
              <a:t>内存模型的定义</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我们再来看看可见性问题，上边的例子是一个服务器，我们假设线程</a:t>
            </a:r>
            <a:r>
              <a:rPr lang="en-US" altLang="zh-CN"/>
              <a:t>A </a:t>
            </a:r>
            <a:r>
              <a:rPr lang="zh-CN" altLang="en-US"/>
              <a:t>启动服务器执行 </a:t>
            </a:r>
            <a:r>
              <a:rPr lang="en-US" altLang="zh-CN"/>
              <a:t>start</a:t>
            </a:r>
            <a:r>
              <a:rPr lang="zh-CN" altLang="en-US"/>
              <a:t>方法， 在每次 执行下一次服务之前 检查当前的状态是否关闭，如果关闭，服务器将会停止</a:t>
            </a:r>
            <a:endParaRPr lang="zh-CN" altLang="en-US"/>
          </a:p>
          <a:p>
            <a:endParaRPr lang="zh-CN" altLang="en-US"/>
          </a:p>
          <a:p>
            <a:endParaRPr lang="zh-CN" altLang="en-US"/>
          </a:p>
          <a:p>
            <a:r>
              <a:rPr lang="zh-CN" altLang="en-US"/>
              <a:t>线程</a:t>
            </a:r>
            <a:r>
              <a:rPr lang="en-US" altLang="zh-CN"/>
              <a:t>B</a:t>
            </a:r>
            <a:r>
              <a:rPr lang="zh-CN" altLang="en-US"/>
              <a:t>执行</a:t>
            </a:r>
            <a:r>
              <a:rPr lang="en-US" altLang="zh-CN"/>
              <a:t>stop</a:t>
            </a:r>
            <a:r>
              <a:rPr lang="zh-CN" altLang="en-US"/>
              <a:t>方法，把 </a:t>
            </a:r>
            <a:r>
              <a:rPr lang="en-US" altLang="zh-CN"/>
              <a:t>shutown </a:t>
            </a:r>
            <a:r>
              <a:rPr lang="zh-CN" altLang="en-US"/>
              <a:t>变量改为</a:t>
            </a:r>
            <a:r>
              <a:rPr lang="en-US" altLang="zh-CN"/>
              <a:t>true</a:t>
            </a:r>
            <a:r>
              <a:rPr lang="zh-CN" altLang="en-US"/>
              <a:t>，试图关闭服务器，</a:t>
            </a:r>
            <a:endParaRPr lang="zh-CN" altLang="en-US"/>
          </a:p>
          <a:p>
            <a:r>
              <a:rPr lang="zh-CN" altLang="en-US"/>
              <a:t>但是这段代码可能在某些情况下服务器永远不会关闭，即使用户在另一个线程调用了</a:t>
            </a:r>
            <a:r>
              <a:rPr lang="en-US" altLang="zh-CN"/>
              <a:t>stop</a:t>
            </a:r>
            <a:r>
              <a:rPr lang="zh-CN" altLang="en-US"/>
              <a:t>方法</a:t>
            </a:r>
            <a:endParaRPr lang="zh-CN" altLang="en-US"/>
          </a:p>
          <a:p>
            <a:endParaRPr lang="zh-CN" altLang="en-US"/>
          </a:p>
          <a:p>
            <a:r>
              <a:rPr lang="zh-CN" altLang="en-US"/>
              <a:t>其中的原因稍后解释：先看解决办法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我们只需要</a:t>
            </a:r>
            <a:r>
              <a:rPr lang="en-US" altLang="zh-CN"/>
              <a:t>shutdown </a:t>
            </a:r>
            <a:r>
              <a:rPr lang="zh-CN" altLang="en-US"/>
              <a:t>变量修改为</a:t>
            </a:r>
            <a:r>
              <a:rPr lang="en-US" altLang="zh-CN"/>
              <a:t>volatile</a:t>
            </a:r>
            <a:r>
              <a:rPr lang="zh-CN" altLang="en-US"/>
              <a:t>变量， 那么服务器将能正确关闭</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接下就是顺序性问题，代码编写顺序</a:t>
            </a:r>
            <a:endParaRPr lang="zh-CN" altLang="en-US"/>
          </a:p>
          <a:p>
            <a:endParaRPr lang="zh-CN" altLang="zh-CN"/>
          </a:p>
          <a:p>
            <a:r>
              <a:rPr lang="zh-CN" altLang="zh-CN"/>
              <a:t>我们能观察到的是 结果最多是  </a:t>
            </a:r>
            <a:r>
              <a:rPr lang="en-US" altLang="zh-CN"/>
              <a:t>x = 0, y = 1 , </a:t>
            </a:r>
            <a:r>
              <a:rPr lang="zh-CN" altLang="en-US"/>
              <a:t>或者  </a:t>
            </a:r>
            <a:r>
              <a:rPr lang="en-US" altLang="zh-CN"/>
              <a:t>x =2, y =1   </a:t>
            </a:r>
            <a:r>
              <a:rPr lang="zh-CN" altLang="en-US"/>
              <a:t>， 或者 </a:t>
            </a:r>
            <a:r>
              <a:rPr lang="en-US" altLang="zh-CN"/>
              <a:t>x</a:t>
            </a:r>
            <a:r>
              <a:rPr lang="en-US" altLang="zh-CN"/>
              <a:t>=2,y = 0</a:t>
            </a:r>
            <a:endParaRPr lang="en-US" altLang="zh-CN"/>
          </a:p>
          <a:p>
            <a:endParaRPr lang="en-US" altLang="zh-CN"/>
          </a:p>
          <a:p>
            <a:r>
              <a:rPr lang="zh-CN" altLang="en-US"/>
              <a:t>但是</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接下来我们来看看造成上面问题出现的原因</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遵守as-if-serial语义，编译器和处理器不会对存在数据依赖关系的操作做重排序，因为这种重排序会改变执行结果。但是，如果操作之间不存在数据依赖关系，这些操作可能被编译器和处理器重排序。为了具体说明，请看下面计算圆面积的代码示例：</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flag变量是个标记，用来标识变量a是否已被写入。这里假设有两个线程A和B，A首先执行writer()方法，随后B线程接着执行reader()方法。线程B在执行操作4时，能否看到线程A在操作1对共享变量a的写入？</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flag变量是个标记，用来标识变量a是否已被写入。这里假设有两个线程A和B，A首先执行writer()方法，随后B线程接着执行reader()方法。线程B在执行操作4时，能否看到线程A在操作1对共享变量a的写入？</a:t>
            </a:r>
            <a:endParaRPr lang="zh-CN" altLang="en-US"/>
          </a:p>
          <a:p>
            <a:endParaRPr lang="zh-CN" altLang="en-US"/>
          </a:p>
          <a:p>
            <a:r>
              <a:rPr lang="zh-CN" altLang="en-US">
                <a:sym typeface="+mn-ea"/>
              </a:rPr>
              <a:t>在程序中，操作3和操作4存在控制依赖关系。当代码中存在控制依赖性时，会影响指令序列执行的并行度。为此，编译器和处理器会采用猜测（Speculation）执行来克服控制相关性对并行度的影响。以处理器的猜测执行为例，执行线程B的处理器可以提前读取并计算a*a，然后把计算结果临时保存到一个名为重排序缓冲（reorder buffer ROB）的硬件缓存中。当接下来操作3的条件判断为真时，就把该计算结果写入变量i中。</a:t>
            </a:r>
            <a:endParaRPr lang="zh-CN" altLang="en-US"/>
          </a:p>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Java</a:t>
            </a:r>
            <a:r>
              <a:rPr lang="zh-CN" altLang="en-US"/>
              <a:t>内存模型就是定义一系列的规范，限制处理器对正确同步的代码进行重排序和数据缓存优化</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cpu</a:t>
            </a:r>
            <a:r>
              <a:rPr lang="zh-CN" altLang="en-US"/>
              <a:t>的缓存和重排序给我带了不可预期的执行结果，那么作为编程人员，如果解决这个问题。答案，就是</a:t>
            </a:r>
            <a:r>
              <a:rPr lang="en-US" altLang="zh-CN"/>
              <a:t>happen-before</a:t>
            </a:r>
            <a:r>
              <a:rPr lang="zh-CN" altLang="en-US"/>
              <a:t>规则，只要我们的</a:t>
            </a:r>
            <a:r>
              <a:rPr lang="en-US" altLang="zh-CN"/>
              <a:t>java</a:t>
            </a:r>
            <a:r>
              <a:rPr lang="zh-CN" altLang="en-US"/>
              <a:t>代码符合</a:t>
            </a:r>
            <a:r>
              <a:rPr lang="en-US" altLang="zh-CN"/>
              <a:t>happen-before</a:t>
            </a:r>
            <a:r>
              <a:rPr lang="zh-CN" altLang="en-US"/>
              <a:t>规则，</a:t>
            </a:r>
            <a:endParaRPr lang="zh-CN" altLang="en-US"/>
          </a:p>
          <a:p>
            <a:r>
              <a:rPr lang="zh-CN" altLang="en-US"/>
              <a:t>那么编译器，虚拟机，处理器在执行我们的代码的时候，就会给我提供安全性保证</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在介绍</a:t>
            </a:r>
            <a:r>
              <a:rPr lang="en-US" altLang="zh-CN"/>
              <a:t>Java</a:t>
            </a:r>
            <a:r>
              <a:rPr lang="zh-CN" altLang="en-US"/>
              <a:t>内存模型之前，我们首先来看看现代处理器的架构，我们平常买电脑经常会听到介绍说 </a:t>
            </a:r>
            <a:r>
              <a:rPr lang="en-US" altLang="zh-CN"/>
              <a:t>cpu </a:t>
            </a:r>
            <a:r>
              <a:rPr lang="zh-CN" altLang="en-US"/>
              <a:t>是</a:t>
            </a:r>
            <a:r>
              <a:rPr lang="en-US" altLang="zh-CN"/>
              <a:t>4</a:t>
            </a:r>
            <a:r>
              <a:rPr lang="zh-CN" altLang="en-US"/>
              <a:t>核 或者 </a:t>
            </a:r>
            <a:r>
              <a:rPr lang="en-US" altLang="zh-CN"/>
              <a:t>8 </a:t>
            </a:r>
            <a:r>
              <a:rPr lang="zh-CN" altLang="en-US"/>
              <a:t>核， 二级缓存，</a:t>
            </a:r>
            <a:r>
              <a:rPr lang="en-US" altLang="zh-CN"/>
              <a:t>3</a:t>
            </a:r>
            <a:r>
              <a:rPr lang="zh-CN" altLang="en-US"/>
              <a:t>级缓存是多少，然后买手机也是同样的，几核，几核之类的介绍</a:t>
            </a:r>
            <a:endParaRPr lang="zh-CN" altLang="en-US"/>
          </a:p>
          <a:p>
            <a:endParaRPr lang="en-US" altLang="zh-CN"/>
          </a:p>
          <a:p>
            <a:r>
              <a:rPr lang="zh-CN" altLang="en-US"/>
              <a:t>作为编程人员，我们应该思考一个问题，为什么会有多核处理器， </a:t>
            </a:r>
            <a:r>
              <a:rPr lang="en-US" altLang="zh-CN"/>
              <a:t>2</a:t>
            </a:r>
            <a:r>
              <a:rPr lang="zh-CN" altLang="en-US"/>
              <a:t>级缓存对我们有什么用</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rgbClr val="FF0000"/>
                </a:solidFill>
                <a:sym typeface="+mn-ea"/>
              </a:rPr>
              <a:t>conflicting accesses：访问冲突，两个操作同时访问一个共享变量，并且至少有一个是写入操作</a:t>
            </a:r>
            <a:endParaRPr lang="zh-CN" altLang="en-US">
              <a:solidFill>
                <a:srgbClr val="FF0000"/>
              </a:solidFill>
              <a:sym typeface="+mn-ea"/>
            </a:endParaRPr>
          </a:p>
          <a:p>
            <a:endParaRPr lang="en-US" altLang="zh-CN">
              <a:solidFill>
                <a:srgbClr val="FF0000"/>
              </a:solidFill>
              <a:sym typeface="+mn-ea"/>
            </a:endParaRPr>
          </a:p>
          <a:p>
            <a:r>
              <a:rPr lang="en-US" altLang="zh-CN">
                <a:solidFill>
                  <a:srgbClr val="FF0000"/>
                </a:solidFill>
                <a:sym typeface="+mn-ea"/>
              </a:rPr>
              <a:t>1. </a:t>
            </a:r>
            <a:r>
              <a:rPr lang="zh-CN" altLang="en-US">
                <a:solidFill>
                  <a:srgbClr val="FF0000"/>
                </a:solidFill>
                <a:sym typeface="+mn-ea"/>
              </a:rPr>
              <a:t>同一线程内， 如果</a:t>
            </a:r>
            <a:r>
              <a:rPr lang="en-US" altLang="zh-CN">
                <a:solidFill>
                  <a:srgbClr val="FF0000"/>
                </a:solidFill>
                <a:sym typeface="+mn-ea"/>
              </a:rPr>
              <a:t>x </a:t>
            </a:r>
            <a:r>
              <a:rPr lang="zh-CN" altLang="en-US">
                <a:solidFill>
                  <a:srgbClr val="FF0000"/>
                </a:solidFill>
                <a:sym typeface="+mn-ea"/>
              </a:rPr>
              <a:t>在代码中先于</a:t>
            </a:r>
            <a:r>
              <a:rPr lang="en-US" altLang="zh-CN">
                <a:solidFill>
                  <a:srgbClr val="FF0000"/>
                </a:solidFill>
                <a:sym typeface="+mn-ea"/>
              </a:rPr>
              <a:t>y</a:t>
            </a:r>
            <a:r>
              <a:rPr lang="zh-CN" altLang="en-US">
                <a:solidFill>
                  <a:srgbClr val="FF0000"/>
                </a:solidFill>
                <a:sym typeface="+mn-ea"/>
              </a:rPr>
              <a:t>， 那么 </a:t>
            </a:r>
            <a:r>
              <a:rPr lang="en-US" altLang="zh-CN">
                <a:solidFill>
                  <a:srgbClr val="FF0000"/>
                </a:solidFill>
                <a:sym typeface="+mn-ea"/>
              </a:rPr>
              <a:t>x </a:t>
            </a:r>
            <a:r>
              <a:rPr lang="zh-CN" altLang="en-US">
                <a:solidFill>
                  <a:srgbClr val="FF0000"/>
                </a:solidFill>
                <a:sym typeface="+mn-ea"/>
              </a:rPr>
              <a:t>先行发生于 </a:t>
            </a:r>
            <a:r>
              <a:rPr lang="en-US" altLang="zh-CN">
                <a:solidFill>
                  <a:srgbClr val="FF0000"/>
                </a:solidFill>
                <a:sym typeface="+mn-ea"/>
              </a:rPr>
              <a:t>y</a:t>
            </a:r>
            <a:endParaRPr lang="en-US" altLang="zh-CN">
              <a:solidFill>
                <a:srgbClr val="FF0000"/>
              </a:solidFill>
              <a:sym typeface="+mn-ea"/>
            </a:endParaRPr>
          </a:p>
          <a:p>
            <a:endParaRPr lang="en-US" altLang="zh-CN">
              <a:solidFill>
                <a:srgbClr val="FF0000"/>
              </a:solidFill>
              <a:sym typeface="+mn-ea"/>
            </a:endParaRPr>
          </a:p>
          <a:p>
            <a:r>
              <a:rPr lang="zh-CN" altLang="en-US" b="1" i="1">
                <a:solidFill>
                  <a:schemeClr val="bg2">
                    <a:lumMod val="25000"/>
                  </a:schemeClr>
                </a:solidFill>
                <a:latin typeface="微软雅黑" panose="020B0503020204020204" charset="-122"/>
                <a:ea typeface="微软雅黑" panose="020B0503020204020204" charset="-122"/>
                <a:sym typeface="+mn-ea"/>
              </a:rPr>
              <a:t>synchronizes-with</a:t>
            </a:r>
            <a:r>
              <a:rPr lang="zh-CN" altLang="en-US">
                <a:solidFill>
                  <a:schemeClr val="bg2">
                    <a:lumMod val="25000"/>
                  </a:schemeClr>
                </a:solidFill>
                <a:latin typeface="微软雅黑" panose="020B0503020204020204" charset="-122"/>
                <a:ea typeface="微软雅黑" panose="020B0503020204020204" charset="-122"/>
                <a:sym typeface="+mn-ea"/>
              </a:rPr>
              <a:t>  下一篇</a:t>
            </a:r>
            <a:r>
              <a:rPr lang="en-US" altLang="zh-CN">
                <a:solidFill>
                  <a:schemeClr val="bg2">
                    <a:lumMod val="25000"/>
                  </a:schemeClr>
                </a:solidFill>
                <a:latin typeface="微软雅黑" panose="020B0503020204020204" charset="-122"/>
                <a:ea typeface="微软雅黑" panose="020B0503020204020204" charset="-122"/>
                <a:sym typeface="+mn-ea"/>
              </a:rPr>
              <a:t>ppt</a:t>
            </a:r>
            <a:r>
              <a:rPr lang="zh-CN" altLang="en-US">
                <a:solidFill>
                  <a:schemeClr val="bg2">
                    <a:lumMod val="25000"/>
                  </a:schemeClr>
                </a:solidFill>
                <a:latin typeface="微软雅黑" panose="020B0503020204020204" charset="-122"/>
                <a:ea typeface="微软雅黑" panose="020B0503020204020204" charset="-122"/>
                <a:sym typeface="+mn-ea"/>
              </a:rPr>
              <a:t>将会详细说明</a:t>
            </a:r>
            <a:endParaRPr lang="en-US" altLang="zh-CN">
              <a:solidFill>
                <a:srgbClr val="FF0000"/>
              </a:solidFill>
              <a:sym typeface="+mn-ea"/>
            </a:endParaRPr>
          </a:p>
          <a:p>
            <a:endParaRPr lang="en-US" altLang="zh-CN">
              <a:solidFill>
                <a:srgbClr val="FF0000"/>
              </a:solidFill>
              <a:sym typeface="+mn-ea"/>
            </a:endParaRPr>
          </a:p>
          <a:p>
            <a:r>
              <a:rPr lang="en-US" altLang="zh-CN">
                <a:solidFill>
                  <a:srgbClr val="FF0000"/>
                </a:solidFill>
                <a:sym typeface="+mn-ea"/>
              </a:rPr>
              <a:t>2. </a:t>
            </a:r>
            <a:r>
              <a:rPr lang="zh-CN" altLang="en-US">
                <a:solidFill>
                  <a:srgbClr val="FF0000"/>
                </a:solidFill>
                <a:sym typeface="+mn-ea"/>
              </a:rPr>
              <a:t>如果</a:t>
            </a:r>
            <a:r>
              <a:rPr lang="en-US" altLang="zh-CN">
                <a:solidFill>
                  <a:srgbClr val="FF0000"/>
                </a:solidFill>
                <a:sym typeface="+mn-ea"/>
              </a:rPr>
              <a:t>x</a:t>
            </a:r>
            <a:r>
              <a:rPr lang="zh-CN" altLang="en-US">
                <a:solidFill>
                  <a:srgbClr val="FF0000"/>
                </a:solidFill>
                <a:sym typeface="+mn-ea"/>
              </a:rPr>
              <a:t>现行发生于 </a:t>
            </a:r>
            <a:r>
              <a:rPr lang="en-US" altLang="zh-CN">
                <a:solidFill>
                  <a:srgbClr val="FF0000"/>
                </a:solidFill>
                <a:sym typeface="+mn-ea"/>
              </a:rPr>
              <a:t>y, y</a:t>
            </a:r>
            <a:r>
              <a:rPr lang="zh-CN" altLang="en-US">
                <a:solidFill>
                  <a:srgbClr val="FF0000"/>
                </a:solidFill>
                <a:sym typeface="+mn-ea"/>
              </a:rPr>
              <a:t>先行发生于</a:t>
            </a:r>
            <a:r>
              <a:rPr lang="en-US" altLang="zh-CN">
                <a:solidFill>
                  <a:srgbClr val="FF0000"/>
                </a:solidFill>
                <a:sym typeface="+mn-ea"/>
              </a:rPr>
              <a:t>z</a:t>
            </a:r>
            <a:r>
              <a:rPr lang="zh-CN" altLang="en-US">
                <a:solidFill>
                  <a:srgbClr val="FF0000"/>
                </a:solidFill>
                <a:sym typeface="+mn-ea"/>
              </a:rPr>
              <a:t>， 那么 </a:t>
            </a:r>
            <a:r>
              <a:rPr lang="en-US" altLang="zh-CN">
                <a:solidFill>
                  <a:srgbClr val="FF0000"/>
                </a:solidFill>
                <a:sym typeface="+mn-ea"/>
              </a:rPr>
              <a:t>x</a:t>
            </a:r>
            <a:r>
              <a:rPr lang="zh-CN" altLang="en-US">
                <a:solidFill>
                  <a:srgbClr val="FF0000"/>
                </a:solidFill>
                <a:sym typeface="+mn-ea"/>
              </a:rPr>
              <a:t>先行发生于</a:t>
            </a:r>
            <a:r>
              <a:rPr lang="en-US" altLang="zh-CN">
                <a:solidFill>
                  <a:srgbClr val="FF0000"/>
                </a:solidFill>
                <a:sym typeface="+mn-ea"/>
              </a:rPr>
              <a:t>z</a:t>
            </a:r>
            <a:endParaRPr lang="en-US" altLang="zh-CN">
              <a:solidFill>
                <a:srgbClr val="FF0000"/>
              </a:solidFill>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这里的第一条，和第二条 对我们开发人员息息相关：</a:t>
            </a:r>
            <a:endParaRPr lang="zh-CN" altLang="en-US"/>
          </a:p>
          <a:p>
            <a:r>
              <a:rPr lang="zh-CN" altLang="en-US"/>
              <a:t>第一条锁释放获取规则， 意思是  对一个监视器的解锁动作  </a:t>
            </a:r>
            <a:r>
              <a:rPr lang="zh-CN" altLang="en-US" i="1">
                <a:solidFill>
                  <a:schemeClr val="bg2">
                    <a:lumMod val="25000"/>
                  </a:schemeClr>
                </a:solidFill>
                <a:latin typeface="微软雅黑" panose="020B0503020204020204" charset="-122"/>
                <a:ea typeface="微软雅黑" panose="020B0503020204020204" charset="-122"/>
                <a:sym typeface="+mn-ea"/>
              </a:rPr>
              <a:t>synchronizes-with 随后所有对那个监视器的动作</a:t>
            </a:r>
            <a:endParaRPr lang="zh-CN" altLang="en-US" i="1">
              <a:solidFill>
                <a:schemeClr val="bg2">
                  <a:lumMod val="25000"/>
                </a:schemeClr>
              </a:solidFill>
              <a:latin typeface="微软雅黑" panose="020B0503020204020204" charset="-122"/>
              <a:ea typeface="微软雅黑" panose="020B0503020204020204" charset="-122"/>
              <a:sym typeface="+mn-ea"/>
            </a:endParaRPr>
          </a:p>
          <a:p>
            <a:endParaRPr lang="en-US" altLang="zh-CN" i="1">
              <a:solidFill>
                <a:schemeClr val="bg2">
                  <a:lumMod val="25000"/>
                </a:schemeClr>
              </a:solidFill>
              <a:latin typeface="微软雅黑" panose="020B0503020204020204" charset="-122"/>
              <a:ea typeface="微软雅黑" panose="020B0503020204020204" charset="-122"/>
              <a:sym typeface="+mn-ea"/>
            </a:endParaRPr>
          </a:p>
          <a:p>
            <a:r>
              <a:rPr lang="zh-CN" altLang="en-US" i="1">
                <a:solidFill>
                  <a:schemeClr val="bg2">
                    <a:lumMod val="25000"/>
                  </a:schemeClr>
                </a:solidFill>
                <a:latin typeface="微软雅黑" panose="020B0503020204020204" charset="-122"/>
                <a:ea typeface="微软雅黑" panose="020B0503020204020204" charset="-122"/>
                <a:sym typeface="+mn-ea"/>
              </a:rPr>
              <a:t>第二条</a:t>
            </a:r>
            <a:r>
              <a:rPr lang="en-US" altLang="zh-CN" i="1">
                <a:solidFill>
                  <a:schemeClr val="bg2">
                    <a:lumMod val="25000"/>
                  </a:schemeClr>
                </a:solidFill>
                <a:latin typeface="微软雅黑" panose="020B0503020204020204" charset="-122"/>
                <a:ea typeface="微软雅黑" panose="020B0503020204020204" charset="-122"/>
                <a:sym typeface="+mn-ea"/>
              </a:rPr>
              <a:t>volatile</a:t>
            </a:r>
            <a:r>
              <a:rPr lang="zh-CN" altLang="en-US" i="1">
                <a:solidFill>
                  <a:schemeClr val="bg2">
                    <a:lumMod val="25000"/>
                  </a:schemeClr>
                </a:solidFill>
                <a:latin typeface="微软雅黑" panose="020B0503020204020204" charset="-122"/>
                <a:ea typeface="微软雅黑" panose="020B0503020204020204" charset="-122"/>
                <a:sym typeface="+mn-ea"/>
              </a:rPr>
              <a:t>写读规则： 意思是 对一个</a:t>
            </a:r>
            <a:r>
              <a:rPr lang="en-US" altLang="zh-CN" i="1">
                <a:solidFill>
                  <a:schemeClr val="bg2">
                    <a:lumMod val="25000"/>
                  </a:schemeClr>
                </a:solidFill>
                <a:latin typeface="微软雅黑" panose="020B0503020204020204" charset="-122"/>
                <a:ea typeface="微软雅黑" panose="020B0503020204020204" charset="-122"/>
                <a:sym typeface="+mn-ea"/>
              </a:rPr>
              <a:t>volatile</a:t>
            </a:r>
            <a:r>
              <a:rPr lang="zh-CN" altLang="en-US" i="1">
                <a:solidFill>
                  <a:schemeClr val="bg2">
                    <a:lumMod val="25000"/>
                  </a:schemeClr>
                </a:solidFill>
                <a:latin typeface="微软雅黑" panose="020B0503020204020204" charset="-122"/>
                <a:ea typeface="微软雅黑" panose="020B0503020204020204" charset="-122"/>
                <a:sym typeface="+mn-ea"/>
              </a:rPr>
              <a:t>变量的 的写操作 </a:t>
            </a:r>
            <a:r>
              <a:rPr lang="en-US" altLang="zh-CN" i="1">
                <a:solidFill>
                  <a:schemeClr val="bg2">
                    <a:lumMod val="25000"/>
                  </a:schemeClr>
                </a:solidFill>
                <a:latin typeface="微软雅黑" panose="020B0503020204020204" charset="-122"/>
                <a:ea typeface="微软雅黑" panose="020B0503020204020204" charset="-122"/>
                <a:sym typeface="+mn-ea"/>
              </a:rPr>
              <a:t>synchronizes-with </a:t>
            </a:r>
            <a:r>
              <a:rPr lang="zh-CN" altLang="en-US" i="1">
                <a:solidFill>
                  <a:schemeClr val="bg2">
                    <a:lumMod val="25000"/>
                  </a:schemeClr>
                </a:solidFill>
                <a:latin typeface="微软雅黑" panose="020B0503020204020204" charset="-122"/>
                <a:ea typeface="微软雅黑" panose="020B0503020204020204" charset="-122"/>
                <a:sym typeface="+mn-ea"/>
              </a:rPr>
              <a:t>随后对所有这个变量的读操作</a:t>
            </a:r>
            <a:endParaRPr lang="zh-CN" altLang="en-US" i="1">
              <a:solidFill>
                <a:schemeClr val="bg2">
                  <a:lumMod val="25000"/>
                </a:schemeClr>
              </a:solidFill>
              <a:latin typeface="微软雅黑" panose="020B0503020204020204" charset="-122"/>
              <a:ea typeface="微软雅黑" panose="020B0503020204020204" charset="-122"/>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如果我们直接翻译先行发生的官方定义，依然不能够理解，所以我们可以换一种方式理解</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再来看看重排序的例子</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lnSpc>
                <a:spcPct val="120000"/>
              </a:lnSpc>
              <a:buNone/>
            </a:pPr>
            <a:endParaRPr lang="zh-CN" altLang="en-US">
              <a:solidFill>
                <a:schemeClr val="bg2">
                  <a:lumMod val="25000"/>
                </a:schemeClr>
              </a:solidFill>
              <a:latin typeface="微软雅黑" panose="020B0503020204020204" charset="-122"/>
              <a:ea typeface="微软雅黑" panose="020B0503020204020204" charset="-122"/>
              <a:sym typeface="+mn-ea"/>
            </a:endParaRPr>
          </a:p>
          <a:p>
            <a:pPr algn="l">
              <a:lnSpc>
                <a:spcPct val="120000"/>
              </a:lnSpc>
              <a:buNone/>
            </a:pPr>
            <a:r>
              <a:rPr lang="zh-CN" altLang="en-US">
                <a:solidFill>
                  <a:schemeClr val="bg2">
                    <a:lumMod val="25000"/>
                  </a:schemeClr>
                </a:solidFill>
                <a:latin typeface="微软雅黑" panose="020B0503020204020204" charset="-122"/>
                <a:ea typeface="微软雅黑" panose="020B0503020204020204" charset="-122"/>
                <a:sym typeface="+mn-ea"/>
              </a:rPr>
              <a:t>线程内顺序规则： 同一线程内， 顺序前面的代码先行发生后面的代码</a:t>
            </a:r>
            <a:endParaRPr lang="zh-CN" altLang="en-US">
              <a:solidFill>
                <a:schemeClr val="bg2">
                  <a:lumMod val="25000"/>
                </a:schemeClr>
              </a:solidFill>
              <a:latin typeface="微软雅黑" panose="020B0503020204020204" charset="-122"/>
              <a:ea typeface="微软雅黑" panose="020B0503020204020204" charset="-122"/>
              <a:sym typeface="+mn-ea"/>
            </a:endParaRPr>
          </a:p>
          <a:p>
            <a:pPr algn="l">
              <a:lnSpc>
                <a:spcPct val="120000"/>
              </a:lnSpc>
              <a:buNone/>
            </a:pPr>
            <a:r>
              <a:rPr lang="zh-CN" altLang="en-US">
                <a:solidFill>
                  <a:schemeClr val="bg2">
                    <a:lumMod val="25000"/>
                  </a:schemeClr>
                </a:solidFill>
                <a:latin typeface="微软雅黑" panose="020B0503020204020204" charset="-122"/>
                <a:ea typeface="微软雅黑" panose="020B0503020204020204" charset="-122"/>
                <a:sym typeface="+mn-ea"/>
              </a:rPr>
              <a:t>对volatile字段的写入操作先行发生随后对这个字段的读取操作，</a:t>
            </a:r>
            <a:endParaRPr lang="zh-CN" altLang="en-US">
              <a:solidFill>
                <a:schemeClr val="bg2">
                  <a:lumMod val="25000"/>
                </a:schemeClr>
              </a:solidFill>
              <a:latin typeface="微软雅黑" panose="020B0503020204020204" charset="-122"/>
              <a:ea typeface="微软雅黑" panose="020B0503020204020204" charset="-122"/>
              <a:sym typeface="+mn-ea"/>
            </a:endParaRPr>
          </a:p>
          <a:p>
            <a:pPr algn="l">
              <a:lnSpc>
                <a:spcPct val="120000"/>
              </a:lnSpc>
              <a:buNone/>
            </a:pPr>
            <a:endParaRPr lang="zh-CN" altLang="en-US">
              <a:solidFill>
                <a:schemeClr val="bg2">
                  <a:lumMod val="25000"/>
                </a:schemeClr>
              </a:solidFill>
              <a:latin typeface="微软雅黑" panose="020B0503020204020204" charset="-122"/>
              <a:ea typeface="微软雅黑" panose="020B0503020204020204" charset="-122"/>
              <a:sym typeface="+mn-ea"/>
            </a:endParaRPr>
          </a:p>
          <a:p>
            <a:pPr algn="l">
              <a:lnSpc>
                <a:spcPct val="120000"/>
              </a:lnSpc>
              <a:buNone/>
            </a:pPr>
            <a:r>
              <a:rPr lang="zh-CN" altLang="en-US">
                <a:solidFill>
                  <a:schemeClr val="bg2">
                    <a:lumMod val="25000"/>
                  </a:schemeClr>
                </a:solidFill>
                <a:latin typeface="微软雅黑" panose="020B0503020204020204" charset="-122"/>
                <a:ea typeface="微软雅黑" panose="020B0503020204020204" charset="-122"/>
                <a:sym typeface="+mn-ea"/>
              </a:rPr>
              <a:t>接下来我们来</a:t>
            </a:r>
            <a:r>
              <a:rPr lang="en-US" altLang="zh-CN">
                <a:solidFill>
                  <a:schemeClr val="bg2">
                    <a:lumMod val="25000"/>
                  </a:schemeClr>
                </a:solidFill>
                <a:latin typeface="微软雅黑" panose="020B0503020204020204" charset="-122"/>
                <a:ea typeface="微软雅黑" panose="020B0503020204020204" charset="-122"/>
                <a:sym typeface="+mn-ea"/>
              </a:rPr>
              <a:t>kank</a:t>
            </a:r>
            <a:endParaRPr lang="en-US" altLang="zh-CN">
              <a:solidFill>
                <a:schemeClr val="bg2">
                  <a:lumMod val="25000"/>
                </a:schemeClr>
              </a:solidFill>
              <a:latin typeface="微软雅黑" panose="020B0503020204020204" charset="-122"/>
              <a:ea typeface="微软雅黑" panose="020B0503020204020204" charset="-122"/>
              <a:sym typeface="+mn-ea"/>
            </a:endParaRPr>
          </a:p>
          <a:p>
            <a:pPr algn="l">
              <a:lnSpc>
                <a:spcPct val="120000"/>
              </a:lnSpc>
              <a:buNone/>
            </a:pPr>
            <a:endParaRPr lang="en-US" altLang="zh-CN">
              <a:solidFill>
                <a:schemeClr val="bg2">
                  <a:lumMod val="25000"/>
                </a:schemeClr>
              </a:solidFill>
              <a:latin typeface="微软雅黑" panose="020B0503020204020204" charset="-122"/>
              <a:ea typeface="微软雅黑" panose="020B0503020204020204" charset="-122"/>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chemeClr val="bg2">
                    <a:lumMod val="25000"/>
                  </a:schemeClr>
                </a:solidFill>
                <a:latin typeface="微软雅黑" panose="020B0503020204020204" charset="-122"/>
                <a:ea typeface="微软雅黑" panose="020B0503020204020204" charset="-122"/>
                <a:sym typeface="+mn-ea"/>
              </a:rPr>
              <a:t>当第二个操作是volatile写时，不管第一个操作是什么，都不能重排序。</a:t>
            </a:r>
            <a:endParaRPr lang="zh-CN" altLang="en-US">
              <a:solidFill>
                <a:schemeClr val="bg2">
                  <a:lumMod val="25000"/>
                </a:schemeClr>
              </a:solidFill>
              <a:latin typeface="微软雅黑" panose="020B0503020204020204" charset="-122"/>
              <a:ea typeface="微软雅黑" panose="020B0503020204020204" charset="-122"/>
              <a:sym typeface="+mn-ea"/>
            </a:endParaRPr>
          </a:p>
          <a:p>
            <a:r>
              <a:rPr lang="zh-CN" altLang="en-US">
                <a:solidFill>
                  <a:schemeClr val="bg2">
                    <a:lumMod val="25000"/>
                  </a:schemeClr>
                </a:solidFill>
                <a:latin typeface="微软雅黑" panose="020B0503020204020204" charset="-122"/>
                <a:ea typeface="微软雅黑" panose="020B0503020204020204" charset="-122"/>
                <a:sym typeface="+mn-ea"/>
              </a:rPr>
              <a:t>当第一个操作是volatile读时，不管第二个操作是什么，都不能重排序。这个规则确保volatile读之后的操作不会被编译器重排序到volatile读之前。</a:t>
            </a:r>
            <a:endParaRPr lang="zh-CN" altLang="en-US">
              <a:solidFill>
                <a:schemeClr val="bg2">
                  <a:lumMod val="25000"/>
                </a:schemeClr>
              </a:solidFill>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除了</a:t>
            </a:r>
            <a:r>
              <a:rPr lang="en-US" altLang="zh-CN"/>
              <a:t>volatile</a:t>
            </a:r>
            <a:r>
              <a:rPr lang="zh-CN" altLang="en-US"/>
              <a:t>可以保证可见性， </a:t>
            </a:r>
            <a:r>
              <a:rPr lang="en-US" altLang="zh-CN"/>
              <a:t>java</a:t>
            </a:r>
            <a:r>
              <a:rPr lang="zh-CN" altLang="en-US"/>
              <a:t>中锁也可以实现同样的功能，由于不能观察到 </a:t>
            </a:r>
            <a:r>
              <a:rPr lang="en-US" altLang="zh-CN"/>
              <a:t>synchronized</a:t>
            </a:r>
            <a:r>
              <a:rPr lang="zh-CN" altLang="en-US"/>
              <a:t>的实现，所以我使用并发包中</a:t>
            </a:r>
            <a:r>
              <a:rPr lang="en-US" altLang="zh-CN"/>
              <a:t>Reentrant</a:t>
            </a:r>
            <a:r>
              <a:rPr lang="zh-CN" altLang="en-US"/>
              <a:t>来实现锁代码</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在查找资料的过程中，我试图去理解</a:t>
            </a:r>
            <a:r>
              <a:rPr lang="en-US" altLang="zh-CN"/>
              <a:t>Java</a:t>
            </a:r>
            <a:r>
              <a:rPr lang="zh-CN" altLang="en-US"/>
              <a:t>内存模型的意义，但是在看了各种资料后，产生了两个我也没有弄明白的疑问</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a:t>
            </a:r>
            <a:r>
              <a:rPr lang="en-US" altLang="zh-CN"/>
              <a:t>intel </a:t>
            </a:r>
            <a:r>
              <a:rPr lang="zh-CN" altLang="en-US"/>
              <a:t>第七代 </a:t>
            </a:r>
            <a:r>
              <a:rPr lang="en-US" altLang="zh-CN"/>
              <a:t>skylake </a:t>
            </a:r>
            <a:r>
              <a:rPr lang="zh-CN" altLang="en-US"/>
              <a:t>微架构图，左上角标红代表的是处理器核心， 右下角代表的是内存</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结论是我也不知道，大家感兴趣的可以去查查资料，我目前还没有找到为什么不一定能的原因</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a:t>
            </a:r>
            <a:r>
              <a:rPr lang="en-US" altLang="zh-CN"/>
              <a:t>Arm </a:t>
            </a:r>
            <a:r>
              <a:rPr lang="zh-CN" altLang="en-US"/>
              <a:t>架构的  </a:t>
            </a:r>
            <a:r>
              <a:rPr lang="en-US" altLang="zh-CN"/>
              <a:t>cpu</a:t>
            </a:r>
            <a:r>
              <a:rPr lang="zh-CN" altLang="en-US"/>
              <a:t>微架构图： 标红的代表一个核心</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我们把前两张图</a:t>
            </a:r>
            <a:r>
              <a:rPr lang="en-US" altLang="zh-CN"/>
              <a:t>cpu</a:t>
            </a:r>
            <a:r>
              <a:rPr lang="zh-CN" altLang="en-US"/>
              <a:t>的架构图抽象一下，就成了我们程序员视角的</a:t>
            </a:r>
            <a:r>
              <a:rPr lang="en-US" altLang="zh-CN"/>
              <a:t>cpu</a:t>
            </a:r>
            <a:r>
              <a:rPr lang="zh-CN" altLang="en-US"/>
              <a:t>架构图</a:t>
            </a:r>
            <a:endParaRPr lang="zh-CN" altLang="en-US"/>
          </a:p>
          <a:p>
            <a:endParaRPr lang="zh-CN" altLang="en-US"/>
          </a:p>
          <a:p>
            <a:endParaRPr lang="zh-CN" altLang="en-US"/>
          </a:p>
          <a:p>
            <a:r>
              <a:rPr lang="zh-CN" altLang="en-US"/>
              <a:t>我们看到</a:t>
            </a:r>
            <a:r>
              <a:rPr lang="en-US" altLang="zh-CN"/>
              <a:t>intel</a:t>
            </a:r>
            <a:r>
              <a:rPr lang="zh-CN" altLang="en-US"/>
              <a:t>和</a:t>
            </a:r>
            <a:r>
              <a:rPr lang="en-US" altLang="zh-CN"/>
              <a:t>arm</a:t>
            </a:r>
            <a:r>
              <a:rPr lang="zh-CN" altLang="en-US"/>
              <a:t>架构都是多核心，都在处理器核心与内存之间加入了高速缓存，但是不同的是</a:t>
            </a:r>
            <a:r>
              <a:rPr lang="en-US" altLang="zh-CN"/>
              <a:t>intel</a:t>
            </a:r>
            <a:r>
              <a:rPr lang="zh-CN" altLang="en-US"/>
              <a:t>加入了更多的</a:t>
            </a:r>
            <a:r>
              <a:rPr lang="en-US" altLang="zh-CN"/>
              <a:t>3</a:t>
            </a:r>
            <a:r>
              <a:rPr lang="zh-CN" altLang="en-US"/>
              <a:t>级缓存</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en-US" altLang="zh-CN">
                <a:sym typeface="+mn-ea"/>
              </a:rPr>
              <a:t>Java </a:t>
            </a:r>
            <a:r>
              <a:rPr lang="zh-CN" altLang="en-US">
                <a:sym typeface="+mn-ea"/>
              </a:rPr>
              <a:t>最初的宣传口号是，跨平台运行，所以为了屏蔽不同 的处理器架构，不同的处理器品牌，</a:t>
            </a:r>
            <a:r>
              <a:rPr lang="en-US" altLang="zh-CN">
                <a:sym typeface="+mn-ea"/>
              </a:rPr>
              <a:t>Java </a:t>
            </a:r>
            <a:r>
              <a:rPr lang="zh-CN" altLang="en-US">
                <a:sym typeface="+mn-ea"/>
              </a:rPr>
              <a:t>规范 定义了一种</a:t>
            </a:r>
            <a:r>
              <a:rPr lang="en-US" altLang="zh-CN">
                <a:sym typeface="+mn-ea"/>
              </a:rPr>
              <a:t>Java</a:t>
            </a:r>
            <a:r>
              <a:rPr lang="zh-CN" altLang="en-US">
                <a:sym typeface="+mn-ea"/>
              </a:rPr>
              <a:t>内存模型，来让</a:t>
            </a:r>
            <a:r>
              <a:rPr lang="en-US" altLang="zh-CN">
                <a:sym typeface="+mn-ea"/>
              </a:rPr>
              <a:t>Java</a:t>
            </a:r>
            <a:r>
              <a:rPr lang="zh-CN" altLang="en-US">
                <a:sym typeface="+mn-ea"/>
              </a:rPr>
              <a:t>程序在各种平台下都能有一致的内存访问效果</a:t>
            </a:r>
            <a:endParaRPr lang="zh-CN" altLang="en-US">
              <a:sym typeface="+mn-ea"/>
            </a:endParaRPr>
          </a:p>
          <a:p>
            <a:endParaRPr lang="zh-CN" altLang="en-US">
              <a:sym typeface="+mn-ea"/>
            </a:endParaRPr>
          </a:p>
          <a:p>
            <a:r>
              <a:rPr lang="en-US" altLang="zh-CN">
                <a:sym typeface="+mn-ea"/>
              </a:rPr>
              <a:t>Java</a:t>
            </a:r>
            <a:r>
              <a:rPr lang="zh-CN" altLang="en-US">
                <a:sym typeface="+mn-ea"/>
              </a:rPr>
              <a:t>规定每一个 线程都必须有自己的本地内存，本地内存在线程之间不能共享，线程需要任何的共享数据，必须先从主内存读入本地内存，才能使用， 线程需要写入共享数据，必须先写入本地内存，然后再写入主内存</a:t>
            </a:r>
            <a:endParaRPr lang="zh-CN" altLang="en-US">
              <a:sym typeface="+mn-ea"/>
            </a:endParaRPr>
          </a:p>
          <a:p>
            <a:endParaRPr lang="zh-CN" altLang="en-US">
              <a:sym typeface="+mn-ea"/>
            </a:endParaRPr>
          </a:p>
          <a:p>
            <a:endParaRPr lang="zh-CN" altLang="en-US">
              <a:sym typeface="+mn-ea"/>
            </a:endParaRPr>
          </a:p>
          <a:p>
            <a:r>
              <a:rPr lang="zh-CN" altLang="en-US">
                <a:sym typeface="+mn-ea"/>
              </a:rPr>
              <a:t>这种内存模型的编程就是我们并发模型中的共享内存模型，</a:t>
            </a:r>
            <a:endParaRPr lang="zh-CN" altLang="en-US">
              <a:sym typeface="+mn-ea"/>
            </a:endParaRPr>
          </a:p>
          <a:p>
            <a:endParaRPr lang="zh-CN" altLang="en-US">
              <a:sym typeface="+mn-ea"/>
            </a:endParaRPr>
          </a:p>
          <a:p>
            <a:r>
              <a:rPr lang="zh-CN" altLang="en-US">
                <a:sym typeface="+mn-ea"/>
              </a:rPr>
              <a:t>共享内存模型编程的好处是接近</a:t>
            </a:r>
            <a:r>
              <a:rPr lang="en-US" altLang="zh-CN">
                <a:sym typeface="+mn-ea"/>
              </a:rPr>
              <a:t>cpu</a:t>
            </a:r>
            <a:r>
              <a:rPr lang="zh-CN" altLang="en-US">
                <a:sym typeface="+mn-ea"/>
              </a:rPr>
              <a:t>底层模型，但是也会有一些常见的问题</a:t>
            </a:r>
            <a:endParaRPr lang="zh-CN" altLang="en-US">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最常见的问题就是原子性和可见性，原子性，我们常见的读后写  ， 比如计数器，序列生成器， 先读取当前值，然后加</a:t>
            </a:r>
            <a:r>
              <a:rPr lang="en-US" altLang="zh-CN"/>
              <a:t>1</a:t>
            </a:r>
            <a:r>
              <a:rPr lang="zh-CN" altLang="en-US"/>
              <a:t>，再写入内存，这其中如果其他</a:t>
            </a:r>
            <a:r>
              <a:rPr lang="en-US" altLang="zh-CN"/>
              <a:t>cpu</a:t>
            </a:r>
            <a:r>
              <a:rPr lang="zh-CN" altLang="en-US"/>
              <a:t>执行同样的操作，就会产生静态条件，因为操作不是原子性的，</a:t>
            </a:r>
            <a:endParaRPr lang="zh-CN" altLang="en-US"/>
          </a:p>
          <a:p>
            <a:endParaRPr lang="zh-CN" altLang="en-US"/>
          </a:p>
          <a:p>
            <a:endParaRPr lang="zh-CN" altLang="en-US"/>
          </a:p>
          <a:p>
            <a:r>
              <a:rPr lang="zh-CN" altLang="en-US"/>
              <a:t>除了原子性这个常见的多线程问题，</a:t>
            </a:r>
            <a:r>
              <a:rPr lang="en-US" altLang="zh-CN"/>
              <a:t>Java</a:t>
            </a:r>
            <a:r>
              <a:rPr lang="zh-CN" altLang="en-US"/>
              <a:t>程序中我们还可能遇到可见性和顺序性的问题</a:t>
            </a:r>
            <a:endParaRPr lang="zh-CN" altLang="en-US"/>
          </a:p>
          <a:p>
            <a:r>
              <a:rPr lang="zh-CN" altLang="en-US"/>
              <a:t>可见性，一个线程不能观察到另一个线程写入的共享变量</a:t>
            </a:r>
            <a:endParaRPr lang="zh-CN" altLang="en-US"/>
          </a:p>
          <a:p>
            <a:endParaRPr lang="zh-CN" altLang="en-US"/>
          </a:p>
          <a:p>
            <a:r>
              <a:rPr lang="zh-CN" altLang="en-US"/>
              <a:t>顺序性，代码的乱序执行可能和我们想象中的不一致。</a:t>
            </a:r>
            <a:endParaRPr lang="zh-CN" altLang="en-US"/>
          </a:p>
          <a:p>
            <a:endParaRPr lang="zh-CN" altLang="en-US"/>
          </a:p>
          <a:p>
            <a:r>
              <a:rPr lang="zh-CN" altLang="en-US"/>
              <a:t>接下来我们看看对应的例子</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首先是原子性，这是一个序列生成器的代码，首先声明，这个类没有正确同步</a:t>
            </a:r>
            <a:endParaRPr lang="zh-CN" altLang="en-US"/>
          </a:p>
          <a:p>
            <a:r>
              <a:rPr lang="zh-CN" altLang="en-US"/>
              <a:t>每个线程需要获取下一个序列，  首先读取 </a:t>
            </a:r>
            <a:r>
              <a:rPr lang="en-US" altLang="zh-CN"/>
              <a:t>value</a:t>
            </a:r>
            <a:r>
              <a:rPr lang="zh-CN" altLang="en-US"/>
              <a:t>的值， 返回开始的值，然后把</a:t>
            </a:r>
            <a:r>
              <a:rPr lang="en-US" altLang="zh-CN"/>
              <a:t>value</a:t>
            </a:r>
            <a:r>
              <a:rPr lang="zh-CN" altLang="en-US"/>
              <a:t>的值加</a:t>
            </a:r>
            <a:r>
              <a:rPr lang="en-US" altLang="zh-CN"/>
              <a:t>1</a:t>
            </a:r>
            <a:endParaRPr lang="en-US" altLang="zh-CN"/>
          </a:p>
          <a:p>
            <a:endParaRPr lang="en-US" altLang="zh-CN"/>
          </a:p>
          <a:p>
            <a:r>
              <a:rPr lang="zh-CN" altLang="en-US"/>
              <a:t>当两个线程按上边的顺序执行的时候，将会出现同样的序列</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要解决刚才的问题，我们可以通过</a:t>
            </a:r>
            <a:r>
              <a:rPr lang="en-US" altLang="zh-CN"/>
              <a:t>Java</a:t>
            </a:r>
            <a:r>
              <a:rPr lang="zh-CN" altLang="en-US"/>
              <a:t>提供的关键字 </a:t>
            </a:r>
            <a:r>
              <a:rPr lang="en-US" altLang="zh-CN">
                <a:solidFill>
                  <a:srgbClr val="FF0000"/>
                </a:solidFill>
                <a:latin typeface="微软雅黑" panose="020B0503020204020204" charset="-122"/>
                <a:ea typeface="微软雅黑" panose="020B0503020204020204" charset="-122"/>
                <a:sym typeface="+mn-ea"/>
              </a:rPr>
              <a:t>synchronized  </a:t>
            </a:r>
            <a:r>
              <a:rPr lang="zh-CN" altLang="en-US">
                <a:solidFill>
                  <a:srgbClr val="FF0000"/>
                </a:solidFill>
                <a:latin typeface="微软雅黑" panose="020B0503020204020204" charset="-122"/>
                <a:ea typeface="微软雅黑" panose="020B0503020204020204" charset="-122"/>
                <a:sym typeface="+mn-ea"/>
              </a:rPr>
              <a:t>来实现操作的原子性</a:t>
            </a:r>
            <a:endParaRPr lang="zh-CN" altLang="en-US">
              <a:solidFill>
                <a:srgbClr val="FF0000"/>
              </a:solidFill>
              <a:latin typeface="微软雅黑" panose="020B0503020204020204" charset="-122"/>
              <a:ea typeface="微软雅黑" panose="020B0503020204020204"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hyperlink" Target="http://docs.oracle.com/javase/specs/jls/se8/html/jls-17.html#jls-17.4" TargetMode="External"/><Relationship Id="rId1" Type="http://schemas.openxmlformats.org/officeDocument/2006/relationships/hyperlink" Target="https://www.cs.umd.edu/~pugh/java/memoryModel/jsr-133-faq.html#whatism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hyperlink" Target="https://www.cs.umd.edu/~pugh/java/memoryModel/jsr-133-faq.html#volatile&#1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ackoverflow.com/questions/30578999/difference-between-memory-barriers-and-lock-prefixed-instructio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hyperlink" Target="https://www.cs.umd.edu/~pugh/java/memoryModel/jsr-133-faq.html#volatile&#1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ifeve.com/easy-happens-before/" TargetMode="External"/><Relationship Id="rId4" Type="http://schemas.openxmlformats.org/officeDocument/2006/relationships/hyperlink" Target="https://www.cs.umd.edu/users/pugh/java/memoryModel/jsr-133-faq.html" TargetMode="External"/><Relationship Id="rId3" Type="http://schemas.openxmlformats.org/officeDocument/2006/relationships/hyperlink" Target="http://g.oswego.edu/dl/jmm/cookbook.html&#13;" TargetMode="External"/><Relationship Id="rId2" Type="http://schemas.openxmlformats.org/officeDocument/2006/relationships/hyperlink" Target="https://docs.oracle.com/javase/specs/jls/se8/html/jls-17.html" TargetMode="External"/><Relationship Id="rId1" Type="http://schemas.openxmlformats.org/officeDocument/2006/relationships/hyperlink" Target="http://ifeve.com/java-memory-model-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363"/>
            <a:ext cx="9144000" cy="2387600"/>
          </a:xfrm>
        </p:spPr>
        <p:txBody>
          <a:bodyPr/>
          <a:p>
            <a:r>
              <a:rPr lang="en-US" altLang="zh-CN" sz="5400">
                <a:solidFill>
                  <a:srgbClr val="585454"/>
                </a:solidFill>
                <a:latin typeface="微软雅黑" panose="020B0503020204020204" charset="-122"/>
                <a:ea typeface="微软雅黑" panose="020B0503020204020204" charset="-122"/>
              </a:rPr>
              <a:t>java</a:t>
            </a:r>
            <a:r>
              <a:rPr lang="zh-CN" altLang="en-US" sz="5400">
                <a:solidFill>
                  <a:srgbClr val="585454"/>
                </a:solidFill>
                <a:latin typeface="微软雅黑" panose="020B0503020204020204" charset="-122"/>
                <a:ea typeface="微软雅黑" panose="020B0503020204020204" charset="-122"/>
              </a:rPr>
              <a:t>并发编程</a:t>
            </a:r>
            <a:endParaRPr lang="zh-CN" altLang="en-US" sz="5400">
              <a:solidFill>
                <a:srgbClr val="585454"/>
              </a:solidFill>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524000" y="3602355"/>
            <a:ext cx="9144000" cy="713105"/>
          </a:xfrm>
        </p:spPr>
        <p:txBody>
          <a:bodyPr/>
          <a:p>
            <a:r>
              <a:rPr lang="zh-CN" altLang="zh-CN" sz="2800">
                <a:solidFill>
                  <a:srgbClr val="585454"/>
                </a:solidFill>
                <a:latin typeface="微软雅黑" panose="020B0503020204020204" charset="-122"/>
                <a:ea typeface="微软雅黑" panose="020B0503020204020204" charset="-122"/>
              </a:rPr>
              <a:t>浅谈</a:t>
            </a:r>
            <a:r>
              <a:rPr lang="en-US" altLang="zh-CN" sz="2800">
                <a:solidFill>
                  <a:srgbClr val="585454"/>
                </a:solidFill>
                <a:latin typeface="微软雅黑" panose="020B0503020204020204" charset="-122"/>
                <a:ea typeface="微软雅黑" panose="020B0503020204020204" charset="-122"/>
              </a:rPr>
              <a:t>Java</a:t>
            </a:r>
            <a:r>
              <a:rPr lang="zh-CN" altLang="en-US" sz="2800">
                <a:solidFill>
                  <a:srgbClr val="585454"/>
                </a:solidFill>
                <a:latin typeface="微软雅黑" panose="020B0503020204020204" charset="-122"/>
                <a:ea typeface="微软雅黑" panose="020B0503020204020204" charset="-122"/>
              </a:rPr>
              <a:t>内存模型</a:t>
            </a:r>
            <a:r>
              <a:rPr lang="en-US" altLang="zh-CN" sz="2800">
                <a:solidFill>
                  <a:srgbClr val="585454"/>
                </a:solidFill>
                <a:latin typeface="微软雅黑" panose="020B0503020204020204" charset="-122"/>
                <a:ea typeface="微软雅黑" panose="020B0503020204020204" charset="-122"/>
              </a:rPr>
              <a:t>JMM</a:t>
            </a:r>
            <a:r>
              <a:rPr lang="zh-CN" altLang="en-US" sz="2800">
                <a:solidFill>
                  <a:srgbClr val="585454"/>
                </a:solidFill>
                <a:latin typeface="微软雅黑" panose="020B0503020204020204" charset="-122"/>
                <a:ea typeface="微软雅黑" panose="020B0503020204020204" charset="-122"/>
              </a:rPr>
              <a:t>（</a:t>
            </a:r>
            <a:r>
              <a:rPr lang="en-US" altLang="zh-CN" sz="2800">
                <a:solidFill>
                  <a:srgbClr val="585454"/>
                </a:solidFill>
                <a:latin typeface="微软雅黑" panose="020B0503020204020204" charset="-122"/>
                <a:ea typeface="微软雅黑" panose="020B0503020204020204" charset="-122"/>
              </a:rPr>
              <a:t>Java Memory Model</a:t>
            </a:r>
            <a:r>
              <a:rPr lang="zh-CN" altLang="en-US" sz="2800">
                <a:solidFill>
                  <a:srgbClr val="585454"/>
                </a:solidFill>
                <a:latin typeface="微软雅黑" panose="020B0503020204020204" charset="-122"/>
                <a:ea typeface="微软雅黑" panose="020B0503020204020204" charset="-122"/>
              </a:rPr>
              <a:t>）</a:t>
            </a:r>
            <a:endParaRPr lang="zh-CN" altLang="en-US" sz="2800">
              <a:solidFill>
                <a:srgbClr val="585454"/>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95045"/>
          </a:xfrm>
        </p:spPr>
        <p:txBody>
          <a:bodyPr/>
          <a:p>
            <a:r>
              <a:rPr lang="zh-CN" altLang="en-US" sz="2800">
                <a:solidFill>
                  <a:schemeClr val="bg2">
                    <a:lumMod val="25000"/>
                  </a:schemeClr>
                </a:solidFill>
                <a:latin typeface="微软雅黑" panose="020B0503020204020204" charset="-122"/>
                <a:ea typeface="微软雅黑" panose="020B0503020204020204" charset="-122"/>
              </a:rPr>
              <a:t>可见性问题</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966470" y="1598930"/>
            <a:ext cx="5338445" cy="7101840"/>
          </a:xfrm>
          <a:prstGeom prst="rect">
            <a:avLst/>
          </a:prstGeom>
          <a:noFill/>
        </p:spPr>
        <p:txBody>
          <a:bodyPr wrap="square" rtlCol="0">
            <a:spAutoFit/>
          </a:bodyPr>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class Server{</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private static boolean shutdown = false;</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void start(){</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20000"/>
              </a:lnSpc>
            </a:pPr>
            <a:r>
              <a:rPr lang="en-US" altLang="zh-CN" sz="1600">
                <a:solidFill>
                  <a:schemeClr val="bg2">
                    <a:lumMod val="25000"/>
                  </a:schemeClr>
                </a:solidFill>
                <a:latin typeface="微软雅黑" panose="020B0503020204020204" charset="-122"/>
                <a:ea typeface="微软雅黑" panose="020B0503020204020204" charset="-122"/>
              </a:rPr>
              <a:t>while(!shutdown){  // </a:t>
            </a:r>
            <a:r>
              <a:rPr lang="zh-CN" altLang="en-US" sz="1600">
                <a:solidFill>
                  <a:schemeClr val="bg2">
                    <a:lumMod val="25000"/>
                  </a:schemeClr>
                </a:solidFill>
                <a:latin typeface="微软雅黑" panose="020B0503020204020204" charset="-122"/>
                <a:ea typeface="微软雅黑" panose="020B0503020204020204" charset="-122"/>
              </a:rPr>
              <a:t>可能永远无法关闭</a:t>
            </a:r>
            <a:endParaRPr lang="zh-CN" altLang="en-US" sz="1600">
              <a:solidFill>
                <a:schemeClr val="bg2">
                  <a:lumMod val="25000"/>
                </a:schemeClr>
              </a:solidFill>
              <a:latin typeface="微软雅黑" panose="020B0503020204020204" charset="-122"/>
              <a:ea typeface="微软雅黑" panose="020B0503020204020204" charset="-122"/>
            </a:endParaRPr>
          </a:p>
          <a:p>
            <a:pPr lvl="3">
              <a:lnSpc>
                <a:spcPct val="120000"/>
              </a:lnSpc>
            </a:pPr>
            <a:r>
              <a:rPr lang="en-US" altLang="zh-CN" sz="1600">
                <a:solidFill>
                  <a:schemeClr val="bg2">
                    <a:lumMod val="25000"/>
                  </a:schemeClr>
                </a:solidFill>
                <a:latin typeface="微软雅黑" panose="020B0503020204020204" charset="-122"/>
                <a:ea typeface="微软雅黑" panose="020B0503020204020204" charset="-122"/>
              </a:rPr>
              <a:t>doService();</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void stop(){</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20000"/>
              </a:lnSpc>
            </a:pPr>
            <a:r>
              <a:rPr lang="en-US" altLang="zh-CN" sz="1600">
                <a:solidFill>
                  <a:schemeClr val="bg2">
                    <a:lumMod val="25000"/>
                  </a:schemeClr>
                </a:solidFill>
                <a:latin typeface="微软雅黑" panose="020B0503020204020204" charset="-122"/>
                <a:ea typeface="微软雅黑" panose="020B0503020204020204" charset="-122"/>
              </a:rPr>
              <a:t>sthutdown = true;</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main(){</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	new Thread(()-&gt;{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	start()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}).start();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br>
              <a:rPr lang="en-US" altLang="zh-CN" sz="1600">
                <a:solidFill>
                  <a:schemeClr val="bg2">
                    <a:lumMod val="25000"/>
                  </a:schemeClr>
                </a:solidFill>
                <a:latin typeface="微软雅黑" panose="020B0503020204020204" charset="-122"/>
                <a:ea typeface="微软雅黑" panose="020B0503020204020204" charset="-122"/>
              </a:rPr>
            </a:br>
            <a:r>
              <a:rPr lang="en-US" altLang="zh-CN" sz="1600">
                <a:solidFill>
                  <a:schemeClr val="bg2">
                    <a:lumMod val="25000"/>
                  </a:schemeClr>
                </a:solidFill>
                <a:latin typeface="微软雅黑" panose="020B0503020204020204" charset="-122"/>
                <a:ea typeface="微软雅黑" panose="020B0503020204020204" charset="-122"/>
              </a:rPr>
              <a:t>new Thread(()-&gt;{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	stop();</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}).start();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p:txBody>
      </p:sp>
      <p:sp>
        <p:nvSpPr>
          <p:cNvPr id="3" name="文本框 2"/>
          <p:cNvSpPr txBox="1"/>
          <p:nvPr/>
        </p:nvSpPr>
        <p:spPr>
          <a:xfrm>
            <a:off x="8526780" y="5006340"/>
            <a:ext cx="4571365" cy="383540"/>
          </a:xfrm>
          <a:prstGeom prst="rect">
            <a:avLst/>
          </a:prstGeom>
          <a:noFill/>
        </p:spPr>
        <p:txBody>
          <a:bodyPr wrap="none" rtlCol="0">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线程</a:t>
            </a:r>
            <a:r>
              <a:rPr lang="en-US" altLang="zh-CN" sz="1600">
                <a:solidFill>
                  <a:schemeClr val="bg2">
                    <a:lumMod val="25000"/>
                  </a:schemeClr>
                </a:solidFill>
                <a:latin typeface="微软雅黑" panose="020B0503020204020204" charset="-122"/>
                <a:ea typeface="微软雅黑" panose="020B0503020204020204" charset="-122"/>
              </a:rPr>
              <a:t>A</a:t>
            </a:r>
            <a:r>
              <a:rPr lang="zh-CN" altLang="en-US" sz="1600">
                <a:solidFill>
                  <a:schemeClr val="bg2">
                    <a:lumMod val="25000"/>
                  </a:schemeClr>
                </a:solidFill>
                <a:latin typeface="微软雅黑" panose="020B0503020204020204" charset="-122"/>
                <a:ea typeface="微软雅黑" panose="020B0503020204020204" charset="-122"/>
              </a:rPr>
              <a:t>执行</a:t>
            </a:r>
            <a:r>
              <a:rPr lang="en-US" altLang="zh-CN" sz="1600">
                <a:solidFill>
                  <a:schemeClr val="bg2">
                    <a:lumMod val="25000"/>
                  </a:schemeClr>
                </a:solidFill>
                <a:latin typeface="微软雅黑" panose="020B0503020204020204" charset="-122"/>
                <a:ea typeface="微软雅黑" panose="020B0503020204020204" charset="-122"/>
              </a:rPr>
              <a:t>start</a:t>
            </a:r>
            <a:r>
              <a:rPr lang="zh-CN" altLang="en-US" sz="1600">
                <a:solidFill>
                  <a:schemeClr val="bg2">
                    <a:lumMod val="25000"/>
                  </a:schemeClr>
                </a:solidFill>
                <a:latin typeface="微软雅黑" panose="020B0503020204020204" charset="-122"/>
                <a:ea typeface="微软雅黑" panose="020B0503020204020204" charset="-122"/>
              </a:rPr>
              <a:t>方法，另一个线程</a:t>
            </a:r>
            <a:r>
              <a:rPr lang="en-US" altLang="zh-CN" sz="1600">
                <a:solidFill>
                  <a:schemeClr val="bg2">
                    <a:lumMod val="25000"/>
                  </a:schemeClr>
                </a:solidFill>
                <a:latin typeface="微软雅黑" panose="020B0503020204020204" charset="-122"/>
                <a:ea typeface="微软雅黑" panose="020B0503020204020204" charset="-122"/>
              </a:rPr>
              <a:t>B</a:t>
            </a:r>
            <a:r>
              <a:rPr lang="zh-CN" altLang="en-US" sz="1600">
                <a:solidFill>
                  <a:schemeClr val="bg2">
                    <a:lumMod val="25000"/>
                  </a:schemeClr>
                </a:solidFill>
                <a:latin typeface="微软雅黑" panose="020B0503020204020204" charset="-122"/>
                <a:ea typeface="微软雅黑" panose="020B0503020204020204" charset="-122"/>
              </a:rPr>
              <a:t>执行</a:t>
            </a:r>
            <a:r>
              <a:rPr lang="en-US" altLang="zh-CN" sz="1600">
                <a:solidFill>
                  <a:schemeClr val="bg2">
                    <a:lumMod val="25000"/>
                  </a:schemeClr>
                </a:solidFill>
                <a:latin typeface="微软雅黑" panose="020B0503020204020204" charset="-122"/>
                <a:ea typeface="微软雅黑" panose="020B0503020204020204" charset="-122"/>
              </a:rPr>
              <a:t>stop</a:t>
            </a:r>
            <a:r>
              <a:rPr lang="zh-CN" altLang="en-US" sz="1600">
                <a:solidFill>
                  <a:schemeClr val="bg2">
                    <a:lumMod val="25000"/>
                  </a:schemeClr>
                </a:solidFill>
                <a:latin typeface="微软雅黑" panose="020B0503020204020204" charset="-122"/>
                <a:ea typeface="微软雅黑" panose="020B0503020204020204" charset="-122"/>
              </a:rPr>
              <a:t>方法</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97865" y="1109345"/>
            <a:ext cx="6010910" cy="3842385"/>
          </a:xfrm>
          <a:prstGeom prst="rect">
            <a:avLst/>
          </a:prstGeom>
          <a:noFill/>
        </p:spPr>
        <p:txBody>
          <a:bodyPr wrap="square" rtlCol="0">
            <a:spAutoFit/>
          </a:bodyPr>
          <a:p>
            <a:pPr>
              <a:lnSpc>
                <a:spcPct val="140000"/>
              </a:lnSpc>
            </a:pPr>
            <a:r>
              <a:rPr lang="en-US" altLang="zh-CN" sz="1600">
                <a:solidFill>
                  <a:schemeClr val="bg2">
                    <a:lumMod val="25000"/>
                  </a:schemeClr>
                </a:solidFill>
                <a:latin typeface="微软雅黑" panose="020B0503020204020204" charset="-122"/>
                <a:ea typeface="微软雅黑" panose="020B0503020204020204" charset="-122"/>
              </a:rPr>
              <a:t>public class Server{</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40000"/>
              </a:lnSpc>
            </a:pPr>
            <a:r>
              <a:rPr lang="en-US" altLang="zh-CN" sz="1600">
                <a:solidFill>
                  <a:schemeClr val="bg2">
                    <a:lumMod val="25000"/>
                  </a:schemeClr>
                </a:solidFill>
                <a:latin typeface="微软雅黑" panose="020B0503020204020204" charset="-122"/>
                <a:ea typeface="微软雅黑" panose="020B0503020204020204" charset="-122"/>
              </a:rPr>
              <a:t>private </a:t>
            </a:r>
            <a:r>
              <a:rPr lang="en-US" altLang="zh-CN" sz="1600">
                <a:solidFill>
                  <a:srgbClr val="FF0000"/>
                </a:solidFill>
                <a:latin typeface="微软雅黑" panose="020B0503020204020204" charset="-122"/>
                <a:ea typeface="微软雅黑" panose="020B0503020204020204" charset="-122"/>
              </a:rPr>
              <a:t>volatile </a:t>
            </a:r>
            <a:r>
              <a:rPr lang="en-US" altLang="zh-CN" sz="1600">
                <a:solidFill>
                  <a:schemeClr val="bg2">
                    <a:lumMod val="25000"/>
                  </a:schemeClr>
                </a:solidFill>
                <a:latin typeface="微软雅黑" panose="020B0503020204020204" charset="-122"/>
                <a:ea typeface="微软雅黑" panose="020B0503020204020204" charset="-122"/>
              </a:rPr>
              <a:t>boolean shutdown = false;</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40000"/>
              </a:lnSpc>
            </a:pPr>
            <a:r>
              <a:rPr lang="en-US" altLang="zh-CN" sz="1600">
                <a:solidFill>
                  <a:schemeClr val="bg2">
                    <a:lumMod val="25000"/>
                  </a:schemeClr>
                </a:solidFill>
                <a:latin typeface="微软雅黑" panose="020B0503020204020204" charset="-122"/>
                <a:ea typeface="微软雅黑" panose="020B0503020204020204" charset="-122"/>
              </a:rPr>
              <a:t>public void start(){</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40000"/>
              </a:lnSpc>
            </a:pPr>
            <a:r>
              <a:rPr lang="en-US" altLang="zh-CN" sz="1600">
                <a:solidFill>
                  <a:schemeClr val="bg2">
                    <a:lumMod val="25000"/>
                  </a:schemeClr>
                </a:solidFill>
                <a:latin typeface="微软雅黑" panose="020B0503020204020204" charset="-122"/>
                <a:ea typeface="微软雅黑" panose="020B0503020204020204" charset="-122"/>
              </a:rPr>
              <a:t>while(!shutdown){</a:t>
            </a:r>
            <a:endParaRPr lang="en-US" altLang="zh-CN" sz="1600">
              <a:solidFill>
                <a:schemeClr val="bg2">
                  <a:lumMod val="25000"/>
                </a:schemeClr>
              </a:solidFill>
              <a:latin typeface="微软雅黑" panose="020B0503020204020204" charset="-122"/>
              <a:ea typeface="微软雅黑" panose="020B0503020204020204" charset="-122"/>
            </a:endParaRPr>
          </a:p>
          <a:p>
            <a:pPr lvl="3">
              <a:lnSpc>
                <a:spcPct val="140000"/>
              </a:lnSpc>
            </a:pPr>
            <a:r>
              <a:rPr lang="en-US" altLang="zh-CN" sz="1600">
                <a:solidFill>
                  <a:schemeClr val="bg2">
                    <a:lumMod val="25000"/>
                  </a:schemeClr>
                </a:solidFill>
                <a:latin typeface="微软雅黑" panose="020B0503020204020204" charset="-122"/>
                <a:ea typeface="微软雅黑" panose="020B0503020204020204" charset="-122"/>
              </a:rPr>
              <a:t>doService();</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4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4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40000"/>
              </a:lnSpc>
            </a:pPr>
            <a:r>
              <a:rPr lang="en-US" altLang="zh-CN" sz="1600">
                <a:solidFill>
                  <a:schemeClr val="bg2">
                    <a:lumMod val="25000"/>
                  </a:schemeClr>
                </a:solidFill>
                <a:latin typeface="微软雅黑" panose="020B0503020204020204" charset="-122"/>
                <a:ea typeface="微软雅黑" panose="020B0503020204020204" charset="-122"/>
              </a:rPr>
              <a:t>public </a:t>
            </a:r>
            <a:r>
              <a:rPr lang="en-US" altLang="zh-CN" sz="1600">
                <a:solidFill>
                  <a:schemeClr val="bg2">
                    <a:lumMod val="25000"/>
                  </a:schemeClr>
                </a:solidFill>
                <a:latin typeface="微软雅黑" panose="020B0503020204020204" charset="-122"/>
                <a:ea typeface="微软雅黑" panose="020B0503020204020204" charset="-122"/>
                <a:sym typeface="+mn-ea"/>
              </a:rPr>
              <a:t>void </a:t>
            </a:r>
            <a:r>
              <a:rPr lang="en-US" altLang="zh-CN" sz="1600">
                <a:solidFill>
                  <a:schemeClr val="bg2">
                    <a:lumMod val="25000"/>
                  </a:schemeClr>
                </a:solidFill>
                <a:latin typeface="微软雅黑" panose="020B0503020204020204" charset="-122"/>
                <a:ea typeface="微软雅黑" panose="020B0503020204020204" charset="-122"/>
              </a:rPr>
              <a:t>stop(){</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40000"/>
              </a:lnSpc>
            </a:pPr>
            <a:r>
              <a:rPr lang="en-US" altLang="zh-CN" sz="1600">
                <a:solidFill>
                  <a:schemeClr val="bg2">
                    <a:lumMod val="25000"/>
                  </a:schemeClr>
                </a:solidFill>
                <a:latin typeface="微软雅黑" panose="020B0503020204020204" charset="-122"/>
                <a:ea typeface="微软雅黑" panose="020B0503020204020204" charset="-122"/>
              </a:rPr>
              <a:t>sthudown = true;</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4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4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p:txBody>
      </p:sp>
      <p:sp>
        <p:nvSpPr>
          <p:cNvPr id="2" name="文本框 1"/>
          <p:cNvSpPr txBox="1"/>
          <p:nvPr/>
        </p:nvSpPr>
        <p:spPr>
          <a:xfrm>
            <a:off x="697865" y="5109210"/>
            <a:ext cx="4838065" cy="35242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java</a:t>
            </a:r>
            <a:r>
              <a:rPr lang="zh-CN" altLang="en-US" sz="1600">
                <a:solidFill>
                  <a:schemeClr val="bg2">
                    <a:lumMod val="25000"/>
                  </a:schemeClr>
                </a:solidFill>
                <a:latin typeface="微软雅黑" panose="020B0503020204020204" charset="-122"/>
                <a:ea typeface="微软雅黑" panose="020B0503020204020204" charset="-122"/>
                <a:sym typeface="+mn-ea"/>
              </a:rPr>
              <a:t>中提供 </a:t>
            </a:r>
            <a:r>
              <a:rPr lang="en-US" altLang="zh-CN" sz="1600">
                <a:solidFill>
                  <a:schemeClr val="bg2">
                    <a:lumMod val="25000"/>
                  </a:schemeClr>
                </a:solidFill>
                <a:latin typeface="微软雅黑" panose="020B0503020204020204" charset="-122"/>
                <a:ea typeface="微软雅黑" panose="020B0503020204020204" charset="-122"/>
                <a:sym typeface="+mn-ea"/>
              </a:rPr>
              <a:t>volatile </a:t>
            </a:r>
            <a:r>
              <a:rPr lang="zh-CN" altLang="en-US" sz="1600">
                <a:solidFill>
                  <a:schemeClr val="bg2">
                    <a:lumMod val="25000"/>
                  </a:schemeClr>
                </a:solidFill>
                <a:latin typeface="微软雅黑" panose="020B0503020204020204" charset="-122"/>
                <a:ea typeface="微软雅黑" panose="020B0503020204020204" charset="-122"/>
                <a:sym typeface="+mn-ea"/>
              </a:rPr>
              <a:t>关键字，保证共享变量的可见性</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19810"/>
          </a:xfrm>
        </p:spPr>
        <p:txBody>
          <a:bodyPr/>
          <a:p>
            <a:r>
              <a:rPr lang="zh-CN" altLang="en-US" sz="2800">
                <a:solidFill>
                  <a:schemeClr val="bg2">
                    <a:lumMod val="25000"/>
                  </a:schemeClr>
                </a:solidFill>
                <a:latin typeface="微软雅黑" panose="020B0503020204020204" charset="-122"/>
                <a:ea typeface="微软雅黑" panose="020B0503020204020204" charset="-122"/>
              </a:rPr>
              <a:t>顺序性问题</a:t>
            </a:r>
            <a:endParaRPr lang="zh-CN" altLang="en-US">
              <a:solidFill>
                <a:schemeClr val="bg2">
                  <a:lumMod val="25000"/>
                </a:schemeClr>
              </a:solidFill>
              <a:latin typeface="微软雅黑" panose="020B0503020204020204" charset="-122"/>
              <a:ea typeface="微软雅黑" panose="020B0503020204020204" charset="-122"/>
            </a:endParaRPr>
          </a:p>
        </p:txBody>
      </p:sp>
      <p:graphicFrame>
        <p:nvGraphicFramePr>
          <p:cNvPr id="4" name="表格 3"/>
          <p:cNvGraphicFramePr/>
          <p:nvPr/>
        </p:nvGraphicFramePr>
        <p:xfrm>
          <a:off x="915035" y="1879600"/>
          <a:ext cx="3561715" cy="1932305"/>
        </p:xfrm>
        <a:graphic>
          <a:graphicData uri="http://schemas.openxmlformats.org/drawingml/2006/table">
            <a:tbl>
              <a:tblPr firstRow="1" bandRow="1">
                <a:tableStyleId>{5C22544A-7EE6-4342-B048-85BDC9FD1C3A}</a:tableStyleId>
              </a:tblPr>
              <a:tblGrid>
                <a:gridCol w="1781175"/>
                <a:gridCol w="1780540"/>
              </a:tblGrid>
              <a:tr h="381000">
                <a:tc>
                  <a:txBody>
                    <a:bodyPr/>
                    <a:p>
                      <a:pPr>
                        <a:lnSpc>
                          <a:spcPct val="130000"/>
                        </a:lnSpc>
                        <a:buNone/>
                      </a:pPr>
                      <a:r>
                        <a:rPr lang="en-US" altLang="zh-CN" sz="1600">
                          <a:latin typeface="微软雅黑" panose="020B0503020204020204" charset="-122"/>
                          <a:ea typeface="微软雅黑" panose="020B0503020204020204" charset="-122"/>
                        </a:rPr>
                        <a:t>Thread A</a:t>
                      </a:r>
                      <a:endParaRPr lang="en-US" altLang="zh-CN" sz="1600">
                        <a:latin typeface="微软雅黑" panose="020B0503020204020204" charset="-122"/>
                        <a:ea typeface="微软雅黑" panose="020B0503020204020204" charset="-122"/>
                      </a:endParaRPr>
                    </a:p>
                  </a:txBody>
                  <a:tcPr/>
                </a:tc>
                <a:tc>
                  <a:txBody>
                    <a:bodyPr/>
                    <a:p>
                      <a:pPr>
                        <a:lnSpc>
                          <a:spcPct val="130000"/>
                        </a:lnSpc>
                        <a:buNone/>
                      </a:pPr>
                      <a:r>
                        <a:rPr lang="en-US" altLang="zh-CN" sz="1600">
                          <a:latin typeface="微软雅黑" panose="020B0503020204020204" charset="-122"/>
                          <a:ea typeface="微软雅黑" panose="020B0503020204020204" charset="-122"/>
                        </a:rPr>
                        <a:t>Thread B</a:t>
                      </a:r>
                      <a:endParaRPr lang="en-US" altLang="zh-CN" sz="1600">
                        <a:latin typeface="微软雅黑" panose="020B0503020204020204" charset="-122"/>
                        <a:ea typeface="微软雅黑" panose="020B0503020204020204" charset="-122"/>
                      </a:endParaRPr>
                    </a:p>
                  </a:txBody>
                  <a:tcPr/>
                </a:tc>
              </a:tr>
              <a:tr h="762000">
                <a:tc>
                  <a:txBody>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a = 1;</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rPr>
                        <a:t>x = b;</a:t>
                      </a:r>
                      <a:endParaRPr lang="en-US" altLang="zh-CN" sz="1600">
                        <a:solidFill>
                          <a:schemeClr val="bg2">
                            <a:lumMod val="25000"/>
                          </a:schemeClr>
                        </a:solidFill>
                        <a:latin typeface="微软雅黑" panose="020B0503020204020204" charset="-122"/>
                        <a:ea typeface="微软雅黑" panose="020B0503020204020204" charset="-122"/>
                      </a:endParaRPr>
                    </a:p>
                  </a:txBody>
                  <a:tcPr/>
                </a:tc>
                <a:tc>
                  <a:txBody>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rPr>
                        <a:t>b = 2;</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rPr>
                        <a:t>y = a;</a:t>
                      </a:r>
                      <a:endParaRPr lang="en-US" altLang="zh-CN" sz="1600">
                        <a:solidFill>
                          <a:schemeClr val="bg2">
                            <a:lumMod val="25000"/>
                          </a:schemeClr>
                        </a:solidFill>
                        <a:latin typeface="微软雅黑" panose="020B0503020204020204" charset="-122"/>
                        <a:ea typeface="微软雅黑" panose="020B0503020204020204" charset="-122"/>
                      </a:endParaRPr>
                    </a:p>
                  </a:txBody>
                  <a:tcPr/>
                </a:tc>
              </a:tr>
              <a:tr h="762000">
                <a:tc gridSpan="2">
                  <a:txBody>
                    <a:bodyPr/>
                    <a:p>
                      <a:pPr>
                        <a:lnSpc>
                          <a:spcPct val="130000"/>
                        </a:lnSpc>
                        <a:buNone/>
                      </a:pPr>
                      <a:r>
                        <a:rPr lang="zh-CN" altLang="en-US" sz="1600">
                          <a:solidFill>
                            <a:schemeClr val="bg2">
                              <a:lumMod val="25000"/>
                            </a:schemeClr>
                          </a:solidFill>
                          <a:latin typeface="微软雅黑" panose="020B0503020204020204" charset="-122"/>
                          <a:ea typeface="微软雅黑" panose="020B0503020204020204" charset="-122"/>
                        </a:rPr>
                        <a:t>初始状态： </a:t>
                      </a:r>
                      <a:r>
                        <a:rPr lang="en-US" altLang="zh-CN" sz="1600">
                          <a:solidFill>
                            <a:schemeClr val="bg2">
                              <a:lumMod val="25000"/>
                            </a:schemeClr>
                          </a:solidFill>
                          <a:latin typeface="微软雅黑" panose="020B0503020204020204" charset="-122"/>
                          <a:ea typeface="微软雅黑" panose="020B0503020204020204" charset="-122"/>
                        </a:rPr>
                        <a:t>a =b = 0;</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30000"/>
                        </a:lnSpc>
                        <a:buNone/>
                      </a:pPr>
                      <a:r>
                        <a:rPr lang="en-US" altLang="zh-CN" sz="1600">
                          <a:solidFill>
                            <a:srgbClr val="FF0000"/>
                          </a:solidFill>
                          <a:latin typeface="微软雅黑" panose="020B0503020204020204" charset="-122"/>
                          <a:ea typeface="微软雅黑" panose="020B0503020204020204" charset="-122"/>
                        </a:rPr>
                        <a:t>java</a:t>
                      </a:r>
                      <a:r>
                        <a:rPr lang="zh-CN" altLang="en-US" sz="1600">
                          <a:solidFill>
                            <a:srgbClr val="FF0000"/>
                          </a:solidFill>
                          <a:latin typeface="微软雅黑" panose="020B0503020204020204" charset="-122"/>
                          <a:ea typeface="微软雅黑" panose="020B0503020204020204" charset="-122"/>
                        </a:rPr>
                        <a:t>允许执行得到的结果：</a:t>
                      </a:r>
                      <a:r>
                        <a:rPr lang="en-US" altLang="zh-CN" sz="1600">
                          <a:solidFill>
                            <a:srgbClr val="FF0000"/>
                          </a:solidFill>
                          <a:latin typeface="微软雅黑" panose="020B0503020204020204" charset="-122"/>
                          <a:ea typeface="微软雅黑" panose="020B0503020204020204" charset="-122"/>
                        </a:rPr>
                        <a:t>x = y =0</a:t>
                      </a:r>
                      <a:r>
                        <a:rPr lang="en-US" altLang="zh-CN" sz="1600">
                          <a:solidFill>
                            <a:schemeClr val="bg2">
                              <a:lumMod val="25000"/>
                            </a:schemeClr>
                          </a:solidFill>
                          <a:latin typeface="微软雅黑" panose="020B0503020204020204" charset="-122"/>
                          <a:ea typeface="微软雅黑" panose="020B0503020204020204" charset="-122"/>
                        </a:rPr>
                        <a:t> </a:t>
                      </a:r>
                      <a:endParaRPr lang="en-US" altLang="zh-CN" sz="1600">
                        <a:solidFill>
                          <a:schemeClr val="bg2">
                            <a:lumMod val="25000"/>
                          </a:schemeClr>
                        </a:solidFill>
                        <a:latin typeface="微软雅黑" panose="020B0503020204020204" charset="-122"/>
                        <a:ea typeface="微软雅黑" panose="020B0503020204020204" charset="-122"/>
                      </a:endParaRPr>
                    </a:p>
                  </a:txBody>
                  <a:tcPr/>
                </a:tc>
                <a:tc hMerge="1">
                  <a:tcPr/>
                </a:tc>
              </a:tr>
            </a:tbl>
          </a:graphicData>
        </a:graphic>
      </p:graphicFrame>
      <p:graphicFrame>
        <p:nvGraphicFramePr>
          <p:cNvPr id="5" name="表格 4"/>
          <p:cNvGraphicFramePr/>
          <p:nvPr/>
        </p:nvGraphicFramePr>
        <p:xfrm>
          <a:off x="915035" y="4486910"/>
          <a:ext cx="6180455" cy="2164080"/>
        </p:xfrm>
        <a:graphic>
          <a:graphicData uri="http://schemas.openxmlformats.org/drawingml/2006/table">
            <a:tbl>
              <a:tblPr firstRow="1" bandRow="1">
                <a:tableStyleId>{5C22544A-7EE6-4342-B048-85BDC9FD1C3A}</a:tableStyleId>
              </a:tblPr>
              <a:tblGrid>
                <a:gridCol w="3090545"/>
                <a:gridCol w="3089910"/>
              </a:tblGrid>
              <a:tr h="381000">
                <a:tc>
                  <a:txBody>
                    <a:bodyPr/>
                    <a:p>
                      <a:pPr>
                        <a:buNone/>
                      </a:pPr>
                      <a:r>
                        <a:rPr lang="en-US" altLang="zh-CN" sz="1600">
                          <a:latin typeface="微软雅黑" panose="020B0503020204020204" charset="-122"/>
                          <a:ea typeface="微软雅黑" panose="020B0503020204020204" charset="-122"/>
                        </a:rPr>
                        <a:t>Thread A</a:t>
                      </a:r>
                      <a:endParaRPr lang="en-US" altLang="zh-CN" sz="1600">
                        <a:latin typeface="微软雅黑" panose="020B0503020204020204" charset="-122"/>
                        <a:ea typeface="微软雅黑" panose="020B0503020204020204" charset="-122"/>
                      </a:endParaRPr>
                    </a:p>
                  </a:txBody>
                  <a:tcPr/>
                </a:tc>
                <a:tc>
                  <a:txBody>
                    <a:bodyPr/>
                    <a:p>
                      <a:pPr>
                        <a:buNone/>
                      </a:pPr>
                      <a:r>
                        <a:rPr lang="en-US" altLang="zh-CN">
                          <a:latin typeface="微软雅黑" panose="020B0503020204020204" charset="-122"/>
                          <a:ea typeface="微软雅黑" panose="020B0503020204020204" charset="-122"/>
                        </a:rPr>
                        <a:t>Thread B</a:t>
                      </a:r>
                      <a:endParaRPr lang="en-US" altLang="zh-CN">
                        <a:latin typeface="微软雅黑" panose="020B0503020204020204" charset="-122"/>
                        <a:ea typeface="微软雅黑" panose="020B0503020204020204" charset="-122"/>
                      </a:endParaRPr>
                    </a:p>
                  </a:txBody>
                  <a:tcPr/>
                </a:tc>
              </a:tr>
              <a:tr h="762000">
                <a:tc>
                  <a:txBody>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x = b;</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rPr>
                        <a:t>a = 1;</a:t>
                      </a:r>
                      <a:endParaRPr lang="en-US" altLang="zh-CN" sz="1600">
                        <a:solidFill>
                          <a:schemeClr val="bg2">
                            <a:lumMod val="25000"/>
                          </a:schemeClr>
                        </a:solidFill>
                        <a:latin typeface="微软雅黑" panose="020B0503020204020204" charset="-122"/>
                        <a:ea typeface="微软雅黑" panose="020B0503020204020204" charset="-122"/>
                      </a:endParaRPr>
                    </a:p>
                  </a:txBody>
                  <a:tcPr/>
                </a:tc>
                <a:tc>
                  <a:txBody>
                    <a:bodyPr/>
                    <a:p>
                      <a:pPr>
                        <a:buNone/>
                      </a:pPr>
                      <a:r>
                        <a:rPr lang="en-US" altLang="zh-CN" sz="1800">
                          <a:latin typeface="微软雅黑" panose="020B0503020204020204" charset="-122"/>
                          <a:ea typeface="微软雅黑" panose="020B0503020204020204" charset="-122"/>
                          <a:sym typeface="+mn-ea"/>
                        </a:rPr>
                        <a:t>y = a;</a:t>
                      </a:r>
                      <a:endParaRPr lang="en-US" altLang="zh-CN">
                        <a:latin typeface="微软雅黑" panose="020B0503020204020204" charset="-122"/>
                        <a:ea typeface="微软雅黑" panose="020B0503020204020204" charset="-122"/>
                      </a:endParaRPr>
                    </a:p>
                    <a:p>
                      <a:pPr>
                        <a:buNone/>
                      </a:pPr>
                      <a:r>
                        <a:rPr lang="en-US" altLang="zh-CN">
                          <a:latin typeface="微软雅黑" panose="020B0503020204020204" charset="-122"/>
                          <a:ea typeface="微软雅黑" panose="020B0503020204020204" charset="-122"/>
                        </a:rPr>
                        <a:t>b = 2;</a:t>
                      </a:r>
                      <a:endParaRPr lang="en-US" altLang="zh-CN">
                        <a:latin typeface="微软雅黑" panose="020B0503020204020204" charset="-122"/>
                        <a:ea typeface="微软雅黑" panose="020B0503020204020204" charset="-122"/>
                      </a:endParaRPr>
                    </a:p>
                    <a:p>
                      <a:pPr>
                        <a:buNone/>
                      </a:pPr>
                      <a:endParaRPr lang="en-US" altLang="zh-CN">
                        <a:latin typeface="微软雅黑" panose="020B0503020204020204" charset="-122"/>
                        <a:ea typeface="微软雅黑" panose="020B0503020204020204" charset="-122"/>
                      </a:endParaRPr>
                    </a:p>
                  </a:txBody>
                  <a:tcPr/>
                </a:tc>
              </a:tr>
              <a:tr h="762000">
                <a:tc gridSpan="2">
                  <a:txBody>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rPr>
                        <a:t>java</a:t>
                      </a:r>
                      <a:r>
                        <a:rPr lang="zh-CN" altLang="en-US" sz="1600">
                          <a:solidFill>
                            <a:schemeClr val="bg2">
                              <a:lumMod val="25000"/>
                            </a:schemeClr>
                          </a:solidFill>
                          <a:latin typeface="微软雅黑" panose="020B0503020204020204" charset="-122"/>
                          <a:ea typeface="微软雅黑" panose="020B0503020204020204" charset="-122"/>
                        </a:rPr>
                        <a:t>允许对没有数据依赖的</a:t>
                      </a:r>
                      <a:r>
                        <a:rPr lang="zh-CN" altLang="en-US" sz="1600">
                          <a:solidFill>
                            <a:schemeClr val="bg2">
                              <a:lumMod val="25000"/>
                            </a:schemeClr>
                          </a:solidFill>
                          <a:latin typeface="微软雅黑" panose="020B0503020204020204" charset="-122"/>
                          <a:ea typeface="微软雅黑" panose="020B0503020204020204" charset="-122"/>
                          <a:sym typeface="+mn-ea"/>
                        </a:rPr>
                        <a:t>未同步的</a:t>
                      </a:r>
                      <a:r>
                        <a:rPr lang="zh-CN" altLang="en-US" sz="1600">
                          <a:solidFill>
                            <a:schemeClr val="bg2">
                              <a:lumMod val="25000"/>
                            </a:schemeClr>
                          </a:solidFill>
                          <a:latin typeface="微软雅黑" panose="020B0503020204020204" charset="-122"/>
                          <a:ea typeface="微软雅黑" panose="020B0503020204020204" charset="-122"/>
                        </a:rPr>
                        <a:t>代码进行重排序： 执行结果 </a:t>
                      </a:r>
                      <a:r>
                        <a:rPr lang="en-US" altLang="zh-CN" sz="1600">
                          <a:solidFill>
                            <a:schemeClr val="bg2">
                              <a:lumMod val="25000"/>
                            </a:schemeClr>
                          </a:solidFill>
                          <a:latin typeface="微软雅黑" panose="020B0503020204020204" charset="-122"/>
                          <a:ea typeface="微软雅黑" panose="020B0503020204020204" charset="-122"/>
                        </a:rPr>
                        <a:t>x =y =0</a:t>
                      </a:r>
                      <a:endParaRPr lang="en-US" altLang="zh-CN" sz="1600">
                        <a:solidFill>
                          <a:schemeClr val="bg2">
                            <a:lumMod val="25000"/>
                          </a:schemeClr>
                        </a:solidFill>
                        <a:latin typeface="微软雅黑" panose="020B0503020204020204" charset="-122"/>
                        <a:ea typeface="微软雅黑" panose="020B0503020204020204" charset="-122"/>
                      </a:endParaRPr>
                    </a:p>
                  </a:txBody>
                  <a:tcPr/>
                </a:tc>
                <a:tc hMerge="1">
                  <a:tcPr/>
                </a:tc>
              </a:tr>
            </a:tbl>
          </a:graphicData>
        </a:graphic>
      </p:graphicFrame>
      <p:sp>
        <p:nvSpPr>
          <p:cNvPr id="3" name="文本框 2"/>
          <p:cNvSpPr txBox="1"/>
          <p:nvPr/>
        </p:nvSpPr>
        <p:spPr>
          <a:xfrm>
            <a:off x="915035" y="1513840"/>
            <a:ext cx="1554480" cy="365760"/>
          </a:xfrm>
          <a:prstGeom prst="rect">
            <a:avLst/>
          </a:prstGeom>
          <a:noFill/>
        </p:spPr>
        <p:txBody>
          <a:bodyPr wrap="none" rtlCol="0">
            <a:spAutoFit/>
          </a:bodyPr>
          <a:p>
            <a:r>
              <a:rPr lang="zh-CN" altLang="en-US">
                <a:solidFill>
                  <a:schemeClr val="bg2">
                    <a:lumMod val="25000"/>
                  </a:schemeClr>
                </a:solidFill>
                <a:latin typeface="微软雅黑" panose="020B0503020204020204" charset="-122"/>
                <a:ea typeface="微软雅黑" panose="020B0503020204020204" charset="-122"/>
              </a:rPr>
              <a:t>代码编写顺序</a:t>
            </a:r>
            <a:endParaRPr lang="zh-CN" altLang="en-US">
              <a:solidFill>
                <a:schemeClr val="bg2">
                  <a:lumMod val="25000"/>
                </a:schemeClr>
              </a:solidFill>
              <a:latin typeface="微软雅黑" panose="020B0503020204020204" charset="-122"/>
              <a:ea typeface="微软雅黑" panose="020B0503020204020204" charset="-122"/>
            </a:endParaRPr>
          </a:p>
        </p:txBody>
      </p:sp>
      <p:sp>
        <p:nvSpPr>
          <p:cNvPr id="6" name="文本框 5"/>
          <p:cNvSpPr txBox="1"/>
          <p:nvPr/>
        </p:nvSpPr>
        <p:spPr>
          <a:xfrm>
            <a:off x="915035" y="3952875"/>
            <a:ext cx="1554480" cy="365760"/>
          </a:xfrm>
          <a:prstGeom prst="rect">
            <a:avLst/>
          </a:prstGeom>
          <a:noFill/>
        </p:spPr>
        <p:txBody>
          <a:bodyPr wrap="none" rtlCol="0" anchor="t">
            <a:spAutoFit/>
          </a:bodyPr>
          <a:p>
            <a:r>
              <a:rPr lang="zh-CN" altLang="en-US">
                <a:solidFill>
                  <a:schemeClr val="bg2">
                    <a:lumMod val="25000"/>
                  </a:schemeClr>
                </a:solidFill>
                <a:latin typeface="微软雅黑" panose="020B0503020204020204" charset="-122"/>
                <a:ea typeface="微软雅黑" panose="020B0503020204020204" charset="-122"/>
              </a:rPr>
              <a:t>实际执行顺序</a:t>
            </a:r>
            <a:endParaRPr lang="zh-CN" altLang="en-US">
              <a:solidFill>
                <a:schemeClr val="bg2">
                  <a:lumMod val="25000"/>
                </a:schemeClr>
              </a:solidFill>
              <a:latin typeface="微软雅黑" panose="020B0503020204020204" charset="-122"/>
              <a:ea typeface="微软雅黑" panose="020B0503020204020204" charset="-122"/>
            </a:endParaRPr>
          </a:p>
        </p:txBody>
      </p:sp>
      <p:cxnSp>
        <p:nvCxnSpPr>
          <p:cNvPr id="7" name="直接箭头连接符 6"/>
          <p:cNvCxnSpPr/>
          <p:nvPr/>
        </p:nvCxnSpPr>
        <p:spPr>
          <a:xfrm>
            <a:off x="4894580" y="1774825"/>
            <a:ext cx="0" cy="21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5029200" y="1753870"/>
            <a:ext cx="1972310" cy="2146935"/>
            <a:chOff x="8584" y="2795"/>
            <a:chExt cx="3106" cy="3381"/>
          </a:xfrm>
        </p:grpSpPr>
        <p:sp>
          <p:nvSpPr>
            <p:cNvPr id="8" name="文本框 7"/>
            <p:cNvSpPr txBox="1"/>
            <p:nvPr/>
          </p:nvSpPr>
          <p:spPr>
            <a:xfrm>
              <a:off x="8584" y="2795"/>
              <a:ext cx="1157"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a = 1;</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8584" y="3452"/>
              <a:ext cx="115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x = b;</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0183" y="4208"/>
              <a:ext cx="1184"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b = 2;</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11" name="文本框 10"/>
            <p:cNvSpPr txBox="1"/>
            <p:nvPr/>
          </p:nvSpPr>
          <p:spPr>
            <a:xfrm>
              <a:off x="10234" y="4865"/>
              <a:ext cx="113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y = a;</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12" name="文本框 11"/>
            <p:cNvSpPr txBox="1"/>
            <p:nvPr/>
          </p:nvSpPr>
          <p:spPr>
            <a:xfrm>
              <a:off x="8804" y="5621"/>
              <a:ext cx="2886" cy="555"/>
            </a:xfrm>
            <a:prstGeom prst="rect">
              <a:avLst/>
            </a:prstGeom>
            <a:noFill/>
          </p:spPr>
          <p:txBody>
            <a:bodyPr wrap="none" rtlCol="0" anchor="t">
              <a:spAutoFit/>
            </a:bodyPr>
            <a:p>
              <a:r>
                <a:rPr lang="zh-CN" altLang="en-US" sz="1600" i="1">
                  <a:solidFill>
                    <a:schemeClr val="bg2">
                      <a:lumMod val="25000"/>
                    </a:schemeClr>
                  </a:solidFill>
                  <a:latin typeface="微软雅黑" panose="020B0503020204020204" charset="-122"/>
                  <a:ea typeface="微软雅黑" panose="020B0503020204020204" charset="-122"/>
                  <a:sym typeface="+mn-ea"/>
                </a:rPr>
                <a:t>结果：</a:t>
              </a:r>
              <a:r>
                <a:rPr lang="en-US" altLang="zh-CN" sz="1600" i="1">
                  <a:solidFill>
                    <a:schemeClr val="bg2">
                      <a:lumMod val="25000"/>
                    </a:schemeClr>
                  </a:solidFill>
                  <a:latin typeface="微软雅黑" panose="020B0503020204020204" charset="-122"/>
                  <a:ea typeface="微软雅黑" panose="020B0503020204020204" charset="-122"/>
                  <a:sym typeface="+mn-ea"/>
                </a:rPr>
                <a:t>x =0 ,y =1</a:t>
              </a:r>
              <a:r>
                <a:rPr lang="en-US" altLang="zh-CN" sz="1600">
                  <a:solidFill>
                    <a:schemeClr val="bg2">
                      <a:lumMod val="25000"/>
                    </a:schemeClr>
                  </a:solidFill>
                  <a:latin typeface="微软雅黑" panose="020B0503020204020204" charset="-122"/>
                  <a:ea typeface="微软雅黑" panose="020B0503020204020204" charset="-122"/>
                  <a:sym typeface="+mn-ea"/>
                </a:rPr>
                <a:t> </a:t>
              </a:r>
              <a:endParaRPr lang="zh-CN" altLang="en-US" sz="1600"/>
            </a:p>
          </p:txBody>
        </p:sp>
      </p:grpSp>
      <p:grpSp>
        <p:nvGrpSpPr>
          <p:cNvPr id="28" name="组合 27"/>
          <p:cNvGrpSpPr/>
          <p:nvPr/>
        </p:nvGrpSpPr>
        <p:grpSpPr>
          <a:xfrm>
            <a:off x="7237730" y="1774825"/>
            <a:ext cx="1972310" cy="2146935"/>
            <a:chOff x="11398" y="2795"/>
            <a:chExt cx="3106" cy="3381"/>
          </a:xfrm>
        </p:grpSpPr>
        <p:sp>
          <p:nvSpPr>
            <p:cNvPr id="15" name="文本框 14"/>
            <p:cNvSpPr txBox="1"/>
            <p:nvPr/>
          </p:nvSpPr>
          <p:spPr>
            <a:xfrm>
              <a:off x="11398" y="2795"/>
              <a:ext cx="1157"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a = 1;</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16" name="文本框 15"/>
            <p:cNvSpPr txBox="1"/>
            <p:nvPr/>
          </p:nvSpPr>
          <p:spPr>
            <a:xfrm>
              <a:off x="11618" y="4109"/>
              <a:ext cx="115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x = b;</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17" name="文本框 16"/>
            <p:cNvSpPr txBox="1"/>
            <p:nvPr/>
          </p:nvSpPr>
          <p:spPr>
            <a:xfrm>
              <a:off x="12997" y="3452"/>
              <a:ext cx="1184"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b = 2;</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18" name="文本框 17"/>
            <p:cNvSpPr txBox="1"/>
            <p:nvPr/>
          </p:nvSpPr>
          <p:spPr>
            <a:xfrm>
              <a:off x="13048" y="4865"/>
              <a:ext cx="113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y = a;</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19" name="文本框 18"/>
            <p:cNvSpPr txBox="1"/>
            <p:nvPr/>
          </p:nvSpPr>
          <p:spPr>
            <a:xfrm>
              <a:off x="11618" y="5621"/>
              <a:ext cx="2886" cy="555"/>
            </a:xfrm>
            <a:prstGeom prst="rect">
              <a:avLst/>
            </a:prstGeom>
            <a:noFill/>
          </p:spPr>
          <p:txBody>
            <a:bodyPr wrap="none" rtlCol="0" anchor="t">
              <a:spAutoFit/>
            </a:bodyPr>
            <a:p>
              <a:r>
                <a:rPr lang="zh-CN" altLang="en-US" sz="1600" i="1">
                  <a:solidFill>
                    <a:schemeClr val="bg2">
                      <a:lumMod val="25000"/>
                    </a:schemeClr>
                  </a:solidFill>
                  <a:latin typeface="微软雅黑" panose="020B0503020204020204" charset="-122"/>
                  <a:ea typeface="微软雅黑" panose="020B0503020204020204" charset="-122"/>
                  <a:sym typeface="+mn-ea"/>
                </a:rPr>
                <a:t>结果：</a:t>
              </a:r>
              <a:r>
                <a:rPr lang="en-US" altLang="zh-CN" sz="1600" i="1">
                  <a:solidFill>
                    <a:schemeClr val="bg2">
                      <a:lumMod val="25000"/>
                    </a:schemeClr>
                  </a:solidFill>
                  <a:latin typeface="微软雅黑" panose="020B0503020204020204" charset="-122"/>
                  <a:ea typeface="微软雅黑" panose="020B0503020204020204" charset="-122"/>
                  <a:sym typeface="+mn-ea"/>
                </a:rPr>
                <a:t>x =2 ,y =1</a:t>
              </a:r>
              <a:r>
                <a:rPr lang="en-US" altLang="zh-CN" sz="1600">
                  <a:solidFill>
                    <a:schemeClr val="bg2">
                      <a:lumMod val="25000"/>
                    </a:schemeClr>
                  </a:solidFill>
                  <a:latin typeface="微软雅黑" panose="020B0503020204020204" charset="-122"/>
                  <a:ea typeface="微软雅黑" panose="020B0503020204020204" charset="-122"/>
                  <a:sym typeface="+mn-ea"/>
                </a:rPr>
                <a:t> </a:t>
              </a:r>
              <a:endParaRPr lang="zh-CN" altLang="en-US" sz="1600"/>
            </a:p>
          </p:txBody>
        </p:sp>
      </p:grpSp>
      <p:grpSp>
        <p:nvGrpSpPr>
          <p:cNvPr id="29" name="组合 28"/>
          <p:cNvGrpSpPr/>
          <p:nvPr/>
        </p:nvGrpSpPr>
        <p:grpSpPr>
          <a:xfrm>
            <a:off x="9790430" y="1774825"/>
            <a:ext cx="1852930" cy="2146935"/>
            <a:chOff x="15418" y="2795"/>
            <a:chExt cx="2918" cy="3381"/>
          </a:xfrm>
        </p:grpSpPr>
        <p:sp>
          <p:nvSpPr>
            <p:cNvPr id="21" name="文本框 20"/>
            <p:cNvSpPr txBox="1"/>
            <p:nvPr/>
          </p:nvSpPr>
          <p:spPr>
            <a:xfrm>
              <a:off x="15420" y="4208"/>
              <a:ext cx="1157"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a = 1;</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22" name="文本框 21"/>
            <p:cNvSpPr txBox="1"/>
            <p:nvPr/>
          </p:nvSpPr>
          <p:spPr>
            <a:xfrm>
              <a:off x="15418" y="4865"/>
              <a:ext cx="115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x = b;</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23" name="文本框 22"/>
            <p:cNvSpPr txBox="1"/>
            <p:nvPr/>
          </p:nvSpPr>
          <p:spPr>
            <a:xfrm>
              <a:off x="17070" y="2795"/>
              <a:ext cx="1184"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b = 2;</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24" name="文本框 23"/>
            <p:cNvSpPr txBox="1"/>
            <p:nvPr/>
          </p:nvSpPr>
          <p:spPr>
            <a:xfrm>
              <a:off x="17070" y="3452"/>
              <a:ext cx="113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y = a;</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15640" y="5621"/>
              <a:ext cx="2696" cy="555"/>
            </a:xfrm>
            <a:prstGeom prst="rect">
              <a:avLst/>
            </a:prstGeom>
            <a:noFill/>
          </p:spPr>
          <p:txBody>
            <a:bodyPr wrap="none" rtlCol="0" anchor="t">
              <a:spAutoFit/>
            </a:bodyPr>
            <a:p>
              <a:r>
                <a:rPr lang="zh-CN" altLang="en-US" sz="1600" i="1">
                  <a:solidFill>
                    <a:schemeClr val="bg2">
                      <a:lumMod val="25000"/>
                    </a:schemeClr>
                  </a:solidFill>
                  <a:latin typeface="微软雅黑" panose="020B0503020204020204" charset="-122"/>
                  <a:ea typeface="微软雅黑" panose="020B0503020204020204" charset="-122"/>
                  <a:sym typeface="+mn-ea"/>
                </a:rPr>
                <a:t>结果：</a:t>
              </a:r>
              <a:r>
                <a:rPr lang="en-US" altLang="zh-CN" sz="1600" i="1">
                  <a:solidFill>
                    <a:schemeClr val="bg2">
                      <a:lumMod val="25000"/>
                    </a:schemeClr>
                  </a:solidFill>
                  <a:latin typeface="微软雅黑" panose="020B0503020204020204" charset="-122"/>
                  <a:ea typeface="微软雅黑" panose="020B0503020204020204" charset="-122"/>
                  <a:sym typeface="+mn-ea"/>
                </a:rPr>
                <a:t>x =2,y =0</a:t>
              </a:r>
              <a:endParaRPr lang="zh-CN" altLang="en-US" sz="1600"/>
            </a:p>
          </p:txBody>
        </p:sp>
      </p:grpSp>
      <p:cxnSp>
        <p:nvCxnSpPr>
          <p:cNvPr id="26" name="直接箭头连接符 25"/>
          <p:cNvCxnSpPr/>
          <p:nvPr/>
        </p:nvCxnSpPr>
        <p:spPr>
          <a:xfrm>
            <a:off x="7095490" y="1879600"/>
            <a:ext cx="0" cy="21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9585325" y="1764030"/>
            <a:ext cx="0" cy="21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8456930" y="4318635"/>
            <a:ext cx="2114550" cy="2157730"/>
            <a:chOff x="13318" y="6801"/>
            <a:chExt cx="3330" cy="3398"/>
          </a:xfrm>
        </p:grpSpPr>
        <p:cxnSp>
          <p:nvCxnSpPr>
            <p:cNvPr id="30" name="直接箭头连接符 29"/>
            <p:cNvCxnSpPr/>
            <p:nvPr/>
          </p:nvCxnSpPr>
          <p:spPr>
            <a:xfrm>
              <a:off x="13318" y="6801"/>
              <a:ext cx="0" cy="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3543" y="8303"/>
              <a:ext cx="1157"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a = 1;</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33" name="文本框 32"/>
            <p:cNvSpPr txBox="1"/>
            <p:nvPr/>
          </p:nvSpPr>
          <p:spPr>
            <a:xfrm>
              <a:off x="13542" y="6801"/>
              <a:ext cx="115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x = b;</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34" name="文本框 33"/>
            <p:cNvSpPr txBox="1"/>
            <p:nvPr/>
          </p:nvSpPr>
          <p:spPr>
            <a:xfrm>
              <a:off x="15095" y="8966"/>
              <a:ext cx="1184" cy="555"/>
            </a:xfrm>
            <a:prstGeom prst="rect">
              <a:avLst/>
            </a:prstGeom>
            <a:noFill/>
          </p:spPr>
          <p:txBody>
            <a:bodyPr wrap="non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b = 2;</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35" name="文本框 34"/>
            <p:cNvSpPr txBox="1"/>
            <p:nvPr/>
          </p:nvSpPr>
          <p:spPr>
            <a:xfrm>
              <a:off x="15095" y="7552"/>
              <a:ext cx="1138" cy="643"/>
            </a:xfrm>
            <a:prstGeom prst="rect">
              <a:avLst/>
            </a:prstGeom>
            <a:noFill/>
          </p:spPr>
          <p:txBody>
            <a:bodyPr wrap="none" rtlCol="0" anchor="t">
              <a:spAutoFit/>
            </a:bodyPr>
            <a:p>
              <a:pPr>
                <a:lnSpc>
                  <a:spcPct val="13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y = a;</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36" name="文本框 35"/>
            <p:cNvSpPr txBox="1"/>
            <p:nvPr/>
          </p:nvSpPr>
          <p:spPr>
            <a:xfrm>
              <a:off x="13762" y="9629"/>
              <a:ext cx="2886" cy="555"/>
            </a:xfrm>
            <a:prstGeom prst="rect">
              <a:avLst/>
            </a:prstGeom>
            <a:noFill/>
          </p:spPr>
          <p:txBody>
            <a:bodyPr wrap="none" rtlCol="0" anchor="t">
              <a:spAutoFit/>
            </a:bodyPr>
            <a:p>
              <a:r>
                <a:rPr lang="zh-CN" altLang="en-US" sz="1600" i="1">
                  <a:solidFill>
                    <a:schemeClr val="bg2">
                      <a:lumMod val="25000"/>
                    </a:schemeClr>
                  </a:solidFill>
                  <a:latin typeface="微软雅黑" panose="020B0503020204020204" charset="-122"/>
                  <a:ea typeface="微软雅黑" panose="020B0503020204020204" charset="-122"/>
                  <a:sym typeface="+mn-ea"/>
                </a:rPr>
                <a:t>结果：</a:t>
              </a:r>
              <a:r>
                <a:rPr lang="en-US" altLang="zh-CN" sz="1600" i="1">
                  <a:solidFill>
                    <a:schemeClr val="bg2">
                      <a:lumMod val="25000"/>
                    </a:schemeClr>
                  </a:solidFill>
                  <a:latin typeface="微软雅黑" panose="020B0503020204020204" charset="-122"/>
                  <a:ea typeface="微软雅黑" panose="020B0503020204020204" charset="-122"/>
                  <a:sym typeface="+mn-ea"/>
                </a:rPr>
                <a:t>x =0 ,y =0</a:t>
              </a:r>
              <a:r>
                <a:rPr lang="en-US" altLang="zh-CN" sz="1600">
                  <a:solidFill>
                    <a:schemeClr val="bg2">
                      <a:lumMod val="25000"/>
                    </a:schemeClr>
                  </a:solidFill>
                  <a:latin typeface="微软雅黑" panose="020B0503020204020204" charset="-122"/>
                  <a:ea typeface="微软雅黑" panose="020B0503020204020204" charset="-122"/>
                  <a:sym typeface="+mn-ea"/>
                </a:rPr>
                <a:t> </a:t>
              </a:r>
              <a:endParaRPr lang="zh-CN"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500"/>
                                        <p:tgtEl>
                                          <p:spTgt spid="6"/>
                                        </p:tgtEl>
                                      </p:cBhvr>
                                    </p:animEffect>
                                  </p:childTnLst>
                                </p:cTn>
                              </p:par>
                              <p:par>
                                <p:cTn id="10" presetID="29"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2"/>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1000" fill="hold"/>
                                        <p:tgtEl>
                                          <p:spTgt spid="39"/>
                                        </p:tgtEl>
                                        <p:attrNameLst>
                                          <p:attrName>ppt_x</p:attrName>
                                        </p:attrNameLst>
                                      </p:cBhvr>
                                      <p:tavLst>
                                        <p:tav tm="0">
                                          <p:val>
                                            <p:strVal val="#ppt_x-.2"/>
                                          </p:val>
                                        </p:tav>
                                        <p:tav tm="100000">
                                          <p:val>
                                            <p:strVal val="#ppt_x"/>
                                          </p:val>
                                        </p:tav>
                                      </p:tavLst>
                                    </p:anim>
                                    <p:anim calcmode="lin" valueType="num">
                                      <p:cBhvr>
                                        <p:cTn id="20"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可见性</a:t>
            </a:r>
            <a:endParaRPr lang="zh-CN" altLang="en-US">
              <a:latin typeface="微软雅黑" panose="020B0503020204020204" charset="-122"/>
              <a:ea typeface="微软雅黑" panose="020B0503020204020204" charset="-122"/>
            </a:endParaRPr>
          </a:p>
        </p:txBody>
      </p:sp>
      <p:sp>
        <p:nvSpPr>
          <p:cNvPr id="27" name="文本框 26"/>
          <p:cNvSpPr txBox="1"/>
          <p:nvPr/>
        </p:nvSpPr>
        <p:spPr>
          <a:xfrm>
            <a:off x="838200" y="1558290"/>
            <a:ext cx="6465570" cy="773430"/>
          </a:xfrm>
          <a:prstGeom prst="rect">
            <a:avLst/>
          </a:prstGeom>
          <a:noFill/>
        </p:spPr>
        <p:txBody>
          <a:bodyPr wrap="square" rtlCol="0">
            <a:spAutoFit/>
          </a:bodyPr>
          <a:p>
            <a:pPr>
              <a:lnSpc>
                <a:spcPct val="140000"/>
              </a:lnSpc>
            </a:pPr>
            <a:r>
              <a:rPr lang="zh-CN" altLang="en-US" sz="1600">
                <a:solidFill>
                  <a:schemeClr val="bg2">
                    <a:lumMod val="25000"/>
                  </a:schemeClr>
                </a:solidFill>
                <a:latin typeface="微软雅黑" panose="020B0503020204020204" charset="-122"/>
                <a:ea typeface="微软雅黑" panose="020B0503020204020204" charset="-122"/>
              </a:rPr>
              <a:t>可见性：如果处理器未及时将运算结果写回主存，那么其他处理器可能不能看到本处理器的运算结果</a:t>
            </a:r>
            <a:endParaRPr lang="zh-CN" altLang="en-US" sz="1600">
              <a:solidFill>
                <a:schemeClr val="bg2">
                  <a:lumMod val="25000"/>
                </a:schemeClr>
              </a:solidFill>
              <a:latin typeface="微软雅黑" panose="020B0503020204020204" charset="-122"/>
              <a:ea typeface="微软雅黑" panose="020B0503020204020204" charset="-122"/>
            </a:endParaRPr>
          </a:p>
        </p:txBody>
      </p:sp>
      <p:grpSp>
        <p:nvGrpSpPr>
          <p:cNvPr id="19" name="组合 18"/>
          <p:cNvGrpSpPr/>
          <p:nvPr/>
        </p:nvGrpSpPr>
        <p:grpSpPr>
          <a:xfrm rot="0">
            <a:off x="913765" y="3599180"/>
            <a:ext cx="6388735" cy="2297430"/>
            <a:chOff x="8505" y="2214"/>
            <a:chExt cx="10061" cy="3618"/>
          </a:xfrm>
        </p:grpSpPr>
        <p:sp>
          <p:nvSpPr>
            <p:cNvPr id="20" name="圆角矩形 19"/>
            <p:cNvSpPr/>
            <p:nvPr/>
          </p:nvSpPr>
          <p:spPr>
            <a:xfrm>
              <a:off x="8505" y="2214"/>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处理器</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21" name="圆角矩形 20"/>
            <p:cNvSpPr/>
            <p:nvPr/>
          </p:nvSpPr>
          <p:spPr>
            <a:xfrm>
              <a:off x="8505" y="3593"/>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处理器</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22" name="椭圆 21"/>
            <p:cNvSpPr/>
            <p:nvPr/>
          </p:nvSpPr>
          <p:spPr>
            <a:xfrm>
              <a:off x="16764" y="2214"/>
              <a:ext cx="1803" cy="3602"/>
            </a:xfrm>
            <a:prstGeom prst="ellipse">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主</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内</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23" name="圆角矩形 22"/>
            <p:cNvSpPr/>
            <p:nvPr/>
          </p:nvSpPr>
          <p:spPr>
            <a:xfrm>
              <a:off x="8505" y="4972"/>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处理器</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24" name="圆角矩形 23"/>
            <p:cNvSpPr/>
            <p:nvPr/>
          </p:nvSpPr>
          <p:spPr>
            <a:xfrm>
              <a:off x="11701" y="2215"/>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28" name="圆角矩形 27"/>
            <p:cNvSpPr/>
            <p:nvPr/>
          </p:nvSpPr>
          <p:spPr>
            <a:xfrm>
              <a:off x="11701" y="3593"/>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29" name="圆角矩形 28"/>
            <p:cNvSpPr/>
            <p:nvPr/>
          </p:nvSpPr>
          <p:spPr>
            <a:xfrm>
              <a:off x="11701" y="4972"/>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0" name="矩形 29"/>
            <p:cNvSpPr/>
            <p:nvPr/>
          </p:nvSpPr>
          <p:spPr>
            <a:xfrm>
              <a:off x="14842" y="2215"/>
              <a:ext cx="1124" cy="3617"/>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缓</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存</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一</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致</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性</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协</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议</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1" name="左右箭头 30"/>
            <p:cNvSpPr/>
            <p:nvPr/>
          </p:nvSpPr>
          <p:spPr>
            <a:xfrm>
              <a:off x="16016" y="3824"/>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2" name="左右箭头 31"/>
            <p:cNvSpPr/>
            <p:nvPr/>
          </p:nvSpPr>
          <p:spPr>
            <a:xfrm>
              <a:off x="10926" y="2453"/>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3" name="左右箭头 32"/>
            <p:cNvSpPr/>
            <p:nvPr/>
          </p:nvSpPr>
          <p:spPr>
            <a:xfrm>
              <a:off x="14067" y="5211"/>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4" name="左右箭头 33"/>
            <p:cNvSpPr/>
            <p:nvPr/>
          </p:nvSpPr>
          <p:spPr>
            <a:xfrm>
              <a:off x="14067" y="3833"/>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5" name="左右箭头 34"/>
            <p:cNvSpPr/>
            <p:nvPr/>
          </p:nvSpPr>
          <p:spPr>
            <a:xfrm>
              <a:off x="14067" y="2455"/>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6" name="左右箭头 35"/>
            <p:cNvSpPr/>
            <p:nvPr/>
          </p:nvSpPr>
          <p:spPr>
            <a:xfrm>
              <a:off x="10907" y="5211"/>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7" name="左右箭头 36"/>
            <p:cNvSpPr/>
            <p:nvPr/>
          </p:nvSpPr>
          <p:spPr>
            <a:xfrm>
              <a:off x="10907" y="3833"/>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处理器缓存造成的可见性问题</a:t>
            </a:r>
            <a:endParaRPr lang="zh-CN" altLang="en-US">
              <a:latin typeface="微软雅黑" panose="020B0503020204020204" charset="-122"/>
              <a:ea typeface="微软雅黑" panose="020B0503020204020204" charset="-122"/>
            </a:endParaRPr>
          </a:p>
        </p:txBody>
      </p:sp>
      <p:sp>
        <p:nvSpPr>
          <p:cNvPr id="4" name="文本框 3"/>
          <p:cNvSpPr txBox="1"/>
          <p:nvPr/>
        </p:nvSpPr>
        <p:spPr>
          <a:xfrm>
            <a:off x="838200" y="2296795"/>
            <a:ext cx="5338445" cy="3888740"/>
          </a:xfrm>
          <a:prstGeom prst="rect">
            <a:avLst/>
          </a:prstGeom>
          <a:noFill/>
        </p:spPr>
        <p:txBody>
          <a:bodyPr wrap="square" rtlCol="0">
            <a:spAutoFit/>
          </a:bodyPr>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class Server{</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private boolean shutdown = false;</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void start(){</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20000"/>
              </a:lnSpc>
            </a:pPr>
            <a:r>
              <a:rPr lang="en-US" altLang="zh-CN" sz="1600">
                <a:solidFill>
                  <a:schemeClr val="bg2">
                    <a:lumMod val="25000"/>
                  </a:schemeClr>
                </a:solidFill>
                <a:latin typeface="微软雅黑" panose="020B0503020204020204" charset="-122"/>
                <a:ea typeface="微软雅黑" panose="020B0503020204020204" charset="-122"/>
              </a:rPr>
              <a:t>while(true){  // </a:t>
            </a:r>
            <a:r>
              <a:rPr lang="zh-CN" altLang="en-US" sz="1600">
                <a:solidFill>
                  <a:schemeClr val="bg2">
                    <a:lumMod val="25000"/>
                  </a:schemeClr>
                </a:solidFill>
                <a:latin typeface="微软雅黑" panose="020B0503020204020204" charset="-122"/>
                <a:ea typeface="微软雅黑" panose="020B0503020204020204" charset="-122"/>
              </a:rPr>
              <a:t>可能永远无法关闭</a:t>
            </a:r>
            <a:endParaRPr lang="zh-CN" altLang="en-US" sz="1600">
              <a:solidFill>
                <a:schemeClr val="bg2">
                  <a:lumMod val="25000"/>
                </a:schemeClr>
              </a:solidFill>
              <a:latin typeface="微软雅黑" panose="020B0503020204020204" charset="-122"/>
              <a:ea typeface="微软雅黑" panose="020B0503020204020204" charset="-122"/>
            </a:endParaRPr>
          </a:p>
          <a:p>
            <a:pPr lvl="3">
              <a:lnSpc>
                <a:spcPct val="120000"/>
              </a:lnSpc>
            </a:pPr>
            <a:r>
              <a:rPr lang="en-US" altLang="zh-CN" sz="1600">
                <a:solidFill>
                  <a:schemeClr val="bg2">
                    <a:lumMod val="25000"/>
                  </a:schemeClr>
                </a:solidFill>
                <a:latin typeface="微软雅黑" panose="020B0503020204020204" charset="-122"/>
                <a:ea typeface="微软雅黑" panose="020B0503020204020204" charset="-122"/>
              </a:rPr>
              <a:t>doService();     //10maio</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void stop(){</a:t>
            </a:r>
            <a:endParaRPr lang="en-US" altLang="zh-CN" sz="1600">
              <a:solidFill>
                <a:schemeClr val="bg2">
                  <a:lumMod val="25000"/>
                </a:schemeClr>
              </a:solidFill>
              <a:latin typeface="微软雅黑" panose="020B0503020204020204" charset="-122"/>
              <a:ea typeface="微软雅黑" panose="020B0503020204020204" charset="-122"/>
            </a:endParaRPr>
          </a:p>
          <a:p>
            <a:pPr lvl="2">
              <a:lnSpc>
                <a:spcPct val="120000"/>
              </a:lnSpc>
            </a:pPr>
            <a:r>
              <a:rPr lang="en-US" altLang="zh-CN" sz="1600">
                <a:solidFill>
                  <a:schemeClr val="bg2">
                    <a:lumMod val="25000"/>
                  </a:schemeClr>
                </a:solidFill>
                <a:latin typeface="微软雅黑" panose="020B0503020204020204" charset="-122"/>
                <a:ea typeface="微软雅黑" panose="020B0503020204020204" charset="-122"/>
              </a:rPr>
              <a:t>sthudown = true;</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p:txBody>
      </p:sp>
      <p:grpSp>
        <p:nvGrpSpPr>
          <p:cNvPr id="17" name="组合 16"/>
          <p:cNvGrpSpPr/>
          <p:nvPr/>
        </p:nvGrpSpPr>
        <p:grpSpPr>
          <a:xfrm>
            <a:off x="7201535" y="2296160"/>
            <a:ext cx="4375150" cy="3889375"/>
            <a:chOff x="11341" y="3616"/>
            <a:chExt cx="6890" cy="6125"/>
          </a:xfrm>
        </p:grpSpPr>
        <p:sp>
          <p:nvSpPr>
            <p:cNvPr id="5" name="圆角矩形 4"/>
            <p:cNvSpPr/>
            <p:nvPr/>
          </p:nvSpPr>
          <p:spPr>
            <a:xfrm>
              <a:off x="11802" y="3617"/>
              <a:ext cx="2266" cy="1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lnSpc>
                  <a:spcPct val="130000"/>
                </a:lnSpc>
              </a:pPr>
              <a:r>
                <a:rPr lang="zh-CN" altLang="en-US" sz="1600">
                  <a:latin typeface="微软雅黑" panose="020B0503020204020204" charset="-122"/>
                  <a:ea typeface="微软雅黑" panose="020B0503020204020204" charset="-122"/>
                </a:rPr>
                <a:t>处理器</a:t>
              </a:r>
              <a:r>
                <a:rPr lang="en-US" altLang="zh-CN" sz="1600">
                  <a:latin typeface="微软雅黑" panose="020B0503020204020204" charset="-122"/>
                  <a:ea typeface="微软雅黑" panose="020B0503020204020204" charset="-122"/>
                </a:rPr>
                <a:t>1 start</a:t>
              </a:r>
              <a:r>
                <a:rPr lang="zh-CN" altLang="en-US" sz="1600">
                  <a:latin typeface="微软雅黑" panose="020B0503020204020204" charset="-122"/>
                  <a:ea typeface="微软雅黑" panose="020B0503020204020204" charset="-122"/>
                </a:rPr>
                <a:t>方法</a:t>
              </a:r>
              <a:endParaRPr lang="zh-CN" altLang="en-US" sz="1600">
                <a:latin typeface="微软雅黑" panose="020B0503020204020204" charset="-122"/>
                <a:ea typeface="微软雅黑" panose="020B0503020204020204" charset="-122"/>
              </a:endParaRPr>
            </a:p>
          </p:txBody>
        </p:sp>
        <p:sp>
          <p:nvSpPr>
            <p:cNvPr id="8" name="圆角矩形 7"/>
            <p:cNvSpPr/>
            <p:nvPr/>
          </p:nvSpPr>
          <p:spPr>
            <a:xfrm>
              <a:off x="11341" y="5846"/>
              <a:ext cx="3191" cy="10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lnSpc>
                  <a:spcPct val="130000"/>
                </a:lnSpc>
              </a:pPr>
              <a:r>
                <a:rPr lang="zh-CN" altLang="en-US" sz="1600">
                  <a:latin typeface="微软雅黑" panose="020B0503020204020204" charset="-122"/>
                  <a:ea typeface="微软雅黑" panose="020B0503020204020204" charset="-122"/>
                </a:rPr>
                <a:t>缓存</a:t>
              </a:r>
              <a:endParaRPr lang="zh-CN" altLang="en-US" sz="1600">
                <a:latin typeface="微软雅黑" panose="020B0503020204020204" charset="-122"/>
                <a:ea typeface="微软雅黑" panose="020B0503020204020204" charset="-122"/>
              </a:endParaRPr>
            </a:p>
            <a:p>
              <a:pPr algn="ctr">
                <a:lnSpc>
                  <a:spcPct val="130000"/>
                </a:lnSpc>
              </a:pPr>
              <a:r>
                <a:rPr lang="en-US" altLang="zh-CN" sz="1600">
                  <a:solidFill>
                    <a:schemeClr val="bg2">
                      <a:lumMod val="25000"/>
                    </a:schemeClr>
                  </a:solidFill>
                  <a:latin typeface="微软雅黑" panose="020B0503020204020204" charset="-122"/>
                  <a:ea typeface="微软雅黑" panose="020B0503020204020204" charset="-122"/>
                  <a:sym typeface="+mn-ea"/>
                </a:rPr>
                <a:t>shutdown = false</a:t>
              </a:r>
              <a:endParaRPr lang="zh-CN" altLang="en-US" sz="1600">
                <a:latin typeface="微软雅黑" panose="020B0503020204020204" charset="-122"/>
                <a:ea typeface="微软雅黑" panose="020B0503020204020204" charset="-122"/>
              </a:endParaRPr>
            </a:p>
          </p:txBody>
        </p:sp>
        <p:sp>
          <p:nvSpPr>
            <p:cNvPr id="6" name="上下箭头 5"/>
            <p:cNvSpPr/>
            <p:nvPr/>
          </p:nvSpPr>
          <p:spPr>
            <a:xfrm>
              <a:off x="12609" y="4681"/>
              <a:ext cx="655" cy="1166"/>
            </a:xfrm>
            <a:prstGeom prst="upDown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9" name="椭圆 8"/>
            <p:cNvSpPr/>
            <p:nvPr/>
          </p:nvSpPr>
          <p:spPr>
            <a:xfrm>
              <a:off x="12066" y="8296"/>
              <a:ext cx="5383" cy="1445"/>
            </a:xfrm>
            <a:prstGeom prst="ellipse">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latin typeface="微软雅黑" panose="020B0503020204020204" charset="-122"/>
                  <a:ea typeface="微软雅黑" panose="020B0503020204020204" charset="-122"/>
                </a:rPr>
                <a:t>主内存</a:t>
              </a:r>
              <a:endParaRPr lang="zh-CN" altLang="en-US" sz="1600">
                <a:latin typeface="微软雅黑" panose="020B0503020204020204" charset="-122"/>
                <a:ea typeface="微软雅黑" panose="020B0503020204020204" charset="-122"/>
              </a:endParaRPr>
            </a:p>
          </p:txBody>
        </p:sp>
        <p:sp>
          <p:nvSpPr>
            <p:cNvPr id="10" name="上箭头 9"/>
            <p:cNvSpPr/>
            <p:nvPr/>
          </p:nvSpPr>
          <p:spPr>
            <a:xfrm>
              <a:off x="12512" y="6880"/>
              <a:ext cx="752" cy="1210"/>
            </a:xfrm>
            <a:prstGeom prst="up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7" name="圆角矩形 6"/>
            <p:cNvSpPr/>
            <p:nvPr/>
          </p:nvSpPr>
          <p:spPr>
            <a:xfrm>
              <a:off x="15388" y="3616"/>
              <a:ext cx="2266" cy="1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lnSpc>
                  <a:spcPct val="130000"/>
                </a:lnSpc>
              </a:pPr>
              <a:r>
                <a:rPr lang="zh-CN" altLang="en-US" sz="1600">
                  <a:latin typeface="微软雅黑" panose="020B0503020204020204" charset="-122"/>
                  <a:ea typeface="微软雅黑" panose="020B0503020204020204" charset="-122"/>
                </a:rPr>
                <a:t>处理器</a:t>
              </a:r>
              <a:r>
                <a:rPr lang="en-US" altLang="zh-CN" sz="1600">
                  <a:latin typeface="微软雅黑" panose="020B0503020204020204" charset="-122"/>
                  <a:ea typeface="微软雅黑" panose="020B0503020204020204" charset="-122"/>
                </a:rPr>
                <a:t>2</a:t>
              </a:r>
              <a:endParaRPr lang="en-US" altLang="zh-CN" sz="1600">
                <a:latin typeface="微软雅黑" panose="020B0503020204020204" charset="-122"/>
                <a:ea typeface="微软雅黑" panose="020B0503020204020204" charset="-122"/>
              </a:endParaRPr>
            </a:p>
            <a:p>
              <a:pPr algn="ctr">
                <a:lnSpc>
                  <a:spcPct val="130000"/>
                </a:lnSpc>
              </a:pPr>
              <a:r>
                <a:rPr lang="en-US" altLang="zh-CN" sz="1600">
                  <a:latin typeface="微软雅黑" panose="020B0503020204020204" charset="-122"/>
                  <a:ea typeface="微软雅黑" panose="020B0503020204020204" charset="-122"/>
                </a:rPr>
                <a:t>stop</a:t>
              </a:r>
              <a:r>
                <a:rPr lang="zh-CN" altLang="en-US" sz="1600">
                  <a:latin typeface="微软雅黑" panose="020B0503020204020204" charset="-122"/>
                  <a:ea typeface="微软雅黑" panose="020B0503020204020204" charset="-122"/>
                </a:rPr>
                <a:t>方法</a:t>
              </a:r>
              <a:endParaRPr lang="zh-CN" altLang="en-US" sz="1600">
                <a:latin typeface="微软雅黑" panose="020B0503020204020204" charset="-122"/>
                <a:ea typeface="微软雅黑" panose="020B0503020204020204" charset="-122"/>
              </a:endParaRPr>
            </a:p>
          </p:txBody>
        </p:sp>
        <p:sp>
          <p:nvSpPr>
            <p:cNvPr id="12" name="圆角矩形 11"/>
            <p:cNvSpPr/>
            <p:nvPr/>
          </p:nvSpPr>
          <p:spPr>
            <a:xfrm>
              <a:off x="15040" y="5847"/>
              <a:ext cx="3191" cy="103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lnSpc>
                  <a:spcPct val="130000"/>
                </a:lnSpc>
              </a:pPr>
              <a:r>
                <a:rPr lang="zh-CN" altLang="en-US" sz="1600">
                  <a:latin typeface="微软雅黑" panose="020B0503020204020204" charset="-122"/>
                  <a:ea typeface="微软雅黑" panose="020B0503020204020204" charset="-122"/>
                </a:rPr>
                <a:t>缓存</a:t>
              </a:r>
              <a:endParaRPr lang="zh-CN" altLang="en-US" sz="1600">
                <a:latin typeface="微软雅黑" panose="020B0503020204020204" charset="-122"/>
                <a:ea typeface="微软雅黑" panose="020B0503020204020204" charset="-122"/>
              </a:endParaRPr>
            </a:p>
            <a:p>
              <a:pPr algn="ctr">
                <a:lnSpc>
                  <a:spcPct val="130000"/>
                </a:lnSpc>
              </a:pPr>
              <a:r>
                <a:rPr lang="en-US" altLang="zh-CN" sz="1600">
                  <a:solidFill>
                    <a:schemeClr val="bg2">
                      <a:lumMod val="25000"/>
                    </a:schemeClr>
                  </a:solidFill>
                  <a:latin typeface="微软雅黑" panose="020B0503020204020204" charset="-122"/>
                  <a:ea typeface="微软雅黑" panose="020B0503020204020204" charset="-122"/>
                  <a:sym typeface="+mn-ea"/>
                </a:rPr>
                <a:t>shutdown = true</a:t>
              </a:r>
              <a:endParaRPr lang="zh-CN" altLang="en-US" sz="1600">
                <a:latin typeface="微软雅黑" panose="020B0503020204020204" charset="-122"/>
                <a:ea typeface="微软雅黑" panose="020B0503020204020204" charset="-122"/>
              </a:endParaRPr>
            </a:p>
          </p:txBody>
        </p:sp>
        <p:sp>
          <p:nvSpPr>
            <p:cNvPr id="13" name="上下箭头 12"/>
            <p:cNvSpPr/>
            <p:nvPr/>
          </p:nvSpPr>
          <p:spPr>
            <a:xfrm>
              <a:off x="16193" y="4680"/>
              <a:ext cx="655" cy="1168"/>
            </a:xfrm>
            <a:prstGeom prst="upDown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16" name="下箭头 15"/>
            <p:cNvSpPr/>
            <p:nvPr/>
          </p:nvSpPr>
          <p:spPr>
            <a:xfrm>
              <a:off x="16132" y="6944"/>
              <a:ext cx="716" cy="1257"/>
            </a:xfrm>
            <a:prstGeom prst="down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grpSp>
      <p:cxnSp>
        <p:nvCxnSpPr>
          <p:cNvPr id="18" name="直接连接符 17"/>
          <p:cNvCxnSpPr>
            <a:stCxn id="19" idx="3"/>
            <a:endCxn id="6" idx="2"/>
          </p:cNvCxnSpPr>
          <p:nvPr/>
        </p:nvCxnSpPr>
        <p:spPr>
          <a:xfrm>
            <a:off x="6788150" y="2716530"/>
            <a:ext cx="1322705" cy="62611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52415" y="2378710"/>
            <a:ext cx="1435735" cy="675640"/>
          </a:xfrm>
          <a:prstGeom prst="rect">
            <a:avLst/>
          </a:prstGeom>
          <a:noFill/>
        </p:spPr>
        <p:txBody>
          <a:bodyPr wrap="square" rtlCol="0">
            <a:spAutoFit/>
          </a:bodyPr>
          <a:p>
            <a:pPr>
              <a:lnSpc>
                <a:spcPct val="120000"/>
              </a:lnSpc>
            </a:pPr>
            <a:r>
              <a:rPr lang="zh-CN" altLang="en-US" sz="1600">
                <a:solidFill>
                  <a:srgbClr val="FF0000"/>
                </a:solidFill>
                <a:latin typeface="微软雅黑" panose="020B0503020204020204" charset="-122"/>
                <a:ea typeface="微软雅黑" panose="020B0503020204020204" charset="-122"/>
              </a:rPr>
              <a:t>永远从缓存读取</a:t>
            </a:r>
            <a:endParaRPr lang="zh-CN" altLang="en-US" sz="1600">
              <a:solidFill>
                <a:srgbClr val="FF0000"/>
              </a:solidFill>
              <a:latin typeface="微软雅黑" panose="020B0503020204020204" charset="-122"/>
              <a:ea typeface="微软雅黑" panose="020B0503020204020204" charset="-122"/>
            </a:endParaRPr>
          </a:p>
        </p:txBody>
      </p:sp>
      <p:sp>
        <p:nvSpPr>
          <p:cNvPr id="20" name="文本框 19"/>
          <p:cNvSpPr txBox="1"/>
          <p:nvPr/>
        </p:nvSpPr>
        <p:spPr>
          <a:xfrm>
            <a:off x="7498080" y="4616450"/>
            <a:ext cx="447040" cy="383540"/>
          </a:xfrm>
          <a:prstGeom prst="rect">
            <a:avLst/>
          </a:prstGeom>
          <a:noFill/>
        </p:spPr>
        <p:txBody>
          <a:bodyPr wrap="square" rtlCol="0">
            <a:spAutoFit/>
          </a:bodyPr>
          <a:p>
            <a:pPr>
              <a:lnSpc>
                <a:spcPct val="120000"/>
              </a:lnSpc>
            </a:pPr>
            <a:r>
              <a:rPr lang="en-US" altLang="zh-CN" sz="1600">
                <a:solidFill>
                  <a:srgbClr val="FF0000"/>
                </a:solidFill>
                <a:latin typeface="微软雅黑" panose="020B0503020204020204" charset="-122"/>
                <a:ea typeface="微软雅黑" panose="020B0503020204020204" charset="-122"/>
              </a:rPr>
              <a:t>1</a:t>
            </a:r>
            <a:endParaRPr lang="en-US" altLang="zh-CN" sz="1600">
              <a:solidFill>
                <a:srgbClr val="FF0000"/>
              </a:solidFill>
              <a:latin typeface="微软雅黑" panose="020B0503020204020204" charset="-122"/>
              <a:ea typeface="微软雅黑" panose="020B0503020204020204" charset="-122"/>
            </a:endParaRPr>
          </a:p>
        </p:txBody>
      </p:sp>
      <p:sp>
        <p:nvSpPr>
          <p:cNvPr id="21" name="文本框 20"/>
          <p:cNvSpPr txBox="1"/>
          <p:nvPr/>
        </p:nvSpPr>
        <p:spPr>
          <a:xfrm>
            <a:off x="7498080" y="3158490"/>
            <a:ext cx="298450" cy="368300"/>
          </a:xfrm>
          <a:prstGeom prst="rect">
            <a:avLst/>
          </a:prstGeom>
          <a:noFill/>
        </p:spPr>
        <p:txBody>
          <a:bodyPr wrap="none" rtlCol="0" anchor="t">
            <a:spAutoFit/>
          </a:bodyPr>
          <a:p>
            <a:r>
              <a:rPr lang="en-US" altLang="zh-CN">
                <a:solidFill>
                  <a:srgbClr val="FF0000"/>
                </a:solidFill>
              </a:rPr>
              <a:t>2</a:t>
            </a:r>
            <a:endParaRPr lang="en-US" altLang="zh-CN">
              <a:solidFill>
                <a:srgbClr val="FF0000"/>
              </a:solidFill>
            </a:endParaRPr>
          </a:p>
        </p:txBody>
      </p:sp>
      <p:sp>
        <p:nvSpPr>
          <p:cNvPr id="22" name="文本框 21"/>
          <p:cNvSpPr txBox="1"/>
          <p:nvPr/>
        </p:nvSpPr>
        <p:spPr>
          <a:xfrm>
            <a:off x="9771380" y="3158490"/>
            <a:ext cx="447040" cy="383540"/>
          </a:xfrm>
          <a:prstGeom prst="rect">
            <a:avLst/>
          </a:prstGeom>
          <a:noFill/>
        </p:spPr>
        <p:txBody>
          <a:bodyPr wrap="square" rtlCol="0">
            <a:spAutoFit/>
          </a:bodyPr>
          <a:p>
            <a:pPr>
              <a:lnSpc>
                <a:spcPct val="120000"/>
              </a:lnSpc>
            </a:pPr>
            <a:r>
              <a:rPr lang="en-US" altLang="zh-CN" sz="1600">
                <a:solidFill>
                  <a:srgbClr val="FF0000"/>
                </a:solidFill>
                <a:latin typeface="微软雅黑" panose="020B0503020204020204" charset="-122"/>
                <a:ea typeface="微软雅黑" panose="020B0503020204020204" charset="-122"/>
              </a:rPr>
              <a:t>3</a:t>
            </a:r>
            <a:endParaRPr lang="en-US" altLang="zh-CN" sz="1600">
              <a:solidFill>
                <a:srgbClr val="FF0000"/>
              </a:solidFill>
              <a:latin typeface="微软雅黑" panose="020B0503020204020204" charset="-122"/>
              <a:ea typeface="微软雅黑" panose="020B0503020204020204" charset="-122"/>
            </a:endParaRPr>
          </a:p>
        </p:txBody>
      </p:sp>
      <p:sp>
        <p:nvSpPr>
          <p:cNvPr id="23" name="文本框 22"/>
          <p:cNvSpPr txBox="1"/>
          <p:nvPr/>
        </p:nvSpPr>
        <p:spPr>
          <a:xfrm>
            <a:off x="9771380" y="4561205"/>
            <a:ext cx="447040" cy="383540"/>
          </a:xfrm>
          <a:prstGeom prst="rect">
            <a:avLst/>
          </a:prstGeom>
          <a:noFill/>
        </p:spPr>
        <p:txBody>
          <a:bodyPr wrap="square" rtlCol="0">
            <a:spAutoFit/>
          </a:bodyPr>
          <a:p>
            <a:pPr>
              <a:lnSpc>
                <a:spcPct val="120000"/>
              </a:lnSpc>
            </a:pPr>
            <a:r>
              <a:rPr lang="en-US" altLang="zh-CN" sz="1600">
                <a:solidFill>
                  <a:srgbClr val="FF0000"/>
                </a:solidFill>
                <a:latin typeface="微软雅黑" panose="020B0503020204020204" charset="-122"/>
                <a:ea typeface="微软雅黑" panose="020B0503020204020204" charset="-122"/>
              </a:rPr>
              <a:t>4</a:t>
            </a:r>
            <a:endParaRPr lang="en-US" altLang="zh-CN" sz="160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74420"/>
          </a:xfrm>
        </p:spPr>
        <p:txBody>
          <a:bodyPr/>
          <a:p>
            <a:r>
              <a:rPr lang="zh-CN" altLang="en-US" sz="2800">
                <a:solidFill>
                  <a:schemeClr val="bg2">
                    <a:lumMod val="25000"/>
                  </a:schemeClr>
                </a:solidFill>
                <a:latin typeface="微软雅黑" panose="020B0503020204020204" charset="-122"/>
                <a:ea typeface="微软雅黑" panose="020B0503020204020204" charset="-122"/>
                <a:sym typeface="+mn-ea"/>
              </a:rPr>
              <a:t>重排序</a:t>
            </a:r>
            <a:endParaRPr lang="zh-CN" altLang="en-US"/>
          </a:p>
        </p:txBody>
      </p:sp>
      <p:sp>
        <p:nvSpPr>
          <p:cNvPr id="28" name="文本框 27"/>
          <p:cNvSpPr txBox="1"/>
          <p:nvPr/>
        </p:nvSpPr>
        <p:spPr>
          <a:xfrm>
            <a:off x="838200" y="1691005"/>
            <a:ext cx="3941445" cy="967740"/>
          </a:xfrm>
          <a:prstGeom prst="rect">
            <a:avLst/>
          </a:prstGeom>
          <a:noFill/>
        </p:spPr>
        <p:txBody>
          <a:bodyPr wrap="square" rtlCol="0">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重排序：除了增加缓存，处理器为了充分利用计算单元，可能会对输入代码进行乱序执行优化</a:t>
            </a:r>
            <a:endParaRPr lang="zh-CN" altLang="en-US" sz="1600">
              <a:solidFill>
                <a:schemeClr val="bg2">
                  <a:lumMod val="25000"/>
                </a:schemeClr>
              </a:solidFill>
              <a:latin typeface="微软雅黑" panose="020B0503020204020204" charset="-122"/>
              <a:ea typeface="微软雅黑" panose="020B0503020204020204" charset="-122"/>
            </a:endParaRPr>
          </a:p>
        </p:txBody>
      </p:sp>
      <p:graphicFrame>
        <p:nvGraphicFramePr>
          <p:cNvPr id="4" name="表格 3"/>
          <p:cNvGraphicFramePr/>
          <p:nvPr/>
        </p:nvGraphicFramePr>
        <p:xfrm>
          <a:off x="6600190" y="1691005"/>
          <a:ext cx="4690110" cy="3299460"/>
        </p:xfrm>
        <a:graphic>
          <a:graphicData uri="http://schemas.openxmlformats.org/drawingml/2006/table">
            <a:tbl>
              <a:tblPr firstRow="1" bandRow="1">
                <a:tableStyleId>{5C22544A-7EE6-4342-B048-85BDC9FD1C3A}</a:tableStyleId>
              </a:tblPr>
              <a:tblGrid>
                <a:gridCol w="2345055"/>
                <a:gridCol w="2345055"/>
              </a:tblGrid>
              <a:tr h="368935">
                <a:tc>
                  <a:txBody>
                    <a:bodyPr/>
                    <a:p>
                      <a:pPr algn="ctr">
                        <a:lnSpc>
                          <a:spcPct val="110000"/>
                        </a:lnSpc>
                        <a:buNone/>
                      </a:pPr>
                      <a:r>
                        <a:rPr lang="zh-CN" altLang="en-US" sz="1600">
                          <a:latin typeface="微软雅黑" panose="020B0503020204020204" charset="-122"/>
                          <a:ea typeface="微软雅黑" panose="020B0503020204020204" charset="-122"/>
                        </a:rPr>
                        <a:t>代码顺序</a:t>
                      </a:r>
                      <a:endParaRPr lang="zh-CN" altLang="en-US" sz="1600">
                        <a:latin typeface="微软雅黑" panose="020B0503020204020204" charset="-122"/>
                        <a:ea typeface="微软雅黑" panose="020B0503020204020204" charset="-122"/>
                      </a:endParaRPr>
                    </a:p>
                  </a:txBody>
                  <a:tcPr anchor="ctr" anchorCtr="0"/>
                </a:tc>
                <a:tc>
                  <a:txBody>
                    <a:bodyPr/>
                    <a:p>
                      <a:pPr algn="ctr">
                        <a:lnSpc>
                          <a:spcPct val="110000"/>
                        </a:lnSpc>
                        <a:buNone/>
                      </a:pPr>
                      <a:r>
                        <a:rPr lang="zh-CN" altLang="en-US" sz="1600">
                          <a:latin typeface="微软雅黑" panose="020B0503020204020204" charset="-122"/>
                          <a:ea typeface="微软雅黑" panose="020B0503020204020204" charset="-122"/>
                        </a:rPr>
                        <a:t>编译优化后执行顺序</a:t>
                      </a:r>
                      <a:endParaRPr lang="zh-CN" altLang="en-US" sz="1600">
                        <a:latin typeface="微软雅黑" panose="020B0503020204020204" charset="-122"/>
                        <a:ea typeface="微软雅黑" panose="020B0503020204020204" charset="-122"/>
                      </a:endParaRPr>
                    </a:p>
                  </a:txBody>
                  <a:tcPr anchor="ctr" anchorCtr="0"/>
                </a:tc>
              </a:tr>
              <a:tr h="1823085">
                <a:tc>
                  <a:txBody>
                    <a:bodyPr/>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a = x;</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a = a+1;</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x = a;</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b = y;</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b = b +1;</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y = b;</a:t>
                      </a:r>
                      <a:endParaRPr lang="zh-CN" altLang="en-US" sz="1600">
                        <a:solidFill>
                          <a:schemeClr val="bg2">
                            <a:lumMod val="25000"/>
                          </a:schemeClr>
                        </a:solidFill>
                        <a:latin typeface="微软雅黑" panose="020B0503020204020204" charset="-122"/>
                        <a:ea typeface="微软雅黑" panose="020B0503020204020204" charset="-122"/>
                      </a:endParaRPr>
                    </a:p>
                  </a:txBody>
                  <a:tcPr/>
                </a:tc>
                <a:tc>
                  <a:txBody>
                    <a:bodyPr/>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a = x;</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b = y;</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a = a+1;</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b = b+1;</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x = a;</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y = b;</a:t>
                      </a:r>
                      <a:endParaRPr lang="zh-CN" altLang="en-US" sz="1600">
                        <a:solidFill>
                          <a:schemeClr val="bg2">
                            <a:lumMod val="25000"/>
                          </a:schemeClr>
                        </a:solidFill>
                        <a:latin typeface="微软雅黑" panose="020B0503020204020204" charset="-122"/>
                        <a:ea typeface="微软雅黑" panose="020B0503020204020204" charset="-122"/>
                      </a:endParaRPr>
                    </a:p>
                  </a:txBody>
                  <a:tcPr/>
                </a:tc>
              </a:tr>
              <a:tr h="369570">
                <a:tc gridSpan="2">
                  <a:txBody>
                    <a:bodyPr/>
                    <a:p>
                      <a:pPr>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   初始条件： x = y = 0</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10000"/>
                        </a:lnSpc>
                        <a:buNone/>
                      </a:pPr>
                      <a:r>
                        <a:rPr lang="zh-CN" altLang="en-US" sz="1600">
                          <a:solidFill>
                            <a:schemeClr val="bg2">
                              <a:lumMod val="25000"/>
                            </a:schemeClr>
                          </a:solidFill>
                          <a:latin typeface="微软雅黑" panose="020B0503020204020204" charset="-122"/>
                          <a:ea typeface="微软雅黑" panose="020B0503020204020204" charset="-122"/>
                        </a:rPr>
                        <a:t>   执行结果：</a:t>
                      </a:r>
                      <a:r>
                        <a:rPr lang="en-US" altLang="zh-CN" sz="1600">
                          <a:solidFill>
                            <a:schemeClr val="bg2">
                              <a:lumMod val="25000"/>
                            </a:schemeClr>
                          </a:solidFill>
                          <a:latin typeface="微软雅黑" panose="020B0503020204020204" charset="-122"/>
                          <a:ea typeface="微软雅黑" panose="020B0503020204020204" charset="-122"/>
                        </a:rPr>
                        <a:t>x = 1, y = 1</a:t>
                      </a:r>
                      <a:endParaRPr lang="en-US" altLang="zh-CN" sz="1600">
                        <a:solidFill>
                          <a:schemeClr val="bg2">
                            <a:lumMod val="25000"/>
                          </a:schemeClr>
                        </a:solidFill>
                        <a:latin typeface="微软雅黑" panose="020B0503020204020204" charset="-122"/>
                        <a:ea typeface="微软雅黑" panose="020B0503020204020204" charset="-122"/>
                      </a:endParaRPr>
                    </a:p>
                  </a:txBody>
                  <a:tcPr/>
                </a:tc>
                <a:tc hMerge="1">
                  <a:tcPr/>
                </a:tc>
              </a:tr>
            </a:tbl>
          </a:graphicData>
        </a:graphic>
      </p:graphicFrame>
      <p:sp>
        <p:nvSpPr>
          <p:cNvPr id="6" name="文本框 5"/>
          <p:cNvSpPr txBox="1"/>
          <p:nvPr/>
        </p:nvSpPr>
        <p:spPr>
          <a:xfrm>
            <a:off x="838200" y="2893695"/>
            <a:ext cx="3580130" cy="1358900"/>
          </a:xfrm>
          <a:prstGeom prst="rect">
            <a:avLst/>
          </a:prstGeom>
          <a:noFill/>
        </p:spPr>
        <p:txBody>
          <a:bodyPr wrap="square" rtlCol="0" anchor="t">
            <a:spAutoFit/>
          </a:bodyPr>
          <a:p>
            <a:pPr>
              <a:lnSpc>
                <a:spcPct val="130000"/>
              </a:lnSpc>
            </a:pPr>
            <a:r>
              <a:rPr lang="zh-CN" altLang="en-US" sz="1600">
                <a:solidFill>
                  <a:schemeClr val="bg2">
                    <a:lumMod val="25000"/>
                  </a:schemeClr>
                </a:solidFill>
                <a:latin typeface="微软雅黑" panose="020B0503020204020204" charset="-122"/>
                <a:ea typeface="微软雅黑" panose="020B0503020204020204" charset="-122"/>
              </a:rPr>
              <a:t>数据依赖性:</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30000"/>
              </a:lnSpc>
            </a:pPr>
            <a:r>
              <a:rPr lang="zh-CN" altLang="en-US" sz="1600">
                <a:solidFill>
                  <a:schemeClr val="bg2">
                    <a:lumMod val="25000"/>
                  </a:schemeClr>
                </a:solidFill>
                <a:latin typeface="微软雅黑" panose="020B0503020204020204" charset="-122"/>
                <a:ea typeface="微软雅黑" panose="020B0503020204020204" charset="-122"/>
              </a:rPr>
              <a:t>1 . 写后读 a=a+1;  x =a</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30000"/>
              </a:lnSpc>
            </a:pPr>
            <a:r>
              <a:rPr lang="zh-CN" altLang="en-US" sz="1600">
                <a:solidFill>
                  <a:schemeClr val="bg2">
                    <a:lumMod val="25000"/>
                  </a:schemeClr>
                </a:solidFill>
                <a:latin typeface="微软雅黑" panose="020B0503020204020204" charset="-122"/>
                <a:ea typeface="微软雅黑" panose="020B0503020204020204" charset="-122"/>
              </a:rPr>
              <a:t>2 . 写后写 a =x ; a = a+1;</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30000"/>
              </a:lnSpc>
            </a:pPr>
            <a:r>
              <a:rPr lang="zh-CN" altLang="en-US" sz="1600">
                <a:solidFill>
                  <a:schemeClr val="bg2">
                    <a:lumMod val="25000"/>
                  </a:schemeClr>
                </a:solidFill>
                <a:latin typeface="微软雅黑" panose="020B0503020204020204" charset="-122"/>
                <a:ea typeface="微软雅黑" panose="020B0503020204020204" charset="-122"/>
              </a:rPr>
              <a:t>3 . 读后写 a = x; x = a;</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7" name="文本框 6"/>
          <p:cNvSpPr txBox="1"/>
          <p:nvPr/>
        </p:nvSpPr>
        <p:spPr>
          <a:xfrm>
            <a:off x="838200" y="4342765"/>
            <a:ext cx="5476240" cy="1358900"/>
          </a:xfrm>
          <a:prstGeom prst="rect">
            <a:avLst/>
          </a:prstGeom>
          <a:noFill/>
        </p:spPr>
        <p:txBody>
          <a:bodyPr wrap="square" rtlCol="0" anchor="t">
            <a:spAutoFit/>
          </a:bodyPr>
          <a:p>
            <a:pPr>
              <a:lnSpc>
                <a:spcPct val="130000"/>
              </a:lnSpc>
            </a:pPr>
            <a:r>
              <a:rPr lang="zh-CN" altLang="en-US" sz="1600">
                <a:solidFill>
                  <a:schemeClr val="bg2">
                    <a:lumMod val="25000"/>
                  </a:schemeClr>
                </a:solidFill>
                <a:latin typeface="微软雅黑" panose="020B0503020204020204" charset="-122"/>
                <a:ea typeface="微软雅黑" panose="020B0503020204020204" charset="-122"/>
              </a:rPr>
              <a:t>as-if-serial语义:</a:t>
            </a:r>
            <a:endParaRPr lang="zh-CN" altLang="en-US" sz="1600">
              <a:solidFill>
                <a:schemeClr val="bg2">
                  <a:lumMod val="25000"/>
                </a:schemeClr>
              </a:solidFill>
              <a:latin typeface="微软雅黑" panose="020B0503020204020204" charset="-122"/>
              <a:ea typeface="微软雅黑" panose="020B0503020204020204" charset="-122"/>
            </a:endParaRPr>
          </a:p>
          <a:p>
            <a:pPr marL="179705" fontAlgn="auto">
              <a:lnSpc>
                <a:spcPct val="130000"/>
              </a:lnSpc>
            </a:pPr>
            <a:r>
              <a:rPr lang="zh-CN" altLang="en-US" sz="1600">
                <a:solidFill>
                  <a:schemeClr val="bg2">
                    <a:lumMod val="25000"/>
                  </a:schemeClr>
                </a:solidFill>
                <a:latin typeface="微软雅黑" panose="020B0503020204020204" charset="-122"/>
                <a:ea typeface="微软雅黑" panose="020B0503020204020204" charset="-122"/>
              </a:rPr>
              <a:t>不管怎么重排序（编译器和处理器为了提高并行度），（单线程）程序的执行结果不能被改变。编译器，runtime 和处理器都必须遵守as-if-serial语义。</a:t>
            </a:r>
            <a:endParaRPr lang="zh-CN" altLang="en-US" sz="1400">
              <a:latin typeface="微软雅黑" panose="020B0503020204020204" charset="-122"/>
              <a:ea typeface="微软雅黑" panose="020B0503020204020204" charset="-122"/>
            </a:endParaRPr>
          </a:p>
        </p:txBody>
      </p:sp>
      <p:sp>
        <p:nvSpPr>
          <p:cNvPr id="3" name="文本框 2"/>
          <p:cNvSpPr txBox="1"/>
          <p:nvPr/>
        </p:nvSpPr>
        <p:spPr>
          <a:xfrm>
            <a:off x="838200" y="6021070"/>
            <a:ext cx="8459470" cy="383540"/>
          </a:xfrm>
          <a:prstGeom prst="rect">
            <a:avLst/>
          </a:prstGeom>
          <a:noFill/>
        </p:spPr>
        <p:txBody>
          <a:bodyPr wrap="square" rtlCol="0">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现代处理器可以对满足单线程语义，在线程中不存在数据依赖的代码进行从重排执行</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重排序对多线程的影响</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838200" y="1691005"/>
            <a:ext cx="4615815" cy="4253865"/>
          </a:xfrm>
          <a:prstGeom prst="rect">
            <a:avLst/>
          </a:prstGeom>
          <a:noFill/>
        </p:spPr>
        <p:txBody>
          <a:bodyPr wrap="square" rtlCol="0" anchor="t">
            <a:spAutoFit/>
          </a:bodyPr>
          <a:p>
            <a:r>
              <a:rPr lang="en-US" altLang="zh-CN" sz="1600">
                <a:solidFill>
                  <a:schemeClr val="bg2">
                    <a:lumMod val="25000"/>
                  </a:schemeClr>
                </a:solidFill>
                <a:latin typeface="微软雅黑" panose="020B0503020204020204" charset="-122"/>
                <a:ea typeface="微软雅黑" panose="020B0503020204020204" charset="-122"/>
              </a:rPr>
              <a:t>public </a:t>
            </a:r>
            <a:r>
              <a:rPr lang="zh-CN" altLang="en-US" sz="1600">
                <a:solidFill>
                  <a:schemeClr val="bg2">
                    <a:lumMod val="25000"/>
                  </a:schemeClr>
                </a:solidFill>
                <a:latin typeface="微软雅黑" panose="020B0503020204020204" charset="-122"/>
                <a:ea typeface="微软雅黑" panose="020B0503020204020204" charset="-122"/>
              </a:rPr>
              <a:t>class ReorderExample {</a:t>
            </a:r>
            <a:endParaRPr lang="zh-CN" altLang="en-US" sz="1600">
              <a:solidFill>
                <a:schemeClr val="bg2">
                  <a:lumMod val="25000"/>
                </a:schemeClr>
              </a:solidFill>
              <a:latin typeface="微软雅黑" panose="020B0503020204020204" charset="-122"/>
              <a:ea typeface="微软雅黑" panose="020B0503020204020204" charset="-122"/>
            </a:endParaRPr>
          </a:p>
          <a:p>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int a = 0;</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boolean flag = false;</a:t>
            </a:r>
            <a:endParaRPr lang="zh-CN" altLang="en-US" sz="1600">
              <a:solidFill>
                <a:schemeClr val="bg2">
                  <a:lumMod val="25000"/>
                </a:schemeClr>
              </a:solidFill>
              <a:latin typeface="微软雅黑" panose="020B0503020204020204" charset="-122"/>
              <a:ea typeface="微软雅黑" panose="020B0503020204020204" charset="-122"/>
            </a:endParaRPr>
          </a:p>
          <a:p>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public void writer() {</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    a = 1;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//1</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    flag = true;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//2</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a:p>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Public void reader() {</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    if (flag) {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//3</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        int i =  a * a;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//4</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        ……</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    }</a:t>
            </a:r>
            <a:endParaRPr lang="zh-CN" altLang="en-US" sz="1600">
              <a:solidFill>
                <a:schemeClr val="bg2">
                  <a:lumMod val="25000"/>
                </a:schemeClr>
              </a:solidFill>
              <a:latin typeface="微软雅黑" panose="020B0503020204020204" charset="-122"/>
              <a:ea typeface="微软雅黑" panose="020B0503020204020204" charset="-122"/>
            </a:endParaRPr>
          </a:p>
          <a:p>
            <a:pPr lvl="1"/>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a:p>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5838190" y="3397885"/>
            <a:ext cx="5201285" cy="1114425"/>
          </a:xfrm>
          <a:prstGeom prst="rect">
            <a:avLst/>
          </a:prstGeom>
          <a:noFill/>
        </p:spPr>
        <p:txBody>
          <a:bodyPr wrap="square" rtlCol="0">
            <a:spAutoFit/>
          </a:bodyPr>
          <a:p>
            <a:pPr>
              <a:lnSpc>
                <a:spcPct val="140000"/>
              </a:lnSpc>
            </a:pPr>
            <a:r>
              <a:rPr lang="zh-CN" altLang="en-US" sz="1600">
                <a:solidFill>
                  <a:schemeClr val="bg2">
                    <a:lumMod val="25000"/>
                  </a:schemeClr>
                </a:solidFill>
                <a:latin typeface="微软雅黑" panose="020B0503020204020204" charset="-122"/>
                <a:ea typeface="微软雅黑" panose="020B0503020204020204" charset="-122"/>
              </a:rPr>
              <a:t>假设两个线程</a:t>
            </a:r>
            <a:r>
              <a:rPr lang="en-US" altLang="zh-CN" sz="1600">
                <a:solidFill>
                  <a:schemeClr val="bg2">
                    <a:lumMod val="25000"/>
                  </a:schemeClr>
                </a:solidFill>
                <a:latin typeface="微软雅黑" panose="020B0503020204020204" charset="-122"/>
                <a:ea typeface="微软雅黑" panose="020B0503020204020204" charset="-122"/>
              </a:rPr>
              <a:t>A</a:t>
            </a:r>
            <a:r>
              <a:rPr lang="zh-CN" altLang="en-US" sz="1600">
                <a:solidFill>
                  <a:schemeClr val="bg2">
                    <a:lumMod val="25000"/>
                  </a:schemeClr>
                </a:solidFill>
                <a:latin typeface="微软雅黑" panose="020B0503020204020204" charset="-122"/>
                <a:ea typeface="微软雅黑" panose="020B0503020204020204" charset="-122"/>
              </a:rPr>
              <a:t>和</a:t>
            </a:r>
            <a:r>
              <a:rPr lang="en-US" altLang="zh-CN" sz="1600">
                <a:solidFill>
                  <a:schemeClr val="bg2">
                    <a:lumMod val="25000"/>
                  </a:schemeClr>
                </a:solidFill>
                <a:latin typeface="微软雅黑" panose="020B0503020204020204" charset="-122"/>
                <a:ea typeface="微软雅黑" panose="020B0503020204020204" charset="-122"/>
              </a:rPr>
              <a:t>B</a:t>
            </a:r>
            <a:r>
              <a:rPr lang="zh-CN" altLang="en-US" sz="1600">
                <a:solidFill>
                  <a:schemeClr val="bg2">
                    <a:lumMod val="25000"/>
                  </a:schemeClr>
                </a:solidFill>
                <a:latin typeface="微软雅黑" panose="020B0503020204020204" charset="-122"/>
                <a:ea typeface="微软雅黑" panose="020B0503020204020204" charset="-122"/>
              </a:rPr>
              <a:t>，</a:t>
            </a:r>
            <a:r>
              <a:rPr lang="en-US" altLang="zh-CN" sz="1600">
                <a:solidFill>
                  <a:schemeClr val="bg2">
                    <a:lumMod val="25000"/>
                  </a:schemeClr>
                </a:solidFill>
                <a:latin typeface="微软雅黑" panose="020B0503020204020204" charset="-122"/>
                <a:ea typeface="微软雅黑" panose="020B0503020204020204" charset="-122"/>
              </a:rPr>
              <a:t>A</a:t>
            </a:r>
            <a:r>
              <a:rPr lang="zh-CN" altLang="en-US" sz="1600">
                <a:solidFill>
                  <a:schemeClr val="bg2">
                    <a:lumMod val="25000"/>
                  </a:schemeClr>
                </a:solidFill>
                <a:latin typeface="微软雅黑" panose="020B0503020204020204" charset="-122"/>
                <a:ea typeface="微软雅黑" panose="020B0503020204020204" charset="-122"/>
              </a:rPr>
              <a:t>首先执行</a:t>
            </a:r>
            <a:r>
              <a:rPr lang="en-US" altLang="zh-CN" sz="1600">
                <a:solidFill>
                  <a:schemeClr val="bg2">
                    <a:lumMod val="25000"/>
                  </a:schemeClr>
                </a:solidFill>
                <a:latin typeface="微软雅黑" panose="020B0503020204020204" charset="-122"/>
                <a:ea typeface="微软雅黑" panose="020B0503020204020204" charset="-122"/>
              </a:rPr>
              <a:t>writer</a:t>
            </a:r>
            <a:r>
              <a:rPr lang="zh-CN" altLang="en-US" sz="1600">
                <a:solidFill>
                  <a:schemeClr val="bg2">
                    <a:lumMod val="25000"/>
                  </a:schemeClr>
                </a:solidFill>
                <a:latin typeface="微软雅黑" panose="020B0503020204020204" charset="-122"/>
                <a:ea typeface="微软雅黑" panose="020B0503020204020204" charset="-122"/>
              </a:rPr>
              <a:t>方法，随后</a:t>
            </a:r>
            <a:r>
              <a:rPr lang="en-US" altLang="zh-CN" sz="1600">
                <a:solidFill>
                  <a:schemeClr val="bg2">
                    <a:lumMod val="25000"/>
                  </a:schemeClr>
                </a:solidFill>
                <a:latin typeface="微软雅黑" panose="020B0503020204020204" charset="-122"/>
                <a:ea typeface="微软雅黑" panose="020B0503020204020204" charset="-122"/>
              </a:rPr>
              <a:t>B</a:t>
            </a:r>
            <a:r>
              <a:rPr lang="zh-CN" altLang="en-US" sz="1600">
                <a:solidFill>
                  <a:schemeClr val="bg2">
                    <a:lumMod val="25000"/>
                  </a:schemeClr>
                </a:solidFill>
                <a:latin typeface="微软雅黑" panose="020B0503020204020204" charset="-122"/>
                <a:ea typeface="微软雅黑" panose="020B0503020204020204" charset="-122"/>
              </a:rPr>
              <a:t>线程执行</a:t>
            </a:r>
            <a:r>
              <a:rPr lang="en-US" altLang="zh-CN" sz="1600">
                <a:solidFill>
                  <a:schemeClr val="bg2">
                    <a:lumMod val="25000"/>
                  </a:schemeClr>
                </a:solidFill>
                <a:latin typeface="微软雅黑" panose="020B0503020204020204" charset="-122"/>
                <a:ea typeface="微软雅黑" panose="020B0503020204020204" charset="-122"/>
              </a:rPr>
              <a:t>reader</a:t>
            </a:r>
            <a:r>
              <a:rPr lang="zh-CN" altLang="en-US" sz="1600">
                <a:solidFill>
                  <a:schemeClr val="bg2">
                    <a:lumMod val="25000"/>
                  </a:schemeClr>
                </a:solidFill>
                <a:latin typeface="微软雅黑" panose="020B0503020204020204" charset="-122"/>
                <a:ea typeface="微软雅黑" panose="020B0503020204020204" charset="-122"/>
              </a:rPr>
              <a:t>方法，线程</a:t>
            </a:r>
            <a:r>
              <a:rPr lang="en-US" altLang="zh-CN" sz="1600">
                <a:solidFill>
                  <a:schemeClr val="bg2">
                    <a:lumMod val="25000"/>
                  </a:schemeClr>
                </a:solidFill>
                <a:latin typeface="微软雅黑" panose="020B0503020204020204" charset="-122"/>
                <a:ea typeface="微软雅黑" panose="020B0503020204020204" charset="-122"/>
              </a:rPr>
              <a:t>B</a:t>
            </a:r>
            <a:r>
              <a:rPr lang="zh-CN" altLang="en-US" sz="1600">
                <a:solidFill>
                  <a:schemeClr val="bg2">
                    <a:lumMod val="25000"/>
                  </a:schemeClr>
                </a:solidFill>
                <a:latin typeface="微软雅黑" panose="020B0503020204020204" charset="-122"/>
                <a:ea typeface="微软雅黑" panose="020B0503020204020204" charset="-122"/>
              </a:rPr>
              <a:t>在执行操作</a:t>
            </a:r>
            <a:r>
              <a:rPr lang="en-US" altLang="zh-CN" sz="1600">
                <a:solidFill>
                  <a:schemeClr val="bg2">
                    <a:lumMod val="25000"/>
                  </a:schemeClr>
                </a:solidFill>
                <a:latin typeface="微软雅黑" panose="020B0503020204020204" charset="-122"/>
                <a:ea typeface="微软雅黑" panose="020B0503020204020204" charset="-122"/>
              </a:rPr>
              <a:t>4</a:t>
            </a:r>
            <a:r>
              <a:rPr lang="zh-CN" altLang="en-US" sz="1600">
                <a:solidFill>
                  <a:schemeClr val="bg2">
                    <a:lumMod val="25000"/>
                  </a:schemeClr>
                </a:solidFill>
                <a:latin typeface="微软雅黑" panose="020B0503020204020204" charset="-122"/>
                <a:ea typeface="微软雅黑" panose="020B0503020204020204" charset="-122"/>
              </a:rPr>
              <a:t>的时候，是否能看到</a:t>
            </a:r>
            <a:r>
              <a:rPr lang="en-US" altLang="zh-CN" sz="1600">
                <a:solidFill>
                  <a:schemeClr val="bg2">
                    <a:lumMod val="25000"/>
                  </a:schemeClr>
                </a:solidFill>
                <a:latin typeface="微软雅黑" panose="020B0503020204020204" charset="-122"/>
                <a:ea typeface="微软雅黑" panose="020B0503020204020204" charset="-122"/>
              </a:rPr>
              <a:t>a</a:t>
            </a:r>
            <a:r>
              <a:rPr lang="zh-CN" altLang="en-US" sz="1600">
                <a:solidFill>
                  <a:schemeClr val="bg2">
                    <a:lumMod val="25000"/>
                  </a:schemeClr>
                </a:solidFill>
                <a:latin typeface="微软雅黑" panose="020B0503020204020204" charset="-122"/>
                <a:ea typeface="微软雅黑" panose="020B0503020204020204" charset="-122"/>
              </a:rPr>
              <a:t>的值为</a:t>
            </a:r>
            <a:r>
              <a:rPr lang="en-US" altLang="zh-CN" sz="1600">
                <a:solidFill>
                  <a:schemeClr val="bg2">
                    <a:lumMod val="25000"/>
                  </a:schemeClr>
                </a:solidFill>
                <a:latin typeface="微软雅黑" panose="020B0503020204020204" charset="-122"/>
                <a:ea typeface="微软雅黑" panose="020B0503020204020204" charset="-122"/>
              </a:rPr>
              <a:t>1</a:t>
            </a: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a:solidFill>
                  <a:schemeClr val="bg2">
                    <a:lumMod val="25000"/>
                  </a:schemeClr>
                </a:solidFill>
                <a:latin typeface="微软雅黑" panose="020B0503020204020204" charset="-122"/>
                <a:ea typeface="微软雅黑" panose="020B0503020204020204" charset="-122"/>
                <a:sym typeface="+mn-ea"/>
              </a:rPr>
              <a:t>ReorderExample 可能出现的两种非预期执行顺序</a:t>
            </a:r>
            <a:endParaRPr lang="zh-CN" altLang="en-US" sz="2800">
              <a:solidFill>
                <a:schemeClr val="bg2">
                  <a:lumMod val="25000"/>
                </a:schemeClr>
              </a:solidFill>
              <a:latin typeface="微软雅黑" panose="020B0503020204020204" charset="-122"/>
              <a:ea typeface="微软雅黑" panose="020B0503020204020204" charset="-122"/>
              <a:sym typeface="+mn-ea"/>
            </a:endParaRPr>
          </a:p>
        </p:txBody>
      </p:sp>
      <p:grpSp>
        <p:nvGrpSpPr>
          <p:cNvPr id="22" name="组合 21"/>
          <p:cNvGrpSpPr/>
          <p:nvPr/>
        </p:nvGrpSpPr>
        <p:grpSpPr>
          <a:xfrm>
            <a:off x="1242060" y="2038350"/>
            <a:ext cx="3758565" cy="4303395"/>
            <a:chOff x="1397" y="3208"/>
            <a:chExt cx="5919" cy="6777"/>
          </a:xfrm>
        </p:grpSpPr>
        <p:cxnSp>
          <p:nvCxnSpPr>
            <p:cNvPr id="4" name="直接箭头连接符 3"/>
            <p:cNvCxnSpPr/>
            <p:nvPr/>
          </p:nvCxnSpPr>
          <p:spPr>
            <a:xfrm>
              <a:off x="1397" y="3208"/>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074" y="4415"/>
              <a:ext cx="2091"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flag=true;</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6" name="矩形 5"/>
            <p:cNvSpPr/>
            <p:nvPr/>
          </p:nvSpPr>
          <p:spPr>
            <a:xfrm>
              <a:off x="5226" y="5544"/>
              <a:ext cx="2090"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if(flag)</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7" name="矩形 6"/>
            <p:cNvSpPr/>
            <p:nvPr/>
          </p:nvSpPr>
          <p:spPr>
            <a:xfrm>
              <a:off x="5226" y="6673"/>
              <a:ext cx="2089"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int i = a * a;</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8" name="矩形 7"/>
            <p:cNvSpPr/>
            <p:nvPr/>
          </p:nvSpPr>
          <p:spPr>
            <a:xfrm>
              <a:off x="2074" y="7801"/>
              <a:ext cx="2089"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a=1;</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9" name="文本框 8"/>
            <p:cNvSpPr txBox="1"/>
            <p:nvPr/>
          </p:nvSpPr>
          <p:spPr>
            <a:xfrm>
              <a:off x="2510" y="3208"/>
              <a:ext cx="1045"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A</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0" name="文本框 9"/>
            <p:cNvSpPr txBox="1"/>
            <p:nvPr/>
          </p:nvSpPr>
          <p:spPr>
            <a:xfrm>
              <a:off x="5669" y="3208"/>
              <a:ext cx="1024"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B</a:t>
              </a:r>
              <a:endParaRPr lang="en-US" altLang="zh-CN" sz="1400">
                <a:solidFill>
                  <a:schemeClr val="bg2">
                    <a:lumMod val="25000"/>
                  </a:schemeClr>
                </a:solidFill>
                <a:latin typeface="微软雅黑" panose="020B0503020204020204" charset="-122"/>
                <a:ea typeface="微软雅黑" panose="020B0503020204020204" charset="-122"/>
              </a:endParaRPr>
            </a:p>
          </p:txBody>
        </p:sp>
      </p:grpSp>
      <p:sp>
        <p:nvSpPr>
          <p:cNvPr id="23" name="文本框 22"/>
          <p:cNvSpPr txBox="1"/>
          <p:nvPr/>
        </p:nvSpPr>
        <p:spPr>
          <a:xfrm>
            <a:off x="1948815" y="6341745"/>
            <a:ext cx="1916430" cy="319405"/>
          </a:xfrm>
          <a:prstGeom prst="rect">
            <a:avLst/>
          </a:prstGeom>
          <a:noFill/>
        </p:spPr>
        <p:txBody>
          <a:bodyPr wrap="none" rtlCol="0">
            <a:spAutoFit/>
          </a:bodyPr>
          <a:p>
            <a:r>
              <a:rPr lang="en-US" altLang="zh-CN" sz="1400">
                <a:solidFill>
                  <a:schemeClr val="bg2">
                    <a:lumMod val="25000"/>
                  </a:schemeClr>
                </a:solidFill>
                <a:latin typeface="微软雅黑" panose="020B0503020204020204" charset="-122"/>
                <a:ea typeface="微软雅黑" panose="020B0503020204020204" charset="-122"/>
              </a:rPr>
              <a:t>writer</a:t>
            </a:r>
            <a:r>
              <a:rPr lang="zh-CN" altLang="en-US" sz="1400">
                <a:solidFill>
                  <a:schemeClr val="bg2">
                    <a:lumMod val="25000"/>
                  </a:schemeClr>
                </a:solidFill>
                <a:latin typeface="微软雅黑" panose="020B0503020204020204" charset="-122"/>
                <a:ea typeface="微软雅黑" panose="020B0503020204020204" charset="-122"/>
              </a:rPr>
              <a:t>方法发生重排序</a:t>
            </a:r>
            <a:endParaRPr lang="zh-CN" altLang="en-US" sz="1400">
              <a:solidFill>
                <a:schemeClr val="bg2">
                  <a:lumMod val="25000"/>
                </a:schemeClr>
              </a:solidFill>
              <a:latin typeface="微软雅黑" panose="020B0503020204020204" charset="-122"/>
              <a:ea typeface="微软雅黑" panose="020B0503020204020204" charset="-122"/>
            </a:endParaRPr>
          </a:p>
        </p:txBody>
      </p:sp>
      <p:grpSp>
        <p:nvGrpSpPr>
          <p:cNvPr id="25" name="组合 24"/>
          <p:cNvGrpSpPr/>
          <p:nvPr/>
        </p:nvGrpSpPr>
        <p:grpSpPr>
          <a:xfrm>
            <a:off x="6847840" y="2038985"/>
            <a:ext cx="4382770" cy="4732020"/>
            <a:chOff x="11844" y="3037"/>
            <a:chExt cx="6902" cy="7452"/>
          </a:xfrm>
        </p:grpSpPr>
        <p:grpSp>
          <p:nvGrpSpPr>
            <p:cNvPr id="21" name="组合 20"/>
            <p:cNvGrpSpPr/>
            <p:nvPr/>
          </p:nvGrpSpPr>
          <p:grpSpPr>
            <a:xfrm>
              <a:off x="11844" y="3037"/>
              <a:ext cx="5805" cy="6777"/>
              <a:chOff x="10348" y="3209"/>
              <a:chExt cx="5805" cy="6777"/>
            </a:xfrm>
          </p:grpSpPr>
          <p:cxnSp>
            <p:nvCxnSpPr>
              <p:cNvPr id="12" name="直接箭头连接符 11"/>
              <p:cNvCxnSpPr/>
              <p:nvPr/>
            </p:nvCxnSpPr>
            <p:spPr>
              <a:xfrm>
                <a:off x="10348" y="3209"/>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1019" y="6538"/>
                <a:ext cx="2091"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flag=true;</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4" name="矩形 13"/>
              <p:cNvSpPr/>
              <p:nvPr/>
            </p:nvSpPr>
            <p:spPr>
              <a:xfrm>
                <a:off x="14062" y="7600"/>
                <a:ext cx="2090"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if(flag)</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5" name="矩形 14"/>
              <p:cNvSpPr/>
              <p:nvPr/>
            </p:nvSpPr>
            <p:spPr>
              <a:xfrm>
                <a:off x="14064" y="8662"/>
                <a:ext cx="2089"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int i = temp;</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6" name="矩形 15"/>
              <p:cNvSpPr/>
              <p:nvPr/>
            </p:nvSpPr>
            <p:spPr>
              <a:xfrm>
                <a:off x="11019" y="5477"/>
                <a:ext cx="2089"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a=1;</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7" name="文本框 16"/>
              <p:cNvSpPr txBox="1"/>
              <p:nvPr/>
            </p:nvSpPr>
            <p:spPr>
              <a:xfrm>
                <a:off x="11456" y="3209"/>
                <a:ext cx="1045"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A</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8" name="文本框 17"/>
              <p:cNvSpPr txBox="1"/>
              <p:nvPr/>
            </p:nvSpPr>
            <p:spPr>
              <a:xfrm>
                <a:off x="14506" y="3209"/>
                <a:ext cx="1024"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B</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20" name="矩形 19"/>
              <p:cNvSpPr/>
              <p:nvPr/>
            </p:nvSpPr>
            <p:spPr>
              <a:xfrm>
                <a:off x="14063" y="4416"/>
                <a:ext cx="2089"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temp = a * a;</a:t>
                </a:r>
                <a:endParaRPr lang="en-US" altLang="zh-CN" sz="1400">
                  <a:solidFill>
                    <a:schemeClr val="bg2">
                      <a:lumMod val="25000"/>
                    </a:schemeClr>
                  </a:solidFill>
                  <a:latin typeface="微软雅黑" panose="020B0503020204020204" charset="-122"/>
                  <a:ea typeface="微软雅黑" panose="020B0503020204020204" charset="-122"/>
                </a:endParaRPr>
              </a:p>
            </p:txBody>
          </p:sp>
        </p:grpSp>
        <p:sp>
          <p:nvSpPr>
            <p:cNvPr id="24" name="文本框 23"/>
            <p:cNvSpPr txBox="1"/>
            <p:nvPr/>
          </p:nvSpPr>
          <p:spPr>
            <a:xfrm>
              <a:off x="12566" y="9987"/>
              <a:ext cx="6181" cy="503"/>
            </a:xfrm>
            <a:prstGeom prst="rect">
              <a:avLst/>
            </a:prstGeom>
            <a:noFill/>
          </p:spPr>
          <p:txBody>
            <a:bodyPr wrap="square" rtlCol="0" anchor="t">
              <a:spAutoFit/>
            </a:bodyPr>
            <a:p>
              <a:r>
                <a:rPr lang="en-US" altLang="zh-CN" sz="1400">
                  <a:solidFill>
                    <a:schemeClr val="bg2">
                      <a:lumMod val="25000"/>
                    </a:schemeClr>
                  </a:solidFill>
                  <a:latin typeface="微软雅黑" panose="020B0503020204020204" charset="-122"/>
                  <a:ea typeface="微软雅黑" panose="020B0503020204020204" charset="-122"/>
                </a:rPr>
                <a:t>reader</a:t>
              </a:r>
              <a:r>
                <a:rPr lang="zh-CN" altLang="en-US" sz="1400">
                  <a:solidFill>
                    <a:schemeClr val="bg2">
                      <a:lumMod val="25000"/>
                    </a:schemeClr>
                  </a:solidFill>
                  <a:latin typeface="微软雅黑" panose="020B0503020204020204" charset="-122"/>
                  <a:ea typeface="微软雅黑" panose="020B0503020204020204" charset="-122"/>
                </a:rPr>
                <a:t>方法猜测（Speculation）执行</a:t>
              </a:r>
              <a:endParaRPr lang="zh-CN" altLang="en-US" sz="1400">
                <a:solidFill>
                  <a:schemeClr val="bg2">
                    <a:lumMod val="25000"/>
                  </a:schemeClr>
                </a:solidFill>
                <a:latin typeface="微软雅黑" panose="020B0503020204020204" charset="-122"/>
                <a:ea typeface="微软雅黑" panose="020B050302020402020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93090" y="3901440"/>
            <a:ext cx="10528300" cy="2720340"/>
          </a:xfrm>
          <a:prstGeom prst="rect">
            <a:avLst/>
          </a:prstGeom>
          <a:noFill/>
        </p:spPr>
        <p:txBody>
          <a:bodyPr wrap="square" rtlCol="0" anchor="t">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Java includes several language constructs, including volatile, final, and synchronized, which are intended to help the programmer describe a program's concurrency requirements to the compiler. The Java Memory Model defines the behavior of volatile and synchronized, and, more importantly, ensures that a correctly synchronized Java program runs correctly on all processor architectures.</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java </a:t>
            </a:r>
            <a:r>
              <a:rPr lang="zh-CN" altLang="en-US" sz="1600">
                <a:solidFill>
                  <a:schemeClr val="bg2">
                    <a:lumMod val="25000"/>
                  </a:schemeClr>
                </a:solidFill>
                <a:latin typeface="微软雅黑" panose="020B0503020204020204" charset="-122"/>
                <a:ea typeface="微软雅黑" panose="020B0503020204020204" charset="-122"/>
              </a:rPr>
              <a:t>包含了几个语言构建，</a:t>
            </a:r>
            <a:r>
              <a:rPr lang="en-US" altLang="zh-CN" sz="1600">
                <a:solidFill>
                  <a:srgbClr val="FF0000"/>
                </a:solidFill>
                <a:latin typeface="微软雅黑" panose="020B0503020204020204" charset="-122"/>
                <a:ea typeface="微软雅黑" panose="020B0503020204020204" charset="-122"/>
              </a:rPr>
              <a:t>volatile</a:t>
            </a:r>
            <a:r>
              <a:rPr lang="zh-CN" altLang="en-US" sz="1600">
                <a:solidFill>
                  <a:srgbClr val="FF0000"/>
                </a:solidFill>
                <a:latin typeface="微软雅黑" panose="020B0503020204020204" charset="-122"/>
                <a:ea typeface="微软雅黑" panose="020B0503020204020204" charset="-122"/>
              </a:rPr>
              <a:t>，</a:t>
            </a:r>
            <a:r>
              <a:rPr lang="en-US" altLang="zh-CN" sz="1600">
                <a:solidFill>
                  <a:srgbClr val="FF0000"/>
                </a:solidFill>
                <a:latin typeface="微软雅黑" panose="020B0503020204020204" charset="-122"/>
                <a:ea typeface="微软雅黑" panose="020B0503020204020204" charset="-122"/>
              </a:rPr>
              <a:t>final</a:t>
            </a:r>
            <a:r>
              <a:rPr lang="zh-CN" altLang="en-US" sz="1600">
                <a:solidFill>
                  <a:srgbClr val="FF0000"/>
                </a:solidFill>
                <a:latin typeface="微软雅黑" panose="020B0503020204020204" charset="-122"/>
                <a:ea typeface="微软雅黑" panose="020B0503020204020204" charset="-122"/>
              </a:rPr>
              <a:t>， 和</a:t>
            </a:r>
            <a:r>
              <a:rPr lang="en-US" altLang="zh-CN" sz="1600">
                <a:solidFill>
                  <a:srgbClr val="FF0000"/>
                </a:solidFill>
                <a:latin typeface="微软雅黑" panose="020B0503020204020204" charset="-122"/>
                <a:ea typeface="微软雅黑" panose="020B0503020204020204" charset="-122"/>
              </a:rPr>
              <a:t>synchronized</a:t>
            </a:r>
            <a:r>
              <a:rPr lang="zh-CN" altLang="en-US" sz="1600">
                <a:solidFill>
                  <a:schemeClr val="bg2">
                    <a:lumMod val="25000"/>
                  </a:schemeClr>
                </a:solidFill>
                <a:latin typeface="微软雅黑" panose="020B0503020204020204" charset="-122"/>
                <a:ea typeface="微软雅黑" panose="020B0503020204020204" charset="-122"/>
              </a:rPr>
              <a:t>，这些构建的目的是用来帮助程序员向编译器描一段程序的并发需求。</a:t>
            </a:r>
            <a:r>
              <a:rPr lang="en-US" altLang="zh-CN" sz="1600">
                <a:solidFill>
                  <a:schemeClr val="bg2">
                    <a:lumMod val="25000"/>
                  </a:schemeClr>
                </a:solidFill>
                <a:latin typeface="微软雅黑" panose="020B0503020204020204" charset="-122"/>
                <a:ea typeface="微软雅黑" panose="020B0503020204020204" charset="-122"/>
              </a:rPr>
              <a:t>JMM</a:t>
            </a:r>
            <a:r>
              <a:rPr lang="zh-CN" altLang="en-US" sz="1600">
                <a:solidFill>
                  <a:schemeClr val="bg2">
                    <a:lumMod val="25000"/>
                  </a:schemeClr>
                </a:solidFill>
                <a:latin typeface="微软雅黑" panose="020B0503020204020204" charset="-122"/>
                <a:ea typeface="微软雅黑" panose="020B0503020204020204" charset="-122"/>
              </a:rPr>
              <a:t>定义这些关键字的行为，重要的是，保证正确同步的</a:t>
            </a:r>
            <a:r>
              <a:rPr lang="en-US" altLang="zh-CN" sz="1600">
                <a:solidFill>
                  <a:schemeClr val="bg2">
                    <a:lumMod val="25000"/>
                  </a:schemeClr>
                </a:solidFill>
                <a:latin typeface="微软雅黑" panose="020B0503020204020204" charset="-122"/>
                <a:ea typeface="微软雅黑" panose="020B0503020204020204" charset="-122"/>
              </a:rPr>
              <a:t>Java</a:t>
            </a:r>
            <a:r>
              <a:rPr lang="zh-CN" altLang="en-US" sz="1600">
                <a:solidFill>
                  <a:schemeClr val="bg2">
                    <a:lumMod val="25000"/>
                  </a:schemeClr>
                </a:solidFill>
                <a:latin typeface="微软雅黑" panose="020B0503020204020204" charset="-122"/>
                <a:ea typeface="微软雅黑" panose="020B0503020204020204" charset="-122"/>
              </a:rPr>
              <a:t>程序在所有处理器架构上能够正确的运行。</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pPr algn="r">
              <a:lnSpc>
                <a:spcPct val="120000"/>
              </a:lnSpc>
            </a:pPr>
            <a:r>
              <a:rPr lang="zh-CN" altLang="en-US" sz="1600">
                <a:solidFill>
                  <a:schemeClr val="bg2">
                    <a:lumMod val="25000"/>
                  </a:schemeClr>
                </a:solidFill>
                <a:latin typeface="微软雅黑" panose="020B0503020204020204" charset="-122"/>
                <a:ea typeface="微软雅黑" panose="020B0503020204020204" charset="-122"/>
                <a:hlinkClick r:id="rId1" action="ppaction://hlinkfile"/>
              </a:rPr>
              <a:t>JSR 133 (Java Memory Model) FAQ</a:t>
            </a:r>
            <a:endParaRPr lang="zh-CN" altLang="en-US" sz="1600">
              <a:solidFill>
                <a:schemeClr val="bg2">
                  <a:lumMod val="25000"/>
                </a:schemeClr>
              </a:solidFill>
              <a:latin typeface="微软雅黑" panose="020B0503020204020204" charset="-122"/>
              <a:ea typeface="微软雅黑" panose="020B0503020204020204" charset="-122"/>
              <a:hlinkClick r:id="rId1" action="ppaction://hlinkfile"/>
            </a:endParaRPr>
          </a:p>
        </p:txBody>
      </p:sp>
      <p:sp>
        <p:nvSpPr>
          <p:cNvPr id="5" name="标题 3"/>
          <p:cNvSpPr>
            <a:spLocks noGrp="1"/>
          </p:cNvSpPr>
          <p:nvPr/>
        </p:nvSpPr>
        <p:spPr>
          <a:xfrm>
            <a:off x="593090" y="181610"/>
            <a:ext cx="1052830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a:solidFill>
                  <a:schemeClr val="bg2">
                    <a:lumMod val="25000"/>
                  </a:schemeClr>
                </a:solidFill>
                <a:latin typeface="微软雅黑" panose="020B0503020204020204" charset="-122"/>
                <a:ea typeface="微软雅黑" panose="020B0503020204020204" charset="-122"/>
              </a:rPr>
              <a:t>JMM — Java Memory Model</a:t>
            </a:r>
            <a:endParaRPr lang="en-US" altLang="zh-CN">
              <a:latin typeface="微软雅黑" panose="020B0503020204020204" charset="-122"/>
              <a:ea typeface="微软雅黑" panose="020B0503020204020204" charset="-122"/>
            </a:endParaRPr>
          </a:p>
        </p:txBody>
      </p:sp>
      <p:sp>
        <p:nvSpPr>
          <p:cNvPr id="2" name="文本框 1"/>
          <p:cNvSpPr txBox="1"/>
          <p:nvPr/>
        </p:nvSpPr>
        <p:spPr>
          <a:xfrm>
            <a:off x="593090" y="1266190"/>
            <a:ext cx="10528935" cy="2428240"/>
          </a:xfrm>
          <a:prstGeom prst="rect">
            <a:avLst/>
          </a:prstGeom>
          <a:noFill/>
        </p:spPr>
        <p:txBody>
          <a:bodyPr wrap="square" rtlCol="0" anchor="t">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A memory model describes, given a program and an execution trace of that program, whether the execution trace is a legal execution of the program. The Java programming language memory model works by examining each read in an execution trace and checking that the write observed by that read is valid according to certain rules.</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给定一段程序和这段程序的一个执行路径，内存模型描述这个对于这个程序这个执行路径是否是合法的。 </a:t>
            </a:r>
            <a:r>
              <a:rPr lang="en-US" altLang="zh-CN" sz="1600">
                <a:solidFill>
                  <a:schemeClr val="bg2">
                    <a:lumMod val="25000"/>
                  </a:schemeClr>
                </a:solidFill>
                <a:latin typeface="微软雅黑" panose="020B0503020204020204" charset="-122"/>
                <a:ea typeface="微软雅黑" panose="020B0503020204020204" charset="-122"/>
              </a:rPr>
              <a:t>Java</a:t>
            </a:r>
            <a:r>
              <a:rPr lang="zh-CN" altLang="en-US" sz="1600">
                <a:solidFill>
                  <a:schemeClr val="bg2">
                    <a:lumMod val="25000"/>
                  </a:schemeClr>
                </a:solidFill>
                <a:latin typeface="微软雅黑" panose="020B0503020204020204" charset="-122"/>
                <a:ea typeface="微软雅黑" panose="020B0503020204020204" charset="-122"/>
              </a:rPr>
              <a:t>内存模型的任务就是， 根据一个确定的规则，在执行路径中检测每个读取操作，检测这个读取操作是否观察到的写入是否是合法的。</a:t>
            </a:r>
            <a:endParaRPr lang="zh-CN" altLang="en-US" sz="1600">
              <a:solidFill>
                <a:schemeClr val="bg2">
                  <a:lumMod val="25000"/>
                </a:schemeClr>
              </a:solidFill>
              <a:latin typeface="微软雅黑" panose="020B0503020204020204" charset="-122"/>
              <a:ea typeface="微软雅黑" panose="020B0503020204020204" charset="-122"/>
            </a:endParaRPr>
          </a:p>
          <a:p>
            <a:pPr algn="r">
              <a:lnSpc>
                <a:spcPct val="120000"/>
              </a:lnSpc>
            </a:pPr>
            <a:r>
              <a:rPr lang="en-US" altLang="zh-CN" sz="1600">
                <a:solidFill>
                  <a:schemeClr val="bg2">
                    <a:lumMod val="25000"/>
                  </a:schemeClr>
                </a:solidFill>
                <a:latin typeface="微软雅黑" panose="020B0503020204020204" charset="-122"/>
                <a:ea typeface="微软雅黑" panose="020B0503020204020204" charset="-122"/>
                <a:hlinkClick r:id="rId2"/>
              </a:rPr>
              <a:t>java language specifications 8 chapter 17</a:t>
            </a:r>
            <a:endParaRPr lang="en-US" altLang="zh-CN" sz="1600">
              <a:solidFill>
                <a:schemeClr val="bg2">
                  <a:lumMod val="25000"/>
                </a:schemeClr>
              </a:solidFill>
              <a:latin typeface="微软雅黑" panose="020B0503020204020204" charset="-122"/>
              <a:ea typeface="微软雅黑" panose="020B0503020204020204" charset="-122"/>
              <a:hlinkClick r:id="rId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8490" y="2592705"/>
            <a:ext cx="10515600" cy="1325563"/>
          </a:xfrm>
        </p:spPr>
        <p:txBody>
          <a:bodyPr/>
          <a:p>
            <a:pPr algn="l">
              <a:lnSpc>
                <a:spcPct val="110000"/>
              </a:lnSpc>
            </a:pPr>
            <a:r>
              <a:rPr lang="en-US" altLang="zh-CN" sz="2800">
                <a:solidFill>
                  <a:schemeClr val="bg2">
                    <a:lumMod val="25000"/>
                  </a:schemeClr>
                </a:solidFill>
                <a:latin typeface="微软雅黑" panose="020B0503020204020204" charset="-122"/>
                <a:ea typeface="微软雅黑" panose="020B0503020204020204" charset="-122"/>
              </a:rPr>
              <a:t>Java</a:t>
            </a:r>
            <a:r>
              <a:rPr lang="zh-CN" altLang="en-US" sz="2800">
                <a:solidFill>
                  <a:schemeClr val="bg2">
                    <a:lumMod val="25000"/>
                  </a:schemeClr>
                </a:solidFill>
                <a:latin typeface="微软雅黑" panose="020B0503020204020204" charset="-122"/>
                <a:ea typeface="微软雅黑" panose="020B0503020204020204" charset="-122"/>
              </a:rPr>
              <a:t>内存模型给编程人员提供了什么方式来解决可见性和重排序的问题？</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3" name="文本框 2"/>
          <p:cNvSpPr txBox="1"/>
          <p:nvPr/>
        </p:nvSpPr>
        <p:spPr>
          <a:xfrm>
            <a:off x="3855085" y="4305935"/>
            <a:ext cx="4018280" cy="384810"/>
          </a:xfrm>
          <a:prstGeom prst="rect">
            <a:avLst/>
          </a:prstGeom>
          <a:noFill/>
        </p:spPr>
        <p:txBody>
          <a:bodyPr wrap="none" rtlCol="0">
            <a:spAutoFit/>
          </a:bodyPr>
          <a:p>
            <a:r>
              <a:rPr lang="zh-CN" altLang="en-US">
                <a:solidFill>
                  <a:schemeClr val="bg2">
                    <a:lumMod val="25000"/>
                  </a:schemeClr>
                </a:solidFill>
                <a:latin typeface="微软雅黑" panose="020B0503020204020204" charset="-122"/>
                <a:ea typeface="微软雅黑" panose="020B0503020204020204" charset="-122"/>
              </a:rPr>
              <a:t>编写符合 happen-before 规则的代码</a:t>
            </a:r>
            <a:endParaRPr lang="zh-CN" altLang="en-US">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9430" y="280035"/>
            <a:ext cx="10515600" cy="1325563"/>
          </a:xfrm>
        </p:spPr>
        <p:txBody>
          <a:bodyPr/>
          <a:p>
            <a:pPr algn="l"/>
            <a:r>
              <a:rPr lang="zh-CN" altLang="en-US" sz="2800">
                <a:solidFill>
                  <a:srgbClr val="585454"/>
                </a:solidFill>
                <a:latin typeface="微软雅黑" panose="020B0503020204020204" charset="-122"/>
                <a:ea typeface="微软雅黑" panose="020B0503020204020204" charset="-122"/>
                <a:cs typeface="+mn-cs"/>
              </a:rPr>
              <a:t>现代处理器架构</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636270" y="3529330"/>
            <a:ext cx="4896485" cy="1675765"/>
          </a:xfrm>
          <a:prstGeom prst="rect">
            <a:avLst/>
          </a:prstGeom>
          <a:noFill/>
        </p:spPr>
        <p:txBody>
          <a:bodyPr wrap="square" rtlCol="0">
            <a:spAutoFit/>
          </a:bodyPr>
          <a:p>
            <a:pPr fontAlgn="auto">
              <a:lnSpc>
                <a:spcPct val="130000"/>
              </a:lnSpc>
            </a:pPr>
            <a:r>
              <a:rPr lang="zh-CN" altLang="en-US" sz="1600">
                <a:solidFill>
                  <a:schemeClr val="bg2">
                    <a:lumMod val="25000"/>
                  </a:schemeClr>
                </a:solidFill>
                <a:latin typeface="微软雅黑" panose="020B0503020204020204" charset="-122"/>
                <a:ea typeface="微软雅黑" panose="020B0503020204020204" charset="-122"/>
              </a:rPr>
              <a:t>缓存：由于计算机的存储设备（内存）与处理（cpu）的运算速度差距太大，所以现代处理器加入一层缓存来作为内存与处理器之间的缓冲：将运算需要使用到的数据复制到缓存中，让运算能快速进行，当运算结束后，再从缓存同步回内中</a:t>
            </a:r>
            <a:endParaRPr lang="zh-CN" altLang="en-US" sz="1600">
              <a:solidFill>
                <a:schemeClr val="bg2">
                  <a:lumMod val="25000"/>
                </a:schemeClr>
              </a:solidFill>
              <a:latin typeface="微软雅黑" panose="020B0503020204020204" charset="-122"/>
              <a:ea typeface="微软雅黑" panose="020B0503020204020204" charset="-122"/>
            </a:endParaRPr>
          </a:p>
        </p:txBody>
      </p:sp>
      <p:graphicFrame>
        <p:nvGraphicFramePr>
          <p:cNvPr id="25" name="表格 24"/>
          <p:cNvGraphicFramePr/>
          <p:nvPr/>
        </p:nvGraphicFramePr>
        <p:xfrm>
          <a:off x="6642735" y="2084070"/>
          <a:ext cx="4723765" cy="2722245"/>
        </p:xfrm>
        <a:graphic>
          <a:graphicData uri="http://schemas.openxmlformats.org/drawingml/2006/table">
            <a:tbl>
              <a:tblPr firstRow="1" bandRow="1">
                <a:tableStyleId>{5C22544A-7EE6-4342-B048-85BDC9FD1C3A}</a:tableStyleId>
              </a:tblPr>
              <a:tblGrid>
                <a:gridCol w="1776730"/>
                <a:gridCol w="2947035"/>
              </a:tblGrid>
              <a:tr h="432435">
                <a:tc>
                  <a:txBody>
                    <a:bodyPr/>
                    <a:p>
                      <a:pPr algn="l" fontAlgn="ctr">
                        <a:lnSpc>
                          <a:spcPct val="140000"/>
                        </a:lnSpc>
                        <a:buNone/>
                      </a:pPr>
                      <a:r>
                        <a:rPr lang="zh-CN" altLang="en-US" sz="1600">
                          <a:latin typeface="微软雅黑" panose="020B0503020204020204" charset="-122"/>
                          <a:ea typeface="微软雅黑" panose="020B0503020204020204" charset="-122"/>
                        </a:rPr>
                        <a:t>型号：</a:t>
                      </a:r>
                      <a:endParaRPr lang="zh-CN" altLang="en-US" sz="1600">
                        <a:latin typeface="微软雅黑" panose="020B0503020204020204" charset="-122"/>
                        <a:ea typeface="微软雅黑" panose="020B0503020204020204" charset="-122"/>
                      </a:endParaRPr>
                    </a:p>
                  </a:txBody>
                  <a:tcPr anchor="ctr" anchorCtr="0"/>
                </a:tc>
                <a:tc>
                  <a:txBody>
                    <a:bodyPr/>
                    <a:p>
                      <a:pPr>
                        <a:buNone/>
                      </a:pPr>
                      <a:r>
                        <a:rPr lang="zh-CN" altLang="en-US" sz="1600">
                          <a:latin typeface="微软雅黑" panose="020B0503020204020204" charset="-122"/>
                          <a:ea typeface="微软雅黑" panose="020B0503020204020204" charset="-122"/>
                          <a:sym typeface="+mn-ea"/>
                        </a:rPr>
                        <a:t>Intel 酷睿i7 6700</a:t>
                      </a:r>
                      <a:endParaRPr lang="zh-CN" altLang="en-US" sz="1600">
                        <a:latin typeface="微软雅黑" panose="020B0503020204020204" charset="-122"/>
                        <a:ea typeface="微软雅黑" panose="020B0503020204020204" charset="-122"/>
                        <a:sym typeface="+mn-ea"/>
                      </a:endParaRPr>
                    </a:p>
                  </a:txBody>
                  <a:tcPr anchor="ctr" anchorCtr="0"/>
                </a:tc>
              </a:tr>
              <a:tr h="381000">
                <a:tc>
                  <a:txBody>
                    <a:bodyPr/>
                    <a:p>
                      <a:pPr algn="l" font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cpu主频：</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buNone/>
                      </a:pPr>
                      <a:r>
                        <a:rPr lang="zh-CN" altLang="en-US" sz="1600">
                          <a:solidFill>
                            <a:srgbClr val="FF0000"/>
                          </a:solidFill>
                          <a:latin typeface="微软雅黑" panose="020B0503020204020204" charset="-122"/>
                          <a:ea typeface="微软雅黑" panose="020B0503020204020204" charset="-122"/>
                          <a:sym typeface="+mn-ea"/>
                        </a:rPr>
                        <a:t>3.</a:t>
                      </a:r>
                      <a:r>
                        <a:rPr lang="en-US" altLang="zh-CN" sz="1600">
                          <a:solidFill>
                            <a:srgbClr val="FF0000"/>
                          </a:solidFill>
                          <a:latin typeface="微软雅黑" panose="020B0503020204020204" charset="-122"/>
                          <a:ea typeface="微软雅黑" panose="020B0503020204020204" charset="-122"/>
                          <a:sym typeface="+mn-ea"/>
                        </a:rPr>
                        <a:t>6</a:t>
                      </a:r>
                      <a:r>
                        <a:rPr lang="zh-CN" altLang="en-US" sz="1600">
                          <a:solidFill>
                            <a:srgbClr val="FF0000"/>
                          </a:solidFill>
                          <a:latin typeface="微软雅黑" panose="020B0503020204020204" charset="-122"/>
                          <a:ea typeface="微软雅黑" panose="020B0503020204020204" charset="-122"/>
                          <a:sym typeface="+mn-ea"/>
                        </a:rPr>
                        <a:t>GHz</a:t>
                      </a:r>
                      <a:r>
                        <a:rPr lang="zh-CN" altLang="en-US" sz="1600">
                          <a:solidFill>
                            <a:schemeClr val="bg2">
                              <a:lumMod val="25000"/>
                            </a:schemeClr>
                          </a:solidFill>
                          <a:latin typeface="微软雅黑" panose="020B0503020204020204" charset="-122"/>
                          <a:ea typeface="微软雅黑" panose="020B0503020204020204" charset="-122"/>
                          <a:sym typeface="+mn-ea"/>
                        </a:rPr>
                        <a:t> </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r>
              <a:tr h="381000">
                <a:tc>
                  <a:txBody>
                    <a:bodyPr/>
                    <a:p>
                      <a:pPr algn="l" font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动态加速频率：</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c>
                  <a:txBody>
                    <a:bodyPr/>
                    <a:p>
                      <a:pPr>
                        <a:buNone/>
                      </a:pPr>
                      <a:r>
                        <a:rPr lang="zh-CN" altLang="en-US" sz="1600">
                          <a:solidFill>
                            <a:schemeClr val="bg2">
                              <a:lumMod val="25000"/>
                            </a:schemeClr>
                          </a:solidFill>
                          <a:latin typeface="微软雅黑" panose="020B0503020204020204" charset="-122"/>
                          <a:ea typeface="微软雅黑" panose="020B0503020204020204" charset="-122"/>
                          <a:sym typeface="+mn-ea"/>
                        </a:rPr>
                        <a:t>4</a:t>
                      </a:r>
                      <a:r>
                        <a:rPr lang="en-US" altLang="zh-CN" sz="1600">
                          <a:solidFill>
                            <a:schemeClr val="bg2">
                              <a:lumMod val="25000"/>
                            </a:schemeClr>
                          </a:solidFill>
                          <a:latin typeface="微软雅黑" panose="020B0503020204020204" charset="-122"/>
                          <a:ea typeface="微软雅黑" panose="020B0503020204020204" charset="-122"/>
                          <a:sym typeface="+mn-ea"/>
                        </a:rPr>
                        <a:t>.2</a:t>
                      </a:r>
                      <a:r>
                        <a:rPr lang="zh-CN" altLang="en-US" sz="1600">
                          <a:solidFill>
                            <a:schemeClr val="bg2">
                              <a:lumMod val="25000"/>
                            </a:schemeClr>
                          </a:solidFill>
                          <a:latin typeface="微软雅黑" panose="020B0503020204020204" charset="-122"/>
                          <a:ea typeface="微软雅黑" panose="020B0503020204020204" charset="-122"/>
                          <a:sym typeface="+mn-ea"/>
                        </a:rPr>
                        <a:t>GHz</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r>
              <a:tr h="474980">
                <a:tc>
                  <a:txBody>
                    <a:bodyPr/>
                    <a:p>
                      <a:pPr algn="l" font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内存支持：</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buNone/>
                      </a:pPr>
                      <a:r>
                        <a:rPr lang="zh-CN" altLang="en-US" sz="1600">
                          <a:solidFill>
                            <a:srgbClr val="FF0000"/>
                          </a:solidFill>
                          <a:latin typeface="微软雅黑" panose="020B0503020204020204" charset="-122"/>
                          <a:ea typeface="微软雅黑" panose="020B0503020204020204" charset="-122"/>
                          <a:sym typeface="+mn-ea"/>
                        </a:rPr>
                        <a:t>DDR4 </a:t>
                      </a:r>
                      <a:r>
                        <a:rPr lang="en-US" altLang="zh-CN" sz="1600">
                          <a:solidFill>
                            <a:srgbClr val="FF0000"/>
                          </a:solidFill>
                          <a:latin typeface="微软雅黑" panose="020B0503020204020204" charset="-122"/>
                          <a:ea typeface="微软雅黑" panose="020B0503020204020204" charset="-122"/>
                          <a:sym typeface="+mn-ea"/>
                        </a:rPr>
                        <a:t>2133</a:t>
                      </a:r>
                      <a:r>
                        <a:rPr lang="zh-CN" altLang="en-US" sz="1600">
                          <a:solidFill>
                            <a:srgbClr val="FF0000"/>
                          </a:solidFill>
                          <a:latin typeface="微软雅黑" panose="020B0503020204020204" charset="-122"/>
                          <a:ea typeface="微软雅黑" panose="020B0503020204020204" charset="-122"/>
                          <a:sym typeface="+mn-ea"/>
                        </a:rPr>
                        <a:t>/2</a:t>
                      </a:r>
                      <a:r>
                        <a:rPr lang="en-US" altLang="zh-CN" sz="1600">
                          <a:solidFill>
                            <a:srgbClr val="FF0000"/>
                          </a:solidFill>
                          <a:latin typeface="微软雅黑" panose="020B0503020204020204" charset="-122"/>
                          <a:ea typeface="微软雅黑" panose="020B0503020204020204" charset="-122"/>
                          <a:sym typeface="+mn-ea"/>
                        </a:rPr>
                        <a:t>400</a:t>
                      </a:r>
                      <a:r>
                        <a:rPr lang="zh-CN" altLang="en-US" sz="1600">
                          <a:solidFill>
                            <a:srgbClr val="FF0000"/>
                          </a:solidFill>
                          <a:latin typeface="微软雅黑" panose="020B0503020204020204" charset="-122"/>
                          <a:ea typeface="微软雅黑" panose="020B0503020204020204" charset="-122"/>
                          <a:sym typeface="+mn-ea"/>
                        </a:rPr>
                        <a:t>MHz</a:t>
                      </a:r>
                      <a:endParaRPr lang="zh-CN" altLang="en-US" sz="1600">
                        <a:solidFill>
                          <a:srgbClr val="FF0000"/>
                        </a:solidFill>
                        <a:latin typeface="微软雅黑" panose="020B0503020204020204" charset="-122"/>
                        <a:ea typeface="微软雅黑" panose="020B0503020204020204" charset="-122"/>
                        <a:sym typeface="+mn-ea"/>
                      </a:endParaRPr>
                    </a:p>
                  </a:txBody>
                  <a:tcPr anchor="ctr" anchorCtr="0"/>
                </a:tc>
              </a:tr>
              <a:tr h="474980">
                <a:tc>
                  <a:txBody>
                    <a:bodyPr/>
                    <a:p>
                      <a:pPr algn="l" font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核心数量：</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buNone/>
                      </a:pPr>
                      <a:r>
                        <a:rPr lang="zh-CN" altLang="en-US" sz="1600">
                          <a:solidFill>
                            <a:schemeClr val="bg2">
                              <a:lumMod val="25000"/>
                            </a:schemeClr>
                          </a:solidFill>
                          <a:latin typeface="微软雅黑" panose="020B0503020204020204" charset="-122"/>
                          <a:ea typeface="微软雅黑" panose="020B0503020204020204" charset="-122"/>
                          <a:sym typeface="+mn-ea"/>
                        </a:rPr>
                        <a:t>四核心</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r>
              <a:tr h="474980">
                <a:tc>
                  <a:txBody>
                    <a:bodyPr/>
                    <a:p>
                      <a:pPr algn="l" font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三级缓存：</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buNone/>
                      </a:pPr>
                      <a:r>
                        <a:rPr lang="en-US" altLang="zh-CN" sz="1600">
                          <a:solidFill>
                            <a:schemeClr val="bg2">
                              <a:lumMod val="25000"/>
                            </a:schemeClr>
                          </a:solidFill>
                          <a:latin typeface="微软雅黑" panose="020B0503020204020204" charset="-122"/>
                          <a:ea typeface="微软雅黑" panose="020B0503020204020204" charset="-122"/>
                          <a:sym typeface="+mn-ea"/>
                        </a:rPr>
                        <a:t>8M</a:t>
                      </a:r>
                      <a:endParaRPr lang="en-US" altLang="zh-CN" sz="1600">
                        <a:solidFill>
                          <a:schemeClr val="bg2">
                            <a:lumMod val="25000"/>
                          </a:schemeClr>
                        </a:solidFill>
                        <a:latin typeface="微软雅黑" panose="020B0503020204020204" charset="-122"/>
                        <a:ea typeface="微软雅黑" panose="020B0503020204020204" charset="-122"/>
                        <a:sym typeface="+mn-ea"/>
                      </a:endParaRPr>
                    </a:p>
                  </a:txBody>
                  <a:tcPr anchor="ctr" anchorCtr="0"/>
                </a:tc>
              </a:tr>
            </a:tbl>
          </a:graphicData>
        </a:graphic>
      </p:graphicFrame>
      <p:sp>
        <p:nvSpPr>
          <p:cNvPr id="6" name="文本框 5"/>
          <p:cNvSpPr txBox="1"/>
          <p:nvPr/>
        </p:nvSpPr>
        <p:spPr>
          <a:xfrm>
            <a:off x="636270" y="2339340"/>
            <a:ext cx="5252720" cy="1042035"/>
          </a:xfrm>
          <a:prstGeom prst="rect">
            <a:avLst/>
          </a:prstGeom>
          <a:noFill/>
        </p:spPr>
        <p:txBody>
          <a:bodyPr wrap="square" rtlCol="0" anchor="t">
            <a:spAutoFit/>
          </a:bodyPr>
          <a:p>
            <a:pPr>
              <a:lnSpc>
                <a:spcPct val="130000"/>
              </a:lnSpc>
            </a:pPr>
            <a:r>
              <a:rPr lang="zh-CN" altLang="en-US" sz="1600">
                <a:solidFill>
                  <a:schemeClr val="bg2">
                    <a:lumMod val="25000"/>
                  </a:schemeClr>
                </a:solidFill>
                <a:latin typeface="微软雅黑" panose="020B0503020204020204" charset="-122"/>
                <a:ea typeface="微软雅黑" panose="020B0503020204020204" charset="-122"/>
              </a:rPr>
              <a:t>多核：单核心处理器遇到了瓶颈，性能已达极限，无法再提高了，但是主流应用领域又逼迫你不能不提高处理器的处理效率，因此多核心处理器应孕而生</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7" name="文本框 6"/>
          <p:cNvSpPr txBox="1"/>
          <p:nvPr/>
        </p:nvSpPr>
        <p:spPr>
          <a:xfrm>
            <a:off x="636270" y="1636395"/>
            <a:ext cx="1266825" cy="408305"/>
          </a:xfrm>
          <a:prstGeom prst="rect">
            <a:avLst/>
          </a:prstGeom>
          <a:noFill/>
        </p:spPr>
        <p:txBody>
          <a:bodyPr wrap="none" rtlCol="0" anchor="t">
            <a:spAutoFit/>
          </a:bodyPr>
          <a:p>
            <a:pPr>
              <a:lnSpc>
                <a:spcPct val="130000"/>
              </a:lnSpc>
            </a:pPr>
            <a:r>
              <a:rPr lang="zh-CN" altLang="en-US" sz="1600">
                <a:solidFill>
                  <a:schemeClr val="bg2">
                    <a:lumMod val="25000"/>
                  </a:schemeClr>
                </a:solidFill>
                <a:latin typeface="微软雅黑" panose="020B0503020204020204" charset="-122"/>
                <a:ea typeface="微软雅黑" panose="020B0503020204020204" charset="-122"/>
              </a:rPr>
              <a:t>多核 + 缓存</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8205" y="168910"/>
            <a:ext cx="11017250" cy="1325880"/>
          </a:xfrm>
        </p:spPr>
        <p:txBody>
          <a:bodyPr/>
          <a:p>
            <a:r>
              <a:rPr lang="zh-CN" altLang="en-US" sz="2800">
                <a:solidFill>
                  <a:schemeClr val="bg2">
                    <a:lumMod val="25000"/>
                  </a:schemeClr>
                </a:solidFill>
                <a:latin typeface="微软雅黑" panose="020B0503020204020204" charset="-122"/>
                <a:ea typeface="微软雅黑" panose="020B0503020204020204" charset="-122"/>
              </a:rPr>
              <a:t>happen before偏序关系</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878840" y="1324610"/>
            <a:ext cx="10440670" cy="627380"/>
          </a:xfrm>
          <a:prstGeom prst="rect">
            <a:avLst/>
          </a:prstGeom>
          <a:noFill/>
        </p:spPr>
        <p:txBody>
          <a:bodyPr wrap="square" rtlCol="0" anchor="t">
            <a:spAutoFit/>
          </a:bodyPr>
          <a:p>
            <a:pPr>
              <a:lnSpc>
                <a:spcPct val="110000"/>
              </a:lnSpc>
            </a:pPr>
            <a:r>
              <a:rPr lang="zh-CN" altLang="en-US" sz="1600">
                <a:solidFill>
                  <a:schemeClr val="bg2">
                    <a:lumMod val="25000"/>
                  </a:schemeClr>
                </a:solidFill>
                <a:latin typeface="微软雅黑" panose="020B0503020204020204" charset="-122"/>
                <a:ea typeface="微软雅黑" panose="020B0503020204020204" charset="-122"/>
              </a:rPr>
              <a:t>Two actions can be ordered by a happens-before relationship. If one action happens-before another, then the first is </a:t>
            </a:r>
            <a:r>
              <a:rPr lang="zh-CN" altLang="en-US" sz="1600">
                <a:solidFill>
                  <a:srgbClr val="FF0000"/>
                </a:solidFill>
                <a:latin typeface="微软雅黑" panose="020B0503020204020204" charset="-122"/>
                <a:ea typeface="微软雅黑" panose="020B0503020204020204" charset="-122"/>
              </a:rPr>
              <a:t>visible </a:t>
            </a:r>
            <a:r>
              <a:rPr lang="zh-CN" altLang="en-US" sz="1600">
                <a:solidFill>
                  <a:schemeClr val="bg2">
                    <a:lumMod val="25000"/>
                  </a:schemeClr>
                </a:solidFill>
                <a:latin typeface="微软雅黑" panose="020B0503020204020204" charset="-122"/>
                <a:ea typeface="微软雅黑" panose="020B0503020204020204" charset="-122"/>
              </a:rPr>
              <a:t>to and </a:t>
            </a:r>
            <a:r>
              <a:rPr lang="zh-CN" altLang="en-US" sz="1600">
                <a:solidFill>
                  <a:schemeClr val="accent2"/>
                </a:solidFill>
                <a:latin typeface="微软雅黑" panose="020B0503020204020204" charset="-122"/>
                <a:ea typeface="微软雅黑" panose="020B0503020204020204" charset="-122"/>
              </a:rPr>
              <a:t>ordered </a:t>
            </a:r>
            <a:r>
              <a:rPr lang="zh-CN" altLang="en-US" sz="1600">
                <a:solidFill>
                  <a:schemeClr val="bg2">
                    <a:lumMod val="25000"/>
                  </a:schemeClr>
                </a:solidFill>
                <a:latin typeface="微软雅黑" panose="020B0503020204020204" charset="-122"/>
                <a:ea typeface="微软雅黑" panose="020B0503020204020204" charset="-122"/>
              </a:rPr>
              <a:t>before the second.</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3" name="文本框 2"/>
          <p:cNvSpPr txBox="1"/>
          <p:nvPr/>
        </p:nvSpPr>
        <p:spPr>
          <a:xfrm>
            <a:off x="878205" y="2710815"/>
            <a:ext cx="10441305" cy="1844040"/>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rPr>
              <a:t>If x and y are actions of the same thread and x comes before y in program order, then hb(x, y). （线程内顺序规则）</a:t>
            </a:r>
            <a:endParaRPr lang="zh-CN" altLang="en-US" sz="1600">
              <a:solidFill>
                <a:schemeClr val="bg2">
                  <a:lumMod val="25000"/>
                </a:schemeClr>
              </a:solidFill>
              <a:latin typeface="微软雅黑" panose="020B0503020204020204" charset="-122"/>
              <a:ea typeface="微软雅黑" panose="020B0503020204020204" charset="-122"/>
            </a:endParaRPr>
          </a:p>
          <a:p>
            <a:pPr marL="285750" indent="-285750">
              <a:lnSpc>
                <a:spcPct val="12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rPr>
              <a:t>There is a happens-before edge from the end of a constructor of an object to the start of a finalizer for that object.</a:t>
            </a:r>
            <a:endParaRPr lang="zh-CN" altLang="en-US" sz="1600">
              <a:solidFill>
                <a:schemeClr val="bg2">
                  <a:lumMod val="25000"/>
                </a:schemeClr>
              </a:solidFill>
              <a:latin typeface="微软雅黑" panose="020B0503020204020204" charset="-122"/>
              <a:ea typeface="微软雅黑" panose="020B0503020204020204" charset="-122"/>
            </a:endParaRPr>
          </a:p>
          <a:p>
            <a:pPr marL="285750" indent="-285750">
              <a:lnSpc>
                <a:spcPct val="12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rPr>
              <a:t>If an action x </a:t>
            </a:r>
            <a:r>
              <a:rPr lang="zh-CN" altLang="en-US" sz="1600" b="1" i="1">
                <a:solidFill>
                  <a:schemeClr val="bg2">
                    <a:lumMod val="25000"/>
                  </a:schemeClr>
                </a:solidFill>
                <a:latin typeface="微软雅黑" panose="020B0503020204020204" charset="-122"/>
                <a:ea typeface="微软雅黑" panose="020B0503020204020204" charset="-122"/>
              </a:rPr>
              <a:t>synchronizes-with</a:t>
            </a:r>
            <a:r>
              <a:rPr lang="zh-CN" altLang="en-US" sz="1600">
                <a:solidFill>
                  <a:schemeClr val="bg2">
                    <a:lumMod val="25000"/>
                  </a:schemeClr>
                </a:solidFill>
                <a:latin typeface="微软雅黑" panose="020B0503020204020204" charset="-122"/>
                <a:ea typeface="微软雅黑" panose="020B0503020204020204" charset="-122"/>
              </a:rPr>
              <a:t> a following action y, then we also have hb(x, y).</a:t>
            </a:r>
            <a:endParaRPr lang="zh-CN" altLang="en-US" sz="1600">
              <a:solidFill>
                <a:schemeClr val="bg2">
                  <a:lumMod val="25000"/>
                </a:schemeClr>
              </a:solidFill>
              <a:latin typeface="微软雅黑" panose="020B0503020204020204" charset="-122"/>
              <a:ea typeface="微软雅黑" panose="020B0503020204020204" charset="-122"/>
            </a:endParaRPr>
          </a:p>
          <a:p>
            <a:pPr marL="285750" indent="-285750">
              <a:lnSpc>
                <a:spcPct val="12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rPr>
              <a:t>If hb(x, y) and hb(y, z), then hb(x, z)</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传递性规则</a:t>
            </a: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878205" y="4718685"/>
            <a:ext cx="10440670" cy="1437640"/>
          </a:xfrm>
          <a:prstGeom prst="rect">
            <a:avLst/>
          </a:prstGeom>
          <a:noFill/>
        </p:spPr>
        <p:txBody>
          <a:bodyPr wrap="square" rtlCol="0" anchor="t">
            <a:spAutoFit/>
          </a:bodyPr>
          <a:p>
            <a:pPr>
              <a:lnSpc>
                <a:spcPct val="130000"/>
              </a:lnSpc>
            </a:pPr>
            <a:r>
              <a:rPr lang="zh-CN" altLang="en-US">
                <a:solidFill>
                  <a:schemeClr val="bg2">
                    <a:lumMod val="25000"/>
                  </a:schemeClr>
                </a:solidFill>
              </a:rPr>
              <a:t>When a program contains two </a:t>
            </a:r>
            <a:r>
              <a:rPr lang="zh-CN" altLang="en-US">
                <a:solidFill>
                  <a:srgbClr val="FF0000"/>
                </a:solidFill>
              </a:rPr>
              <a:t>conflicting accesses</a:t>
            </a:r>
            <a:r>
              <a:rPr lang="zh-CN" altLang="en-US">
                <a:solidFill>
                  <a:schemeClr val="bg2">
                    <a:lumMod val="25000"/>
                  </a:schemeClr>
                </a:solidFill>
              </a:rPr>
              <a:t> that are not ordered by a happens-before relationship, it is said to contain a data race.A correctly synchronized program is one that hasno data races</a:t>
            </a:r>
            <a:r>
              <a:rPr lang="en-US" altLang="zh-CN">
                <a:solidFill>
                  <a:schemeClr val="bg2">
                    <a:lumMod val="25000"/>
                  </a:schemeClr>
                </a:solidFill>
              </a:rPr>
              <a:t>.</a:t>
            </a:r>
            <a:endParaRPr lang="en-US" altLang="zh-CN">
              <a:solidFill>
                <a:schemeClr val="bg2">
                  <a:lumMod val="25000"/>
                </a:schemeClr>
              </a:solidFill>
            </a:endParaRPr>
          </a:p>
          <a:p>
            <a:pPr>
              <a:lnSpc>
                <a:spcPct val="130000"/>
              </a:lnSpc>
            </a:pPr>
            <a:r>
              <a:rPr lang="zh-CN" altLang="en-US" sz="1600">
                <a:solidFill>
                  <a:schemeClr val="bg2">
                    <a:lumMod val="25000"/>
                  </a:schemeClr>
                </a:solidFill>
                <a:latin typeface="微软雅黑" panose="020B0503020204020204" charset="-122"/>
                <a:ea typeface="微软雅黑" panose="020B0503020204020204" charset="-122"/>
              </a:rPr>
              <a:t>当程序包含两个没有被 happens-before 关系排序的冲突访问时，就称存在数据争用。正确同步的程序是没有数据争用的程序</a:t>
            </a:r>
            <a:endParaRPr lang="zh-CN" altLang="en-US">
              <a:solidFill>
                <a:schemeClr val="bg2">
                  <a:lumMod val="25000"/>
                </a:schemeClr>
              </a:solidFill>
            </a:endParaRPr>
          </a:p>
        </p:txBody>
      </p:sp>
      <p:sp>
        <p:nvSpPr>
          <p:cNvPr id="6" name="文本框 5"/>
          <p:cNvSpPr txBox="1"/>
          <p:nvPr/>
        </p:nvSpPr>
        <p:spPr>
          <a:xfrm>
            <a:off x="878840" y="2053590"/>
            <a:ext cx="8491855" cy="352425"/>
          </a:xfrm>
          <a:prstGeom prst="rect">
            <a:avLst/>
          </a:prstGeom>
          <a:noFill/>
        </p:spPr>
        <p:txBody>
          <a:bodyPr wrap="none" rtlCol="0" anchor="t">
            <a:spAutoFit/>
          </a:bodyPr>
          <a:p>
            <a:pPr algn="l"/>
            <a:r>
              <a:rPr lang="zh-CN" altLang="en-US" sz="1600">
                <a:solidFill>
                  <a:schemeClr val="bg2">
                    <a:lumMod val="25000"/>
                  </a:schemeClr>
                </a:solidFill>
                <a:latin typeface="微软雅黑" panose="020B0503020204020204" charset="-122"/>
                <a:ea typeface="微软雅黑" panose="020B0503020204020204" charset="-122"/>
              </a:rPr>
              <a:t>如果一个执行先行发生于</a:t>
            </a:r>
            <a:r>
              <a:rPr lang="zh-CN" altLang="en-US" sz="1600">
                <a:solidFill>
                  <a:schemeClr val="bg2">
                    <a:lumMod val="25000"/>
                  </a:schemeClr>
                </a:solidFill>
                <a:latin typeface="微软雅黑" panose="020B0503020204020204" charset="-122"/>
                <a:ea typeface="微软雅黑" panose="020B0503020204020204" charset="-122"/>
                <a:sym typeface="Wingdings" panose="05000000000000000000" charset="0"/>
              </a:rPr>
              <a:t></a:t>
            </a:r>
            <a:r>
              <a:rPr lang="zh-CN" altLang="en-US" sz="1600">
                <a:solidFill>
                  <a:schemeClr val="bg2">
                    <a:lumMod val="25000"/>
                  </a:schemeClr>
                </a:solidFill>
                <a:latin typeface="微软雅黑" panose="020B0503020204020204" charset="-122"/>
                <a:ea typeface="微软雅黑" panose="020B0503020204020204" charset="-122"/>
              </a:rPr>
              <a:t>另一个行为，第一个行为（对共享数据的操作）将会对第二个可见</a:t>
            </a:r>
            <a:endParaRPr lang="zh-CN" altLang="en-US"/>
          </a:p>
        </p:txBody>
      </p:sp>
      <p:sp>
        <p:nvSpPr>
          <p:cNvPr id="8" name="文本框 7"/>
          <p:cNvSpPr txBox="1"/>
          <p:nvPr/>
        </p:nvSpPr>
        <p:spPr>
          <a:xfrm>
            <a:off x="878205" y="6386195"/>
            <a:ext cx="8370570" cy="287020"/>
          </a:xfrm>
          <a:prstGeom prst="rect">
            <a:avLst/>
          </a:prstGeom>
          <a:noFill/>
        </p:spPr>
        <p:txBody>
          <a:bodyPr wrap="square" rtlCol="0" anchor="t">
            <a:spAutoFit/>
          </a:bodyPr>
          <a:p>
            <a:r>
              <a:rPr lang="en-US" altLang="zh-CN" sz="1200">
                <a:latin typeface="微软雅黑" panose="020B0503020204020204" charset="-122"/>
                <a:ea typeface="微软雅黑" panose="020B0503020204020204" charset="-122"/>
                <a:sym typeface="Wingdings" panose="05000000000000000000" charset="0"/>
              </a:rPr>
              <a:t> </a:t>
            </a:r>
            <a:r>
              <a:rPr lang="zh-CN" altLang="en-US" sz="1200">
                <a:latin typeface="微软雅黑" panose="020B0503020204020204" charset="-122"/>
                <a:ea typeface="微软雅黑" panose="020B0503020204020204" charset="-122"/>
                <a:sym typeface="Wingdings" panose="05000000000000000000" charset="0"/>
              </a:rPr>
              <a:t>参考深入理解</a:t>
            </a:r>
            <a:r>
              <a:rPr lang="en-US" altLang="zh-CN" sz="1200">
                <a:latin typeface="微软雅黑" panose="020B0503020204020204" charset="-122"/>
                <a:ea typeface="微软雅黑" panose="020B0503020204020204" charset="-122"/>
                <a:sym typeface="Wingdings" panose="05000000000000000000" charset="0"/>
              </a:rPr>
              <a:t>java</a:t>
            </a:r>
            <a:r>
              <a:rPr lang="zh-CN" altLang="en-US" sz="1200">
                <a:latin typeface="微软雅黑" panose="020B0503020204020204" charset="-122"/>
                <a:ea typeface="微软雅黑" panose="020B0503020204020204" charset="-122"/>
                <a:sym typeface="Wingdings" panose="05000000000000000000" charset="0"/>
              </a:rPr>
              <a:t>虚拟机一书，此书将</a:t>
            </a:r>
            <a:r>
              <a:rPr lang="en-US" altLang="zh-CN" sz="1200">
                <a:latin typeface="微软雅黑" panose="020B0503020204020204" charset="-122"/>
                <a:ea typeface="微软雅黑" panose="020B0503020204020204" charset="-122"/>
                <a:sym typeface="Wingdings" panose="05000000000000000000" charset="0"/>
              </a:rPr>
              <a:t>happen-before</a:t>
            </a:r>
            <a:r>
              <a:rPr lang="zh-CN" altLang="en-US" sz="1200">
                <a:latin typeface="微软雅黑" panose="020B0503020204020204" charset="-122"/>
                <a:ea typeface="微软雅黑" panose="020B0503020204020204" charset="-122"/>
                <a:sym typeface="Wingdings" panose="05000000000000000000" charset="0"/>
              </a:rPr>
              <a:t>翻译为先行发生</a:t>
            </a:r>
            <a:endParaRPr lang="zh-CN" altLang="en-US" sz="1200">
              <a:latin typeface="微软雅黑" panose="020B0503020204020204" charset="-122"/>
              <a:ea typeface="微软雅黑" panose="020B0503020204020204" charset="-122"/>
              <a:sym typeface="Wingdings" panose="05000000000000000000"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7865" y="1381125"/>
            <a:ext cx="10765155" cy="484632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sym typeface="+mn-ea"/>
              </a:rPr>
              <a:t>An unlock action on monitor m </a:t>
            </a:r>
            <a:r>
              <a:rPr lang="zh-CN" altLang="en-US" sz="1600" i="1">
                <a:solidFill>
                  <a:schemeClr val="bg2">
                    <a:lumMod val="25000"/>
                  </a:schemeClr>
                </a:solidFill>
                <a:latin typeface="微软雅黑" panose="020B0503020204020204" charset="-122"/>
                <a:ea typeface="微软雅黑" panose="020B0503020204020204" charset="-122"/>
                <a:sym typeface="+mn-ea"/>
              </a:rPr>
              <a:t>synchronizes-with</a:t>
            </a:r>
            <a:r>
              <a:rPr lang="en-US" altLang="zh-CN" sz="1600" i="1">
                <a:solidFill>
                  <a:schemeClr val="bg2">
                    <a:lumMod val="25000"/>
                  </a:schemeClr>
                </a:solidFill>
                <a:latin typeface="微软雅黑" panose="020B0503020204020204" charset="-122"/>
                <a:ea typeface="微软雅黑" panose="020B0503020204020204" charset="-122"/>
                <a:sym typeface="+mn-ea"/>
              </a:rPr>
              <a:t>(hb)</a:t>
            </a:r>
            <a:r>
              <a:rPr lang="zh-CN" altLang="en-US" sz="1600">
                <a:solidFill>
                  <a:schemeClr val="bg2">
                    <a:lumMod val="25000"/>
                  </a:schemeClr>
                </a:solidFill>
                <a:latin typeface="微软雅黑" panose="020B0503020204020204" charset="-122"/>
                <a:ea typeface="微软雅黑" panose="020B0503020204020204" charset="-122"/>
                <a:sym typeface="+mn-ea"/>
              </a:rPr>
              <a:t> all subsequent lock actions on m （锁释放获取规则）</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sym typeface="+mn-ea"/>
              </a:rPr>
              <a:t>A write to a volatile variable v </a:t>
            </a:r>
            <a:r>
              <a:rPr lang="zh-CN" altLang="en-US" sz="1600" i="1">
                <a:solidFill>
                  <a:schemeClr val="bg2">
                    <a:lumMod val="25000"/>
                  </a:schemeClr>
                </a:solidFill>
                <a:latin typeface="微软雅黑" panose="020B0503020204020204" charset="-122"/>
                <a:ea typeface="微软雅黑" panose="020B0503020204020204" charset="-122"/>
                <a:sym typeface="+mn-ea"/>
              </a:rPr>
              <a:t>synchronizes-with</a:t>
            </a:r>
            <a:r>
              <a:rPr lang="zh-CN" altLang="en-US" sz="1600">
                <a:solidFill>
                  <a:schemeClr val="bg2">
                    <a:lumMod val="25000"/>
                  </a:schemeClr>
                </a:solidFill>
                <a:latin typeface="微软雅黑" panose="020B0503020204020204" charset="-122"/>
                <a:ea typeface="微软雅黑" panose="020B0503020204020204" charset="-122"/>
                <a:sym typeface="+mn-ea"/>
              </a:rPr>
              <a:t> </a:t>
            </a:r>
            <a:r>
              <a:rPr lang="en-US" altLang="zh-CN" sz="1600">
                <a:solidFill>
                  <a:schemeClr val="bg2">
                    <a:lumMod val="25000"/>
                  </a:schemeClr>
                </a:solidFill>
                <a:latin typeface="微软雅黑" panose="020B0503020204020204" charset="-122"/>
                <a:ea typeface="微软雅黑" panose="020B0503020204020204" charset="-122"/>
                <a:sym typeface="+mn-ea"/>
              </a:rPr>
              <a:t>(hb) </a:t>
            </a:r>
            <a:r>
              <a:rPr lang="zh-CN" altLang="en-US" sz="1600">
                <a:solidFill>
                  <a:schemeClr val="bg2">
                    <a:lumMod val="25000"/>
                  </a:schemeClr>
                </a:solidFill>
                <a:latin typeface="微软雅黑" panose="020B0503020204020204" charset="-122"/>
                <a:ea typeface="微软雅黑" panose="020B0503020204020204" charset="-122"/>
                <a:sym typeface="+mn-ea"/>
              </a:rPr>
              <a:t>all subsequent reads of v by any thread （</a:t>
            </a: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写读规则）</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sym typeface="+mn-ea"/>
              </a:rPr>
              <a:t>An action that starts a thread </a:t>
            </a:r>
            <a:r>
              <a:rPr lang="zh-CN" altLang="en-US" sz="1600" i="1">
                <a:solidFill>
                  <a:schemeClr val="bg2">
                    <a:lumMod val="25000"/>
                  </a:schemeClr>
                </a:solidFill>
                <a:latin typeface="微软雅黑" panose="020B0503020204020204" charset="-122"/>
                <a:ea typeface="微软雅黑" panose="020B0503020204020204" charset="-122"/>
                <a:sym typeface="+mn-ea"/>
              </a:rPr>
              <a:t>synchronizes-with</a:t>
            </a:r>
            <a:r>
              <a:rPr lang="zh-CN" altLang="en-US" sz="1600">
                <a:solidFill>
                  <a:schemeClr val="bg2">
                    <a:lumMod val="25000"/>
                  </a:schemeClr>
                </a:solidFill>
                <a:latin typeface="微软雅黑" panose="020B0503020204020204" charset="-122"/>
                <a:ea typeface="微软雅黑" panose="020B0503020204020204" charset="-122"/>
                <a:sym typeface="+mn-ea"/>
              </a:rPr>
              <a:t> the first action in the thread it starts.</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sym typeface="+mn-ea"/>
              </a:rPr>
              <a:t>The write of the default value (zero, false, or null) to each variable synchronizes-with the first action in every thread. Although it may seem a little strange to write a default value to a variable before the object containing the variable is allocated, conceptually every object is created at the start of the program with its default initialized values.</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sym typeface="+mn-ea"/>
              </a:rPr>
              <a:t>The final action in a thread T1 </a:t>
            </a:r>
            <a:r>
              <a:rPr lang="zh-CN" altLang="en-US" sz="1600" i="1">
                <a:solidFill>
                  <a:schemeClr val="bg2">
                    <a:lumMod val="25000"/>
                  </a:schemeClr>
                </a:solidFill>
                <a:latin typeface="微软雅黑" panose="020B0503020204020204" charset="-122"/>
                <a:ea typeface="微软雅黑" panose="020B0503020204020204" charset="-122"/>
                <a:sym typeface="+mn-ea"/>
              </a:rPr>
              <a:t>synchronizes-with</a:t>
            </a:r>
            <a:r>
              <a:rPr lang="zh-CN" altLang="en-US" sz="1600">
                <a:solidFill>
                  <a:schemeClr val="bg2">
                    <a:lumMod val="25000"/>
                  </a:schemeClr>
                </a:solidFill>
                <a:latin typeface="微软雅黑" panose="020B0503020204020204" charset="-122"/>
                <a:ea typeface="微软雅黑" panose="020B0503020204020204" charset="-122"/>
                <a:sym typeface="+mn-ea"/>
              </a:rPr>
              <a:t> any action in another thread T2 that detects that T1 has terminated. T2 may accomplish this by calling T1.isAlive() or T1.join().</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sym typeface="+mn-ea"/>
              </a:rPr>
              <a:t>If thread T1 interrupts thread T2, the interrupt by T1 </a:t>
            </a:r>
            <a:r>
              <a:rPr lang="zh-CN" altLang="en-US" sz="1600" i="1">
                <a:solidFill>
                  <a:schemeClr val="bg2">
                    <a:lumMod val="25000"/>
                  </a:schemeClr>
                </a:solidFill>
                <a:latin typeface="微软雅黑" panose="020B0503020204020204" charset="-122"/>
                <a:ea typeface="微软雅黑" panose="020B0503020204020204" charset="-122"/>
                <a:sym typeface="+mn-ea"/>
              </a:rPr>
              <a:t>synchronizes-with</a:t>
            </a:r>
            <a:r>
              <a:rPr lang="zh-CN" altLang="en-US" sz="1600">
                <a:solidFill>
                  <a:schemeClr val="bg2">
                    <a:lumMod val="25000"/>
                  </a:schemeClr>
                </a:solidFill>
                <a:latin typeface="微软雅黑" panose="020B0503020204020204" charset="-122"/>
                <a:ea typeface="微软雅黑" panose="020B0503020204020204" charset="-122"/>
                <a:sym typeface="+mn-ea"/>
              </a:rPr>
              <a:t> any point where any other thread (including T2) determines that T2 has been interrupted (by having an InterruptedException thrown or by invoking Thread.interrupted or Thread.isInterrupted).</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sp>
        <p:nvSpPr>
          <p:cNvPr id="5" name="文本框 4"/>
          <p:cNvSpPr txBox="1"/>
          <p:nvPr/>
        </p:nvSpPr>
        <p:spPr>
          <a:xfrm>
            <a:off x="697865" y="580390"/>
            <a:ext cx="7920990" cy="548640"/>
          </a:xfrm>
          <a:prstGeom prst="rect">
            <a:avLst/>
          </a:prstGeom>
          <a:noFill/>
        </p:spPr>
        <p:txBody>
          <a:bodyPr wrap="none" rtlCol="0" anchor="t">
            <a:spAutoFit/>
          </a:bodyPr>
          <a:p>
            <a:r>
              <a:rPr lang="zh-CN" altLang="en-US" sz="2800">
                <a:solidFill>
                  <a:schemeClr val="bg2">
                    <a:lumMod val="25000"/>
                  </a:schemeClr>
                </a:solidFill>
                <a:latin typeface="微软雅黑" panose="020B0503020204020204" charset="-122"/>
                <a:ea typeface="微软雅黑" panose="020B0503020204020204" charset="-122"/>
                <a:cs typeface="+mj-cs"/>
                <a:sym typeface="+mn-ea"/>
              </a:rPr>
              <a:t>synchronizes-with: happen-before on threads</a:t>
            </a:r>
            <a:endParaRPr lang="zh-CN" altLang="en-US" sz="2800">
              <a:solidFill>
                <a:schemeClr val="bg2">
                  <a:lumMod val="25000"/>
                </a:schemeClr>
              </a:solidFill>
              <a:latin typeface="微软雅黑" panose="020B0503020204020204" charset="-122"/>
              <a:ea typeface="微软雅黑" panose="020B0503020204020204" charset="-122"/>
              <a:cs typeface="+mj-c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happen-before 俗解</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838200" y="2059940"/>
            <a:ext cx="10404475" cy="352425"/>
          </a:xfrm>
          <a:prstGeom prst="rect">
            <a:avLst/>
          </a:prstGeom>
          <a:noFill/>
        </p:spPr>
        <p:txBody>
          <a:bodyPr wrap="square" rtlCol="0">
            <a:spAutoFit/>
          </a:bodyPr>
          <a:p>
            <a:r>
              <a:rPr lang="zh-CN" altLang="en-US" sz="1600">
                <a:solidFill>
                  <a:schemeClr val="bg2">
                    <a:lumMod val="25000"/>
                  </a:schemeClr>
                </a:solidFill>
                <a:latin typeface="微软雅黑" panose="020B0503020204020204" charset="-122"/>
                <a:ea typeface="微软雅黑" panose="020B0503020204020204" charset="-122"/>
              </a:rPr>
              <a:t>如果操A happen-before 操作B,   也就是说操作A 发生在B操作之前，那么A产生的影响能被B观察到。</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838200" y="2733040"/>
            <a:ext cx="8370570" cy="1041400"/>
          </a:xfrm>
          <a:prstGeom prst="rect">
            <a:avLst/>
          </a:prstGeom>
          <a:noFill/>
        </p:spPr>
        <p:txBody>
          <a:bodyPr wrap="square" rtlCol="0" anchor="t">
            <a:spAutoFit/>
          </a:bodyPr>
          <a:p>
            <a:pPr algn="l">
              <a:lnSpc>
                <a:spcPct val="12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An unlock on a monitor happens-before every subsequent lock on that monitor.</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翻译：在一个监视器上的解锁操作先行发生</a:t>
            </a:r>
            <a:r>
              <a:rPr lang="zh-CN" altLang="en-US" sz="1600">
                <a:solidFill>
                  <a:schemeClr val="bg2">
                    <a:lumMod val="25000"/>
                  </a:schemeClr>
                </a:solidFill>
                <a:latin typeface="微软雅黑" panose="020B0503020204020204" charset="-122"/>
                <a:ea typeface="微软雅黑" panose="020B0503020204020204" charset="-122"/>
                <a:sym typeface="Wingdings" panose="05000000000000000000" charset="0"/>
              </a:rPr>
              <a:t></a:t>
            </a:r>
            <a:r>
              <a:rPr lang="zh-CN" altLang="en-US" sz="1600">
                <a:solidFill>
                  <a:schemeClr val="bg2">
                    <a:lumMod val="25000"/>
                  </a:schemeClr>
                </a:solidFill>
                <a:latin typeface="微软雅黑" panose="020B0503020204020204" charset="-122"/>
                <a:ea typeface="微软雅黑" panose="020B0503020204020204" charset="-122"/>
                <a:sym typeface="+mn-ea"/>
              </a:rPr>
              <a:t>随后在这个监视器上的获取锁操作</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indent="0">
              <a:lnSpc>
                <a:spcPct val="150000"/>
              </a:lnSpc>
              <a:buFont typeface="Arial" panose="020B0604020202020204" pitchFamily="34" charset="0"/>
              <a:buNone/>
            </a:pPr>
            <a:r>
              <a:rPr lang="zh-CN" altLang="en-US" sz="1600">
                <a:solidFill>
                  <a:schemeClr val="bg2">
                    <a:lumMod val="25000"/>
                  </a:schemeClr>
                </a:solidFill>
                <a:latin typeface="微软雅黑" panose="020B0503020204020204" charset="-122"/>
                <a:ea typeface="微软雅黑" panose="020B0503020204020204" charset="-122"/>
                <a:sym typeface="+mn-ea"/>
              </a:rPr>
              <a:t>俗解：</a:t>
            </a:r>
            <a:r>
              <a:rPr lang="zh-CN" altLang="en-US" sz="1600">
                <a:latin typeface="微软雅黑" panose="020B0503020204020204" charset="-122"/>
                <a:ea typeface="微软雅黑" panose="020B0503020204020204" charset="-122"/>
                <a:sym typeface="+mn-ea"/>
              </a:rPr>
              <a:t> </a:t>
            </a:r>
            <a:r>
              <a:rPr lang="zh-CN" altLang="en-US" sz="1600">
                <a:solidFill>
                  <a:srgbClr val="FF0000"/>
                </a:solidFill>
                <a:latin typeface="微软雅黑" panose="020B0503020204020204" charset="-122"/>
                <a:ea typeface="微软雅黑" panose="020B0503020204020204" charset="-122"/>
                <a:sym typeface="+mn-ea"/>
              </a:rPr>
              <a:t>如果操作</a:t>
            </a:r>
            <a:r>
              <a:rPr lang="en-US" altLang="zh-CN" sz="1600">
                <a:solidFill>
                  <a:srgbClr val="FF0000"/>
                </a:solidFill>
                <a:latin typeface="微软雅黑" panose="020B0503020204020204" charset="-122"/>
                <a:ea typeface="微软雅黑" panose="020B0503020204020204" charset="-122"/>
                <a:sym typeface="+mn-ea"/>
              </a:rPr>
              <a:t>A</a:t>
            </a:r>
            <a:r>
              <a:rPr lang="zh-CN" altLang="en-US" sz="1600">
                <a:solidFill>
                  <a:srgbClr val="FF0000"/>
                </a:solidFill>
                <a:latin typeface="微软雅黑" panose="020B0503020204020204" charset="-122"/>
                <a:ea typeface="微软雅黑" panose="020B0503020204020204" charset="-122"/>
                <a:sym typeface="+mn-ea"/>
              </a:rPr>
              <a:t>先释放锁</a:t>
            </a:r>
            <a:r>
              <a:rPr lang="en-US" altLang="zh-CN" sz="1600">
                <a:solidFill>
                  <a:srgbClr val="FF0000"/>
                </a:solidFill>
                <a:latin typeface="微软雅黑" panose="020B0503020204020204" charset="-122"/>
                <a:ea typeface="微软雅黑" panose="020B0503020204020204" charset="-122"/>
                <a:sym typeface="+mn-ea"/>
              </a:rPr>
              <a:t>m</a:t>
            </a:r>
            <a:r>
              <a:rPr lang="zh-CN" altLang="en-US" sz="1600">
                <a:solidFill>
                  <a:srgbClr val="FF0000"/>
                </a:solidFill>
                <a:latin typeface="微软雅黑" panose="020B0503020204020204" charset="-122"/>
                <a:ea typeface="微软雅黑" panose="020B0503020204020204" charset="-122"/>
                <a:sym typeface="+mn-ea"/>
              </a:rPr>
              <a:t>，操作</a:t>
            </a:r>
            <a:r>
              <a:rPr lang="en-US" altLang="zh-CN" sz="1600">
                <a:solidFill>
                  <a:srgbClr val="FF0000"/>
                </a:solidFill>
                <a:latin typeface="微软雅黑" panose="020B0503020204020204" charset="-122"/>
                <a:ea typeface="微软雅黑" panose="020B0503020204020204" charset="-122"/>
                <a:sym typeface="+mn-ea"/>
              </a:rPr>
              <a:t>B</a:t>
            </a:r>
            <a:r>
              <a:rPr lang="zh-CN" altLang="en-US" sz="1600">
                <a:solidFill>
                  <a:srgbClr val="FF0000"/>
                </a:solidFill>
                <a:latin typeface="微软雅黑" panose="020B0503020204020204" charset="-122"/>
                <a:ea typeface="微软雅黑" panose="020B0503020204020204" charset="-122"/>
                <a:sym typeface="+mn-ea"/>
              </a:rPr>
              <a:t>随后获取锁</a:t>
            </a:r>
            <a:r>
              <a:rPr lang="en-US" altLang="zh-CN" sz="1600">
                <a:solidFill>
                  <a:srgbClr val="FF0000"/>
                </a:solidFill>
                <a:latin typeface="微软雅黑" panose="020B0503020204020204" charset="-122"/>
                <a:ea typeface="微软雅黑" panose="020B0503020204020204" charset="-122"/>
                <a:sym typeface="+mn-ea"/>
              </a:rPr>
              <a:t>m</a:t>
            </a:r>
            <a:r>
              <a:rPr lang="zh-CN" altLang="en-US" sz="1600">
                <a:solidFill>
                  <a:srgbClr val="FF0000"/>
                </a:solidFill>
                <a:latin typeface="微软雅黑" panose="020B0503020204020204" charset="-122"/>
                <a:ea typeface="微软雅黑" panose="020B0503020204020204" charset="-122"/>
                <a:sym typeface="+mn-ea"/>
              </a:rPr>
              <a:t>，那么</a:t>
            </a:r>
            <a:r>
              <a:rPr lang="en-US" altLang="zh-CN" sz="1600">
                <a:solidFill>
                  <a:srgbClr val="FF0000"/>
                </a:solidFill>
                <a:latin typeface="微软雅黑" panose="020B0503020204020204" charset="-122"/>
                <a:ea typeface="微软雅黑" panose="020B0503020204020204" charset="-122"/>
                <a:sym typeface="+mn-ea"/>
              </a:rPr>
              <a:t>A</a:t>
            </a:r>
            <a:r>
              <a:rPr lang="zh-CN" altLang="en-US" sz="1600">
                <a:solidFill>
                  <a:srgbClr val="FF0000"/>
                </a:solidFill>
                <a:latin typeface="微软雅黑" panose="020B0503020204020204" charset="-122"/>
                <a:ea typeface="微软雅黑" panose="020B0503020204020204" charset="-122"/>
                <a:sym typeface="+mn-ea"/>
              </a:rPr>
              <a:t>的内存写入动作将会被</a:t>
            </a:r>
            <a:r>
              <a:rPr lang="en-US" altLang="zh-CN" sz="1600">
                <a:solidFill>
                  <a:srgbClr val="FF0000"/>
                </a:solidFill>
                <a:latin typeface="微软雅黑" panose="020B0503020204020204" charset="-122"/>
                <a:ea typeface="微软雅黑" panose="020B0503020204020204" charset="-122"/>
                <a:sym typeface="+mn-ea"/>
              </a:rPr>
              <a:t>B</a:t>
            </a:r>
            <a:r>
              <a:rPr lang="zh-CN" altLang="en-US" sz="1600">
                <a:solidFill>
                  <a:srgbClr val="FF0000"/>
                </a:solidFill>
                <a:latin typeface="微软雅黑" panose="020B0503020204020204" charset="-122"/>
                <a:ea typeface="微软雅黑" panose="020B0503020204020204" charset="-122"/>
                <a:sym typeface="+mn-ea"/>
              </a:rPr>
              <a:t>观察到</a:t>
            </a:r>
            <a:endParaRPr lang="zh-CN" altLang="en-US" sz="1600">
              <a:solidFill>
                <a:srgbClr val="FF0000"/>
              </a:solidFill>
              <a:latin typeface="微软雅黑" panose="020B0503020204020204" charset="-122"/>
              <a:ea typeface="微软雅黑" panose="020B0503020204020204" charset="-122"/>
              <a:sym typeface="+mn-ea"/>
            </a:endParaRPr>
          </a:p>
        </p:txBody>
      </p:sp>
      <p:sp>
        <p:nvSpPr>
          <p:cNvPr id="6" name="文本框 5"/>
          <p:cNvSpPr txBox="1"/>
          <p:nvPr/>
        </p:nvSpPr>
        <p:spPr>
          <a:xfrm>
            <a:off x="838200" y="4210050"/>
            <a:ext cx="9288145" cy="1041400"/>
          </a:xfrm>
          <a:prstGeom prst="rect">
            <a:avLst/>
          </a:prstGeom>
          <a:noFill/>
        </p:spPr>
        <p:txBody>
          <a:bodyPr wrap="square" rtlCol="0" anchor="t">
            <a:spAutoFit/>
          </a:bodyPr>
          <a:p>
            <a:pPr algn="l">
              <a:lnSpc>
                <a:spcPct val="12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A write to a volatile field happens-before every subsequent read of that field.</a:t>
            </a:r>
            <a:endParaRPr lang="zh-CN" altLang="en-US" sz="1600">
              <a:solidFill>
                <a:schemeClr val="bg2">
                  <a:lumMod val="25000"/>
                </a:schemeClr>
              </a:solidFill>
              <a:latin typeface="微软雅黑" panose="020B0503020204020204" charset="-122"/>
              <a:ea typeface="微软雅黑" panose="020B0503020204020204" charset="-122"/>
            </a:endParaRPr>
          </a:p>
          <a:p>
            <a:pPr algn="l">
              <a:lnSpc>
                <a:spcPct val="12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翻译：对volatile字段的写入操作先行发生随后对这个字段的读取操作</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indent="0">
              <a:lnSpc>
                <a:spcPct val="150000"/>
              </a:lnSpc>
              <a:buFont typeface="Arial" panose="020B0604020202020204" pitchFamily="34" charset="0"/>
              <a:buNone/>
            </a:pPr>
            <a:r>
              <a:rPr lang="zh-CN" altLang="en-US" sz="1600">
                <a:solidFill>
                  <a:schemeClr val="bg2">
                    <a:lumMod val="25000"/>
                  </a:schemeClr>
                </a:solidFill>
                <a:latin typeface="微软雅黑" panose="020B0503020204020204" charset="-122"/>
                <a:ea typeface="微软雅黑" panose="020B0503020204020204" charset="-122"/>
                <a:sym typeface="+mn-ea"/>
              </a:rPr>
              <a:t>俗解：</a:t>
            </a:r>
            <a:r>
              <a:rPr lang="zh-CN" altLang="en-US" sz="1600">
                <a:solidFill>
                  <a:srgbClr val="FF0000"/>
                </a:solidFill>
                <a:latin typeface="微软雅黑" panose="020B0503020204020204" charset="-122"/>
                <a:ea typeface="微软雅黑" panose="020B0503020204020204" charset="-122"/>
                <a:sym typeface="+mn-ea"/>
              </a:rPr>
              <a:t>如果操作</a:t>
            </a:r>
            <a:r>
              <a:rPr lang="en-US" altLang="zh-CN" sz="1600">
                <a:solidFill>
                  <a:srgbClr val="FF0000"/>
                </a:solidFill>
                <a:latin typeface="微软雅黑" panose="020B0503020204020204" charset="-122"/>
                <a:ea typeface="微软雅黑" panose="020B0503020204020204" charset="-122"/>
                <a:sym typeface="+mn-ea"/>
              </a:rPr>
              <a:t>A</a:t>
            </a:r>
            <a:r>
              <a:rPr lang="zh-CN" altLang="en-US" sz="1600">
                <a:solidFill>
                  <a:srgbClr val="FF0000"/>
                </a:solidFill>
                <a:latin typeface="微软雅黑" panose="020B0503020204020204" charset="-122"/>
                <a:ea typeface="微软雅黑" panose="020B0503020204020204" charset="-122"/>
                <a:sym typeface="+mn-ea"/>
              </a:rPr>
              <a:t>向某个</a:t>
            </a:r>
            <a:r>
              <a:rPr lang="en-US" altLang="zh-CN" sz="1600">
                <a:solidFill>
                  <a:srgbClr val="FF0000"/>
                </a:solidFill>
                <a:latin typeface="微软雅黑" panose="020B0503020204020204" charset="-122"/>
                <a:ea typeface="微软雅黑" panose="020B0503020204020204" charset="-122"/>
                <a:sym typeface="+mn-ea"/>
              </a:rPr>
              <a:t>volitile</a:t>
            </a:r>
            <a:r>
              <a:rPr lang="zh-CN" altLang="en-US" sz="1600">
                <a:solidFill>
                  <a:srgbClr val="FF0000"/>
                </a:solidFill>
                <a:latin typeface="微软雅黑" panose="020B0503020204020204" charset="-122"/>
                <a:ea typeface="微软雅黑" panose="020B0503020204020204" charset="-122"/>
                <a:sym typeface="+mn-ea"/>
              </a:rPr>
              <a:t>字段写入值，随后</a:t>
            </a:r>
            <a:r>
              <a:rPr lang="en-US" altLang="zh-CN" sz="1600">
                <a:solidFill>
                  <a:srgbClr val="FF0000"/>
                </a:solidFill>
                <a:latin typeface="微软雅黑" panose="020B0503020204020204" charset="-122"/>
                <a:ea typeface="微软雅黑" panose="020B0503020204020204" charset="-122"/>
                <a:sym typeface="+mn-ea"/>
              </a:rPr>
              <a:t>B</a:t>
            </a:r>
            <a:r>
              <a:rPr lang="zh-CN" altLang="en-US" sz="1600">
                <a:solidFill>
                  <a:srgbClr val="FF0000"/>
                </a:solidFill>
                <a:latin typeface="微软雅黑" panose="020B0503020204020204" charset="-122"/>
                <a:ea typeface="微软雅黑" panose="020B0503020204020204" charset="-122"/>
                <a:sym typeface="+mn-ea"/>
              </a:rPr>
              <a:t>操作读取这个字段，</a:t>
            </a:r>
            <a:r>
              <a:rPr lang="en-US" altLang="zh-CN" sz="1600">
                <a:solidFill>
                  <a:srgbClr val="FF0000"/>
                </a:solidFill>
                <a:latin typeface="微软雅黑" panose="020B0503020204020204" charset="-122"/>
                <a:ea typeface="微软雅黑" panose="020B0503020204020204" charset="-122"/>
                <a:sym typeface="+mn-ea"/>
              </a:rPr>
              <a:t>B</a:t>
            </a:r>
            <a:r>
              <a:rPr lang="zh-CN" altLang="en-US" sz="1600">
                <a:solidFill>
                  <a:srgbClr val="FF0000"/>
                </a:solidFill>
                <a:latin typeface="微软雅黑" panose="020B0503020204020204" charset="-122"/>
                <a:ea typeface="微软雅黑" panose="020B0503020204020204" charset="-122"/>
                <a:sym typeface="+mn-ea"/>
              </a:rPr>
              <a:t>操作将会观察到</a:t>
            </a:r>
            <a:r>
              <a:rPr lang="en-US" altLang="zh-CN" sz="1600">
                <a:solidFill>
                  <a:srgbClr val="FF0000"/>
                </a:solidFill>
                <a:latin typeface="微软雅黑" panose="020B0503020204020204" charset="-122"/>
                <a:ea typeface="微软雅黑" panose="020B0503020204020204" charset="-122"/>
                <a:sym typeface="+mn-ea"/>
              </a:rPr>
              <a:t>A</a:t>
            </a:r>
            <a:r>
              <a:rPr lang="zh-CN" altLang="en-US" sz="1600">
                <a:solidFill>
                  <a:srgbClr val="FF0000"/>
                </a:solidFill>
                <a:latin typeface="微软雅黑" panose="020B0503020204020204" charset="-122"/>
                <a:ea typeface="微软雅黑" panose="020B0503020204020204" charset="-122"/>
                <a:sym typeface="+mn-ea"/>
              </a:rPr>
              <a:t>写入的值</a:t>
            </a:r>
            <a:endParaRPr lang="zh-CN"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volatile变量</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838200" y="1691005"/>
            <a:ext cx="4615815" cy="5933440"/>
          </a:xfrm>
          <a:prstGeom prst="rect">
            <a:avLst/>
          </a:prstGeom>
          <a:noFill/>
        </p:spPr>
        <p:txBody>
          <a:bodyPr wrap="square" rtlCol="0" anchor="t">
            <a:spAutoFit/>
          </a:bodyPr>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a:t>
            </a:r>
            <a:r>
              <a:rPr lang="zh-CN" altLang="en-US" sz="1600">
                <a:solidFill>
                  <a:schemeClr val="bg2">
                    <a:lumMod val="25000"/>
                  </a:schemeClr>
                </a:solidFill>
                <a:latin typeface="微软雅黑" panose="020B0503020204020204" charset="-122"/>
                <a:ea typeface="微软雅黑" panose="020B0503020204020204" charset="-122"/>
              </a:rPr>
              <a:t>class ReorderExample {</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int a = 0;</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int b = 0;</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rgbClr val="FF0000"/>
                </a:solidFill>
                <a:latin typeface="微软雅黑" panose="020B0503020204020204" charset="-122"/>
                <a:ea typeface="微软雅黑" panose="020B0503020204020204" charset="-122"/>
              </a:rPr>
              <a:t>volatile </a:t>
            </a:r>
            <a:r>
              <a:rPr lang="zh-CN" altLang="en-US" sz="1600">
                <a:solidFill>
                  <a:schemeClr val="bg2">
                    <a:lumMod val="25000"/>
                  </a:schemeClr>
                </a:solidFill>
                <a:latin typeface="微软雅黑" panose="020B0503020204020204" charset="-122"/>
                <a:ea typeface="微软雅黑" panose="020B0503020204020204" charset="-122"/>
              </a:rPr>
              <a:t>boolean flag = false;</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public void writer()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a = 1;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a:t>
            </a:r>
            <a:r>
              <a:rPr lang="en-US" altLang="zh-CN" sz="1600">
                <a:solidFill>
                  <a:schemeClr val="bg2">
                    <a:lumMod val="25000"/>
                  </a:schemeClr>
                </a:solidFill>
                <a:latin typeface="微软雅黑" panose="020B0503020204020204" charset="-122"/>
                <a:ea typeface="微软雅黑" panose="020B0503020204020204" charset="-122"/>
              </a:rPr>
              <a:t>b = 2;</a:t>
            </a:r>
            <a:r>
              <a:rPr lang="zh-CN" altLang="en-US" sz="1600">
                <a:solidFill>
                  <a:schemeClr val="bg2">
                    <a:lumMod val="25000"/>
                  </a:schemeClr>
                </a:solidFill>
                <a:latin typeface="微软雅黑" panose="020B0503020204020204" charset="-122"/>
                <a:ea typeface="微软雅黑" panose="020B0503020204020204" charset="-122"/>
              </a:rPr>
              <a:t>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//1</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flag = true;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//2</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Public void reader()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if (flag) {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//3</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int i =  a * a;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//4</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	int j = b * i;</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 name="文本框 5"/>
          <p:cNvSpPr txBox="1"/>
          <p:nvPr/>
        </p:nvSpPr>
        <p:spPr>
          <a:xfrm>
            <a:off x="5454015" y="2303145"/>
            <a:ext cx="5316855" cy="967740"/>
          </a:xfrm>
          <a:prstGeom prst="rect">
            <a:avLst/>
          </a:prstGeom>
          <a:noFill/>
        </p:spPr>
        <p:txBody>
          <a:bodyPr wrap="square" rtlCol="0" anchor="t">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sym typeface="+mn-ea"/>
              </a:rPr>
              <a:t>假设两个线程</a:t>
            </a:r>
            <a:r>
              <a:rPr lang="en-US" altLang="zh-CN" sz="1600">
                <a:solidFill>
                  <a:schemeClr val="bg2">
                    <a:lumMod val="25000"/>
                  </a:schemeClr>
                </a:solidFill>
                <a:latin typeface="微软雅黑" panose="020B0503020204020204" charset="-122"/>
                <a:ea typeface="微软雅黑" panose="020B0503020204020204" charset="-122"/>
                <a:sym typeface="+mn-ea"/>
              </a:rPr>
              <a:t>A</a:t>
            </a:r>
            <a:r>
              <a:rPr lang="zh-CN" altLang="en-US" sz="1600">
                <a:solidFill>
                  <a:schemeClr val="bg2">
                    <a:lumMod val="25000"/>
                  </a:schemeClr>
                </a:solidFill>
                <a:latin typeface="微软雅黑" panose="020B0503020204020204" charset="-122"/>
                <a:ea typeface="微软雅黑" panose="020B0503020204020204" charset="-122"/>
                <a:sym typeface="+mn-ea"/>
              </a:rPr>
              <a:t>和</a:t>
            </a:r>
            <a:r>
              <a:rPr lang="en-US" altLang="zh-CN" sz="1600">
                <a:solidFill>
                  <a:schemeClr val="bg2">
                    <a:lumMod val="25000"/>
                  </a:schemeClr>
                </a:solidFill>
                <a:latin typeface="微软雅黑" panose="020B0503020204020204" charset="-122"/>
                <a:ea typeface="微软雅黑" panose="020B0503020204020204" charset="-122"/>
                <a:sym typeface="+mn-ea"/>
              </a:rPr>
              <a:t>B</a:t>
            </a:r>
            <a:r>
              <a:rPr lang="zh-CN" altLang="en-US" sz="1600">
                <a:solidFill>
                  <a:schemeClr val="bg2">
                    <a:lumMod val="25000"/>
                  </a:schemeClr>
                </a:solidFill>
                <a:latin typeface="微软雅黑" panose="020B0503020204020204" charset="-122"/>
                <a:ea typeface="微软雅黑" panose="020B0503020204020204" charset="-122"/>
                <a:sym typeface="+mn-ea"/>
              </a:rPr>
              <a:t>，</a:t>
            </a:r>
            <a:r>
              <a:rPr lang="en-US" altLang="zh-CN" sz="1600">
                <a:solidFill>
                  <a:schemeClr val="bg2">
                    <a:lumMod val="25000"/>
                  </a:schemeClr>
                </a:solidFill>
                <a:latin typeface="微软雅黑" panose="020B0503020204020204" charset="-122"/>
                <a:ea typeface="微软雅黑" panose="020B0503020204020204" charset="-122"/>
                <a:sym typeface="+mn-ea"/>
              </a:rPr>
              <a:t>A</a:t>
            </a:r>
            <a:r>
              <a:rPr lang="zh-CN" altLang="en-US" sz="1600">
                <a:solidFill>
                  <a:schemeClr val="bg2">
                    <a:lumMod val="25000"/>
                  </a:schemeClr>
                </a:solidFill>
                <a:latin typeface="微软雅黑" panose="020B0503020204020204" charset="-122"/>
                <a:ea typeface="微软雅黑" panose="020B0503020204020204" charset="-122"/>
                <a:sym typeface="+mn-ea"/>
              </a:rPr>
              <a:t>首先执行</a:t>
            </a:r>
            <a:r>
              <a:rPr lang="en-US" altLang="zh-CN" sz="1600">
                <a:solidFill>
                  <a:schemeClr val="bg2">
                    <a:lumMod val="25000"/>
                  </a:schemeClr>
                </a:solidFill>
                <a:latin typeface="微软雅黑" panose="020B0503020204020204" charset="-122"/>
                <a:ea typeface="微软雅黑" panose="020B0503020204020204" charset="-122"/>
                <a:sym typeface="+mn-ea"/>
              </a:rPr>
              <a:t>writer</a:t>
            </a:r>
            <a:r>
              <a:rPr lang="zh-CN" altLang="en-US" sz="1600">
                <a:solidFill>
                  <a:schemeClr val="bg2">
                    <a:lumMod val="25000"/>
                  </a:schemeClr>
                </a:solidFill>
                <a:latin typeface="微软雅黑" panose="020B0503020204020204" charset="-122"/>
                <a:ea typeface="微软雅黑" panose="020B0503020204020204" charset="-122"/>
                <a:sym typeface="+mn-ea"/>
              </a:rPr>
              <a:t>方法，随后</a:t>
            </a:r>
            <a:r>
              <a:rPr lang="en-US" altLang="zh-CN" sz="1600">
                <a:solidFill>
                  <a:schemeClr val="bg2">
                    <a:lumMod val="25000"/>
                  </a:schemeClr>
                </a:solidFill>
                <a:latin typeface="微软雅黑" panose="020B0503020204020204" charset="-122"/>
                <a:ea typeface="微软雅黑" panose="020B0503020204020204" charset="-122"/>
                <a:sym typeface="+mn-ea"/>
              </a:rPr>
              <a:t>B</a:t>
            </a:r>
            <a:r>
              <a:rPr lang="zh-CN" altLang="en-US" sz="1600">
                <a:solidFill>
                  <a:schemeClr val="bg2">
                    <a:lumMod val="25000"/>
                  </a:schemeClr>
                </a:solidFill>
                <a:latin typeface="微软雅黑" panose="020B0503020204020204" charset="-122"/>
                <a:ea typeface="微软雅黑" panose="020B0503020204020204" charset="-122"/>
                <a:sym typeface="+mn-ea"/>
              </a:rPr>
              <a:t>线程执行</a:t>
            </a:r>
            <a:r>
              <a:rPr lang="en-US" altLang="zh-CN" sz="1600">
                <a:solidFill>
                  <a:schemeClr val="bg2">
                    <a:lumMod val="25000"/>
                  </a:schemeClr>
                </a:solidFill>
                <a:latin typeface="微软雅黑" panose="020B0503020204020204" charset="-122"/>
                <a:ea typeface="微软雅黑" panose="020B0503020204020204" charset="-122"/>
                <a:sym typeface="+mn-ea"/>
              </a:rPr>
              <a:t>reader</a:t>
            </a:r>
            <a:r>
              <a:rPr lang="zh-CN" altLang="en-US" sz="1600">
                <a:solidFill>
                  <a:schemeClr val="bg2">
                    <a:lumMod val="25000"/>
                  </a:schemeClr>
                </a:solidFill>
                <a:latin typeface="微软雅黑" panose="020B0503020204020204" charset="-122"/>
                <a:ea typeface="微软雅黑" panose="020B0503020204020204" charset="-122"/>
                <a:sym typeface="+mn-ea"/>
              </a:rPr>
              <a:t>方法，线程</a:t>
            </a:r>
            <a:r>
              <a:rPr lang="en-US" altLang="zh-CN" sz="1600">
                <a:solidFill>
                  <a:schemeClr val="bg2">
                    <a:lumMod val="25000"/>
                  </a:schemeClr>
                </a:solidFill>
                <a:latin typeface="微软雅黑" panose="020B0503020204020204" charset="-122"/>
                <a:ea typeface="微软雅黑" panose="020B0503020204020204" charset="-122"/>
                <a:sym typeface="+mn-ea"/>
              </a:rPr>
              <a:t>B</a:t>
            </a:r>
            <a:r>
              <a:rPr lang="zh-CN" altLang="en-US" sz="1600">
                <a:solidFill>
                  <a:schemeClr val="bg2">
                    <a:lumMod val="25000"/>
                  </a:schemeClr>
                </a:solidFill>
                <a:latin typeface="微软雅黑" panose="020B0503020204020204" charset="-122"/>
                <a:ea typeface="微软雅黑" panose="020B0503020204020204" charset="-122"/>
                <a:sym typeface="+mn-ea"/>
              </a:rPr>
              <a:t>在操作</a:t>
            </a:r>
            <a:r>
              <a:rPr lang="en-US" altLang="zh-CN" sz="1600">
                <a:solidFill>
                  <a:schemeClr val="bg2">
                    <a:lumMod val="25000"/>
                  </a:schemeClr>
                </a:solidFill>
                <a:latin typeface="微软雅黑" panose="020B0503020204020204" charset="-122"/>
                <a:ea typeface="微软雅黑" panose="020B0503020204020204" charset="-122"/>
                <a:sym typeface="+mn-ea"/>
              </a:rPr>
              <a:t>4</a:t>
            </a:r>
            <a:r>
              <a:rPr lang="zh-CN" altLang="en-US" sz="1600">
                <a:solidFill>
                  <a:schemeClr val="bg2">
                    <a:lumMod val="25000"/>
                  </a:schemeClr>
                </a:solidFill>
                <a:latin typeface="微软雅黑" panose="020B0503020204020204" charset="-122"/>
                <a:ea typeface="微软雅黑" panose="020B0503020204020204" charset="-122"/>
                <a:sym typeface="+mn-ea"/>
              </a:rPr>
              <a:t>的时候，是否能看到</a:t>
            </a:r>
            <a:r>
              <a:rPr lang="en-US" altLang="zh-CN" sz="1600">
                <a:solidFill>
                  <a:schemeClr val="bg2">
                    <a:lumMod val="25000"/>
                  </a:schemeClr>
                </a:solidFill>
                <a:latin typeface="微软雅黑" panose="020B0503020204020204" charset="-122"/>
                <a:ea typeface="微软雅黑" panose="020B0503020204020204" charset="-122"/>
                <a:sym typeface="+mn-ea"/>
              </a:rPr>
              <a:t>a</a:t>
            </a:r>
            <a:r>
              <a:rPr lang="zh-CN" altLang="en-US" sz="1600">
                <a:solidFill>
                  <a:schemeClr val="bg2">
                    <a:lumMod val="25000"/>
                  </a:schemeClr>
                </a:solidFill>
                <a:latin typeface="微软雅黑" panose="020B0503020204020204" charset="-122"/>
                <a:ea typeface="微软雅黑" panose="020B0503020204020204" charset="-122"/>
                <a:sym typeface="+mn-ea"/>
              </a:rPr>
              <a:t>的值为</a:t>
            </a:r>
            <a:r>
              <a:rPr lang="en-US" altLang="zh-CN" sz="1600">
                <a:solidFill>
                  <a:schemeClr val="bg2">
                    <a:lumMod val="25000"/>
                  </a:schemeClr>
                </a:solidFill>
                <a:latin typeface="微软雅黑" panose="020B0503020204020204" charset="-122"/>
                <a:ea typeface="微软雅黑" panose="020B0503020204020204" charset="-122"/>
                <a:sym typeface="+mn-ea"/>
              </a:rPr>
              <a:t>1</a:t>
            </a:r>
            <a:r>
              <a:rPr lang="zh-CN" altLang="en-US" sz="1600">
                <a:solidFill>
                  <a:schemeClr val="bg2">
                    <a:lumMod val="25000"/>
                  </a:schemeClr>
                </a:solidFill>
                <a:latin typeface="微软雅黑" panose="020B0503020204020204" charset="-122"/>
                <a:ea typeface="微软雅黑" panose="020B0503020204020204" charset="-122"/>
                <a:sym typeface="+mn-ea"/>
              </a:rPr>
              <a:t>？</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sym typeface="+mn-ea"/>
              </a:rPr>
              <a:t>volatile变量 happen-before</a:t>
            </a:r>
            <a:endParaRPr lang="zh-CN" altLang="en-US" sz="2800">
              <a:solidFill>
                <a:schemeClr val="bg2">
                  <a:lumMod val="25000"/>
                </a:schemeClr>
              </a:solidFill>
              <a:latin typeface="微软雅黑" panose="020B0503020204020204" charset="-122"/>
              <a:ea typeface="微软雅黑" panose="020B0503020204020204" charset="-122"/>
              <a:sym typeface="+mn-ea"/>
            </a:endParaRPr>
          </a:p>
        </p:txBody>
      </p:sp>
      <p:sp>
        <p:nvSpPr>
          <p:cNvPr id="4" name="文本框 3"/>
          <p:cNvSpPr txBox="1"/>
          <p:nvPr/>
        </p:nvSpPr>
        <p:spPr>
          <a:xfrm>
            <a:off x="838200" y="1596390"/>
            <a:ext cx="4494530" cy="1188720"/>
          </a:xfrm>
          <a:prstGeom prst="rect">
            <a:avLst/>
          </a:prstGeom>
          <a:noFill/>
        </p:spPr>
        <p:txBody>
          <a:bodyPr wrap="square" rtlCol="0" anchor="t">
            <a:spAutoFit/>
          </a:bodyPr>
          <a:p>
            <a:pPr indent="0">
              <a:lnSpc>
                <a:spcPct val="150000"/>
              </a:lnSpc>
              <a:buFont typeface="Arial" panose="020B0604020202020204" pitchFamily="34" charset="0"/>
              <a:buNone/>
            </a:pP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满足的</a:t>
            </a:r>
            <a:r>
              <a:rPr lang="en-US" altLang="zh-CN" sz="1600">
                <a:solidFill>
                  <a:schemeClr val="bg2">
                    <a:lumMod val="25000"/>
                  </a:schemeClr>
                </a:solidFill>
                <a:latin typeface="微软雅黑" panose="020B0503020204020204" charset="-122"/>
                <a:ea typeface="微软雅黑" panose="020B0503020204020204" charset="-122"/>
                <a:sym typeface="+mn-ea"/>
              </a:rPr>
              <a:t>happen-before</a:t>
            </a:r>
            <a:r>
              <a:rPr lang="zh-CN" altLang="en-US" sz="1600">
                <a:solidFill>
                  <a:schemeClr val="bg2">
                    <a:lumMod val="25000"/>
                  </a:schemeClr>
                </a:solidFill>
                <a:latin typeface="微软雅黑" panose="020B0503020204020204" charset="-122"/>
                <a:ea typeface="微软雅黑" panose="020B0503020204020204" charset="-122"/>
                <a:sym typeface="+mn-ea"/>
              </a:rPr>
              <a:t>规则：对</a:t>
            </a: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字段的写入操作先行发生随后对这个字段的读取操作</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6664325" y="1691005"/>
            <a:ext cx="3931920" cy="4302760"/>
            <a:chOff x="10495" y="2663"/>
            <a:chExt cx="6192" cy="6776"/>
          </a:xfrm>
        </p:grpSpPr>
        <p:cxnSp>
          <p:nvCxnSpPr>
            <p:cNvPr id="5" name="直接箭头连接符 4"/>
            <p:cNvCxnSpPr/>
            <p:nvPr/>
          </p:nvCxnSpPr>
          <p:spPr>
            <a:xfrm>
              <a:off x="10495" y="2663"/>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1174" y="5298"/>
              <a:ext cx="2303"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flag=true; //2</a:t>
              </a:r>
              <a:endParaRPr lang="en-US" altLang="zh-CN" sz="1400">
                <a:latin typeface="微软雅黑" panose="020B0503020204020204" charset="-122"/>
                <a:ea typeface="微软雅黑" panose="020B0503020204020204" charset="-122"/>
              </a:endParaRPr>
            </a:p>
          </p:txBody>
        </p:sp>
        <p:sp>
          <p:nvSpPr>
            <p:cNvPr id="7" name="矩形 6"/>
            <p:cNvSpPr/>
            <p:nvPr/>
          </p:nvSpPr>
          <p:spPr>
            <a:xfrm>
              <a:off x="14324" y="6391"/>
              <a:ext cx="2359"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if(flag)    // 3</a:t>
              </a:r>
              <a:endParaRPr lang="en-US" altLang="zh-CN" sz="1400">
                <a:latin typeface="微软雅黑" panose="020B0503020204020204" charset="-122"/>
                <a:ea typeface="微软雅黑" panose="020B0503020204020204" charset="-122"/>
              </a:endParaRPr>
            </a:p>
          </p:txBody>
        </p:sp>
        <p:sp>
          <p:nvSpPr>
            <p:cNvPr id="8" name="矩形 7"/>
            <p:cNvSpPr/>
            <p:nvPr/>
          </p:nvSpPr>
          <p:spPr>
            <a:xfrm>
              <a:off x="14325" y="7652"/>
              <a:ext cx="2358"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int i = a * a; //4</a:t>
              </a:r>
              <a:endParaRPr lang="en-US" altLang="zh-CN" sz="1400">
                <a:latin typeface="微软雅黑" panose="020B0503020204020204" charset="-122"/>
                <a:ea typeface="微软雅黑" panose="020B0503020204020204" charset="-122"/>
              </a:endParaRPr>
            </a:p>
          </p:txBody>
        </p:sp>
        <p:sp>
          <p:nvSpPr>
            <p:cNvPr id="9" name="矩形 8"/>
            <p:cNvSpPr/>
            <p:nvPr/>
          </p:nvSpPr>
          <p:spPr>
            <a:xfrm>
              <a:off x="11176" y="4148"/>
              <a:ext cx="2300"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a=1;   //1</a:t>
              </a:r>
              <a:endParaRPr lang="en-US" altLang="zh-CN" sz="1400">
                <a:latin typeface="微软雅黑" panose="020B0503020204020204" charset="-122"/>
                <a:ea typeface="微软雅黑" panose="020B0503020204020204" charset="-122"/>
              </a:endParaRPr>
            </a:p>
          </p:txBody>
        </p:sp>
        <p:sp>
          <p:nvSpPr>
            <p:cNvPr id="10" name="文本框 9"/>
            <p:cNvSpPr txBox="1"/>
            <p:nvPr/>
          </p:nvSpPr>
          <p:spPr>
            <a:xfrm>
              <a:off x="11608" y="2663"/>
              <a:ext cx="1045"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A</a:t>
              </a:r>
              <a:endParaRPr lang="en-US" altLang="zh-CN" sz="1400">
                <a:latin typeface="微软雅黑" panose="020B0503020204020204" charset="-122"/>
                <a:ea typeface="微软雅黑" panose="020B0503020204020204" charset="-122"/>
              </a:endParaRPr>
            </a:p>
          </p:txBody>
        </p:sp>
        <p:sp>
          <p:nvSpPr>
            <p:cNvPr id="11" name="文本框 10"/>
            <p:cNvSpPr txBox="1"/>
            <p:nvPr/>
          </p:nvSpPr>
          <p:spPr>
            <a:xfrm>
              <a:off x="14767" y="2663"/>
              <a:ext cx="1024"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B</a:t>
              </a:r>
              <a:endParaRPr lang="en-US" altLang="zh-CN" sz="1400">
                <a:latin typeface="微软雅黑" panose="020B0503020204020204" charset="-122"/>
                <a:ea typeface="微软雅黑" panose="020B0503020204020204" charset="-122"/>
              </a:endParaRPr>
            </a:p>
          </p:txBody>
        </p:sp>
        <p:cxnSp>
          <p:nvCxnSpPr>
            <p:cNvPr id="12" name="曲线连接符 11"/>
            <p:cNvCxnSpPr>
              <a:stCxn id="9" idx="3"/>
              <a:endCxn id="6" idx="3"/>
            </p:cNvCxnSpPr>
            <p:nvPr/>
          </p:nvCxnSpPr>
          <p:spPr>
            <a:xfrm>
              <a:off x="13476" y="4579"/>
              <a:ext cx="1" cy="1150"/>
            </a:xfrm>
            <a:prstGeom prst="curvedConnector3">
              <a:avLst>
                <a:gd name="adj1" fmla="val 376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7" idx="3"/>
              <a:endCxn id="8" idx="3"/>
            </p:cNvCxnSpPr>
            <p:nvPr/>
          </p:nvCxnSpPr>
          <p:spPr>
            <a:xfrm>
              <a:off x="16683" y="6822"/>
              <a:ext cx="5" cy="1261"/>
            </a:xfrm>
            <a:prstGeom prst="curvedConnector3">
              <a:avLst>
                <a:gd name="adj1" fmla="val 75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6" idx="2"/>
              <a:endCxn id="7" idx="1"/>
            </p:cNvCxnSpPr>
            <p:nvPr/>
          </p:nvCxnSpPr>
          <p:spPr>
            <a:xfrm rot="5400000" flipV="1">
              <a:off x="12994" y="5492"/>
              <a:ext cx="662" cy="19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rot="10800000" flipH="1" flipV="1">
              <a:off x="11174" y="4579"/>
              <a:ext cx="3149" cy="3504"/>
            </a:xfrm>
            <a:prstGeom prst="curvedConnector3">
              <a:avLst>
                <a:gd name="adj1" fmla="val -11909"/>
              </a:avLst>
            </a:prstGeom>
            <a:ln>
              <a:tailEnd type="arrow" w="med" len="med"/>
            </a:ln>
          </p:spPr>
          <p:style>
            <a:lnRef idx="3">
              <a:schemeClr val="accent2"/>
            </a:lnRef>
            <a:fillRef idx="0">
              <a:schemeClr val="accent2"/>
            </a:fillRef>
            <a:effectRef idx="2">
              <a:schemeClr val="accent2"/>
            </a:effectRef>
            <a:fontRef idx="minor">
              <a:schemeClr val="tx1"/>
            </a:fontRef>
          </p:style>
        </p:cxnSp>
      </p:grpSp>
      <p:sp>
        <p:nvSpPr>
          <p:cNvPr id="16" name="文本框 15"/>
          <p:cNvSpPr txBox="1"/>
          <p:nvPr/>
        </p:nvSpPr>
        <p:spPr>
          <a:xfrm>
            <a:off x="838200" y="3391535"/>
            <a:ext cx="4578350" cy="2136140"/>
          </a:xfrm>
          <a:prstGeom prst="rect">
            <a:avLst/>
          </a:prstGeom>
          <a:noFill/>
        </p:spPr>
        <p:txBody>
          <a:bodyPr wrap="square" rtlCol="0">
            <a:spAutoFit/>
          </a:bodyPr>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1.</a:t>
            </a:r>
            <a:r>
              <a:rPr lang="zh-CN" altLang="en-US" sz="1600">
                <a:solidFill>
                  <a:schemeClr val="bg2">
                    <a:lumMod val="25000"/>
                  </a:schemeClr>
                </a:solidFill>
                <a:latin typeface="微软雅黑" panose="020B0503020204020204" charset="-122"/>
                <a:ea typeface="微软雅黑" panose="020B0503020204020204" charset="-122"/>
              </a:rPr>
              <a:t>线程内顺序规则</a:t>
            </a: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1 hb 2</a:t>
            </a:r>
            <a:endParaRPr lang="en-US" altLang="zh-CN"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3 hb 4</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2. volitale </a:t>
            </a:r>
            <a:r>
              <a:rPr lang="zh-CN" altLang="en-US" sz="1600">
                <a:solidFill>
                  <a:schemeClr val="bg2">
                    <a:lumMod val="25000"/>
                  </a:schemeClr>
                </a:solidFill>
                <a:latin typeface="微软雅黑" panose="020B0503020204020204" charset="-122"/>
                <a:ea typeface="微软雅黑" panose="020B0503020204020204" charset="-122"/>
              </a:rPr>
              <a:t>读写规则：</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2 hb 3</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3. happen-before</a:t>
            </a:r>
            <a:r>
              <a:rPr lang="zh-CN" altLang="en-US" sz="1600">
                <a:solidFill>
                  <a:schemeClr val="bg2">
                    <a:lumMod val="25000"/>
                  </a:schemeClr>
                </a:solidFill>
                <a:latin typeface="微软雅黑" panose="020B0503020204020204" charset="-122"/>
                <a:ea typeface="微软雅黑" panose="020B0503020204020204" charset="-122"/>
              </a:rPr>
              <a:t>传递性规则：</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chemeClr val="bg2">
                    <a:lumMod val="25000"/>
                  </a:schemeClr>
                </a:solidFill>
                <a:latin typeface="微软雅黑" panose="020B0503020204020204" charset="-122"/>
                <a:ea typeface="微软雅黑" panose="020B0503020204020204" charset="-122"/>
              </a:rPr>
              <a:t>1 hb 4 </a:t>
            </a:r>
            <a:endParaRPr lang="en-US" altLang="zh-CN"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volatile内存语义</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848360" y="1519555"/>
            <a:ext cx="10495280" cy="4757420"/>
          </a:xfrm>
          <a:prstGeom prst="rect">
            <a:avLst/>
          </a:prstGeom>
          <a:noFill/>
        </p:spPr>
        <p:txBody>
          <a:bodyPr wrap="square" rtlCol="0" anchor="t">
            <a:spAutoFit/>
          </a:bodyPr>
          <a:p>
            <a:r>
              <a:rPr lang="zh-CN" altLang="en-US">
                <a:solidFill>
                  <a:schemeClr val="bg2">
                    <a:lumMod val="25000"/>
                  </a:schemeClr>
                </a:solidFill>
              </a:rPr>
              <a:t>Volatile fields are special fields which are used for communicating state between threads. Each read of a volatile will see the last write to that volatile by any thread; in effect, they are designated by the programmer as fields for which it is never acceptable to see a "stale" value as a result of caching or reordering. </a:t>
            </a:r>
            <a:r>
              <a:rPr lang="zh-CN" altLang="en-US">
                <a:solidFill>
                  <a:srgbClr val="FF0000"/>
                </a:solidFill>
              </a:rPr>
              <a:t>The compiler and runtime are prohibited from allocating them in registers</a:t>
            </a:r>
            <a:r>
              <a:rPr lang="zh-CN" altLang="en-US">
                <a:solidFill>
                  <a:schemeClr val="bg2">
                    <a:lumMod val="25000"/>
                  </a:schemeClr>
                </a:solidFill>
              </a:rPr>
              <a:t>. </a:t>
            </a:r>
            <a:r>
              <a:rPr lang="zh-CN" altLang="en-US">
                <a:solidFill>
                  <a:srgbClr val="FF0000"/>
                </a:solidFill>
              </a:rPr>
              <a:t>They must also ensure that after they are written, </a:t>
            </a:r>
            <a:r>
              <a:rPr lang="zh-CN" altLang="en-US" b="1">
                <a:solidFill>
                  <a:srgbClr val="FF0000"/>
                </a:solidFill>
              </a:rPr>
              <a:t>they are flushed out of the cache to main memory</a:t>
            </a:r>
            <a:r>
              <a:rPr lang="zh-CN" altLang="en-US">
                <a:solidFill>
                  <a:srgbClr val="FF0000"/>
                </a:solidFill>
              </a:rPr>
              <a:t>, so they can immediately become visible to other threads. Similarly, before a volatile field is read, </a:t>
            </a:r>
            <a:r>
              <a:rPr lang="zh-CN" altLang="en-US" b="1">
                <a:solidFill>
                  <a:srgbClr val="FF0000"/>
                </a:solidFill>
              </a:rPr>
              <a:t>the cache must be invalidated so that the value in main memory</a:t>
            </a:r>
            <a:r>
              <a:rPr lang="zh-CN" altLang="en-US">
                <a:solidFill>
                  <a:srgbClr val="FF0000"/>
                </a:solidFill>
              </a:rPr>
              <a:t>, not the local processor cache, is the one seen. </a:t>
            </a:r>
            <a:r>
              <a:rPr lang="zh-CN" altLang="en-US">
                <a:solidFill>
                  <a:schemeClr val="bg2">
                    <a:lumMod val="25000"/>
                  </a:schemeClr>
                </a:solidFill>
              </a:rPr>
              <a:t>There are also additional restrictions on reordering accesses to volatile variables</a:t>
            </a:r>
            <a:endParaRPr lang="zh-CN" altLang="en-US">
              <a:solidFill>
                <a:schemeClr val="bg2">
                  <a:lumMod val="25000"/>
                </a:schemeClr>
              </a:solidFill>
            </a:endParaRPr>
          </a:p>
          <a:p>
            <a:r>
              <a:rPr lang="zh-CN" altLang="en-US" u="sng">
                <a:solidFill>
                  <a:schemeClr val="bg2">
                    <a:lumMod val="25000"/>
                  </a:schemeClr>
                </a:solidFill>
              </a:rPr>
              <a:t>Under the old memory model, accesses to volatile variables could not be reordered with each other, but they could be reordered with nonvolatile variable accesses.</a:t>
            </a:r>
            <a:r>
              <a:rPr lang="zh-CN" altLang="en-US">
                <a:solidFill>
                  <a:schemeClr val="bg2">
                    <a:lumMod val="25000"/>
                  </a:schemeClr>
                </a:solidFill>
              </a:rPr>
              <a:t> This undermined the usefulness of volatile fields as a means of signaling conditions from one thread to another.</a:t>
            </a:r>
            <a:endParaRPr lang="zh-CN" altLang="en-US">
              <a:solidFill>
                <a:schemeClr val="bg2">
                  <a:lumMod val="25000"/>
                </a:schemeClr>
              </a:solidFill>
            </a:endParaRPr>
          </a:p>
          <a:p>
            <a:r>
              <a:rPr lang="zh-CN" altLang="en-US" u="sng">
                <a:solidFill>
                  <a:schemeClr val="bg2">
                    <a:lumMod val="25000"/>
                  </a:schemeClr>
                </a:solidFill>
              </a:rPr>
              <a:t>Under the new memory model, it is still true that volatile variables cannot be reordered with each other. The difference is that it is now no longer so easy to reorder normal field accesses around them</a:t>
            </a:r>
            <a:r>
              <a:rPr lang="zh-CN" altLang="en-US">
                <a:solidFill>
                  <a:schemeClr val="bg2">
                    <a:lumMod val="25000"/>
                  </a:schemeClr>
                </a:solidFill>
              </a:rPr>
              <a:t>. </a:t>
            </a:r>
            <a:r>
              <a:rPr lang="zh-CN" altLang="en-US" b="1">
                <a:solidFill>
                  <a:schemeClr val="bg2">
                    <a:lumMod val="25000"/>
                  </a:schemeClr>
                </a:solidFill>
              </a:rPr>
              <a:t>Writing to a volatile field has the same memory effect as a monitor release, and reading from a volatile field has the same memory effect as a monitor acquire. </a:t>
            </a:r>
            <a:r>
              <a:rPr lang="zh-CN" altLang="en-US">
                <a:solidFill>
                  <a:schemeClr val="bg2">
                    <a:lumMod val="25000"/>
                  </a:schemeClr>
                </a:solidFill>
              </a:rPr>
              <a:t>In effect, because the new memory model places stricter constraints on reordering of volatile field accesses with other field accesses, volatile or not, anything that was visible to thread A when it writes to volatile field f becomes visible to thread B when it reads f</a:t>
            </a:r>
            <a:r>
              <a:rPr lang="en-US" altLang="zh-CN">
                <a:solidFill>
                  <a:schemeClr val="bg2">
                    <a:lumMod val="25000"/>
                  </a:schemeClr>
                </a:solidFill>
              </a:rPr>
              <a:t>. </a:t>
            </a:r>
            <a:r>
              <a:rPr lang="en-US" altLang="zh-CN" sz="2400" baseline="30000">
                <a:solidFill>
                  <a:schemeClr val="bg2">
                    <a:lumMod val="25000"/>
                  </a:schemeClr>
                </a:solidFill>
                <a:uFillTx/>
                <a:sym typeface="Wingdings" panose="05000000000000000000" charset="0"/>
              </a:rPr>
              <a:t></a:t>
            </a:r>
            <a:endParaRPr lang="en-US" altLang="zh-CN" sz="2400" baseline="30000">
              <a:solidFill>
                <a:schemeClr val="bg2">
                  <a:lumMod val="25000"/>
                </a:schemeClr>
              </a:solidFill>
              <a:uFillTx/>
              <a:sym typeface="Wingdings" panose="05000000000000000000" charset="0"/>
            </a:endParaRPr>
          </a:p>
        </p:txBody>
      </p:sp>
      <p:sp>
        <p:nvSpPr>
          <p:cNvPr id="6" name="文本框 5"/>
          <p:cNvSpPr txBox="1"/>
          <p:nvPr/>
        </p:nvSpPr>
        <p:spPr>
          <a:xfrm>
            <a:off x="848360" y="6465570"/>
            <a:ext cx="3361690" cy="287020"/>
          </a:xfrm>
          <a:prstGeom prst="rect">
            <a:avLst/>
          </a:prstGeom>
          <a:noFill/>
        </p:spPr>
        <p:txBody>
          <a:bodyPr wrap="none" rtlCol="0" anchor="t">
            <a:spAutoFit/>
          </a:bodyPr>
          <a:p>
            <a:pPr algn="l"/>
            <a:r>
              <a:rPr lang="en-US" altLang="zh-CN" sz="1200">
                <a:sym typeface="Wingdings" panose="05000000000000000000" charset="0"/>
              </a:rPr>
              <a:t></a:t>
            </a:r>
            <a:r>
              <a:rPr lang="zh-CN" altLang="en-US" sz="1200">
                <a:latin typeface="微软雅黑" panose="020B0503020204020204" charset="-122"/>
                <a:ea typeface="微软雅黑" panose="020B0503020204020204" charset="-122"/>
                <a:sym typeface="Wingdings" panose="05000000000000000000" charset="0"/>
              </a:rPr>
              <a:t>引用：</a:t>
            </a:r>
            <a:r>
              <a:rPr lang="zh-CN" altLang="en-US" sz="1200">
                <a:latin typeface="微软雅黑" panose="020B0503020204020204" charset="-122"/>
                <a:ea typeface="微软雅黑" panose="020B0503020204020204" charset="-122"/>
                <a:sym typeface="Wingdings" panose="05000000000000000000" charset="0"/>
                <a:hlinkClick r:id="rId1" action="ppaction://hlinkfile"/>
              </a:rPr>
              <a:t>JSR 133 (Java Memory Model) FAQ </a:t>
            </a:r>
            <a:endParaRPr lang="zh-CN" altLang="en-US" sz="1200">
              <a:latin typeface="微软雅黑" panose="020B0503020204020204" charset="-122"/>
              <a:ea typeface="微软雅黑" panose="020B0503020204020204" charset="-122"/>
              <a:sym typeface="Wingdings" panose="05000000000000000000"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a:solidFill>
                  <a:schemeClr val="bg2">
                    <a:lumMod val="25000"/>
                  </a:schemeClr>
                </a:solidFill>
                <a:latin typeface="微软雅黑" panose="020B0503020204020204" charset="-122"/>
                <a:ea typeface="微软雅黑" panose="020B0503020204020204" charset="-122"/>
                <a:sym typeface="+mn-ea"/>
              </a:rPr>
              <a:t>volatile内存语义，可见性和重排序</a:t>
            </a:r>
            <a:endParaRPr lang="zh-CN" altLang="en-US" sz="2800">
              <a:solidFill>
                <a:schemeClr val="bg2">
                  <a:lumMod val="25000"/>
                </a:schemeClr>
              </a:solidFill>
              <a:latin typeface="微软雅黑" panose="020B0503020204020204" charset="-122"/>
              <a:ea typeface="微软雅黑" panose="020B0503020204020204" charset="-122"/>
              <a:sym typeface="+mn-ea"/>
            </a:endParaRPr>
          </a:p>
        </p:txBody>
      </p:sp>
      <p:graphicFrame>
        <p:nvGraphicFramePr>
          <p:cNvPr id="4" name="表格 3"/>
          <p:cNvGraphicFramePr/>
          <p:nvPr/>
        </p:nvGraphicFramePr>
        <p:xfrm>
          <a:off x="838200" y="1556385"/>
          <a:ext cx="10699750" cy="3586480"/>
        </p:xfrm>
        <a:graphic>
          <a:graphicData uri="http://schemas.openxmlformats.org/drawingml/2006/table">
            <a:tbl>
              <a:tblPr firstRow="1" bandRow="1">
                <a:tableStyleId>{5C22544A-7EE6-4342-B048-85BDC9FD1C3A}</a:tableStyleId>
              </a:tblPr>
              <a:tblGrid>
                <a:gridCol w="5349875"/>
                <a:gridCol w="5349875"/>
              </a:tblGrid>
              <a:tr h="383540">
                <a:tc>
                  <a:txBody>
                    <a:bodyPr/>
                    <a:p>
                      <a:pPr>
                        <a:lnSpc>
                          <a:spcPct val="120000"/>
                        </a:lnSpc>
                        <a:buNone/>
                      </a:pPr>
                      <a:r>
                        <a:rPr lang="zh-CN" altLang="en-US" sz="1600">
                          <a:solidFill>
                            <a:schemeClr val="bg2">
                              <a:lumMod val="25000"/>
                            </a:schemeClr>
                          </a:solidFill>
                          <a:latin typeface="微软雅黑" panose="020B0503020204020204" charset="-122"/>
                          <a:ea typeface="微软雅黑" panose="020B0503020204020204" charset="-122"/>
                        </a:rPr>
                        <a:t>可见性</a:t>
                      </a:r>
                      <a:endParaRPr lang="zh-CN" altLang="en-US" sz="1600">
                        <a:solidFill>
                          <a:schemeClr val="bg2">
                            <a:lumMod val="25000"/>
                          </a:schemeClr>
                        </a:solidFill>
                        <a:latin typeface="微软雅黑" panose="020B0503020204020204" charset="-122"/>
                        <a:ea typeface="微软雅黑" panose="020B0503020204020204" charset="-122"/>
                      </a:endParaRPr>
                    </a:p>
                  </a:txBody>
                  <a:tcPr/>
                </a:tc>
                <a:tc>
                  <a:txBody>
                    <a:bodyPr/>
                    <a:p>
                      <a:pPr>
                        <a:lnSpc>
                          <a:spcPct val="120000"/>
                        </a:lnSpc>
                        <a:buNone/>
                      </a:pPr>
                      <a:r>
                        <a:rPr lang="zh-CN" altLang="en-US" sz="1600">
                          <a:solidFill>
                            <a:schemeClr val="bg2">
                              <a:lumMod val="25000"/>
                            </a:schemeClr>
                          </a:solidFill>
                          <a:latin typeface="微软雅黑" panose="020B0503020204020204" charset="-122"/>
                          <a:ea typeface="微软雅黑" panose="020B0503020204020204" charset="-122"/>
                        </a:rPr>
                        <a:t>重排序</a:t>
                      </a:r>
                      <a:endParaRPr lang="zh-CN" altLang="en-US" sz="1600">
                        <a:solidFill>
                          <a:schemeClr val="bg2">
                            <a:lumMod val="25000"/>
                          </a:schemeClr>
                        </a:solidFill>
                        <a:latin typeface="微软雅黑" panose="020B0503020204020204" charset="-122"/>
                        <a:ea typeface="微软雅黑" panose="020B0503020204020204" charset="-122"/>
                      </a:endParaRPr>
                    </a:p>
                  </a:txBody>
                  <a:tcPr/>
                </a:tc>
              </a:tr>
              <a:tr h="381000">
                <a:tc>
                  <a:txBody>
                    <a:bodyPr/>
                    <a:p>
                      <a:pP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1. </a:t>
                      </a:r>
                      <a:r>
                        <a:rPr lang="zh-CN" altLang="en-US" sz="1600">
                          <a:solidFill>
                            <a:schemeClr val="bg2">
                              <a:lumMod val="25000"/>
                            </a:schemeClr>
                          </a:solidFill>
                          <a:latin typeface="微软雅黑" panose="020B0503020204020204" charset="-122"/>
                          <a:ea typeface="微软雅黑" panose="020B0503020204020204" charset="-122"/>
                        </a:rPr>
                        <a:t>禁止寄存器分配</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变量</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2. </a:t>
                      </a:r>
                      <a:r>
                        <a:rPr lang="zh-CN" altLang="en-US" sz="1600">
                          <a:solidFill>
                            <a:schemeClr val="bg2">
                              <a:lumMod val="25000"/>
                            </a:schemeClr>
                          </a:solidFill>
                          <a:latin typeface="微软雅黑" panose="020B0503020204020204" charset="-122"/>
                          <a:ea typeface="微软雅黑" panose="020B0503020204020204" charset="-122"/>
                        </a:rPr>
                        <a:t>当写</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变量的时候，他们必须刷回主存</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3. </a:t>
                      </a:r>
                      <a:r>
                        <a:rPr lang="zh-CN" altLang="en-US" sz="1600">
                          <a:solidFill>
                            <a:schemeClr val="bg2">
                              <a:lumMod val="25000"/>
                            </a:schemeClr>
                          </a:solidFill>
                          <a:latin typeface="微软雅黑" panose="020B0503020204020204" charset="-122"/>
                          <a:ea typeface="微软雅黑" panose="020B0503020204020204" charset="-122"/>
                        </a:rPr>
                        <a:t>当读取</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变量的时候，</a:t>
                      </a:r>
                      <a:r>
                        <a:rPr lang="en-US" altLang="zh-CN" sz="1600">
                          <a:solidFill>
                            <a:schemeClr val="bg2">
                              <a:lumMod val="25000"/>
                            </a:schemeClr>
                          </a:solidFill>
                          <a:latin typeface="微软雅黑" panose="020B0503020204020204" charset="-122"/>
                          <a:ea typeface="微软雅黑" panose="020B0503020204020204" charset="-122"/>
                        </a:rPr>
                        <a:t>cpu</a:t>
                      </a:r>
                      <a:r>
                        <a:rPr lang="zh-CN" altLang="en-US" sz="1600">
                          <a:solidFill>
                            <a:schemeClr val="bg2">
                              <a:lumMod val="25000"/>
                            </a:schemeClr>
                          </a:solidFill>
                          <a:latin typeface="微软雅黑" panose="020B0503020204020204" charset="-122"/>
                          <a:ea typeface="微软雅黑" panose="020B0503020204020204" charset="-122"/>
                        </a:rPr>
                        <a:t>缓存必须无效，然后从主存读取最新的变量</a:t>
                      </a:r>
                      <a:endParaRPr lang="zh-CN" altLang="en-US" sz="1600">
                        <a:solidFill>
                          <a:schemeClr val="bg2">
                            <a:lumMod val="25000"/>
                          </a:schemeClr>
                        </a:solidFill>
                        <a:latin typeface="微软雅黑" panose="020B0503020204020204" charset="-122"/>
                        <a:ea typeface="微软雅黑" panose="020B0503020204020204" charset="-122"/>
                      </a:endParaRPr>
                    </a:p>
                  </a:txBody>
                  <a:tcPr/>
                </a:tc>
                <a:tc>
                  <a:txBody>
                    <a:bodyPr/>
                    <a:p>
                      <a:pP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1. </a:t>
                      </a:r>
                      <a:r>
                        <a:rPr lang="zh-CN" altLang="en-US" sz="1600">
                          <a:solidFill>
                            <a:schemeClr val="bg2">
                              <a:lumMod val="25000"/>
                            </a:schemeClr>
                          </a:solidFill>
                          <a:latin typeface="微软雅黑" panose="020B0503020204020204" charset="-122"/>
                          <a:ea typeface="微软雅黑" panose="020B0503020204020204" charset="-122"/>
                        </a:rPr>
                        <a:t>之前的内存模型</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变量操作之间不能重排序，</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2 .</a:t>
                      </a:r>
                      <a:r>
                        <a:rPr lang="zh-CN" altLang="en-US" sz="1600">
                          <a:solidFill>
                            <a:schemeClr val="bg2">
                              <a:lumMod val="25000"/>
                            </a:schemeClr>
                          </a:solidFill>
                          <a:latin typeface="微软雅黑" panose="020B0503020204020204" charset="-122"/>
                          <a:ea typeface="微软雅黑" panose="020B0503020204020204" charset="-122"/>
                        </a:rPr>
                        <a:t>现在</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变量和普通变量的读取操作也不能随意重排序</a:t>
                      </a:r>
                      <a:endParaRPr lang="zh-CN" altLang="en-US" sz="1600">
                        <a:solidFill>
                          <a:schemeClr val="bg2">
                            <a:lumMod val="25000"/>
                          </a:schemeClr>
                        </a:solidFill>
                        <a:latin typeface="微软雅黑" panose="020B0503020204020204" charset="-122"/>
                        <a:ea typeface="微软雅黑" panose="020B0503020204020204" charset="-122"/>
                      </a:endParaRPr>
                    </a:p>
                  </a:txBody>
                  <a:tcPr/>
                </a:tc>
              </a:tr>
            </a:tbl>
          </a:graphicData>
        </a:graphic>
      </p:graphicFrame>
      <p:sp>
        <p:nvSpPr>
          <p:cNvPr id="3" name="文本框 2"/>
          <p:cNvSpPr txBox="1"/>
          <p:nvPr/>
        </p:nvSpPr>
        <p:spPr>
          <a:xfrm>
            <a:off x="838200" y="3994150"/>
            <a:ext cx="10699750" cy="1795780"/>
          </a:xfrm>
          <a:prstGeom prst="rect">
            <a:avLst/>
          </a:prstGeom>
          <a:noFill/>
        </p:spPr>
        <p:txBody>
          <a:bodyPr wrap="square" rtlCol="0" anchor="t">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sym typeface="+mn-ea"/>
              </a:rPr>
              <a:t>Important Note: Note that it is important for both threads to access the </a:t>
            </a:r>
            <a:r>
              <a:rPr lang="zh-CN" altLang="en-US" sz="1600">
                <a:solidFill>
                  <a:srgbClr val="FF0000"/>
                </a:solidFill>
                <a:latin typeface="微软雅黑" panose="020B0503020204020204" charset="-122"/>
                <a:ea typeface="微软雅黑" panose="020B0503020204020204" charset="-122"/>
                <a:sym typeface="+mn-ea"/>
              </a:rPr>
              <a:t>same volatile variable </a:t>
            </a:r>
            <a:r>
              <a:rPr lang="zh-CN" altLang="en-US" sz="1600">
                <a:solidFill>
                  <a:schemeClr val="bg2">
                    <a:lumMod val="25000"/>
                  </a:schemeClr>
                </a:solidFill>
                <a:latin typeface="微软雅黑" panose="020B0503020204020204" charset="-122"/>
                <a:ea typeface="微软雅黑" panose="020B0503020204020204" charset="-122"/>
                <a:sym typeface="+mn-ea"/>
              </a:rPr>
              <a:t>in order to properly set up the happens-before relationship. It is not the case that everything visible to thread A when it writes volatile field f becomes visible to thread B after it reads volatile field g. The release and acquire have to "match" (i.e., be performed on the same volatile field) to have the right semantics.</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volatile重排序规则</a:t>
            </a:r>
            <a:endParaRPr lang="zh-CN" altLang="en-US" sz="2800">
              <a:solidFill>
                <a:schemeClr val="bg2">
                  <a:lumMod val="25000"/>
                </a:schemeClr>
              </a:solidFill>
              <a:latin typeface="微软雅黑" panose="020B0503020204020204" charset="-122"/>
              <a:ea typeface="微软雅黑" panose="020B0503020204020204" charset="-122"/>
            </a:endParaRPr>
          </a:p>
        </p:txBody>
      </p:sp>
      <p:graphicFrame>
        <p:nvGraphicFramePr>
          <p:cNvPr id="5" name="表格 4"/>
          <p:cNvGraphicFramePr/>
          <p:nvPr/>
        </p:nvGraphicFramePr>
        <p:xfrm>
          <a:off x="838200" y="1691005"/>
          <a:ext cx="8533765" cy="1905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lgn="ctr">
                        <a:lnSpc>
                          <a:spcPct val="140000"/>
                        </a:lnSpc>
                        <a:buNone/>
                      </a:pPr>
                      <a:r>
                        <a:rPr lang="zh-CN" altLang="en-US" sz="1600">
                          <a:latin typeface="微软雅黑" panose="020B0503020204020204" charset="-122"/>
                          <a:ea typeface="微软雅黑" panose="020B0503020204020204" charset="-122"/>
                        </a:rPr>
                        <a:t>能否</a:t>
                      </a:r>
                      <a:r>
                        <a:rPr lang="en-US" altLang="zh-CN" sz="1600">
                          <a:latin typeface="微软雅黑" panose="020B0503020204020204" charset="-122"/>
                          <a:ea typeface="微软雅黑" panose="020B0503020204020204" charset="-122"/>
                        </a:rPr>
                        <a:t>重排序</a:t>
                      </a:r>
                      <a:endParaRPr lang="en-US" altLang="zh-CN" sz="1600">
                        <a:latin typeface="微软雅黑" panose="020B0503020204020204" charset="-122"/>
                        <a:ea typeface="微软雅黑" panose="020B0503020204020204" charset="-122"/>
                      </a:endParaRPr>
                    </a:p>
                  </a:txBody>
                  <a:tcPr anchor="ctr" anchorCtr="0"/>
                </a:tc>
                <a:tc gridSpan="3">
                  <a:txBody>
                    <a:bodyPr/>
                    <a:p>
                      <a:pPr algn="ctr">
                        <a:lnSpc>
                          <a:spcPct val="140000"/>
                        </a:lnSpc>
                        <a:buNone/>
                      </a:pPr>
                      <a:r>
                        <a:rPr lang="zh-CN" altLang="zh-CN" sz="1600">
                          <a:latin typeface="微软雅黑" panose="020B0503020204020204" charset="-122"/>
                          <a:ea typeface="微软雅黑" panose="020B0503020204020204" charset="-122"/>
                        </a:rPr>
                        <a:t>第二个操作</a:t>
                      </a:r>
                      <a:endParaRPr lang="zh-CN" altLang="zh-CN" sz="1600">
                        <a:latin typeface="微软雅黑" panose="020B0503020204020204" charset="-122"/>
                        <a:ea typeface="微软雅黑" panose="020B0503020204020204" charset="-122"/>
                      </a:endParaRPr>
                    </a:p>
                  </a:txBody>
                  <a:tcPr anchor="ctr" anchorCtr="0"/>
                </a:tc>
                <a:tc hMerge="1">
                  <a:tcPr/>
                </a:tc>
                <a:tc hMerge="1">
                  <a:tcPr/>
                </a:tc>
              </a:tr>
              <a:tr h="384810">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第一个操作</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普通读</a:t>
                      </a:r>
                      <a:r>
                        <a:rPr lang="en-US" altLang="zh-CN" sz="1600">
                          <a:solidFill>
                            <a:schemeClr val="bg2">
                              <a:lumMod val="25000"/>
                            </a:schemeClr>
                          </a:solidFill>
                          <a:latin typeface="微软雅黑" panose="020B0503020204020204" charset="-122"/>
                          <a:ea typeface="微软雅黑" panose="020B0503020204020204" charset="-122"/>
                          <a:sym typeface="+mn-ea"/>
                        </a:rPr>
                        <a:t>/</a:t>
                      </a:r>
                      <a:r>
                        <a:rPr lang="zh-CN" altLang="en-US" sz="1600">
                          <a:solidFill>
                            <a:schemeClr val="bg2">
                              <a:lumMod val="25000"/>
                            </a:schemeClr>
                          </a:solidFill>
                          <a:latin typeface="微软雅黑" panose="020B0503020204020204" charset="-122"/>
                          <a:ea typeface="微软雅黑" panose="020B0503020204020204" charset="-122"/>
                          <a:sym typeface="+mn-ea"/>
                        </a:rPr>
                        <a:t>写</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volatile </a:t>
                      </a:r>
                      <a:r>
                        <a:rPr lang="zh-CN" altLang="en-US" sz="1600">
                          <a:solidFill>
                            <a:schemeClr val="bg2">
                              <a:lumMod val="25000"/>
                            </a:schemeClr>
                          </a:solidFill>
                          <a:latin typeface="微软雅黑" panose="020B0503020204020204" charset="-122"/>
                          <a:ea typeface="微软雅黑" panose="020B0503020204020204" charset="-122"/>
                        </a:rPr>
                        <a:t>读</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volatile </a:t>
                      </a:r>
                      <a:r>
                        <a:rPr lang="zh-CN" altLang="en-US" sz="1600">
                          <a:solidFill>
                            <a:schemeClr val="bg2">
                              <a:lumMod val="25000"/>
                            </a:schemeClr>
                          </a:solidFill>
                          <a:latin typeface="微软雅黑" panose="020B0503020204020204" charset="-122"/>
                          <a:ea typeface="微软雅黑" panose="020B0503020204020204" charset="-122"/>
                        </a:rPr>
                        <a:t>写</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r h="381000">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普通读</a:t>
                      </a:r>
                      <a:r>
                        <a:rPr lang="en-US" altLang="zh-CN" sz="1600">
                          <a:solidFill>
                            <a:schemeClr val="bg2">
                              <a:lumMod val="25000"/>
                            </a:schemeClr>
                          </a:solidFill>
                          <a:latin typeface="微软雅黑" panose="020B0503020204020204" charset="-122"/>
                          <a:ea typeface="微软雅黑" panose="020B0503020204020204" charset="-122"/>
                          <a:sym typeface="+mn-ea"/>
                        </a:rPr>
                        <a:t>/</a:t>
                      </a:r>
                      <a:r>
                        <a:rPr lang="zh-CN" altLang="en-US" sz="1600">
                          <a:solidFill>
                            <a:schemeClr val="bg2">
                              <a:lumMod val="25000"/>
                            </a:schemeClr>
                          </a:solidFill>
                          <a:latin typeface="微软雅黑" panose="020B0503020204020204" charset="-122"/>
                          <a:ea typeface="微软雅黑" panose="020B0503020204020204" charset="-122"/>
                          <a:sym typeface="+mn-ea"/>
                        </a:rPr>
                        <a:t>写 </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c>
                  <a:txBody>
                    <a:bodyPr/>
                    <a:p>
                      <a:pPr algn="ctr">
                        <a:lnSpc>
                          <a:spcPct val="140000"/>
                        </a:lnSpc>
                        <a:buNone/>
                      </a:pP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r h="381000">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volatile </a:t>
                      </a:r>
                      <a:r>
                        <a:rPr lang="zh-CN" altLang="en-US" sz="1600">
                          <a:solidFill>
                            <a:schemeClr val="bg2">
                              <a:lumMod val="25000"/>
                            </a:schemeClr>
                          </a:solidFill>
                          <a:latin typeface="微软雅黑" panose="020B0503020204020204" charset="-122"/>
                          <a:ea typeface="微软雅黑" panose="020B0503020204020204" charset="-122"/>
                        </a:rPr>
                        <a:t>读</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r h="381000">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volatile </a:t>
                      </a:r>
                      <a:r>
                        <a:rPr lang="zh-CN" altLang="en-US" sz="1600">
                          <a:solidFill>
                            <a:schemeClr val="bg2">
                              <a:lumMod val="25000"/>
                            </a:schemeClr>
                          </a:solidFill>
                          <a:latin typeface="微软雅黑" panose="020B0503020204020204" charset="-122"/>
                          <a:ea typeface="微软雅黑" panose="020B0503020204020204" charset="-122"/>
                        </a:rPr>
                        <a:t>写</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bl>
          </a:graphicData>
        </a:graphic>
      </p:graphicFrame>
      <p:sp>
        <p:nvSpPr>
          <p:cNvPr id="6" name="文本框 5"/>
          <p:cNvSpPr txBox="1"/>
          <p:nvPr/>
        </p:nvSpPr>
        <p:spPr>
          <a:xfrm>
            <a:off x="838200" y="4128135"/>
            <a:ext cx="10250805" cy="192024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rPr>
              <a:t>当第二个操作是volatile写时，不管第一个操作是什么，都不能重排序。这个规则确保volatile写之前的操作不会被编译器重排序到volatile写之后。</a:t>
            </a:r>
            <a:endParaRPr lang="zh-CN" altLang="en-US" sz="1600">
              <a:solidFill>
                <a:schemeClr val="bg2">
                  <a:lumMod val="25000"/>
                </a:schemeClr>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rPr>
              <a:t>当第一个操作是volatile读时，不管第二个操作是什么，都不能重排序。这个规则确保volatile读之后的操作不会被编译器重排序到volatile读之前。</a:t>
            </a:r>
            <a:endParaRPr lang="zh-CN" altLang="en-US" sz="1600">
              <a:solidFill>
                <a:schemeClr val="bg2">
                  <a:lumMod val="25000"/>
                </a:schemeClr>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微软雅黑" panose="020B0503020204020204" charset="-122"/>
                <a:ea typeface="微软雅黑" panose="020B0503020204020204" charset="-122"/>
              </a:rPr>
              <a:t>当第一个操作是volatile读写，第二个操作是volatile读写时，不能重排序。</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再看</a:t>
            </a:r>
            <a:r>
              <a:rPr lang="zh-CN" altLang="en-US" sz="2800">
                <a:solidFill>
                  <a:schemeClr val="bg2">
                    <a:lumMod val="25000"/>
                  </a:schemeClr>
                </a:solidFill>
                <a:latin typeface="微软雅黑" panose="020B0503020204020204" charset="-122"/>
                <a:ea typeface="微软雅黑" panose="020B0503020204020204" charset="-122"/>
                <a:sym typeface="+mn-ea"/>
              </a:rPr>
              <a:t>ReorderExample </a:t>
            </a:r>
            <a:endParaRPr lang="zh-CN" altLang="en-US" sz="2800">
              <a:solidFill>
                <a:schemeClr val="bg2">
                  <a:lumMod val="25000"/>
                </a:schemeClr>
              </a:solidFill>
              <a:latin typeface="微软雅黑" panose="020B0503020204020204" charset="-122"/>
              <a:ea typeface="微软雅黑" panose="020B0503020204020204" charset="-122"/>
              <a:sym typeface="+mn-ea"/>
            </a:endParaRPr>
          </a:p>
        </p:txBody>
      </p:sp>
      <p:sp>
        <p:nvSpPr>
          <p:cNvPr id="16" name="文本框 15"/>
          <p:cNvSpPr txBox="1"/>
          <p:nvPr/>
        </p:nvSpPr>
        <p:spPr>
          <a:xfrm>
            <a:off x="838200" y="1935480"/>
            <a:ext cx="4721860" cy="773430"/>
          </a:xfrm>
          <a:prstGeom prst="rect">
            <a:avLst/>
          </a:prstGeom>
          <a:noFill/>
        </p:spPr>
        <p:txBody>
          <a:bodyPr wrap="square" rtlCol="0" anchor="t">
            <a:spAutoFit/>
          </a:bodyPr>
          <a:p>
            <a:pPr>
              <a:lnSpc>
                <a:spcPct val="140000"/>
              </a:lnSpc>
            </a:pPr>
            <a:r>
              <a:rPr lang="en-US" altLang="zh-CN" sz="1600">
                <a:solidFill>
                  <a:schemeClr val="bg2">
                    <a:lumMod val="25000"/>
                  </a:schemeClr>
                </a:solidFill>
                <a:latin typeface="微软雅黑" panose="020B0503020204020204" charset="-122"/>
                <a:ea typeface="微软雅黑" panose="020B0503020204020204" charset="-122"/>
                <a:sym typeface="+mn-ea"/>
              </a:rPr>
              <a:t>volatile </a:t>
            </a:r>
            <a:r>
              <a:rPr lang="zh-CN" altLang="en-US" sz="1600">
                <a:solidFill>
                  <a:schemeClr val="bg2">
                    <a:lumMod val="25000"/>
                  </a:schemeClr>
                </a:solidFill>
                <a:latin typeface="微软雅黑" panose="020B0503020204020204" charset="-122"/>
                <a:ea typeface="微软雅黑" panose="020B0503020204020204" charset="-122"/>
                <a:sym typeface="+mn-ea"/>
              </a:rPr>
              <a:t>boolean flag = false;</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nSpc>
                <a:spcPct val="140000"/>
              </a:lnSpc>
            </a:pPr>
            <a:r>
              <a:rPr lang="zh-CN" altLang="en-US" sz="1600">
                <a:solidFill>
                  <a:schemeClr val="bg2">
                    <a:lumMod val="25000"/>
                  </a:schemeClr>
                </a:solidFill>
                <a:latin typeface="微软雅黑" panose="020B0503020204020204" charset="-122"/>
                <a:ea typeface="微软雅黑" panose="020B0503020204020204" charset="-122"/>
              </a:rPr>
              <a:t>此处 </a:t>
            </a:r>
            <a:r>
              <a:rPr lang="en-US" altLang="zh-CN" sz="1600">
                <a:solidFill>
                  <a:schemeClr val="bg2">
                    <a:lumMod val="25000"/>
                  </a:schemeClr>
                </a:solidFill>
                <a:latin typeface="微软雅黑" panose="020B0503020204020204" charset="-122"/>
                <a:ea typeface="微软雅黑" panose="020B0503020204020204" charset="-122"/>
              </a:rPr>
              <a:t>flag</a:t>
            </a:r>
            <a:r>
              <a:rPr lang="zh-CN" altLang="en-US" sz="1600">
                <a:solidFill>
                  <a:schemeClr val="bg2">
                    <a:lumMod val="25000"/>
                  </a:schemeClr>
                </a:solidFill>
                <a:latin typeface="微软雅黑" panose="020B0503020204020204" charset="-122"/>
                <a:ea typeface="微软雅黑" panose="020B0503020204020204" charset="-122"/>
              </a:rPr>
              <a:t>为</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变量</a:t>
            </a:r>
            <a:endParaRPr lang="zh-CN" altLang="en-US" sz="1600">
              <a:solidFill>
                <a:schemeClr val="bg2">
                  <a:lumMod val="25000"/>
                </a:schemeClr>
              </a:solidFill>
              <a:latin typeface="微软雅黑" panose="020B0503020204020204" charset="-122"/>
              <a:ea typeface="微软雅黑" panose="020B0503020204020204" charset="-122"/>
            </a:endParaRPr>
          </a:p>
        </p:txBody>
      </p:sp>
      <p:grpSp>
        <p:nvGrpSpPr>
          <p:cNvPr id="24" name="组合 23"/>
          <p:cNvGrpSpPr/>
          <p:nvPr/>
        </p:nvGrpSpPr>
        <p:grpSpPr>
          <a:xfrm>
            <a:off x="6737985" y="2212340"/>
            <a:ext cx="4872990" cy="4302760"/>
            <a:chOff x="10630" y="3376"/>
            <a:chExt cx="7674" cy="6776"/>
          </a:xfrm>
        </p:grpSpPr>
        <p:sp>
          <p:nvSpPr>
            <p:cNvPr id="20" name="文本框 19"/>
            <p:cNvSpPr txBox="1"/>
            <p:nvPr/>
          </p:nvSpPr>
          <p:spPr>
            <a:xfrm>
              <a:off x="15165" y="5292"/>
              <a:ext cx="761" cy="1306"/>
            </a:xfrm>
            <a:prstGeom prst="rect">
              <a:avLst/>
            </a:prstGeom>
            <a:solidFill>
              <a:schemeClr val="lt1"/>
            </a:solidFill>
          </p:spPr>
          <p:txBody>
            <a:bodyPr wrap="square" rtlCol="0" anchor="t">
              <a:spAutoFit/>
            </a:bodyPr>
            <a:p>
              <a:endParaRPr lang="zh-CN" altLang="en-US" sz="4800">
                <a:solidFill>
                  <a:schemeClr val="bg2">
                    <a:lumMod val="25000"/>
                  </a:schemeClr>
                </a:solidFill>
                <a:latin typeface="微软雅黑" panose="020B0503020204020204" charset="-122"/>
                <a:ea typeface="微软雅黑" panose="020B0503020204020204" charset="-122"/>
                <a:cs typeface="Arial" panose="020B0604020202020204" pitchFamily="34" charset="0"/>
              </a:endParaRPr>
            </a:p>
          </p:txBody>
        </p:sp>
        <p:cxnSp>
          <p:nvCxnSpPr>
            <p:cNvPr id="5" name="直接箭头连接符 4"/>
            <p:cNvCxnSpPr/>
            <p:nvPr/>
          </p:nvCxnSpPr>
          <p:spPr>
            <a:xfrm>
              <a:off x="10630" y="3376"/>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1309" y="6011"/>
              <a:ext cx="2303"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rgbClr val="FF0000"/>
                  </a:solidFill>
                  <a:latin typeface="微软雅黑" panose="020B0503020204020204" charset="-122"/>
                  <a:ea typeface="微软雅黑" panose="020B0503020204020204" charset="-122"/>
                </a:rPr>
                <a:t>flag=true; //2</a:t>
              </a:r>
              <a:endParaRPr lang="en-US" altLang="zh-CN" sz="1400">
                <a:solidFill>
                  <a:srgbClr val="FF0000"/>
                </a:solidFill>
                <a:latin typeface="微软雅黑" panose="020B0503020204020204" charset="-122"/>
                <a:ea typeface="微软雅黑" panose="020B0503020204020204" charset="-122"/>
              </a:endParaRPr>
            </a:p>
          </p:txBody>
        </p:sp>
        <p:sp>
          <p:nvSpPr>
            <p:cNvPr id="7" name="矩形 6"/>
            <p:cNvSpPr/>
            <p:nvPr/>
          </p:nvSpPr>
          <p:spPr>
            <a:xfrm>
              <a:off x="14459" y="7104"/>
              <a:ext cx="2359"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rgbClr val="FF0000"/>
                  </a:solidFill>
                  <a:latin typeface="微软雅黑" panose="020B0503020204020204" charset="-122"/>
                  <a:ea typeface="微软雅黑" panose="020B0503020204020204" charset="-122"/>
                </a:rPr>
                <a:t>if(flag)    // 3</a:t>
              </a:r>
              <a:endParaRPr lang="en-US" altLang="zh-CN" sz="1400">
                <a:solidFill>
                  <a:srgbClr val="FF0000"/>
                </a:solidFill>
                <a:latin typeface="微软雅黑" panose="020B0503020204020204" charset="-122"/>
                <a:ea typeface="微软雅黑" panose="020B0503020204020204" charset="-122"/>
              </a:endParaRPr>
            </a:p>
          </p:txBody>
        </p:sp>
        <p:sp>
          <p:nvSpPr>
            <p:cNvPr id="8" name="矩形 7"/>
            <p:cNvSpPr/>
            <p:nvPr/>
          </p:nvSpPr>
          <p:spPr>
            <a:xfrm>
              <a:off x="14460" y="8365"/>
              <a:ext cx="2358"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int i = a * a; //4</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9" name="矩形 8"/>
            <p:cNvSpPr/>
            <p:nvPr/>
          </p:nvSpPr>
          <p:spPr>
            <a:xfrm>
              <a:off x="11311" y="4861"/>
              <a:ext cx="2300"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a=1;   //1</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0" name="文本框 9"/>
            <p:cNvSpPr txBox="1"/>
            <p:nvPr/>
          </p:nvSpPr>
          <p:spPr>
            <a:xfrm>
              <a:off x="11743" y="3376"/>
              <a:ext cx="1045"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A</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1" name="文本框 10"/>
            <p:cNvSpPr txBox="1"/>
            <p:nvPr/>
          </p:nvSpPr>
          <p:spPr>
            <a:xfrm>
              <a:off x="14902" y="3376"/>
              <a:ext cx="1024"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B</a:t>
              </a:r>
              <a:endParaRPr lang="en-US" altLang="zh-CN" sz="1400">
                <a:solidFill>
                  <a:schemeClr val="bg2">
                    <a:lumMod val="25000"/>
                  </a:schemeClr>
                </a:solidFill>
                <a:latin typeface="微软雅黑" panose="020B0503020204020204" charset="-122"/>
                <a:ea typeface="微软雅黑" panose="020B0503020204020204" charset="-122"/>
              </a:endParaRPr>
            </a:p>
          </p:txBody>
        </p:sp>
        <p:cxnSp>
          <p:nvCxnSpPr>
            <p:cNvPr id="18" name="曲线连接符 17"/>
            <p:cNvCxnSpPr/>
            <p:nvPr/>
          </p:nvCxnSpPr>
          <p:spPr>
            <a:xfrm>
              <a:off x="13612" y="5292"/>
              <a:ext cx="5" cy="1150"/>
            </a:xfrm>
            <a:prstGeom prst="curvedConnector3">
              <a:avLst>
                <a:gd name="adj1" fmla="val 37600000"/>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9" name="曲线连接符 18"/>
            <p:cNvCxnSpPr>
              <a:stCxn id="7" idx="3"/>
              <a:endCxn id="8" idx="3"/>
            </p:cNvCxnSpPr>
            <p:nvPr/>
          </p:nvCxnSpPr>
          <p:spPr>
            <a:xfrm>
              <a:off x="16818" y="7535"/>
              <a:ext cx="5" cy="1261"/>
            </a:xfrm>
            <a:prstGeom prst="curvedConnector3">
              <a:avLst>
                <a:gd name="adj1" fmla="val 26760000"/>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15184" y="5197"/>
              <a:ext cx="462" cy="1113"/>
            </a:xfrm>
            <a:prstGeom prst="rect">
              <a:avLst/>
            </a:prstGeom>
            <a:noFill/>
          </p:spPr>
          <p:txBody>
            <a:bodyPr wrap="square" rtlCol="0">
              <a:spAutoFit/>
            </a:bodyPr>
            <a:p>
              <a:r>
                <a:rPr lang="en-US" altLang="zh-CN" sz="4000">
                  <a:solidFill>
                    <a:schemeClr val="bg2">
                      <a:lumMod val="25000"/>
                    </a:schemeClr>
                  </a:solidFill>
                  <a:latin typeface="微软雅黑" panose="020B0503020204020204" charset="-122"/>
                  <a:ea typeface="微软雅黑" panose="020B0503020204020204" charset="-122"/>
                </a:rPr>
                <a:t>x</a:t>
              </a:r>
              <a:endParaRPr lang="en-US" altLang="zh-CN" sz="4000">
                <a:solidFill>
                  <a:schemeClr val="bg2">
                    <a:lumMod val="25000"/>
                  </a:schemeClr>
                </a:solidFill>
                <a:latin typeface="微软雅黑" panose="020B0503020204020204" charset="-122"/>
                <a:ea typeface="微软雅黑" panose="020B0503020204020204" charset="-122"/>
              </a:endParaRPr>
            </a:p>
          </p:txBody>
        </p:sp>
        <p:sp>
          <p:nvSpPr>
            <p:cNvPr id="22" name="文本框 21"/>
            <p:cNvSpPr txBox="1"/>
            <p:nvPr/>
          </p:nvSpPr>
          <p:spPr>
            <a:xfrm>
              <a:off x="17842" y="7535"/>
              <a:ext cx="462" cy="1113"/>
            </a:xfrm>
            <a:prstGeom prst="rect">
              <a:avLst/>
            </a:prstGeom>
            <a:noFill/>
          </p:spPr>
          <p:txBody>
            <a:bodyPr wrap="square" rtlCol="0">
              <a:spAutoFit/>
            </a:bodyPr>
            <a:p>
              <a:r>
                <a:rPr lang="en-US" altLang="zh-CN" sz="4000">
                  <a:solidFill>
                    <a:schemeClr val="bg2">
                      <a:lumMod val="25000"/>
                    </a:schemeClr>
                  </a:solidFill>
                  <a:latin typeface="微软雅黑" panose="020B0503020204020204" charset="-122"/>
                  <a:ea typeface="微软雅黑" panose="020B0503020204020204" charset="-122"/>
                </a:rPr>
                <a:t>x</a:t>
              </a:r>
              <a:endParaRPr lang="en-US" altLang="zh-CN" sz="4000">
                <a:solidFill>
                  <a:schemeClr val="bg2">
                    <a:lumMod val="25000"/>
                  </a:schemeClr>
                </a:solidFill>
                <a:latin typeface="微软雅黑" panose="020B0503020204020204" charset="-122"/>
                <a:ea typeface="微软雅黑" panose="020B0503020204020204" charset="-122"/>
              </a:endParaRPr>
            </a:p>
          </p:txBody>
        </p:sp>
      </p:grpSp>
      <p:sp>
        <p:nvSpPr>
          <p:cNvPr id="23" name="文本框 22"/>
          <p:cNvSpPr txBox="1"/>
          <p:nvPr/>
        </p:nvSpPr>
        <p:spPr>
          <a:xfrm>
            <a:off x="838200" y="3174365"/>
            <a:ext cx="4843145" cy="1455420"/>
          </a:xfrm>
          <a:prstGeom prst="rect">
            <a:avLst/>
          </a:prstGeom>
          <a:noFill/>
        </p:spPr>
        <p:txBody>
          <a:bodyPr wrap="square" rtlCol="0" anchor="t">
            <a:spAutoFit/>
          </a:bodyPr>
          <a:p>
            <a:pPr>
              <a:lnSpc>
                <a:spcPct val="140000"/>
              </a:lnSpc>
            </a:pPr>
            <a:r>
              <a:rPr lang="en-US" altLang="zh-CN" sz="1600">
                <a:solidFill>
                  <a:schemeClr val="bg2">
                    <a:lumMod val="25000"/>
                  </a:schemeClr>
                </a:solidFill>
                <a:latin typeface="微软雅黑" panose="020B0503020204020204" charset="-122"/>
                <a:ea typeface="微软雅黑" panose="020B0503020204020204" charset="-122"/>
              </a:rPr>
              <a:t>1. flag = true</a:t>
            </a:r>
            <a:r>
              <a:rPr lang="zh-CN" altLang="en-US" sz="1600">
                <a:solidFill>
                  <a:schemeClr val="bg2">
                    <a:lumMod val="25000"/>
                  </a:schemeClr>
                </a:solidFill>
                <a:latin typeface="微软雅黑" panose="020B0503020204020204" charset="-122"/>
                <a:ea typeface="微软雅黑" panose="020B0503020204020204" charset="-122"/>
              </a:rPr>
              <a:t>为</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写操作，所以之前的</a:t>
            </a:r>
            <a:r>
              <a:rPr lang="en-US" altLang="zh-CN" sz="1600">
                <a:solidFill>
                  <a:schemeClr val="bg2">
                    <a:lumMod val="25000"/>
                  </a:schemeClr>
                </a:solidFill>
                <a:latin typeface="微软雅黑" panose="020B0503020204020204" charset="-122"/>
                <a:ea typeface="微软雅黑" panose="020B0503020204020204" charset="-122"/>
              </a:rPr>
              <a:t>a=1 </a:t>
            </a:r>
            <a:r>
              <a:rPr lang="zh-CN" altLang="en-US" sz="1600">
                <a:solidFill>
                  <a:schemeClr val="bg2">
                    <a:lumMod val="25000"/>
                  </a:schemeClr>
                </a:solidFill>
                <a:latin typeface="微软雅黑" panose="020B0503020204020204" charset="-122"/>
                <a:ea typeface="微软雅黑" panose="020B0503020204020204" charset="-122"/>
              </a:rPr>
              <a:t>不能与之重排序</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40000"/>
              </a:lnSpc>
            </a:pPr>
            <a:r>
              <a:rPr lang="en-US" altLang="zh-CN" sz="1600">
                <a:solidFill>
                  <a:schemeClr val="bg2">
                    <a:lumMod val="25000"/>
                  </a:schemeClr>
                </a:solidFill>
                <a:latin typeface="微软雅黑" panose="020B0503020204020204" charset="-122"/>
                <a:ea typeface="微软雅黑" panose="020B0503020204020204" charset="-122"/>
              </a:rPr>
              <a:t>2. if(flag)</a:t>
            </a:r>
            <a:r>
              <a:rPr lang="zh-CN" altLang="en-US" sz="1600">
                <a:solidFill>
                  <a:schemeClr val="bg2">
                    <a:lumMod val="25000"/>
                  </a:schemeClr>
                </a:solidFill>
                <a:latin typeface="微软雅黑" panose="020B0503020204020204" charset="-122"/>
                <a:ea typeface="微软雅黑" panose="020B0503020204020204" charset="-122"/>
              </a:rPr>
              <a:t>为</a:t>
            </a:r>
            <a:r>
              <a:rPr lang="en-US" altLang="zh-CN" sz="1600">
                <a:solidFill>
                  <a:schemeClr val="bg2">
                    <a:lumMod val="25000"/>
                  </a:schemeClr>
                </a:solidFill>
                <a:latin typeface="微软雅黑" panose="020B0503020204020204" charset="-122"/>
                <a:ea typeface="微软雅黑" panose="020B0503020204020204" charset="-122"/>
              </a:rPr>
              <a:t>volatile</a:t>
            </a:r>
            <a:r>
              <a:rPr lang="zh-CN" altLang="en-US" sz="1600">
                <a:solidFill>
                  <a:schemeClr val="bg2">
                    <a:lumMod val="25000"/>
                  </a:schemeClr>
                </a:solidFill>
                <a:latin typeface="微软雅黑" panose="020B0503020204020204" charset="-122"/>
                <a:ea typeface="微软雅黑" panose="020B0503020204020204" charset="-122"/>
              </a:rPr>
              <a:t>读操作，所以后面的 </a:t>
            </a:r>
            <a:r>
              <a:rPr lang="en-US" altLang="zh-CN" sz="1600">
                <a:solidFill>
                  <a:schemeClr val="bg2">
                    <a:lumMod val="25000"/>
                  </a:schemeClr>
                </a:solidFill>
                <a:latin typeface="微软雅黑" panose="020B0503020204020204" charset="-122"/>
                <a:ea typeface="微软雅黑" panose="020B0503020204020204" charset="-122"/>
              </a:rPr>
              <a:t>a*a</a:t>
            </a:r>
            <a:r>
              <a:rPr lang="zh-CN" altLang="en-US" sz="1600">
                <a:solidFill>
                  <a:schemeClr val="bg2">
                    <a:lumMod val="25000"/>
                  </a:schemeClr>
                </a:solidFill>
                <a:latin typeface="微软雅黑" panose="020B0503020204020204" charset="-122"/>
                <a:ea typeface="微软雅黑" panose="020B0503020204020204" charset="-122"/>
              </a:rPr>
              <a:t>不能与之重排序</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38200" y="1457960"/>
            <a:ext cx="10415905" cy="5062220"/>
          </a:xfrm>
          <a:prstGeom prst="rect">
            <a:avLst/>
          </a:prstGeom>
          <a:noFill/>
        </p:spPr>
        <p:txBody>
          <a:bodyPr wrap="square" rtlCol="0" anchor="t">
            <a:spAutoFit/>
          </a:bodyPr>
          <a:p>
            <a:pPr>
              <a:lnSpc>
                <a:spcPct val="160000"/>
              </a:lnSpc>
            </a:pPr>
            <a:r>
              <a:rPr lang="zh-CN" altLang="en-US" sz="1600">
                <a:latin typeface="微软雅黑" panose="020B0503020204020204" charset="-122"/>
                <a:ea typeface="微软雅黑" panose="020B0503020204020204" charset="-122"/>
              </a:rPr>
              <a:t>Java代码：</a:t>
            </a:r>
            <a:endParaRPr lang="zh-CN" altLang="en-US" sz="1600">
              <a:latin typeface="微软雅黑" panose="020B0503020204020204" charset="-122"/>
              <a:ea typeface="微软雅黑" panose="020B0503020204020204" charset="-122"/>
            </a:endParaRPr>
          </a:p>
          <a:p>
            <a:pPr>
              <a:lnSpc>
                <a:spcPct val="160000"/>
              </a:lnSpc>
            </a:pPr>
            <a:r>
              <a:rPr lang="zh-CN" altLang="en-US" sz="1600">
                <a:latin typeface="微软雅黑" panose="020B0503020204020204" charset="-122"/>
                <a:ea typeface="微软雅黑" panose="020B0503020204020204" charset="-122"/>
              </a:rPr>
              <a:t>instance = new Singleton();//instance是volatile变量</a:t>
            </a:r>
            <a:endParaRPr lang="zh-CN" altLang="en-US" sz="1600">
              <a:latin typeface="微软雅黑" panose="020B0503020204020204" charset="-122"/>
              <a:ea typeface="微软雅黑" panose="020B0503020204020204" charset="-122"/>
            </a:endParaRPr>
          </a:p>
          <a:p>
            <a:pPr>
              <a:lnSpc>
                <a:spcPct val="160000"/>
              </a:lnSpc>
            </a:pPr>
            <a:r>
              <a:rPr lang="zh-CN" altLang="en-US" sz="1600">
                <a:latin typeface="微软雅黑" panose="020B0503020204020204" charset="-122"/>
                <a:ea typeface="微软雅黑" panose="020B0503020204020204" charset="-122"/>
              </a:rPr>
              <a:t>汇编代码：</a:t>
            </a:r>
            <a:endParaRPr lang="zh-CN" altLang="en-US" sz="1600">
              <a:latin typeface="微软雅黑" panose="020B0503020204020204" charset="-122"/>
              <a:ea typeface="微软雅黑" panose="020B0503020204020204" charset="-122"/>
            </a:endParaRPr>
          </a:p>
          <a:p>
            <a:pPr>
              <a:lnSpc>
                <a:spcPct val="160000"/>
              </a:lnSpc>
            </a:pPr>
            <a:r>
              <a:rPr lang="zh-CN" altLang="en-US" sz="1600">
                <a:latin typeface="微软雅黑" panose="020B0503020204020204" charset="-122"/>
                <a:ea typeface="微软雅黑" panose="020B0503020204020204" charset="-122"/>
              </a:rPr>
              <a:t>0x01a3de1d: movb $0x0,0x1104800(%esi);</a:t>
            </a:r>
            <a:endParaRPr lang="zh-CN" altLang="en-US" sz="1600">
              <a:latin typeface="微软雅黑" panose="020B0503020204020204" charset="-122"/>
              <a:ea typeface="微软雅黑" panose="020B0503020204020204" charset="-122"/>
            </a:endParaRPr>
          </a:p>
          <a:p>
            <a:pPr>
              <a:lnSpc>
                <a:spcPct val="160000"/>
              </a:lnSpc>
            </a:pPr>
            <a:r>
              <a:rPr lang="zh-CN" altLang="en-US" sz="1600">
                <a:latin typeface="微软雅黑" panose="020B0503020204020204" charset="-122"/>
                <a:ea typeface="微软雅黑" panose="020B0503020204020204" charset="-122"/>
              </a:rPr>
              <a:t>0x01a3de24: lock addl $0x0,(%esp);  </a:t>
            </a:r>
            <a:endParaRPr lang="zh-CN" altLang="en-US" sz="1600">
              <a:latin typeface="微软雅黑" panose="020B0503020204020204" charset="-122"/>
              <a:ea typeface="微软雅黑" panose="020B0503020204020204" charset="-122"/>
            </a:endParaRPr>
          </a:p>
          <a:p>
            <a:pPr>
              <a:lnSpc>
                <a:spcPct val="160000"/>
              </a:lnSpc>
            </a:pPr>
            <a:r>
              <a:rPr lang="zh-CN" altLang="en-US" sz="1600">
                <a:latin typeface="微软雅黑" panose="020B0503020204020204" charset="-122"/>
                <a:ea typeface="微软雅黑" panose="020B0503020204020204" charset="-122"/>
              </a:rPr>
              <a:t>有volatile变量修饰的共享变量进行写操作的时候会多第二行汇编代码，通过查IA-32架构软件开发者手册可知，lock前缀的指令在多核处理器下会引发了两件事情。</a:t>
            </a:r>
            <a:endParaRPr lang="zh-CN" altLang="en-US" sz="1600">
              <a:latin typeface="微软雅黑" panose="020B0503020204020204" charset="-122"/>
              <a:ea typeface="微软雅黑" panose="020B0503020204020204" charset="-122"/>
            </a:endParaRPr>
          </a:p>
          <a:p>
            <a:pPr>
              <a:lnSpc>
                <a:spcPct val="160000"/>
              </a:lnSpc>
            </a:pPr>
            <a:endParaRPr lang="zh-CN" altLang="en-US" sz="1600">
              <a:latin typeface="微软雅黑" panose="020B0503020204020204" charset="-122"/>
              <a:ea typeface="微软雅黑" panose="020B0503020204020204" charset="-122"/>
            </a:endParaRPr>
          </a:p>
          <a:p>
            <a:pPr>
              <a:lnSpc>
                <a:spcPct val="160000"/>
              </a:lnSpc>
            </a:pPr>
            <a:r>
              <a:rPr lang="en-US" altLang="zh-CN" sz="1600">
                <a:latin typeface="微软雅黑" panose="020B0503020204020204" charset="-122"/>
                <a:ea typeface="微软雅黑" panose="020B0503020204020204" charset="-122"/>
              </a:rPr>
              <a:t>1. </a:t>
            </a:r>
            <a:r>
              <a:rPr lang="zh-CN" altLang="en-US" sz="1600">
                <a:latin typeface="微软雅黑" panose="020B0503020204020204" charset="-122"/>
                <a:ea typeface="微软雅黑" panose="020B0503020204020204" charset="-122"/>
              </a:rPr>
              <a:t>将当前处理器缓存行的数据会写回到系统内存。</a:t>
            </a:r>
            <a:endParaRPr lang="zh-CN" altLang="en-US" sz="1600">
              <a:latin typeface="微软雅黑" panose="020B0503020204020204" charset="-122"/>
              <a:ea typeface="微软雅黑" panose="020B0503020204020204" charset="-122"/>
            </a:endParaRPr>
          </a:p>
          <a:p>
            <a:pPr>
              <a:lnSpc>
                <a:spcPct val="160000"/>
              </a:lnSpc>
            </a:pPr>
            <a:r>
              <a:rPr lang="en-US" altLang="zh-CN" sz="1600">
                <a:latin typeface="微软雅黑" panose="020B0503020204020204" charset="-122"/>
                <a:ea typeface="微软雅黑" panose="020B0503020204020204" charset="-122"/>
              </a:rPr>
              <a:t>2. </a:t>
            </a:r>
            <a:r>
              <a:rPr lang="zh-CN" altLang="en-US" sz="1600">
                <a:latin typeface="微软雅黑" panose="020B0503020204020204" charset="-122"/>
                <a:ea typeface="微软雅黑" panose="020B0503020204020204" charset="-122"/>
              </a:rPr>
              <a:t>这个写回内存的操作会引起在其他CPU里缓存了该内存地址的数据无效。</a:t>
            </a:r>
            <a:endParaRPr lang="zh-CN" altLang="en-US" sz="1600">
              <a:latin typeface="微软雅黑" panose="020B0503020204020204" charset="-122"/>
              <a:ea typeface="微软雅黑" panose="020B0503020204020204" charset="-122"/>
            </a:endParaRPr>
          </a:p>
          <a:p>
            <a:pPr>
              <a:lnSpc>
                <a:spcPct val="160000"/>
              </a:lnSpc>
            </a:pPr>
            <a:endParaRPr lang="zh-CN" altLang="en-US" sz="1600">
              <a:latin typeface="微软雅黑" panose="020B0503020204020204" charset="-122"/>
              <a:ea typeface="微软雅黑" panose="020B0503020204020204" charset="-122"/>
            </a:endParaRPr>
          </a:p>
          <a:p>
            <a:pPr>
              <a:lnSpc>
                <a:spcPct val="160000"/>
              </a:lnSpc>
            </a:pPr>
            <a:r>
              <a:rPr lang="zh-CN" altLang="en-US" sz="1400">
                <a:solidFill>
                  <a:srgbClr val="FF0000"/>
                </a:solidFill>
                <a:latin typeface="微软雅黑" panose="020B0503020204020204" charset="-122"/>
                <a:ea typeface="微软雅黑" panose="020B0503020204020204" charset="-122"/>
              </a:rPr>
              <a:t>注意： 此处代码是网上引用，不是当前案例，因为本人未在本地机器成功获取汇编代码</a:t>
            </a:r>
            <a:endParaRPr lang="zh-CN" altLang="en-US" sz="1400">
              <a:solidFill>
                <a:srgbClr val="FF0000"/>
              </a:solidFill>
              <a:latin typeface="微软雅黑" panose="020B0503020204020204" charset="-122"/>
              <a:ea typeface="微软雅黑" panose="020B0503020204020204" charset="-122"/>
            </a:endParaRPr>
          </a:p>
          <a:p>
            <a:pPr>
              <a:lnSpc>
                <a:spcPct val="160000"/>
              </a:lnSpc>
            </a:pPr>
            <a:r>
              <a:rPr lang="en-US" altLang="zh-CN" sz="1400">
                <a:solidFill>
                  <a:srgbClr val="FF0000"/>
                </a:solidFill>
                <a:latin typeface="微软雅黑" panose="020B0503020204020204" charset="-122"/>
                <a:ea typeface="微软雅黑" panose="020B0503020204020204" charset="-122"/>
                <a:hlinkClick r:id="rId1"/>
              </a:rPr>
              <a:t>lock </a:t>
            </a:r>
            <a:r>
              <a:rPr lang="zh-CN" altLang="en-US" sz="1400">
                <a:solidFill>
                  <a:srgbClr val="FF0000"/>
                </a:solidFill>
                <a:latin typeface="微软雅黑" panose="020B0503020204020204" charset="-122"/>
                <a:ea typeface="微软雅黑" panose="020B0503020204020204" charset="-122"/>
                <a:hlinkClick r:id="rId1"/>
              </a:rPr>
              <a:t>汇编的指令的简单理解</a:t>
            </a:r>
            <a:endParaRPr lang="zh-CN" altLang="en-US" sz="1400">
              <a:solidFill>
                <a:srgbClr val="FF0000"/>
              </a:solidFill>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sym typeface="+mn-ea"/>
              </a:rPr>
              <a:t>Volatile如何保证可见性 </a:t>
            </a:r>
            <a:endParaRPr lang="zh-CN" altLang="en-US" sz="28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3175" y="-5080"/>
            <a:ext cx="12185650" cy="6854190"/>
          </a:xfrm>
          <a:prstGeom prst="rect">
            <a:avLst/>
          </a:prstGeom>
        </p:spPr>
      </p:pic>
      <p:sp>
        <p:nvSpPr>
          <p:cNvPr id="10" name="矩形 9"/>
          <p:cNvSpPr/>
          <p:nvPr/>
        </p:nvSpPr>
        <p:spPr>
          <a:xfrm>
            <a:off x="1683385" y="1184910"/>
            <a:ext cx="1626870" cy="2129790"/>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1" name="矩形 10"/>
          <p:cNvSpPr/>
          <p:nvPr/>
        </p:nvSpPr>
        <p:spPr>
          <a:xfrm>
            <a:off x="1863725" y="1352550"/>
            <a:ext cx="1257300" cy="183451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2" name="矩形 11"/>
          <p:cNvSpPr/>
          <p:nvPr/>
        </p:nvSpPr>
        <p:spPr>
          <a:xfrm>
            <a:off x="9627870" y="5233670"/>
            <a:ext cx="2112645" cy="1183640"/>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a:solidFill>
                  <a:schemeClr val="bg2">
                    <a:lumMod val="25000"/>
                  </a:schemeClr>
                </a:solidFill>
                <a:latin typeface="微软雅黑" panose="020B0503020204020204" charset="-122"/>
                <a:ea typeface="微软雅黑" panose="020B0503020204020204" charset="-122"/>
              </a:rPr>
              <a:t>volatile的重排序和可见性规则保证happen-before的实现</a:t>
            </a:r>
            <a:endParaRPr lang="zh-CN" altLang="en-US"/>
          </a:p>
        </p:txBody>
      </p:sp>
      <p:sp>
        <p:nvSpPr>
          <p:cNvPr id="5" name="文本框 4"/>
          <p:cNvSpPr txBox="1"/>
          <p:nvPr/>
        </p:nvSpPr>
        <p:spPr>
          <a:xfrm>
            <a:off x="838200" y="1691005"/>
            <a:ext cx="4615815" cy="5057140"/>
          </a:xfrm>
          <a:prstGeom prst="rect">
            <a:avLst/>
          </a:prstGeom>
          <a:noFill/>
        </p:spPr>
        <p:txBody>
          <a:bodyPr wrap="square" rtlCol="0" anchor="t">
            <a:spAutoFit/>
          </a:bodyPr>
          <a:p>
            <a:pPr>
              <a:lnSpc>
                <a:spcPct val="120000"/>
              </a:lnSpc>
            </a:pPr>
            <a:r>
              <a:rPr lang="en-US" altLang="zh-CN" sz="1600">
                <a:solidFill>
                  <a:schemeClr val="bg2">
                    <a:lumMod val="25000"/>
                  </a:schemeClr>
                </a:solidFill>
                <a:latin typeface="微软雅黑" panose="020B0503020204020204" charset="-122"/>
                <a:ea typeface="微软雅黑" panose="020B0503020204020204" charset="-122"/>
              </a:rPr>
              <a:t>public </a:t>
            </a:r>
            <a:r>
              <a:rPr lang="zh-CN" altLang="en-US" sz="1600">
                <a:solidFill>
                  <a:schemeClr val="bg2">
                    <a:lumMod val="25000"/>
                  </a:schemeClr>
                </a:solidFill>
                <a:latin typeface="微软雅黑" panose="020B0503020204020204" charset="-122"/>
                <a:ea typeface="微软雅黑" panose="020B0503020204020204" charset="-122"/>
              </a:rPr>
              <a:t>class ReorderExample {</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int a = 0;</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en-US" altLang="zh-CN" sz="1600">
                <a:solidFill>
                  <a:srgbClr val="FF0000"/>
                </a:solidFill>
                <a:latin typeface="微软雅黑" panose="020B0503020204020204" charset="-122"/>
                <a:ea typeface="微软雅黑" panose="020B0503020204020204" charset="-122"/>
              </a:rPr>
              <a:t>volatile </a:t>
            </a:r>
            <a:r>
              <a:rPr lang="zh-CN" altLang="en-US" sz="1600">
                <a:solidFill>
                  <a:schemeClr val="bg2">
                    <a:lumMod val="25000"/>
                  </a:schemeClr>
                </a:solidFill>
                <a:latin typeface="微软雅黑" panose="020B0503020204020204" charset="-122"/>
                <a:ea typeface="微软雅黑" panose="020B0503020204020204" charset="-122"/>
              </a:rPr>
              <a:t>boolean flag = false;</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public void writer()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a = 1;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//1</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flag = true;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//2</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Public void reader()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if (flag) {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//3</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int i =  a * a;        </a:t>
            </a:r>
            <a:r>
              <a:rPr lang="en-US" altLang="zh-CN" sz="1600">
                <a:solidFill>
                  <a:schemeClr val="bg2">
                    <a:lumMod val="25000"/>
                  </a:schemeClr>
                </a:solidFill>
                <a:latin typeface="微软雅黑" panose="020B0503020204020204" charset="-122"/>
                <a:ea typeface="微软雅黑" panose="020B0503020204020204" charset="-122"/>
              </a:rPr>
              <a:t>	</a:t>
            </a:r>
            <a:r>
              <a:rPr lang="zh-CN" altLang="en-US" sz="1600">
                <a:solidFill>
                  <a:schemeClr val="bg2">
                    <a:lumMod val="25000"/>
                  </a:schemeClr>
                </a:solidFill>
                <a:latin typeface="微软雅黑" panose="020B0503020204020204" charset="-122"/>
                <a:ea typeface="微软雅黑" panose="020B0503020204020204" charset="-122"/>
              </a:rPr>
              <a:t>//4</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    }</a:t>
            </a:r>
            <a:endParaRPr lang="zh-CN" altLang="en-US" sz="1600">
              <a:solidFill>
                <a:schemeClr val="bg2">
                  <a:lumMod val="25000"/>
                </a:schemeClr>
              </a:solidFill>
              <a:latin typeface="微软雅黑" panose="020B0503020204020204" charset="-122"/>
              <a:ea typeface="微软雅黑" panose="020B0503020204020204" charset="-122"/>
            </a:endParaRPr>
          </a:p>
          <a:p>
            <a:pPr lvl="1">
              <a:lnSpc>
                <a:spcPct val="120000"/>
              </a:lnSpc>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p:txBody>
      </p:sp>
      <p:grpSp>
        <p:nvGrpSpPr>
          <p:cNvPr id="24" name="组合 23"/>
          <p:cNvGrpSpPr/>
          <p:nvPr/>
        </p:nvGrpSpPr>
        <p:grpSpPr>
          <a:xfrm>
            <a:off x="5853430" y="2068195"/>
            <a:ext cx="4872990" cy="4302760"/>
            <a:chOff x="10630" y="3376"/>
            <a:chExt cx="7674" cy="6776"/>
          </a:xfrm>
        </p:grpSpPr>
        <p:sp>
          <p:nvSpPr>
            <p:cNvPr id="20" name="文本框 19"/>
            <p:cNvSpPr txBox="1"/>
            <p:nvPr/>
          </p:nvSpPr>
          <p:spPr>
            <a:xfrm>
              <a:off x="15165" y="5292"/>
              <a:ext cx="761" cy="1306"/>
            </a:xfrm>
            <a:prstGeom prst="rect">
              <a:avLst/>
            </a:prstGeom>
            <a:solidFill>
              <a:schemeClr val="lt1"/>
            </a:solidFill>
          </p:spPr>
          <p:txBody>
            <a:bodyPr wrap="square" rtlCol="0" anchor="t">
              <a:spAutoFit/>
            </a:bodyPr>
            <a:p>
              <a:endParaRPr lang="zh-CN" altLang="en-US" sz="4800">
                <a:solidFill>
                  <a:schemeClr val="bg2">
                    <a:lumMod val="25000"/>
                  </a:schemeClr>
                </a:solidFill>
                <a:latin typeface="微软雅黑" panose="020B0503020204020204" charset="-122"/>
                <a:ea typeface="微软雅黑" panose="020B0503020204020204" charset="-122"/>
                <a:cs typeface="Arial" panose="020B0604020202020204" pitchFamily="34" charset="0"/>
              </a:endParaRPr>
            </a:p>
          </p:txBody>
        </p:sp>
        <p:cxnSp>
          <p:nvCxnSpPr>
            <p:cNvPr id="4" name="直接箭头连接符 3"/>
            <p:cNvCxnSpPr/>
            <p:nvPr/>
          </p:nvCxnSpPr>
          <p:spPr>
            <a:xfrm>
              <a:off x="10630" y="3376"/>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1309" y="6011"/>
              <a:ext cx="2303"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rgbClr val="FF0000"/>
                  </a:solidFill>
                  <a:latin typeface="微软雅黑" panose="020B0503020204020204" charset="-122"/>
                  <a:ea typeface="微软雅黑" panose="020B0503020204020204" charset="-122"/>
                </a:rPr>
                <a:t>flag=true; //2</a:t>
              </a:r>
              <a:endParaRPr lang="en-US" altLang="zh-CN" sz="1400">
                <a:solidFill>
                  <a:srgbClr val="FF0000"/>
                </a:solidFill>
                <a:latin typeface="微软雅黑" panose="020B0503020204020204" charset="-122"/>
                <a:ea typeface="微软雅黑" panose="020B0503020204020204" charset="-122"/>
              </a:endParaRPr>
            </a:p>
          </p:txBody>
        </p:sp>
        <p:sp>
          <p:nvSpPr>
            <p:cNvPr id="7" name="矩形 6"/>
            <p:cNvSpPr/>
            <p:nvPr/>
          </p:nvSpPr>
          <p:spPr>
            <a:xfrm>
              <a:off x="14459" y="7104"/>
              <a:ext cx="2359"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rgbClr val="FF0000"/>
                  </a:solidFill>
                  <a:latin typeface="微软雅黑" panose="020B0503020204020204" charset="-122"/>
                  <a:ea typeface="微软雅黑" panose="020B0503020204020204" charset="-122"/>
                </a:rPr>
                <a:t>if(flag)    // 3</a:t>
              </a:r>
              <a:endParaRPr lang="en-US" altLang="zh-CN" sz="1400">
                <a:solidFill>
                  <a:srgbClr val="FF0000"/>
                </a:solidFill>
                <a:latin typeface="微软雅黑" panose="020B0503020204020204" charset="-122"/>
                <a:ea typeface="微软雅黑" panose="020B0503020204020204" charset="-122"/>
              </a:endParaRPr>
            </a:p>
          </p:txBody>
        </p:sp>
        <p:sp>
          <p:nvSpPr>
            <p:cNvPr id="8" name="矩形 7"/>
            <p:cNvSpPr/>
            <p:nvPr/>
          </p:nvSpPr>
          <p:spPr>
            <a:xfrm>
              <a:off x="14460" y="8365"/>
              <a:ext cx="2358"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int i = a * a; //4</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9" name="矩形 8"/>
            <p:cNvSpPr/>
            <p:nvPr/>
          </p:nvSpPr>
          <p:spPr>
            <a:xfrm>
              <a:off x="11311" y="4861"/>
              <a:ext cx="2300"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rPr>
                <a:t>a=1;   //1</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0" name="文本框 9"/>
            <p:cNvSpPr txBox="1"/>
            <p:nvPr/>
          </p:nvSpPr>
          <p:spPr>
            <a:xfrm>
              <a:off x="11743" y="3376"/>
              <a:ext cx="1045"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A</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11" name="文本框 10"/>
            <p:cNvSpPr txBox="1"/>
            <p:nvPr/>
          </p:nvSpPr>
          <p:spPr>
            <a:xfrm>
              <a:off x="14902" y="3376"/>
              <a:ext cx="1024" cy="503"/>
            </a:xfrm>
            <a:prstGeom prst="rect">
              <a:avLst/>
            </a:prstGeom>
            <a:noFill/>
          </p:spPr>
          <p:txBody>
            <a:bodyPr wrap="none" rtlCol="0">
              <a:spAutoFit/>
            </a:bodyPr>
            <a:p>
              <a:r>
                <a:rPr lang="zh-CN" altLang="en-US" sz="1400">
                  <a:solidFill>
                    <a:schemeClr val="bg2">
                      <a:lumMod val="25000"/>
                    </a:schemeClr>
                  </a:solidFill>
                  <a:latin typeface="微软雅黑" panose="020B0503020204020204" charset="-122"/>
                  <a:ea typeface="微软雅黑" panose="020B0503020204020204" charset="-122"/>
                </a:rPr>
                <a:t>线程</a:t>
              </a:r>
              <a:r>
                <a:rPr lang="en-US" altLang="zh-CN" sz="1400">
                  <a:solidFill>
                    <a:schemeClr val="bg2">
                      <a:lumMod val="25000"/>
                    </a:schemeClr>
                  </a:solidFill>
                  <a:latin typeface="微软雅黑" panose="020B0503020204020204" charset="-122"/>
                  <a:ea typeface="微软雅黑" panose="020B0503020204020204" charset="-122"/>
                </a:rPr>
                <a:t>B</a:t>
              </a:r>
              <a:endParaRPr lang="en-US" altLang="zh-CN" sz="1400">
                <a:solidFill>
                  <a:schemeClr val="bg2">
                    <a:lumMod val="25000"/>
                  </a:schemeClr>
                </a:solidFill>
                <a:latin typeface="微软雅黑" panose="020B0503020204020204" charset="-122"/>
                <a:ea typeface="微软雅黑" panose="020B0503020204020204" charset="-122"/>
              </a:endParaRPr>
            </a:p>
          </p:txBody>
        </p:sp>
        <p:cxnSp>
          <p:nvCxnSpPr>
            <p:cNvPr id="18" name="曲线连接符 17"/>
            <p:cNvCxnSpPr/>
            <p:nvPr/>
          </p:nvCxnSpPr>
          <p:spPr>
            <a:xfrm>
              <a:off x="13612" y="5292"/>
              <a:ext cx="5" cy="1150"/>
            </a:xfrm>
            <a:prstGeom prst="curvedConnector3">
              <a:avLst>
                <a:gd name="adj1" fmla="val 37600000"/>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9" name="曲线连接符 18"/>
            <p:cNvCxnSpPr>
              <a:stCxn id="7" idx="3"/>
              <a:endCxn id="8" idx="3"/>
            </p:cNvCxnSpPr>
            <p:nvPr/>
          </p:nvCxnSpPr>
          <p:spPr>
            <a:xfrm>
              <a:off x="16818" y="7535"/>
              <a:ext cx="5" cy="1261"/>
            </a:xfrm>
            <a:prstGeom prst="curvedConnector3">
              <a:avLst>
                <a:gd name="adj1" fmla="val 26760000"/>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15184" y="5197"/>
              <a:ext cx="462" cy="1113"/>
            </a:xfrm>
            <a:prstGeom prst="rect">
              <a:avLst/>
            </a:prstGeom>
            <a:noFill/>
          </p:spPr>
          <p:txBody>
            <a:bodyPr wrap="square" rtlCol="0">
              <a:spAutoFit/>
            </a:bodyPr>
            <a:p>
              <a:r>
                <a:rPr lang="en-US" altLang="zh-CN" sz="4000">
                  <a:solidFill>
                    <a:schemeClr val="bg2">
                      <a:lumMod val="25000"/>
                    </a:schemeClr>
                  </a:solidFill>
                  <a:latin typeface="微软雅黑" panose="020B0503020204020204" charset="-122"/>
                  <a:ea typeface="微软雅黑" panose="020B0503020204020204" charset="-122"/>
                </a:rPr>
                <a:t>x</a:t>
              </a:r>
              <a:endParaRPr lang="en-US" altLang="zh-CN" sz="4000">
                <a:solidFill>
                  <a:schemeClr val="bg2">
                    <a:lumMod val="25000"/>
                  </a:schemeClr>
                </a:solidFill>
                <a:latin typeface="微软雅黑" panose="020B0503020204020204" charset="-122"/>
                <a:ea typeface="微软雅黑" panose="020B0503020204020204" charset="-122"/>
              </a:endParaRPr>
            </a:p>
          </p:txBody>
        </p:sp>
        <p:sp>
          <p:nvSpPr>
            <p:cNvPr id="22" name="文本框 21"/>
            <p:cNvSpPr txBox="1"/>
            <p:nvPr/>
          </p:nvSpPr>
          <p:spPr>
            <a:xfrm>
              <a:off x="17842" y="7535"/>
              <a:ext cx="462" cy="1113"/>
            </a:xfrm>
            <a:prstGeom prst="rect">
              <a:avLst/>
            </a:prstGeom>
            <a:noFill/>
          </p:spPr>
          <p:txBody>
            <a:bodyPr wrap="square" rtlCol="0">
              <a:spAutoFit/>
            </a:bodyPr>
            <a:p>
              <a:r>
                <a:rPr lang="en-US" altLang="zh-CN" sz="4000">
                  <a:solidFill>
                    <a:schemeClr val="bg2">
                      <a:lumMod val="25000"/>
                    </a:schemeClr>
                  </a:solidFill>
                  <a:latin typeface="微软雅黑" panose="020B0503020204020204" charset="-122"/>
                  <a:ea typeface="微软雅黑" panose="020B0503020204020204" charset="-122"/>
                </a:rPr>
                <a:t>x</a:t>
              </a:r>
              <a:endParaRPr lang="en-US" altLang="zh-CN" sz="4000">
                <a:solidFill>
                  <a:schemeClr val="bg2">
                    <a:lumMod val="25000"/>
                  </a:schemeClr>
                </a:solidFill>
                <a:latin typeface="微软雅黑" panose="020B0503020204020204" charset="-122"/>
                <a:ea typeface="微软雅黑" panose="020B0503020204020204" charset="-122"/>
              </a:endParaRPr>
            </a:p>
          </p:txBody>
        </p:sp>
      </p:grpSp>
      <p:sp>
        <p:nvSpPr>
          <p:cNvPr id="12" name="文本框 11"/>
          <p:cNvSpPr txBox="1"/>
          <p:nvPr/>
        </p:nvSpPr>
        <p:spPr>
          <a:xfrm>
            <a:off x="9471025" y="3253105"/>
            <a:ext cx="2548255" cy="794385"/>
          </a:xfrm>
          <a:prstGeom prst="rect">
            <a:avLst/>
          </a:prstGeom>
          <a:noFill/>
        </p:spPr>
        <p:txBody>
          <a:bodyPr wrap="square" rtlCol="0">
            <a:spAutoFit/>
          </a:bodyPr>
          <a:p>
            <a:pPr algn="l">
              <a:lnSpc>
                <a:spcPct val="110000"/>
              </a:lnSpc>
            </a:pPr>
            <a:r>
              <a:rPr lang="zh-CN" altLang="en-US" sz="1400">
                <a:solidFill>
                  <a:srgbClr val="FF0000"/>
                </a:solidFill>
                <a:latin typeface="微软雅黑" panose="020B0503020204020204" charset="-122"/>
                <a:ea typeface="微软雅黑" panose="020B0503020204020204" charset="-122"/>
              </a:rPr>
              <a:t>写入</a:t>
            </a:r>
            <a:r>
              <a:rPr lang="en-US" altLang="zh-CN" sz="1400">
                <a:solidFill>
                  <a:srgbClr val="FF0000"/>
                </a:solidFill>
                <a:latin typeface="微软雅黑" panose="020B0503020204020204" charset="-122"/>
                <a:ea typeface="微软雅黑" panose="020B0503020204020204" charset="-122"/>
              </a:rPr>
              <a:t>volatile</a:t>
            </a:r>
            <a:r>
              <a:rPr lang="zh-CN" altLang="en-US" sz="1400">
                <a:solidFill>
                  <a:srgbClr val="FF0000"/>
                </a:solidFill>
                <a:latin typeface="微软雅黑" panose="020B0503020204020204" charset="-122"/>
                <a:ea typeface="微软雅黑" panose="020B0503020204020204" charset="-122"/>
              </a:rPr>
              <a:t>变量：</a:t>
            </a:r>
            <a:endParaRPr lang="zh-CN" altLang="en-US" sz="1400">
              <a:solidFill>
                <a:srgbClr val="FF0000"/>
              </a:solidFill>
              <a:latin typeface="微软雅黑" panose="020B0503020204020204" charset="-122"/>
              <a:ea typeface="微软雅黑" panose="020B0503020204020204" charset="-122"/>
            </a:endParaRPr>
          </a:p>
          <a:p>
            <a:pPr algn="l">
              <a:lnSpc>
                <a:spcPct val="110000"/>
              </a:lnSpc>
            </a:pPr>
            <a:r>
              <a:rPr lang="zh-CN" altLang="en-US" sz="1400">
                <a:solidFill>
                  <a:srgbClr val="FF0000"/>
                </a:solidFill>
                <a:latin typeface="微软雅黑" panose="020B0503020204020204" charset="-122"/>
                <a:ea typeface="微软雅黑" panose="020B0503020204020204" charset="-122"/>
                <a:sym typeface="+mn-ea"/>
              </a:rPr>
              <a:t>flushing the cache to main memory</a:t>
            </a:r>
            <a:endParaRPr lang="zh-CN" altLang="en-US" sz="1400">
              <a:solidFill>
                <a:srgbClr val="FF0000"/>
              </a:solidFill>
              <a:latin typeface="微软雅黑" panose="020B0503020204020204" charset="-122"/>
              <a:ea typeface="微软雅黑" panose="020B0503020204020204" charset="-122"/>
              <a:sym typeface="+mn-ea"/>
            </a:endParaRPr>
          </a:p>
        </p:txBody>
      </p:sp>
      <p:sp>
        <p:nvSpPr>
          <p:cNvPr id="13" name="文本框 12"/>
          <p:cNvSpPr txBox="1"/>
          <p:nvPr/>
        </p:nvSpPr>
        <p:spPr>
          <a:xfrm>
            <a:off x="6000115" y="4988560"/>
            <a:ext cx="2032000" cy="794385"/>
          </a:xfrm>
          <a:prstGeom prst="rect">
            <a:avLst/>
          </a:prstGeom>
          <a:noFill/>
        </p:spPr>
        <p:txBody>
          <a:bodyPr wrap="square" rtlCol="0">
            <a:spAutoFit/>
          </a:bodyPr>
          <a:p>
            <a:pPr algn="l">
              <a:lnSpc>
                <a:spcPct val="110000"/>
              </a:lnSpc>
            </a:pPr>
            <a:r>
              <a:rPr lang="zh-CN" altLang="en-US" sz="1400">
                <a:solidFill>
                  <a:srgbClr val="FF0000"/>
                </a:solidFill>
                <a:latin typeface="微软雅黑" panose="020B0503020204020204" charset="-122"/>
                <a:ea typeface="微软雅黑" panose="020B0503020204020204" charset="-122"/>
              </a:rPr>
              <a:t>读取</a:t>
            </a:r>
            <a:r>
              <a:rPr lang="en-US" altLang="zh-CN" sz="1400">
                <a:solidFill>
                  <a:srgbClr val="FF0000"/>
                </a:solidFill>
                <a:latin typeface="微软雅黑" panose="020B0503020204020204" charset="-122"/>
                <a:ea typeface="微软雅黑" panose="020B0503020204020204" charset="-122"/>
              </a:rPr>
              <a:t>volatile</a:t>
            </a:r>
            <a:r>
              <a:rPr lang="zh-CN" altLang="en-US" sz="1400">
                <a:solidFill>
                  <a:srgbClr val="FF0000"/>
                </a:solidFill>
                <a:latin typeface="微软雅黑" panose="020B0503020204020204" charset="-122"/>
                <a:ea typeface="微软雅黑" panose="020B0503020204020204" charset="-122"/>
              </a:rPr>
              <a:t>变量：</a:t>
            </a:r>
            <a:endParaRPr lang="zh-CN" altLang="en-US" sz="1400">
              <a:solidFill>
                <a:srgbClr val="FF0000"/>
              </a:solidFill>
              <a:latin typeface="微软雅黑" panose="020B0503020204020204" charset="-122"/>
              <a:ea typeface="微软雅黑" panose="020B0503020204020204" charset="-122"/>
            </a:endParaRPr>
          </a:p>
          <a:p>
            <a:pPr algn="l">
              <a:lnSpc>
                <a:spcPct val="110000"/>
              </a:lnSpc>
            </a:pPr>
            <a:r>
              <a:rPr lang="zh-CN" altLang="en-US" sz="1400">
                <a:solidFill>
                  <a:srgbClr val="FF0000"/>
                </a:solidFill>
                <a:latin typeface="微软雅黑" panose="020B0503020204020204" charset="-122"/>
                <a:ea typeface="微软雅黑" panose="020B0503020204020204" charset="-122"/>
                <a:sym typeface="+mn-ea"/>
              </a:rPr>
              <a:t>invalidating the local processor cache</a:t>
            </a:r>
            <a:endParaRPr lang="zh-CN" altLang="en-US" sz="1400">
              <a:solidFill>
                <a:srgbClr val="FF0000"/>
              </a:solidFill>
              <a:latin typeface="微软雅黑" panose="020B0503020204020204" charset="-122"/>
              <a:ea typeface="微软雅黑" panose="020B0503020204020204" charset="-122"/>
              <a:sym typeface="+mn-ea"/>
            </a:endParaRPr>
          </a:p>
        </p:txBody>
      </p:sp>
      <p:cxnSp>
        <p:nvCxnSpPr>
          <p:cNvPr id="14" name="直接箭头连接符 13"/>
          <p:cNvCxnSpPr>
            <a:stCxn id="12" idx="1"/>
            <a:endCxn id="6" idx="3"/>
          </p:cNvCxnSpPr>
          <p:nvPr/>
        </p:nvCxnSpPr>
        <p:spPr>
          <a:xfrm flipH="1">
            <a:off x="7747000" y="3650615"/>
            <a:ext cx="1724025" cy="364490"/>
          </a:xfrm>
          <a:prstGeom prst="straightConnector1">
            <a:avLst/>
          </a:prstGeom>
          <a:ln>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cxnSp>
        <p:nvCxnSpPr>
          <p:cNvPr id="23" name="直接箭头连接符 22"/>
          <p:cNvCxnSpPr>
            <a:stCxn id="13" idx="0"/>
            <a:endCxn id="7" idx="1"/>
          </p:cNvCxnSpPr>
          <p:nvPr/>
        </p:nvCxnSpPr>
        <p:spPr>
          <a:xfrm flipV="1">
            <a:off x="7016115" y="4709160"/>
            <a:ext cx="1268730" cy="279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2865"/>
            <a:ext cx="10515600" cy="1325563"/>
          </a:xfrm>
        </p:spPr>
        <p:txBody>
          <a:bodyPr/>
          <a:p>
            <a:r>
              <a:rPr lang="zh-CN" altLang="en-US" sz="2800">
                <a:solidFill>
                  <a:schemeClr val="bg2">
                    <a:lumMod val="25000"/>
                  </a:schemeClr>
                </a:solidFill>
                <a:latin typeface="微软雅黑" panose="020B0503020204020204" charset="-122"/>
                <a:ea typeface="微软雅黑" panose="020B0503020204020204" charset="-122"/>
              </a:rPr>
              <a:t>锁</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838200" y="1034415"/>
            <a:ext cx="6370320" cy="5653405"/>
          </a:xfrm>
          <a:prstGeom prst="rect">
            <a:avLst/>
          </a:prstGeom>
          <a:noFill/>
        </p:spPr>
        <p:txBody>
          <a:bodyPr wrap="square" rtlCol="0" anchor="t">
            <a:spAutoFit/>
          </a:bodyPr>
          <a:p>
            <a:r>
              <a:rPr lang="zh-CN" altLang="en-US" sz="1400">
                <a:latin typeface="微软雅黑" panose="020B0503020204020204" charset="-122"/>
                <a:ea typeface="微软雅黑" panose="020B0503020204020204" charset="-122"/>
              </a:rPr>
              <a:t>public class ReorderExample {</a:t>
            </a:r>
            <a:endParaRPr lang="zh-CN" altLang="en-US" sz="1400">
              <a:latin typeface="微软雅黑" panose="020B0503020204020204" charset="-122"/>
              <a:ea typeface="微软雅黑" panose="020B0503020204020204" charset="-122"/>
            </a:endParaRPr>
          </a:p>
          <a:p>
            <a:pPr lvl="1"/>
            <a:r>
              <a:rPr lang="zh-CN" altLang="en-US" sz="1400">
                <a:latin typeface="微软雅黑" panose="020B0503020204020204" charset="-122"/>
                <a:ea typeface="微软雅黑" panose="020B0503020204020204" charset="-122"/>
              </a:rPr>
              <a:t>int a = 0;</a:t>
            </a:r>
            <a:endParaRPr lang="zh-CN" altLang="en-US" sz="1400">
              <a:latin typeface="微软雅黑" panose="020B0503020204020204" charset="-122"/>
              <a:ea typeface="微软雅黑" panose="020B0503020204020204" charset="-122"/>
            </a:endParaRPr>
          </a:p>
          <a:p>
            <a:pPr lvl="1"/>
            <a:r>
              <a:rPr lang="zh-CN" altLang="en-US" sz="1400">
                <a:latin typeface="微软雅黑" panose="020B0503020204020204" charset="-122"/>
                <a:ea typeface="微软雅黑" panose="020B0503020204020204" charset="-122"/>
              </a:rPr>
              <a:t>boolean flag = false;</a:t>
            </a:r>
            <a:endParaRPr lang="zh-CN" altLang="en-US" sz="1400">
              <a:latin typeface="微软雅黑" panose="020B0503020204020204" charset="-122"/>
              <a:ea typeface="微软雅黑" panose="020B0503020204020204" charset="-122"/>
            </a:endParaRPr>
          </a:p>
          <a:p>
            <a:pPr lvl="1"/>
            <a:r>
              <a:rPr lang="zh-CN" altLang="en-US" sz="1400">
                <a:latin typeface="微软雅黑" panose="020B0503020204020204" charset="-122"/>
                <a:ea typeface="微软雅黑" panose="020B0503020204020204" charset="-122"/>
              </a:rPr>
              <a:t>Lock lock = new ReentrantLock();</a:t>
            </a:r>
            <a:endParaRPr lang="zh-CN" altLang="en-US" sz="1400">
              <a:latin typeface="微软雅黑" panose="020B0503020204020204" charset="-122"/>
              <a:ea typeface="微软雅黑" panose="020B0503020204020204" charset="-122"/>
            </a:endParaRPr>
          </a:p>
          <a:p>
            <a:pPr lvl="1"/>
            <a:endParaRPr lang="zh-CN" altLang="en-US" sz="1400">
              <a:latin typeface="微软雅黑" panose="020B0503020204020204" charset="-122"/>
              <a:ea typeface="微软雅黑" panose="020B0503020204020204" charset="-122"/>
            </a:endParaRPr>
          </a:p>
          <a:p>
            <a:pPr lvl="1"/>
            <a:r>
              <a:rPr lang="zh-CN" altLang="en-US" sz="1400">
                <a:latin typeface="微软雅黑" panose="020B0503020204020204" charset="-122"/>
                <a:ea typeface="微软雅黑" panose="020B0503020204020204" charset="-122"/>
              </a:rPr>
              <a:t>public void writer() {</a:t>
            </a:r>
            <a:endParaRPr lang="zh-CN" altLang="en-US" sz="1400">
              <a:latin typeface="微软雅黑" panose="020B0503020204020204" charset="-122"/>
              <a:ea typeface="微软雅黑" panose="020B0503020204020204" charset="-122"/>
            </a:endParaRPr>
          </a:p>
          <a:p>
            <a:pPr lvl="2"/>
            <a:r>
              <a:rPr lang="zh-CN" altLang="en-US" sz="1400">
                <a:latin typeface="微软雅黑" panose="020B0503020204020204" charset="-122"/>
                <a:ea typeface="微软雅黑" panose="020B0503020204020204" charset="-122"/>
              </a:rPr>
              <a:t>lock.lock();</a:t>
            </a:r>
            <a:r>
              <a:rPr lang="en-US" altLang="zh-CN" sz="1400">
                <a:latin typeface="微软雅黑" panose="020B0503020204020204" charset="-122"/>
                <a:ea typeface="微软雅黑" panose="020B0503020204020204" charset="-122"/>
              </a:rPr>
              <a:t>		// 1</a:t>
            </a:r>
            <a:endParaRPr lang="en-US" altLang="zh-CN" sz="1400">
              <a:latin typeface="微软雅黑" panose="020B0503020204020204" charset="-122"/>
              <a:ea typeface="微软雅黑" panose="020B0503020204020204" charset="-122"/>
            </a:endParaRPr>
          </a:p>
          <a:p>
            <a:pPr lvl="2"/>
            <a:r>
              <a:rPr lang="zh-CN" altLang="en-US" sz="1400">
                <a:latin typeface="微软雅黑" panose="020B0503020204020204" charset="-122"/>
                <a:ea typeface="微软雅黑" panose="020B0503020204020204" charset="-122"/>
              </a:rPr>
              <a:t>try</a:t>
            </a:r>
            <a:r>
              <a:rPr lang="en-US" altLang="zh-CN" sz="1400">
                <a:latin typeface="微软雅黑" panose="020B0503020204020204" charset="-122"/>
                <a:ea typeface="微软雅黑" panose="020B0503020204020204" charset="-122"/>
              </a:rPr>
              <a:t>{</a:t>
            </a:r>
            <a:endParaRPr lang="en-US" altLang="zh-CN" sz="1400">
              <a:latin typeface="微软雅黑" panose="020B0503020204020204" charset="-122"/>
              <a:ea typeface="微软雅黑" panose="020B0503020204020204" charset="-122"/>
            </a:endParaRPr>
          </a:p>
          <a:p>
            <a:pPr lvl="3"/>
            <a:r>
              <a:rPr lang="zh-CN" altLang="en-US" sz="1400">
                <a:latin typeface="微软雅黑" panose="020B0503020204020204" charset="-122"/>
                <a:ea typeface="微软雅黑" panose="020B0503020204020204" charset="-122"/>
              </a:rPr>
              <a:t>a = 1;</a:t>
            </a:r>
            <a:r>
              <a:rPr lang="en-US" altLang="zh-CN" sz="1400">
                <a:latin typeface="微软雅黑" panose="020B0503020204020204" charset="-122"/>
                <a:ea typeface="微软雅黑" panose="020B0503020204020204" charset="-122"/>
              </a:rPr>
              <a:t>	// 2</a:t>
            </a:r>
            <a:r>
              <a:rPr lang="zh-CN" altLang="en-US" sz="1400">
                <a:latin typeface="微软雅黑" panose="020B0503020204020204" charset="-122"/>
                <a:ea typeface="微软雅黑" panose="020B0503020204020204" charset="-122"/>
              </a:rPr>
              <a:t>  	</a:t>
            </a:r>
            <a:endParaRPr lang="zh-CN" altLang="en-US" sz="1400">
              <a:latin typeface="微软雅黑" panose="020B0503020204020204" charset="-122"/>
              <a:ea typeface="微软雅黑" panose="020B0503020204020204" charset="-122"/>
            </a:endParaRPr>
          </a:p>
          <a:p>
            <a:pPr lvl="3"/>
            <a:r>
              <a:rPr lang="zh-CN" altLang="en-US" sz="1400">
                <a:latin typeface="微软雅黑" panose="020B0503020204020204" charset="-122"/>
                <a:ea typeface="微软雅黑" panose="020B0503020204020204" charset="-122"/>
              </a:rPr>
              <a:t>flag = true;        </a:t>
            </a:r>
            <a:r>
              <a:rPr lang="en-US" altLang="zh-CN" sz="1400">
                <a:latin typeface="微软雅黑" panose="020B0503020204020204" charset="-122"/>
                <a:ea typeface="微软雅黑" panose="020B0503020204020204" charset="-122"/>
              </a:rPr>
              <a:t>// 3</a:t>
            </a:r>
            <a:r>
              <a:rPr lang="zh-CN" altLang="en-US" sz="1400">
                <a:latin typeface="微软雅黑" panose="020B0503020204020204" charset="-122"/>
                <a:ea typeface="微软雅黑" panose="020B0503020204020204" charset="-122"/>
              </a:rPr>
              <a:t>	</a:t>
            </a:r>
            <a:endParaRPr lang="zh-CN" altLang="en-US" sz="1400">
              <a:latin typeface="微软雅黑" panose="020B0503020204020204" charset="-122"/>
              <a:ea typeface="微软雅黑" panose="020B0503020204020204" charset="-122"/>
            </a:endParaRPr>
          </a:p>
          <a:p>
            <a:pPr lvl="2"/>
            <a:r>
              <a:rPr lang="zh-CN" altLang="en-US" sz="1400">
                <a:latin typeface="微软雅黑" panose="020B0503020204020204" charset="-122"/>
                <a:ea typeface="微软雅黑" panose="020B0503020204020204" charset="-122"/>
              </a:rPr>
              <a:t>}finally{</a:t>
            </a:r>
            <a:endParaRPr lang="zh-CN" altLang="en-US" sz="1400">
              <a:latin typeface="微软雅黑" panose="020B0503020204020204" charset="-122"/>
              <a:ea typeface="微软雅黑" panose="020B0503020204020204" charset="-122"/>
            </a:endParaRPr>
          </a:p>
          <a:p>
            <a:pPr lvl="3"/>
            <a:r>
              <a:rPr lang="zh-CN" altLang="en-US" sz="1400">
                <a:solidFill>
                  <a:srgbClr val="FF0000"/>
                </a:solidFill>
                <a:latin typeface="微软雅黑" panose="020B0503020204020204" charset="-122"/>
                <a:ea typeface="微软雅黑" panose="020B0503020204020204" charset="-122"/>
              </a:rPr>
              <a:t>lock.unlock();    </a:t>
            </a:r>
            <a:r>
              <a:rPr lang="en-US" altLang="zh-CN" sz="1400">
                <a:solidFill>
                  <a:srgbClr val="FF0000"/>
                </a:solidFill>
                <a:latin typeface="微软雅黑" panose="020B0503020204020204" charset="-122"/>
                <a:ea typeface="微软雅黑" panose="020B0503020204020204" charset="-122"/>
              </a:rPr>
              <a:t>// 4</a:t>
            </a:r>
            <a:endParaRPr lang="en-US" altLang="zh-CN" sz="1400">
              <a:solidFill>
                <a:srgbClr val="FF0000"/>
              </a:solidFill>
              <a:latin typeface="微软雅黑" panose="020B0503020204020204" charset="-122"/>
              <a:ea typeface="微软雅黑" panose="020B0503020204020204" charset="-122"/>
            </a:endParaRPr>
          </a:p>
          <a:p>
            <a:pPr lvl="2"/>
            <a:r>
              <a:rPr lang="zh-CN" altLang="en-US" sz="1400">
                <a:latin typeface="微软雅黑" panose="020B0503020204020204" charset="-122"/>
                <a:ea typeface="微软雅黑" panose="020B0503020204020204" charset="-122"/>
              </a:rPr>
              <a:t>}</a:t>
            </a:r>
            <a:endParaRPr lang="zh-CN" altLang="en-US" sz="1400">
              <a:latin typeface="微软雅黑" panose="020B0503020204020204" charset="-122"/>
              <a:ea typeface="微软雅黑" panose="020B0503020204020204" charset="-122"/>
            </a:endParaRPr>
          </a:p>
          <a:p>
            <a:pPr lvl="1"/>
            <a:r>
              <a:rPr lang="zh-CN" altLang="en-US" sz="1400">
                <a:latin typeface="微软雅黑" panose="020B0503020204020204" charset="-122"/>
                <a:ea typeface="微软雅黑" panose="020B0503020204020204" charset="-122"/>
              </a:rPr>
              <a:t>}</a:t>
            </a:r>
            <a:endParaRPr lang="zh-CN" altLang="en-US" sz="1400">
              <a:latin typeface="微软雅黑" panose="020B0503020204020204" charset="-122"/>
              <a:ea typeface="微软雅黑" panose="020B0503020204020204" charset="-122"/>
            </a:endParaRPr>
          </a:p>
          <a:p>
            <a:pPr lvl="1"/>
            <a:endParaRPr lang="zh-CN" altLang="en-US" sz="1400">
              <a:latin typeface="微软雅黑" panose="020B0503020204020204" charset="-122"/>
              <a:ea typeface="微软雅黑" panose="020B0503020204020204" charset="-122"/>
            </a:endParaRPr>
          </a:p>
          <a:p>
            <a:pPr lvl="1"/>
            <a:r>
              <a:rPr lang="zh-CN" altLang="en-US" sz="1400">
                <a:latin typeface="微软雅黑" panose="020B0503020204020204" charset="-122"/>
                <a:ea typeface="微软雅黑" panose="020B0503020204020204" charset="-122"/>
              </a:rPr>
              <a:t>Public void reader() {</a:t>
            </a:r>
            <a:endParaRPr lang="zh-CN" altLang="en-US" sz="1400">
              <a:latin typeface="微软雅黑" panose="020B0503020204020204" charset="-122"/>
              <a:ea typeface="微软雅黑" panose="020B0503020204020204" charset="-122"/>
            </a:endParaRPr>
          </a:p>
          <a:p>
            <a:r>
              <a:rPr lang="zh-CN" altLang="en-US" sz="1400">
                <a:latin typeface="微软雅黑" panose="020B0503020204020204" charset="-122"/>
                <a:ea typeface="微软雅黑" panose="020B0503020204020204" charset="-122"/>
              </a:rPr>
              <a:t>	</a:t>
            </a:r>
            <a:r>
              <a:rPr lang="zh-CN" altLang="en-US" sz="1400">
                <a:solidFill>
                  <a:srgbClr val="FF0000"/>
                </a:solidFill>
                <a:latin typeface="微软雅黑" panose="020B0503020204020204" charset="-122"/>
                <a:ea typeface="微软雅黑" panose="020B0503020204020204" charset="-122"/>
              </a:rPr>
              <a:t>lock.lock();                </a:t>
            </a:r>
            <a:r>
              <a:rPr lang="en-US" altLang="zh-CN" sz="1400">
                <a:solidFill>
                  <a:srgbClr val="FF0000"/>
                </a:solidFill>
                <a:latin typeface="微软雅黑" panose="020B0503020204020204" charset="-122"/>
                <a:ea typeface="微软雅黑" panose="020B0503020204020204" charset="-122"/>
              </a:rPr>
              <a:t>		// 5</a:t>
            </a:r>
            <a:endParaRPr lang="en-US" altLang="zh-CN" sz="1400">
              <a:solidFill>
                <a:srgbClr val="FF0000"/>
              </a:solidFill>
              <a:latin typeface="微软雅黑" panose="020B0503020204020204" charset="-122"/>
              <a:ea typeface="微软雅黑" panose="020B0503020204020204" charset="-122"/>
            </a:endParaRPr>
          </a:p>
          <a:p>
            <a:r>
              <a:rPr lang="zh-CN" altLang="en-US" sz="1400">
                <a:latin typeface="微软雅黑" panose="020B0503020204020204" charset="-122"/>
                <a:ea typeface="微软雅黑" panose="020B0503020204020204" charset="-122"/>
              </a:rPr>
              <a:t>	try{</a:t>
            </a:r>
            <a:endParaRPr lang="zh-CN" altLang="en-US" sz="1400">
              <a:latin typeface="微软雅黑" panose="020B0503020204020204" charset="-122"/>
              <a:ea typeface="微软雅黑" panose="020B0503020204020204" charset="-122"/>
            </a:endParaRPr>
          </a:p>
          <a:p>
            <a:pPr lvl="3"/>
            <a:r>
              <a:rPr lang="zh-CN" altLang="en-US" sz="1400">
                <a:latin typeface="微软雅黑" panose="020B0503020204020204" charset="-122"/>
                <a:ea typeface="微软雅黑" panose="020B0503020204020204" charset="-122"/>
              </a:rPr>
              <a:t>if (flag) {           </a:t>
            </a:r>
            <a:r>
              <a:rPr lang="en-US" altLang="zh-CN" sz="1400">
                <a:latin typeface="微软雅黑" panose="020B0503020204020204" charset="-122"/>
                <a:ea typeface="微软雅黑" panose="020B0503020204020204" charset="-122"/>
              </a:rPr>
              <a:t>		// 6</a:t>
            </a:r>
            <a:endParaRPr lang="en-US" altLang="zh-CN" sz="1400">
              <a:latin typeface="微软雅黑" panose="020B0503020204020204" charset="-122"/>
              <a:ea typeface="微软雅黑" panose="020B0503020204020204" charset="-122"/>
            </a:endParaRPr>
          </a:p>
          <a:p>
            <a:pPr lvl="3"/>
            <a:r>
              <a:rPr lang="en-US" altLang="zh-CN" sz="1400">
                <a:latin typeface="微软雅黑" panose="020B0503020204020204" charset="-122"/>
                <a:ea typeface="微软雅黑" panose="020B0503020204020204" charset="-122"/>
              </a:rPr>
              <a:t>	</a:t>
            </a:r>
            <a:r>
              <a:rPr lang="zh-CN" altLang="en-US" sz="1400">
                <a:latin typeface="微软雅黑" panose="020B0503020204020204" charset="-122"/>
                <a:ea typeface="微软雅黑" panose="020B0503020204020204" charset="-122"/>
              </a:rPr>
              <a:t>int i =  a * a</a:t>
            </a:r>
            <a:r>
              <a:rPr lang="en-US" altLang="zh-CN" sz="1400">
                <a:latin typeface="微软雅黑" panose="020B0503020204020204" charset="-122"/>
                <a:ea typeface="微软雅黑" panose="020B0503020204020204" charset="-122"/>
              </a:rPr>
              <a:t>; 	// 7</a:t>
            </a:r>
            <a:endParaRPr lang="en-US" altLang="zh-CN" sz="1400">
              <a:latin typeface="微软雅黑" panose="020B0503020204020204" charset="-122"/>
              <a:ea typeface="微软雅黑" panose="020B0503020204020204" charset="-122"/>
            </a:endParaRPr>
          </a:p>
          <a:p>
            <a:pPr lvl="3"/>
            <a:r>
              <a:rPr lang="zh-CN" altLang="en-US" sz="1400">
                <a:latin typeface="微软雅黑" panose="020B0503020204020204" charset="-122"/>
                <a:ea typeface="微软雅黑" panose="020B0503020204020204" charset="-122"/>
              </a:rPr>
              <a:t>}</a:t>
            </a:r>
            <a:endParaRPr lang="zh-CN" altLang="en-US" sz="1400">
              <a:latin typeface="微软雅黑" panose="020B0503020204020204" charset="-122"/>
              <a:ea typeface="微软雅黑" panose="020B0503020204020204" charset="-122"/>
            </a:endParaRPr>
          </a:p>
          <a:p>
            <a:pPr lvl="2"/>
            <a:r>
              <a:rPr lang="zh-CN" altLang="en-US" sz="1400">
                <a:latin typeface="微软雅黑" panose="020B0503020204020204" charset="-122"/>
                <a:ea typeface="微软雅黑" panose="020B0503020204020204" charset="-122"/>
              </a:rPr>
              <a:t>}finally{</a:t>
            </a:r>
            <a:endParaRPr lang="zh-CN" altLang="en-US" sz="1400">
              <a:latin typeface="微软雅黑" panose="020B0503020204020204" charset="-122"/>
              <a:ea typeface="微软雅黑" panose="020B0503020204020204" charset="-122"/>
            </a:endParaRPr>
          </a:p>
          <a:p>
            <a:pPr lvl="3"/>
            <a:r>
              <a:rPr lang="zh-CN" altLang="en-US" sz="1400">
                <a:latin typeface="微软雅黑" panose="020B0503020204020204" charset="-122"/>
                <a:ea typeface="微软雅黑" panose="020B0503020204020204" charset="-122"/>
              </a:rPr>
              <a:t>lock.unlock();</a:t>
            </a:r>
            <a:r>
              <a:rPr lang="en-US" altLang="zh-CN" sz="1400">
                <a:latin typeface="微软雅黑" panose="020B0503020204020204" charset="-122"/>
                <a:ea typeface="微软雅黑" panose="020B0503020204020204" charset="-122"/>
              </a:rPr>
              <a:t>		// 8</a:t>
            </a:r>
            <a:endParaRPr lang="en-US" altLang="zh-CN" sz="1400">
              <a:latin typeface="微软雅黑" panose="020B0503020204020204" charset="-122"/>
              <a:ea typeface="微软雅黑" panose="020B0503020204020204" charset="-122"/>
            </a:endParaRPr>
          </a:p>
          <a:p>
            <a:pPr lvl="2"/>
            <a:r>
              <a:rPr lang="zh-CN" altLang="en-US" sz="1400">
                <a:latin typeface="微软雅黑" panose="020B0503020204020204" charset="-122"/>
                <a:ea typeface="微软雅黑" panose="020B0503020204020204" charset="-122"/>
              </a:rPr>
              <a:t>}</a:t>
            </a:r>
            <a:endParaRPr lang="zh-CN" altLang="en-US" sz="1400">
              <a:latin typeface="微软雅黑" panose="020B0503020204020204" charset="-122"/>
              <a:ea typeface="微软雅黑" panose="020B0503020204020204" charset="-122"/>
            </a:endParaRPr>
          </a:p>
          <a:p>
            <a:pPr lvl="1"/>
            <a:r>
              <a:rPr lang="zh-CN" altLang="en-US" sz="1400">
                <a:latin typeface="微软雅黑" panose="020B0503020204020204" charset="-122"/>
                <a:ea typeface="微软雅黑" panose="020B0503020204020204" charset="-122"/>
              </a:rPr>
              <a:t>}</a:t>
            </a:r>
            <a:endParaRPr lang="zh-CN" altLang="en-US" sz="1400">
              <a:latin typeface="微软雅黑" panose="020B0503020204020204" charset="-122"/>
              <a:ea typeface="微软雅黑" panose="020B0503020204020204" charset="-122"/>
            </a:endParaRPr>
          </a:p>
          <a:p>
            <a:r>
              <a:rPr lang="zh-CN" altLang="en-US" sz="1400">
                <a:latin typeface="微软雅黑" panose="020B0503020204020204" charset="-122"/>
                <a:ea typeface="微软雅黑" panose="020B0503020204020204" charset="-122"/>
              </a:rPr>
              <a:t>}</a:t>
            </a:r>
            <a:endParaRPr lang="zh-CN" altLang="en-US" sz="1400">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55065"/>
          </a:xfrm>
        </p:spPr>
        <p:txBody>
          <a:bodyPr/>
          <a:p>
            <a:r>
              <a:rPr lang="zh-CN" altLang="en-US" sz="2800">
                <a:solidFill>
                  <a:schemeClr val="bg2">
                    <a:lumMod val="25000"/>
                  </a:schemeClr>
                </a:solidFill>
                <a:latin typeface="微软雅黑" panose="020B0503020204020204" charset="-122"/>
                <a:ea typeface="微软雅黑" panose="020B0503020204020204" charset="-122"/>
              </a:rPr>
              <a:t>锁 happen-before 理解</a:t>
            </a:r>
            <a:endParaRPr lang="zh-CN" altLang="en-US" sz="2800">
              <a:solidFill>
                <a:schemeClr val="bg2">
                  <a:lumMod val="25000"/>
                </a:schemeClr>
              </a:solidFill>
              <a:latin typeface="微软雅黑" panose="020B0503020204020204" charset="-122"/>
              <a:ea typeface="微软雅黑" panose="020B0503020204020204" charset="-122"/>
            </a:endParaRPr>
          </a:p>
        </p:txBody>
      </p:sp>
      <p:grpSp>
        <p:nvGrpSpPr>
          <p:cNvPr id="40" name="组合 39"/>
          <p:cNvGrpSpPr/>
          <p:nvPr/>
        </p:nvGrpSpPr>
        <p:grpSpPr>
          <a:xfrm>
            <a:off x="6150610" y="1604645"/>
            <a:ext cx="4299585" cy="5029200"/>
            <a:chOff x="9686" y="2527"/>
            <a:chExt cx="6771" cy="7920"/>
          </a:xfrm>
        </p:grpSpPr>
        <p:cxnSp>
          <p:nvCxnSpPr>
            <p:cNvPr id="5" name="直接箭头连接符 4"/>
            <p:cNvCxnSpPr/>
            <p:nvPr/>
          </p:nvCxnSpPr>
          <p:spPr>
            <a:xfrm>
              <a:off x="9686" y="3337"/>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373" y="5121"/>
              <a:ext cx="2702"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flag=true; //3</a:t>
              </a:r>
              <a:endParaRPr lang="en-US" altLang="zh-CN" sz="1400">
                <a:latin typeface="微软雅黑" panose="020B0503020204020204" charset="-122"/>
                <a:ea typeface="微软雅黑" panose="020B0503020204020204" charset="-122"/>
              </a:endParaRPr>
            </a:p>
          </p:txBody>
        </p:sp>
        <p:sp>
          <p:nvSpPr>
            <p:cNvPr id="7" name="矩形 6"/>
            <p:cNvSpPr/>
            <p:nvPr/>
          </p:nvSpPr>
          <p:spPr>
            <a:xfrm>
              <a:off x="13515" y="7800"/>
              <a:ext cx="2939"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if(flag)    // 6</a:t>
              </a:r>
              <a:endParaRPr lang="en-US" altLang="zh-CN" sz="1400">
                <a:latin typeface="微软雅黑" panose="020B0503020204020204" charset="-122"/>
                <a:ea typeface="微软雅黑" panose="020B0503020204020204" charset="-122"/>
              </a:endParaRPr>
            </a:p>
          </p:txBody>
        </p:sp>
        <p:sp>
          <p:nvSpPr>
            <p:cNvPr id="8" name="矩形 7"/>
            <p:cNvSpPr/>
            <p:nvPr/>
          </p:nvSpPr>
          <p:spPr>
            <a:xfrm>
              <a:off x="13516" y="8693"/>
              <a:ext cx="2937"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int i = a * a; //7</a:t>
              </a:r>
              <a:endParaRPr lang="en-US" altLang="zh-CN" sz="1400">
                <a:latin typeface="微软雅黑" panose="020B0503020204020204" charset="-122"/>
                <a:ea typeface="微软雅黑" panose="020B0503020204020204" charset="-122"/>
              </a:endParaRPr>
            </a:p>
          </p:txBody>
        </p:sp>
        <p:sp>
          <p:nvSpPr>
            <p:cNvPr id="9" name="矩形 8"/>
            <p:cNvSpPr/>
            <p:nvPr/>
          </p:nvSpPr>
          <p:spPr>
            <a:xfrm>
              <a:off x="10362" y="4229"/>
              <a:ext cx="2713"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a=1;   //2</a:t>
              </a:r>
              <a:endParaRPr lang="en-US" altLang="zh-CN" sz="1400">
                <a:latin typeface="微软雅黑" panose="020B0503020204020204" charset="-122"/>
                <a:ea typeface="微软雅黑" panose="020B0503020204020204" charset="-122"/>
              </a:endParaRPr>
            </a:p>
          </p:txBody>
        </p:sp>
        <p:sp>
          <p:nvSpPr>
            <p:cNvPr id="10" name="文本框 9"/>
            <p:cNvSpPr txBox="1"/>
            <p:nvPr/>
          </p:nvSpPr>
          <p:spPr>
            <a:xfrm>
              <a:off x="11196" y="2527"/>
              <a:ext cx="1045"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A</a:t>
              </a:r>
              <a:endParaRPr lang="en-US" altLang="zh-CN" sz="1400">
                <a:latin typeface="微软雅黑" panose="020B0503020204020204" charset="-122"/>
                <a:ea typeface="微软雅黑" panose="020B0503020204020204" charset="-122"/>
              </a:endParaRPr>
            </a:p>
          </p:txBody>
        </p:sp>
        <p:sp>
          <p:nvSpPr>
            <p:cNvPr id="11" name="文本框 10"/>
            <p:cNvSpPr txBox="1"/>
            <p:nvPr/>
          </p:nvSpPr>
          <p:spPr>
            <a:xfrm>
              <a:off x="14471" y="2527"/>
              <a:ext cx="1024"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B</a:t>
              </a:r>
              <a:endParaRPr lang="en-US" altLang="zh-CN" sz="1400">
                <a:latin typeface="微软雅黑" panose="020B0503020204020204" charset="-122"/>
                <a:ea typeface="微软雅黑" panose="020B0503020204020204" charset="-122"/>
              </a:endParaRPr>
            </a:p>
          </p:txBody>
        </p:sp>
        <p:sp>
          <p:nvSpPr>
            <p:cNvPr id="12" name="矩形 11"/>
            <p:cNvSpPr/>
            <p:nvPr/>
          </p:nvSpPr>
          <p:spPr>
            <a:xfrm>
              <a:off x="10376" y="3337"/>
              <a:ext cx="2700"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400">
                  <a:latin typeface="微软雅黑" panose="020B0503020204020204" charset="-122"/>
                  <a:ea typeface="微软雅黑" panose="020B0503020204020204" charset="-122"/>
                  <a:sym typeface="+mn-ea"/>
                </a:rPr>
                <a:t>lock.lock();  </a:t>
              </a:r>
              <a:r>
                <a:rPr lang="en-US" altLang="zh-CN" sz="1400">
                  <a:latin typeface="微软雅黑" panose="020B0503020204020204" charset="-122"/>
                  <a:ea typeface="微软雅黑" panose="020B0503020204020204" charset="-122"/>
                  <a:sym typeface="+mn-ea"/>
                </a:rPr>
                <a:t>//1</a:t>
              </a:r>
              <a:endParaRPr lang="en-US" altLang="zh-CN" sz="1400">
                <a:latin typeface="微软雅黑" panose="020B0503020204020204" charset="-122"/>
                <a:ea typeface="微软雅黑" panose="020B0503020204020204" charset="-122"/>
                <a:sym typeface="+mn-ea"/>
              </a:endParaRPr>
            </a:p>
          </p:txBody>
        </p:sp>
        <p:sp>
          <p:nvSpPr>
            <p:cNvPr id="14" name="矩形 13"/>
            <p:cNvSpPr/>
            <p:nvPr/>
          </p:nvSpPr>
          <p:spPr>
            <a:xfrm>
              <a:off x="10376" y="6014"/>
              <a:ext cx="2699"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400">
                  <a:solidFill>
                    <a:srgbClr val="FF0000"/>
                  </a:solidFill>
                  <a:latin typeface="微软雅黑" panose="020B0503020204020204" charset="-122"/>
                  <a:ea typeface="微软雅黑" panose="020B0503020204020204" charset="-122"/>
                  <a:sym typeface="+mn-ea"/>
                </a:rPr>
                <a:t>lock.unlock(); </a:t>
              </a:r>
              <a:r>
                <a:rPr lang="en-US" altLang="zh-CN" sz="1400">
                  <a:solidFill>
                    <a:srgbClr val="FF0000"/>
                  </a:solidFill>
                  <a:latin typeface="微软雅黑" panose="020B0503020204020204" charset="-122"/>
                  <a:ea typeface="微软雅黑" panose="020B0503020204020204" charset="-122"/>
                  <a:sym typeface="+mn-ea"/>
                </a:rPr>
                <a:t>//4</a:t>
              </a:r>
              <a:r>
                <a:rPr lang="zh-CN" altLang="en-US" sz="1400">
                  <a:solidFill>
                    <a:srgbClr val="FF0000"/>
                  </a:solidFill>
                  <a:latin typeface="微软雅黑" panose="020B0503020204020204" charset="-122"/>
                  <a:ea typeface="微软雅黑" panose="020B0503020204020204" charset="-122"/>
                  <a:sym typeface="+mn-ea"/>
                </a:rPr>
                <a:t>    </a:t>
              </a:r>
              <a:endParaRPr lang="en-US" altLang="zh-CN" sz="1400">
                <a:latin typeface="微软雅黑" panose="020B0503020204020204" charset="-122"/>
                <a:ea typeface="微软雅黑" panose="020B0503020204020204" charset="-122"/>
              </a:endParaRPr>
            </a:p>
          </p:txBody>
        </p:sp>
        <p:sp>
          <p:nvSpPr>
            <p:cNvPr id="23" name="矩形 22"/>
            <p:cNvSpPr/>
            <p:nvPr/>
          </p:nvSpPr>
          <p:spPr>
            <a:xfrm>
              <a:off x="13515" y="6907"/>
              <a:ext cx="2937"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400">
                  <a:solidFill>
                    <a:srgbClr val="FF0000"/>
                  </a:solidFill>
                  <a:latin typeface="微软雅黑" panose="020B0503020204020204" charset="-122"/>
                  <a:ea typeface="微软雅黑" panose="020B0503020204020204" charset="-122"/>
                  <a:sym typeface="+mn-ea"/>
                </a:rPr>
                <a:t>lock.lock(); </a:t>
              </a:r>
              <a:r>
                <a:rPr lang="en-US" altLang="zh-CN" sz="1400">
                  <a:solidFill>
                    <a:srgbClr val="FF0000"/>
                  </a:solidFill>
                  <a:latin typeface="微软雅黑" panose="020B0503020204020204" charset="-122"/>
                  <a:ea typeface="微软雅黑" panose="020B0503020204020204" charset="-122"/>
                  <a:sym typeface="+mn-ea"/>
                </a:rPr>
                <a:t>// 5</a:t>
              </a:r>
              <a:r>
                <a:rPr lang="zh-CN" altLang="en-US" sz="1400">
                  <a:solidFill>
                    <a:srgbClr val="FF0000"/>
                  </a:solidFill>
                  <a:latin typeface="微软雅黑" panose="020B0503020204020204" charset="-122"/>
                  <a:ea typeface="微软雅黑" panose="020B0503020204020204" charset="-122"/>
                  <a:sym typeface="+mn-ea"/>
                </a:rPr>
                <a:t>   </a:t>
              </a:r>
              <a:endParaRPr lang="en-US" altLang="zh-CN" sz="1400">
                <a:latin typeface="微软雅黑" panose="020B0503020204020204" charset="-122"/>
                <a:ea typeface="微软雅黑" panose="020B0503020204020204" charset="-122"/>
              </a:endParaRPr>
            </a:p>
          </p:txBody>
        </p:sp>
        <p:sp>
          <p:nvSpPr>
            <p:cNvPr id="25" name="矩形 24"/>
            <p:cNvSpPr/>
            <p:nvPr/>
          </p:nvSpPr>
          <p:spPr>
            <a:xfrm>
              <a:off x="13515" y="9585"/>
              <a:ext cx="2938"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400">
                  <a:solidFill>
                    <a:schemeClr val="tx1"/>
                  </a:solidFill>
                  <a:latin typeface="微软雅黑" panose="020B0503020204020204" charset="-122"/>
                  <a:ea typeface="微软雅黑" panose="020B0503020204020204" charset="-122"/>
                  <a:sym typeface="+mn-ea"/>
                </a:rPr>
                <a:t>lock.unlock(); </a:t>
              </a:r>
              <a:r>
                <a:rPr lang="en-US" altLang="zh-CN" sz="1400">
                  <a:solidFill>
                    <a:schemeClr val="tx1"/>
                  </a:solidFill>
                  <a:latin typeface="微软雅黑" panose="020B0503020204020204" charset="-122"/>
                  <a:ea typeface="微软雅黑" panose="020B0503020204020204" charset="-122"/>
                  <a:sym typeface="+mn-ea"/>
                </a:rPr>
                <a:t>//8</a:t>
              </a:r>
              <a:r>
                <a:rPr lang="zh-CN" altLang="en-US" sz="1400">
                  <a:solidFill>
                    <a:schemeClr val="tx1"/>
                  </a:solidFill>
                  <a:latin typeface="微软雅黑" panose="020B0503020204020204" charset="-122"/>
                  <a:ea typeface="微软雅黑" panose="020B0503020204020204" charset="-122"/>
                  <a:sym typeface="+mn-ea"/>
                </a:rPr>
                <a:t>    </a:t>
              </a:r>
              <a:endParaRPr lang="zh-CN" altLang="en-US" sz="1400">
                <a:solidFill>
                  <a:schemeClr val="tx1"/>
                </a:solidFill>
                <a:latin typeface="微软雅黑" panose="020B0503020204020204" charset="-122"/>
                <a:ea typeface="微软雅黑" panose="020B0503020204020204" charset="-122"/>
                <a:sym typeface="+mn-ea"/>
              </a:endParaRPr>
            </a:p>
          </p:txBody>
        </p:sp>
        <p:cxnSp>
          <p:nvCxnSpPr>
            <p:cNvPr id="26" name="曲线连接符 25"/>
            <p:cNvCxnSpPr>
              <a:stCxn id="12" idx="3"/>
              <a:endCxn id="9" idx="3"/>
            </p:cNvCxnSpPr>
            <p:nvPr/>
          </p:nvCxnSpPr>
          <p:spPr>
            <a:xfrm flipH="1">
              <a:off x="13075" y="3768"/>
              <a:ext cx="5" cy="892"/>
            </a:xfrm>
            <a:prstGeom prst="curvedConnector3">
              <a:avLst>
                <a:gd name="adj1" fmla="val -1206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6" idx="3"/>
              <a:endCxn id="14" idx="3"/>
            </p:cNvCxnSpPr>
            <p:nvPr/>
          </p:nvCxnSpPr>
          <p:spPr>
            <a:xfrm>
              <a:off x="13075" y="5552"/>
              <a:ext cx="5" cy="893"/>
            </a:xfrm>
            <a:prstGeom prst="curvedConnector3">
              <a:avLst>
                <a:gd name="adj1" fmla="val 1328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9" idx="1"/>
              <a:endCxn id="6" idx="1"/>
            </p:cNvCxnSpPr>
            <p:nvPr/>
          </p:nvCxnSpPr>
          <p:spPr>
            <a:xfrm rot="10800000" flipH="1" flipV="1">
              <a:off x="10361" y="4660"/>
              <a:ext cx="11" cy="892"/>
            </a:xfrm>
            <a:prstGeom prst="curvedConnector3">
              <a:avLst>
                <a:gd name="adj1" fmla="val -34090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3" idx="3"/>
              <a:endCxn id="7" idx="3"/>
            </p:cNvCxnSpPr>
            <p:nvPr/>
          </p:nvCxnSpPr>
          <p:spPr>
            <a:xfrm>
              <a:off x="16452" y="7338"/>
              <a:ext cx="5" cy="893"/>
            </a:xfrm>
            <a:prstGeom prst="curvedConnector3">
              <a:avLst>
                <a:gd name="adj1" fmla="val 18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14" idx="2"/>
              <a:endCxn id="23" idx="1"/>
            </p:cNvCxnSpPr>
            <p:nvPr/>
          </p:nvCxnSpPr>
          <p:spPr>
            <a:xfrm rot="5400000" flipV="1">
              <a:off x="12389" y="6212"/>
              <a:ext cx="462" cy="178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7" idx="1"/>
              <a:endCxn id="8" idx="1"/>
            </p:cNvCxnSpPr>
            <p:nvPr/>
          </p:nvCxnSpPr>
          <p:spPr>
            <a:xfrm rot="10800000" flipH="1" flipV="1">
              <a:off x="13514" y="8230"/>
              <a:ext cx="5" cy="893"/>
            </a:xfrm>
            <a:prstGeom prst="curvedConnector3">
              <a:avLst>
                <a:gd name="adj1" fmla="val -1668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8" idx="3"/>
              <a:endCxn id="25" idx="3"/>
            </p:cNvCxnSpPr>
            <p:nvPr/>
          </p:nvCxnSpPr>
          <p:spPr>
            <a:xfrm>
              <a:off x="16453" y="9124"/>
              <a:ext cx="5" cy="892"/>
            </a:xfrm>
            <a:prstGeom prst="curvedConnector3">
              <a:avLst>
                <a:gd name="adj1" fmla="val 750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838200" y="2118995"/>
            <a:ext cx="4011295" cy="659130"/>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sym typeface="+mn-ea"/>
              </a:rPr>
              <a:t>在一个监视器上的解锁操作先行发生随后在这个监视器上的获取锁操作</a:t>
            </a:r>
            <a:endParaRPr lang="zh-CN" altLang="en-US"/>
          </a:p>
        </p:txBody>
      </p:sp>
      <p:sp>
        <p:nvSpPr>
          <p:cNvPr id="41" name="文本框 40"/>
          <p:cNvSpPr txBox="1"/>
          <p:nvPr/>
        </p:nvSpPr>
        <p:spPr>
          <a:xfrm>
            <a:off x="838200" y="3212465"/>
            <a:ext cx="4878070" cy="2014220"/>
          </a:xfrm>
          <a:prstGeom prst="rect">
            <a:avLst/>
          </a:prstGeom>
          <a:noFill/>
        </p:spPr>
        <p:txBody>
          <a:bodyPr wrap="square" rtlCol="0" anchor="t">
            <a:spAutoFit/>
          </a:bodyPr>
          <a:p>
            <a:r>
              <a:rPr lang="en-US" altLang="zh-CN">
                <a:sym typeface="+mn-ea"/>
              </a:rPr>
              <a:t>1.</a:t>
            </a:r>
            <a:r>
              <a:rPr lang="zh-CN" altLang="en-US">
                <a:sym typeface="+mn-ea"/>
              </a:rPr>
              <a:t>线程内顺序规则和</a:t>
            </a:r>
            <a:r>
              <a:rPr lang="en-US" altLang="zh-CN">
                <a:sym typeface="+mn-ea"/>
              </a:rPr>
              <a:t>happen-before </a:t>
            </a:r>
            <a:r>
              <a:rPr lang="zh-CN" altLang="en-US">
                <a:sym typeface="+mn-ea"/>
              </a:rPr>
              <a:t>传递性规则</a:t>
            </a:r>
            <a:r>
              <a:rPr lang="en-US" altLang="zh-CN">
                <a:sym typeface="+mn-ea"/>
              </a:rPr>
              <a:t>:</a:t>
            </a:r>
            <a:endParaRPr lang="en-US" altLang="zh-CN">
              <a:sym typeface="+mn-ea"/>
            </a:endParaRPr>
          </a:p>
          <a:p>
            <a:pPr lvl="1"/>
            <a:r>
              <a:rPr lang="en-US" altLang="zh-CN">
                <a:sym typeface="+mn-ea"/>
              </a:rPr>
              <a:t>2 hb 4</a:t>
            </a:r>
            <a:endParaRPr lang="en-US" altLang="zh-CN">
              <a:sym typeface="+mn-ea"/>
            </a:endParaRPr>
          </a:p>
          <a:p>
            <a:pPr lvl="1"/>
            <a:r>
              <a:rPr lang="en-US" altLang="zh-CN">
                <a:sym typeface="+mn-ea"/>
              </a:rPr>
              <a:t>5 hb 7</a:t>
            </a:r>
            <a:endParaRPr lang="en-US" altLang="zh-CN">
              <a:sym typeface="+mn-ea"/>
            </a:endParaRPr>
          </a:p>
          <a:p>
            <a:r>
              <a:rPr lang="en-US" altLang="zh-CN">
                <a:sym typeface="+mn-ea"/>
              </a:rPr>
              <a:t>2. </a:t>
            </a:r>
            <a:r>
              <a:rPr lang="zh-CN" altLang="en-US">
                <a:sym typeface="+mn-ea"/>
              </a:rPr>
              <a:t>释放锁获取锁规则：</a:t>
            </a:r>
            <a:endParaRPr lang="zh-CN" altLang="en-US"/>
          </a:p>
          <a:p>
            <a:pPr lvl="1"/>
            <a:r>
              <a:rPr lang="en-US" altLang="zh-CN">
                <a:sym typeface="+mn-ea"/>
              </a:rPr>
              <a:t>4 hb 5</a:t>
            </a:r>
            <a:endParaRPr lang="en-US" altLang="zh-CN"/>
          </a:p>
          <a:p>
            <a:r>
              <a:rPr lang="en-US" altLang="zh-CN">
                <a:sym typeface="+mn-ea"/>
              </a:rPr>
              <a:t>3. happen-before</a:t>
            </a:r>
            <a:r>
              <a:rPr lang="zh-CN" altLang="en-US">
                <a:sym typeface="+mn-ea"/>
              </a:rPr>
              <a:t>传递性规则：</a:t>
            </a:r>
            <a:endParaRPr lang="zh-CN" altLang="en-US"/>
          </a:p>
          <a:p>
            <a:pPr lvl="1"/>
            <a:r>
              <a:rPr lang="en-US" altLang="zh-CN"/>
              <a:t>2 hb 7</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锁内存语义</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838200" y="1691005"/>
            <a:ext cx="10666095" cy="4208780"/>
          </a:xfrm>
          <a:prstGeom prst="rect">
            <a:avLst/>
          </a:prstGeom>
          <a:noFill/>
        </p:spPr>
        <p:txBody>
          <a:bodyPr wrap="square" rtlCol="0" anchor="t">
            <a:spAutoFit/>
          </a:bodyPr>
          <a:p>
            <a:r>
              <a:rPr lang="zh-CN" altLang="en-US">
                <a:solidFill>
                  <a:schemeClr val="bg2">
                    <a:lumMod val="25000"/>
                  </a:schemeClr>
                </a:solidFill>
              </a:rPr>
              <a:t>The most well-understood is mutual exclusion -- </a:t>
            </a:r>
            <a:r>
              <a:rPr lang="zh-CN" altLang="en-US">
                <a:solidFill>
                  <a:srgbClr val="FF0000"/>
                </a:solidFill>
              </a:rPr>
              <a:t>only one thread can hold a monitor at once, so synchronizing on a monitor means that once one thread enters a synchronized block protected by a monitor, no other thread can enter a block protected by that monitor until the first thread exits the synchronized block</a:t>
            </a:r>
            <a:r>
              <a:rPr lang="zh-CN" altLang="en-US">
                <a:solidFill>
                  <a:schemeClr val="bg2">
                    <a:lumMod val="25000"/>
                  </a:schemeClr>
                </a:solidFill>
              </a:rPr>
              <a:t>. （互斥性）</a:t>
            </a:r>
            <a:endParaRPr lang="zh-CN" altLang="en-US">
              <a:solidFill>
                <a:schemeClr val="bg2">
                  <a:lumMod val="25000"/>
                </a:schemeClr>
              </a:solidFill>
            </a:endParaRPr>
          </a:p>
          <a:p>
            <a:r>
              <a:rPr lang="zh-CN" altLang="en-US">
                <a:solidFill>
                  <a:schemeClr val="bg2">
                    <a:lumMod val="25000"/>
                  </a:schemeClr>
                </a:solidFill>
              </a:rPr>
              <a:t>Synchronization ensures that memory writes by a thread before or during a synchronized block are made visible in a predictable manner to other threads which synchronize on the same monitor. </a:t>
            </a:r>
            <a:r>
              <a:rPr lang="zh-CN" altLang="en-US">
                <a:solidFill>
                  <a:srgbClr val="FF0000"/>
                </a:solidFill>
              </a:rPr>
              <a:t>After we exit a synchronized block, we release the monitor, </a:t>
            </a:r>
            <a:r>
              <a:rPr lang="zh-CN" altLang="en-US" b="1" u="sng">
                <a:solidFill>
                  <a:srgbClr val="FF0000"/>
                </a:solidFill>
              </a:rPr>
              <a:t>which has the effect of flushing the cache to main memory</a:t>
            </a:r>
            <a:r>
              <a:rPr lang="zh-CN" altLang="en-US" u="sng">
                <a:solidFill>
                  <a:srgbClr val="FF0000"/>
                </a:solidFill>
              </a:rPr>
              <a:t>,</a:t>
            </a:r>
            <a:r>
              <a:rPr lang="zh-CN" altLang="en-US">
                <a:solidFill>
                  <a:srgbClr val="FF0000"/>
                </a:solidFill>
              </a:rPr>
              <a:t> so that writes made by this thread can be visible to other threads. Before we can enter a synchronized block, we acquire the monitor, </a:t>
            </a:r>
            <a:r>
              <a:rPr lang="zh-CN" altLang="en-US" b="1" u="sng">
                <a:solidFill>
                  <a:srgbClr val="FF0000"/>
                </a:solidFill>
              </a:rPr>
              <a:t>which has the effect of invalidating the local processor cache</a:t>
            </a:r>
            <a:r>
              <a:rPr lang="zh-CN" altLang="en-US" u="sng">
                <a:solidFill>
                  <a:srgbClr val="FF0000"/>
                </a:solidFill>
              </a:rPr>
              <a:t> </a:t>
            </a:r>
            <a:r>
              <a:rPr lang="zh-CN" altLang="en-US">
                <a:solidFill>
                  <a:srgbClr val="FF0000"/>
                </a:solidFill>
              </a:rPr>
              <a:t>so that variables will be reloaded from main memory. </a:t>
            </a:r>
            <a:r>
              <a:rPr lang="zh-CN" altLang="en-US">
                <a:solidFill>
                  <a:schemeClr val="bg2">
                    <a:lumMod val="25000"/>
                  </a:schemeClr>
                </a:solidFill>
              </a:rPr>
              <a:t>We will then be able to see all of the writes made visible by the previous release</a:t>
            </a:r>
            <a:r>
              <a:rPr lang="en-US" altLang="zh-CN">
                <a:solidFill>
                  <a:schemeClr val="bg2">
                    <a:lumMod val="25000"/>
                  </a:schemeClr>
                </a:solidFill>
              </a:rPr>
              <a:t>.(</a:t>
            </a:r>
            <a:r>
              <a:rPr lang="zh-CN" altLang="en-US">
                <a:solidFill>
                  <a:schemeClr val="bg2">
                    <a:lumMod val="25000"/>
                  </a:schemeClr>
                </a:solidFill>
              </a:rPr>
              <a:t>可见性</a:t>
            </a:r>
            <a:r>
              <a:rPr lang="en-US" altLang="zh-CN">
                <a:solidFill>
                  <a:schemeClr val="bg2">
                    <a:lumMod val="25000"/>
                  </a:schemeClr>
                </a:solidFill>
              </a:rPr>
              <a:t>)</a:t>
            </a:r>
            <a:endParaRPr lang="zh-CN" altLang="en-US">
              <a:solidFill>
                <a:srgbClr val="FF0000"/>
              </a:solidFill>
            </a:endParaRPr>
          </a:p>
          <a:p>
            <a:endParaRPr lang="zh-CN" altLang="en-US"/>
          </a:p>
          <a:p>
            <a:r>
              <a:rPr lang="zh-CN" altLang="en-US">
                <a:solidFill>
                  <a:srgbClr val="FF0000"/>
                </a:solidFill>
              </a:rPr>
              <a:t>Important Note</a:t>
            </a:r>
            <a:r>
              <a:rPr lang="zh-CN" altLang="en-US"/>
              <a:t>: </a:t>
            </a:r>
            <a:r>
              <a:rPr lang="zh-CN" altLang="en-US">
                <a:solidFill>
                  <a:schemeClr val="bg2">
                    <a:lumMod val="25000"/>
                  </a:schemeClr>
                </a:solidFill>
              </a:rPr>
              <a:t>Note that it is important for both threads to synchronize on </a:t>
            </a:r>
            <a:r>
              <a:rPr lang="zh-CN" altLang="en-US">
                <a:solidFill>
                  <a:srgbClr val="FF0000"/>
                </a:solidFill>
              </a:rPr>
              <a:t>the same monitor</a:t>
            </a:r>
            <a:r>
              <a:rPr lang="zh-CN" altLang="en-US">
                <a:solidFill>
                  <a:schemeClr val="bg2">
                    <a:lumMod val="25000"/>
                  </a:schemeClr>
                </a:solidFill>
              </a:rPr>
              <a:t> in order to set up the happens-before relationship properly. It is not the case that everything visible to thread A when it synchronizes on object X becomes visible to thread B after it synchronizes on object Y. The release and acquire have to "match" (i.e., be performed on the same monitor) to have the right semantics. Otherwise, the code has a data race.</a:t>
            </a:r>
            <a:r>
              <a:rPr lang="zh-CN" altLang="en-US">
                <a:solidFill>
                  <a:schemeClr val="bg2">
                    <a:lumMod val="25000"/>
                  </a:schemeClr>
                </a:solidFill>
                <a:sym typeface="Wingdings" panose="05000000000000000000" charset="0"/>
              </a:rPr>
              <a:t></a:t>
            </a:r>
            <a:endParaRPr lang="zh-CN" altLang="en-US">
              <a:solidFill>
                <a:schemeClr val="bg2">
                  <a:lumMod val="25000"/>
                </a:schemeClr>
              </a:solidFill>
              <a:sym typeface="Wingdings" panose="05000000000000000000" charset="0"/>
            </a:endParaRPr>
          </a:p>
        </p:txBody>
      </p:sp>
      <p:sp>
        <p:nvSpPr>
          <p:cNvPr id="6" name="文本框 5"/>
          <p:cNvSpPr txBox="1"/>
          <p:nvPr/>
        </p:nvSpPr>
        <p:spPr>
          <a:xfrm>
            <a:off x="838200" y="6389370"/>
            <a:ext cx="3361690" cy="287020"/>
          </a:xfrm>
          <a:prstGeom prst="rect">
            <a:avLst/>
          </a:prstGeom>
          <a:noFill/>
        </p:spPr>
        <p:txBody>
          <a:bodyPr wrap="none" rtlCol="0" anchor="t">
            <a:spAutoFit/>
          </a:bodyPr>
          <a:p>
            <a:pPr algn="l"/>
            <a:r>
              <a:rPr lang="zh-CN" altLang="en-US" sz="1200">
                <a:latin typeface="微软雅黑" panose="020B0503020204020204" charset="-122"/>
                <a:ea typeface="微软雅黑" panose="020B0503020204020204" charset="-122"/>
                <a:sym typeface="Wingdings" panose="05000000000000000000" charset="0"/>
              </a:rPr>
              <a:t>引用：</a:t>
            </a:r>
            <a:r>
              <a:rPr lang="zh-CN" altLang="en-US" sz="1200">
                <a:latin typeface="微软雅黑" panose="020B0503020204020204" charset="-122"/>
                <a:ea typeface="微软雅黑" panose="020B0503020204020204" charset="-122"/>
                <a:sym typeface="Wingdings" panose="05000000000000000000" charset="0"/>
                <a:hlinkClick r:id="rId1" action="ppaction://hlinkfile"/>
              </a:rPr>
              <a:t>JSR 133 (Java Memory Model) FAQ </a:t>
            </a:r>
            <a:endParaRPr lang="zh-CN" altLang="en-US" sz="1200">
              <a:latin typeface="微软雅黑" panose="020B0503020204020204" charset="-122"/>
              <a:ea typeface="微软雅黑" panose="020B0503020204020204" charset="-122"/>
              <a:sym typeface="Wingdings" panose="05000000000000000000"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0230" y="2198370"/>
            <a:ext cx="10514965" cy="1333500"/>
          </a:xfrm>
          <a:prstGeom prst="rect">
            <a:avLst/>
          </a:prstGeom>
          <a:noFill/>
        </p:spPr>
        <p:txBody>
          <a:bodyPr wrap="square" rtlCol="0" anchor="t">
            <a:spAutoFit/>
          </a:bodyPr>
          <a:p>
            <a:pPr indent="0">
              <a:lnSpc>
                <a:spcPct val="170000"/>
              </a:lnSpc>
              <a:buFont typeface="Wingdings" panose="05000000000000000000" charset="0"/>
              <a:buNone/>
            </a:pPr>
            <a:r>
              <a:rPr lang="zh-CN" altLang="en-US" sz="1600">
                <a:solidFill>
                  <a:schemeClr val="bg2">
                    <a:lumMod val="25000"/>
                  </a:schemeClr>
                </a:solidFill>
                <a:latin typeface="微软雅黑" panose="020B0503020204020204" charset="-122"/>
                <a:ea typeface="微软雅黑" panose="020B0503020204020204" charset="-122"/>
              </a:rPr>
              <a:t>当线程释放锁时，JMM 会把该线程对应的本地内存中的共享变量刷新到主内存中</a:t>
            </a:r>
            <a:endParaRPr lang="zh-CN" altLang="en-US" sz="1600">
              <a:solidFill>
                <a:schemeClr val="bg2">
                  <a:lumMod val="25000"/>
                </a:schemeClr>
              </a:solidFill>
              <a:latin typeface="微软雅黑" panose="020B0503020204020204" charset="-122"/>
              <a:ea typeface="微软雅黑" panose="020B0503020204020204" charset="-122"/>
            </a:endParaRPr>
          </a:p>
          <a:p>
            <a:pPr indent="0">
              <a:lnSpc>
                <a:spcPct val="170000"/>
              </a:lnSpc>
              <a:buFont typeface="Wingdings" panose="05000000000000000000" charset="0"/>
              <a:buNone/>
            </a:pPr>
            <a:r>
              <a:rPr lang="zh-CN" altLang="en-US" sz="1600">
                <a:solidFill>
                  <a:schemeClr val="bg2">
                    <a:lumMod val="25000"/>
                  </a:schemeClr>
                </a:solidFill>
                <a:latin typeface="微软雅黑" panose="020B0503020204020204" charset="-122"/>
                <a:ea typeface="微软雅黑" panose="020B0503020204020204" charset="-122"/>
              </a:rPr>
              <a:t>当线程获取锁时，JMM 会把该线程对应的本地内存置为无效。从而使得被监视器保护的临界区代码必须要从主内存中去读取共享变量</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7" name="文本框 6"/>
          <p:cNvSpPr txBox="1"/>
          <p:nvPr/>
        </p:nvSpPr>
        <p:spPr>
          <a:xfrm>
            <a:off x="570230" y="531495"/>
            <a:ext cx="4805680" cy="548640"/>
          </a:xfrm>
          <a:prstGeom prst="rect">
            <a:avLst/>
          </a:prstGeom>
          <a:noFill/>
        </p:spPr>
        <p:txBody>
          <a:bodyPr wrap="none" rtlCol="0" anchor="t">
            <a:spAutoFit/>
          </a:bodyPr>
          <a:p>
            <a:r>
              <a:rPr lang="zh-CN" altLang="en-US" sz="2800">
                <a:solidFill>
                  <a:schemeClr val="bg2">
                    <a:lumMod val="25000"/>
                  </a:schemeClr>
                </a:solidFill>
                <a:latin typeface="微软雅黑" panose="020B0503020204020204" charset="-122"/>
                <a:ea typeface="微软雅黑" panose="020B0503020204020204" charset="-122"/>
                <a:cs typeface="+mj-cs"/>
                <a:sym typeface="+mn-ea"/>
              </a:rPr>
              <a:t>锁内存语义之可见性与重排序</a:t>
            </a:r>
            <a:endParaRPr lang="zh-CN" altLang="en-US" sz="2800">
              <a:solidFill>
                <a:schemeClr val="bg2">
                  <a:lumMod val="25000"/>
                </a:schemeClr>
              </a:solidFill>
              <a:latin typeface="微软雅黑" panose="020B0503020204020204" charset="-122"/>
              <a:ea typeface="微软雅黑" panose="020B0503020204020204" charset="-122"/>
              <a:cs typeface="+mj-cs"/>
              <a:sym typeface="+mn-ea"/>
            </a:endParaRPr>
          </a:p>
        </p:txBody>
      </p:sp>
      <p:graphicFrame>
        <p:nvGraphicFramePr>
          <p:cNvPr id="5" name="表格 4"/>
          <p:cNvGraphicFramePr/>
          <p:nvPr/>
        </p:nvGraphicFramePr>
        <p:xfrm>
          <a:off x="570230" y="3943985"/>
          <a:ext cx="8533765" cy="1905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lgn="ctr">
                        <a:lnSpc>
                          <a:spcPct val="140000"/>
                        </a:lnSpc>
                        <a:buNone/>
                      </a:pPr>
                      <a:r>
                        <a:rPr lang="zh-CN" altLang="en-US" sz="1600">
                          <a:latin typeface="微软雅黑" panose="020B0503020204020204" charset="-122"/>
                          <a:ea typeface="微软雅黑" panose="020B0503020204020204" charset="-122"/>
                        </a:rPr>
                        <a:t>能否</a:t>
                      </a:r>
                      <a:r>
                        <a:rPr lang="en-US" altLang="zh-CN" sz="1600">
                          <a:latin typeface="微软雅黑" panose="020B0503020204020204" charset="-122"/>
                          <a:ea typeface="微软雅黑" panose="020B0503020204020204" charset="-122"/>
                        </a:rPr>
                        <a:t>重排序</a:t>
                      </a:r>
                      <a:endParaRPr lang="en-US" altLang="zh-CN" sz="1600">
                        <a:latin typeface="微软雅黑" panose="020B0503020204020204" charset="-122"/>
                        <a:ea typeface="微软雅黑" panose="020B0503020204020204" charset="-122"/>
                      </a:endParaRPr>
                    </a:p>
                  </a:txBody>
                  <a:tcPr anchor="ctr" anchorCtr="0"/>
                </a:tc>
                <a:tc gridSpan="3">
                  <a:txBody>
                    <a:bodyPr/>
                    <a:p>
                      <a:pPr algn="ctr">
                        <a:lnSpc>
                          <a:spcPct val="140000"/>
                        </a:lnSpc>
                        <a:buNone/>
                      </a:pPr>
                      <a:r>
                        <a:rPr lang="zh-CN" altLang="zh-CN" sz="1600">
                          <a:latin typeface="微软雅黑" panose="020B0503020204020204" charset="-122"/>
                          <a:ea typeface="微软雅黑" panose="020B0503020204020204" charset="-122"/>
                        </a:rPr>
                        <a:t>第二个操作</a:t>
                      </a:r>
                      <a:endParaRPr lang="zh-CN" altLang="zh-CN" sz="1600">
                        <a:latin typeface="微软雅黑" panose="020B0503020204020204" charset="-122"/>
                        <a:ea typeface="微软雅黑" panose="020B0503020204020204" charset="-122"/>
                      </a:endParaRPr>
                    </a:p>
                  </a:txBody>
                  <a:tcPr anchor="ctr" anchorCtr="0"/>
                </a:tc>
                <a:tc hMerge="1">
                  <a:tcPr/>
                </a:tc>
                <a:tc hMerge="1">
                  <a:tcPr/>
                </a:tc>
              </a:tr>
              <a:tr h="384810">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第一个操作</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普通读</a:t>
                      </a:r>
                      <a:r>
                        <a:rPr lang="en-US" altLang="zh-CN" sz="1600">
                          <a:solidFill>
                            <a:schemeClr val="bg2">
                              <a:lumMod val="25000"/>
                            </a:schemeClr>
                          </a:solidFill>
                          <a:latin typeface="微软雅黑" panose="020B0503020204020204" charset="-122"/>
                          <a:ea typeface="微软雅黑" panose="020B0503020204020204" charset="-122"/>
                          <a:sym typeface="+mn-ea"/>
                        </a:rPr>
                        <a:t>/</a:t>
                      </a:r>
                      <a:r>
                        <a:rPr lang="zh-CN" altLang="en-US" sz="1600">
                          <a:solidFill>
                            <a:schemeClr val="bg2">
                              <a:lumMod val="25000"/>
                            </a:schemeClr>
                          </a:solidFill>
                          <a:latin typeface="微软雅黑" panose="020B0503020204020204" charset="-122"/>
                          <a:ea typeface="微软雅黑" panose="020B0503020204020204" charset="-122"/>
                          <a:sym typeface="+mn-ea"/>
                        </a:rPr>
                        <a:t>写</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获取锁</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rPr>
                        <a:t>释放锁</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r h="432435">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普通读</a:t>
                      </a:r>
                      <a:r>
                        <a:rPr lang="en-US" altLang="zh-CN" sz="1600">
                          <a:solidFill>
                            <a:schemeClr val="bg2">
                              <a:lumMod val="25000"/>
                            </a:schemeClr>
                          </a:solidFill>
                          <a:latin typeface="微软雅黑" panose="020B0503020204020204" charset="-122"/>
                          <a:ea typeface="微软雅黑" panose="020B0503020204020204" charset="-122"/>
                          <a:sym typeface="+mn-ea"/>
                        </a:rPr>
                        <a:t>/</a:t>
                      </a:r>
                      <a:r>
                        <a:rPr lang="zh-CN" altLang="en-US" sz="1600">
                          <a:solidFill>
                            <a:schemeClr val="bg2">
                              <a:lumMod val="25000"/>
                            </a:schemeClr>
                          </a:solidFill>
                          <a:latin typeface="微软雅黑" panose="020B0503020204020204" charset="-122"/>
                          <a:ea typeface="微软雅黑" panose="020B0503020204020204" charset="-122"/>
                          <a:sym typeface="+mn-ea"/>
                        </a:rPr>
                        <a:t>写 </a:t>
                      </a:r>
                      <a:endParaRPr lang="zh-CN" altLang="en-US" sz="1600">
                        <a:solidFill>
                          <a:schemeClr val="bg2">
                            <a:lumMod val="25000"/>
                          </a:schemeClr>
                        </a:solidFill>
                        <a:latin typeface="微软雅黑" panose="020B0503020204020204" charset="-122"/>
                        <a:ea typeface="微软雅黑" panose="020B0503020204020204" charset="-122"/>
                        <a:sym typeface="+mn-ea"/>
                      </a:endParaRPr>
                    </a:p>
                  </a:txBody>
                  <a:tcPr anchor="ctr" anchorCtr="0"/>
                </a:tc>
                <a:tc>
                  <a:txBody>
                    <a:bodyPr/>
                    <a:p>
                      <a:pPr algn="ctr">
                        <a:lnSpc>
                          <a:spcPct val="140000"/>
                        </a:lnSpc>
                        <a:buNone/>
                      </a:pP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r h="381000">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获取锁</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r h="381000">
                <a:tc>
                  <a:txBody>
                    <a:bodyPr/>
                    <a:p>
                      <a:pPr algn="ctr">
                        <a:lnSpc>
                          <a:spcPct val="140000"/>
                        </a:lnSpc>
                        <a:buNone/>
                      </a:pPr>
                      <a:r>
                        <a:rPr lang="en-US" altLang="zh-CN" sz="1600">
                          <a:solidFill>
                            <a:schemeClr val="bg2">
                              <a:lumMod val="25000"/>
                            </a:schemeClr>
                          </a:solidFill>
                          <a:latin typeface="微软雅黑" panose="020B0503020204020204" charset="-122"/>
                          <a:ea typeface="微软雅黑" panose="020B0503020204020204" charset="-122"/>
                          <a:sym typeface="+mn-ea"/>
                        </a:rPr>
                        <a:t>释放锁</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tc>
                <a:tc>
                  <a:txBody>
                    <a:bodyPr/>
                    <a:p>
                      <a:pPr algn="ct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rPr>
                        <a:t>否</a:t>
                      </a:r>
                      <a:endParaRPr lang="zh-CN" altLang="en-US" sz="1600">
                        <a:solidFill>
                          <a:schemeClr val="bg2">
                            <a:lumMod val="25000"/>
                          </a:schemeClr>
                        </a:solidFill>
                        <a:latin typeface="微软雅黑" panose="020B0503020204020204" charset="-122"/>
                        <a:ea typeface="微软雅黑" panose="020B0503020204020204" charset="-122"/>
                      </a:endParaRPr>
                    </a:p>
                  </a:txBody>
                  <a:tcPr anchor="ctr" anchorCtr="0">
                    <a:solidFill>
                      <a:schemeClr val="bg2"/>
                    </a:solidFill>
                  </a:tcPr>
                </a:tc>
              </a:tr>
            </a:tbl>
          </a:graphicData>
        </a:graphic>
      </p:graphicFrame>
      <p:sp>
        <p:nvSpPr>
          <p:cNvPr id="2" name="文本框 1"/>
          <p:cNvSpPr txBox="1"/>
          <p:nvPr/>
        </p:nvSpPr>
        <p:spPr>
          <a:xfrm>
            <a:off x="570230" y="1648460"/>
            <a:ext cx="4043680" cy="352425"/>
          </a:xfrm>
          <a:prstGeom prst="rect">
            <a:avLst/>
          </a:prstGeom>
          <a:noFill/>
        </p:spPr>
        <p:txBody>
          <a:bodyPr wrap="none" rtlCol="0" anchor="t">
            <a:spAutoFit/>
          </a:bodyPr>
          <a:p>
            <a:r>
              <a:rPr lang="zh-CN" altLang="en-US" sz="1600">
                <a:solidFill>
                  <a:schemeClr val="bg2">
                    <a:lumMod val="25000"/>
                  </a:schemeClr>
                </a:solidFill>
                <a:latin typeface="微软雅黑" panose="020B0503020204020204" charset="-122"/>
                <a:ea typeface="微软雅黑" panose="020B0503020204020204" charset="-122"/>
              </a:rPr>
              <a:t>一个时间段，一个锁只能够被一个线程持有</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63600" y="2540635"/>
            <a:ext cx="8133080" cy="2666365"/>
          </a:xfrm>
          <a:prstGeom prst="rect">
            <a:avLst/>
          </a:prstGeom>
          <a:noFill/>
        </p:spPr>
        <p:txBody>
          <a:bodyPr wrap="square" rtlCol="0" anchor="t">
            <a:spAutoFit/>
          </a:bodyPr>
          <a:p>
            <a:r>
              <a:rPr lang="zh-CN" altLang="en-US" sz="1400">
                <a:solidFill>
                  <a:schemeClr val="bg2">
                    <a:lumMod val="25000"/>
                  </a:schemeClr>
                </a:solidFill>
                <a:latin typeface="微软雅黑" panose="020B0503020204020204" charset="-122"/>
                <a:ea typeface="微软雅黑" panose="020B0503020204020204" charset="-122"/>
              </a:rPr>
              <a:t> protected final boolean tryRelease(int releases)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int c = getState() - releases;</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if (Thread.currentThread() != getExclusiveOwnerThread())</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throw new IllegalMonitorStateException();</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boolean free = false;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if (c == 0)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free = true;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setExclusiveOwnerThread(null);</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r>
              <a:rPr lang="zh-CN" altLang="en-US" sz="1400">
                <a:solidFill>
                  <a:srgbClr val="FF0000"/>
                </a:solidFill>
                <a:latin typeface="微软雅黑" panose="020B0503020204020204" charset="-122"/>
                <a:ea typeface="微软雅黑" panose="020B0503020204020204" charset="-122"/>
              </a:rPr>
              <a:t>setState(c);</a:t>
            </a:r>
            <a:endParaRPr lang="zh-CN" altLang="en-US" sz="1400">
              <a:solidFill>
                <a:srgbClr val="FF0000"/>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return free;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863600" y="6357620"/>
            <a:ext cx="2527300" cy="319405"/>
          </a:xfrm>
          <a:prstGeom prst="rect">
            <a:avLst/>
          </a:prstGeom>
          <a:noFill/>
        </p:spPr>
        <p:txBody>
          <a:bodyPr wrap="square" rtlCol="0">
            <a:spAutoFit/>
          </a:bodyPr>
          <a:p>
            <a:r>
              <a:rPr lang="zh-CN" altLang="en-US" sz="1400">
                <a:solidFill>
                  <a:schemeClr val="bg2">
                    <a:lumMod val="25000"/>
                  </a:schemeClr>
                </a:solidFill>
                <a:latin typeface="微软雅黑" panose="020B0503020204020204" charset="-122"/>
                <a:ea typeface="微软雅黑" panose="020B0503020204020204" charset="-122"/>
              </a:rPr>
              <a:t>源码版本</a:t>
            </a:r>
            <a:r>
              <a:rPr lang="en-US" altLang="zh-CN" sz="1400">
                <a:solidFill>
                  <a:schemeClr val="bg2">
                    <a:lumMod val="25000"/>
                  </a:schemeClr>
                </a:solidFill>
                <a:latin typeface="微软雅黑" panose="020B0503020204020204" charset="-122"/>
                <a:ea typeface="微软雅黑" panose="020B0503020204020204" charset="-122"/>
              </a:rPr>
              <a:t>jdk1.8.0_65</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6" name="文本框 5"/>
          <p:cNvSpPr txBox="1"/>
          <p:nvPr/>
        </p:nvSpPr>
        <p:spPr>
          <a:xfrm>
            <a:off x="863600" y="1787525"/>
            <a:ext cx="6885305" cy="319405"/>
          </a:xfrm>
          <a:prstGeom prst="rect">
            <a:avLst/>
          </a:prstGeom>
          <a:noFill/>
        </p:spPr>
        <p:txBody>
          <a:bodyPr wrap="square" rtlCol="0">
            <a:spAutoFit/>
          </a:bodyPr>
          <a:p>
            <a:r>
              <a:rPr lang="zh-CN" altLang="en-US" sz="1400">
                <a:solidFill>
                  <a:schemeClr val="bg2">
                    <a:lumMod val="25000"/>
                  </a:schemeClr>
                </a:solidFill>
                <a:latin typeface="微软雅黑" panose="020B0503020204020204" charset="-122"/>
                <a:ea typeface="微软雅黑" panose="020B0503020204020204" charset="-122"/>
              </a:rPr>
              <a:t>释放锁的最后，设置</a:t>
            </a:r>
            <a:r>
              <a:rPr lang="en-US" altLang="zh-CN" sz="1400">
                <a:solidFill>
                  <a:schemeClr val="bg2">
                    <a:lumMod val="25000"/>
                  </a:schemeClr>
                </a:solidFill>
                <a:latin typeface="微软雅黑" panose="020B0503020204020204" charset="-122"/>
                <a:ea typeface="微软雅黑" panose="020B0503020204020204" charset="-122"/>
              </a:rPr>
              <a:t>volatile</a:t>
            </a:r>
            <a:r>
              <a:rPr lang="zh-CN" altLang="en-US" sz="1400">
                <a:solidFill>
                  <a:schemeClr val="bg2">
                    <a:lumMod val="25000"/>
                  </a:schemeClr>
                </a:solidFill>
                <a:latin typeface="微软雅黑" panose="020B0503020204020204" charset="-122"/>
                <a:ea typeface="微软雅黑" panose="020B0503020204020204" charset="-122"/>
              </a:rPr>
              <a:t>变量</a:t>
            </a:r>
            <a:endParaRPr lang="zh-CN" altLang="en-US" sz="1400">
              <a:solidFill>
                <a:schemeClr val="bg2">
                  <a:lumMod val="25000"/>
                </a:schemeClr>
              </a:solidFill>
              <a:latin typeface="微软雅黑" panose="020B0503020204020204" charset="-122"/>
              <a:ea typeface="微软雅黑" panose="020B0503020204020204" charset="-122"/>
            </a:endParaRPr>
          </a:p>
        </p:txBody>
      </p:sp>
      <p:sp>
        <p:nvSpPr>
          <p:cNvPr id="7" name="文本框 6"/>
          <p:cNvSpPr txBox="1"/>
          <p:nvPr/>
        </p:nvSpPr>
        <p:spPr>
          <a:xfrm>
            <a:off x="6661785" y="2327275"/>
            <a:ext cx="5563235" cy="3093085"/>
          </a:xfrm>
          <a:prstGeom prst="rect">
            <a:avLst/>
          </a:prstGeom>
          <a:noFill/>
        </p:spPr>
        <p:txBody>
          <a:bodyPr wrap="square" rtlCol="0" anchor="t">
            <a:spAutoFit/>
          </a:bodyPr>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 The synchronization state.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private </a:t>
            </a:r>
            <a:r>
              <a:rPr lang="zh-CN" altLang="en-US" sz="1400">
                <a:solidFill>
                  <a:srgbClr val="FF0000"/>
                </a:solidFill>
                <a:latin typeface="微软雅黑" panose="020B0503020204020204" charset="-122"/>
                <a:ea typeface="微软雅黑" panose="020B0503020204020204" charset="-122"/>
              </a:rPr>
              <a:t>volatile </a:t>
            </a:r>
            <a:r>
              <a:rPr lang="zh-CN" altLang="en-US" sz="1400">
                <a:solidFill>
                  <a:schemeClr val="bg2">
                    <a:lumMod val="25000"/>
                  </a:schemeClr>
                </a:solidFill>
                <a:latin typeface="微软雅黑" panose="020B0503020204020204" charset="-122"/>
                <a:ea typeface="微软雅黑" panose="020B0503020204020204" charset="-122"/>
              </a:rPr>
              <a:t>int state;</a:t>
            </a:r>
            <a:endParaRPr lang="zh-CN" altLang="en-US" sz="1400">
              <a:solidFill>
                <a:schemeClr val="bg2">
                  <a:lumMod val="25000"/>
                </a:schemeClr>
              </a:solidFill>
              <a:latin typeface="微软雅黑" panose="020B0503020204020204" charset="-122"/>
              <a:ea typeface="微软雅黑" panose="020B0503020204020204" charset="-122"/>
            </a:endParaRPr>
          </a:p>
          <a:p>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 Sets the value of synchronization state.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 This operation has memory semantics of a {@code volatile} write.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 @param newState the new state value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protected final void setState(int newState)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state = newState;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p:txBody>
      </p:sp>
      <p:sp>
        <p:nvSpPr>
          <p:cNvPr id="2" name="文本框 1"/>
          <p:cNvSpPr txBox="1"/>
          <p:nvPr/>
        </p:nvSpPr>
        <p:spPr>
          <a:xfrm>
            <a:off x="988695" y="810260"/>
            <a:ext cx="3945890" cy="368300"/>
          </a:xfrm>
          <a:prstGeom prst="rect">
            <a:avLst/>
          </a:prstGeom>
          <a:noFill/>
        </p:spPr>
        <p:txBody>
          <a:bodyPr wrap="none" rtlCol="0" anchor="t">
            <a:spAutoFit/>
          </a:bodyPr>
          <a:p>
            <a:r>
              <a:rPr lang="en-US" altLang="zh-CN"/>
              <a:t>java</a:t>
            </a:r>
            <a:r>
              <a:rPr lang="zh-CN" altLang="en-US"/>
              <a:t>并发包中</a:t>
            </a:r>
            <a:r>
              <a:rPr lang="en-US" altLang="zh-CN"/>
              <a:t>ReentrantLock</a:t>
            </a:r>
            <a:r>
              <a:rPr lang="zh-CN" altLang="en-US"/>
              <a:t>的关键实现</a:t>
            </a:r>
            <a:endParaRPr lang="zh-CN" altLang="en-US"/>
          </a:p>
        </p:txBody>
      </p:sp>
      <p:cxnSp>
        <p:nvCxnSpPr>
          <p:cNvPr id="3" name="直接箭头连接符 2"/>
          <p:cNvCxnSpPr/>
          <p:nvPr/>
        </p:nvCxnSpPr>
        <p:spPr>
          <a:xfrm>
            <a:off x="2612390" y="4648200"/>
            <a:ext cx="4342130" cy="34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7644130" y="3268980"/>
            <a:ext cx="1136650" cy="1685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77240" y="1457325"/>
            <a:ext cx="6407785" cy="4159885"/>
          </a:xfrm>
          <a:prstGeom prst="rect">
            <a:avLst/>
          </a:prstGeom>
          <a:noFill/>
        </p:spPr>
        <p:txBody>
          <a:bodyPr wrap="square" rtlCol="0" anchor="t">
            <a:spAutoFit/>
          </a:bodyPr>
          <a:p>
            <a:r>
              <a:rPr lang="zh-CN" altLang="en-US" sz="1400">
                <a:solidFill>
                  <a:schemeClr val="bg2">
                    <a:lumMod val="25000"/>
                  </a:schemeClr>
                </a:solidFill>
                <a:latin typeface="微软雅黑" panose="020B0503020204020204" charset="-122"/>
                <a:ea typeface="微软雅黑" panose="020B0503020204020204" charset="-122"/>
              </a:rPr>
              <a:t> protected final boolean tryAcquire(int acquires)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final Thread current = Thread.currentThread();</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r>
              <a:rPr lang="zh-CN" altLang="en-US" sz="1400">
                <a:solidFill>
                  <a:srgbClr val="FF0000"/>
                </a:solidFill>
                <a:latin typeface="微软雅黑" panose="020B0503020204020204" charset="-122"/>
                <a:ea typeface="微软雅黑" panose="020B0503020204020204" charset="-122"/>
              </a:rPr>
              <a:t> int c = getState();</a:t>
            </a:r>
            <a:endParaRPr lang="zh-CN" altLang="en-US" sz="1400">
              <a:solidFill>
                <a:srgbClr val="FF0000"/>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if (c == 0)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if (!hasQueuedPredecessors() &amp;&amp;</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compareAndSetState(0, acquires))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setExclusiveOwnerThread(current);</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return true;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else if (current == getExclusiveOwnerThread())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int nextc = c + acquires;</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if (nextc &lt; 0)</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throw new Error("Maximum lock count exceeded");</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setState(nextc);</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return true;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return false;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endParaRPr lang="zh-CN" altLang="en-US" sz="14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777240" y="6296660"/>
            <a:ext cx="2527300" cy="319405"/>
          </a:xfrm>
          <a:prstGeom prst="rect">
            <a:avLst/>
          </a:prstGeom>
          <a:noFill/>
        </p:spPr>
        <p:txBody>
          <a:bodyPr wrap="square" rtlCol="0">
            <a:spAutoFit/>
          </a:bodyPr>
          <a:p>
            <a:r>
              <a:rPr lang="zh-CN" altLang="en-US" sz="1400">
                <a:solidFill>
                  <a:schemeClr val="bg2">
                    <a:lumMod val="25000"/>
                  </a:schemeClr>
                </a:solidFill>
                <a:latin typeface="微软雅黑" panose="020B0503020204020204" charset="-122"/>
                <a:ea typeface="微软雅黑" panose="020B0503020204020204" charset="-122"/>
              </a:rPr>
              <a:t>源码版本</a:t>
            </a:r>
            <a:r>
              <a:rPr lang="en-US" altLang="zh-CN" sz="1400">
                <a:solidFill>
                  <a:schemeClr val="bg2">
                    <a:lumMod val="25000"/>
                  </a:schemeClr>
                </a:solidFill>
                <a:latin typeface="微软雅黑" panose="020B0503020204020204" charset="-122"/>
                <a:ea typeface="微软雅黑" panose="020B0503020204020204" charset="-122"/>
              </a:rPr>
              <a:t>jdk1.8.0_65</a:t>
            </a:r>
            <a:endParaRPr lang="en-US" altLang="zh-CN" sz="14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777240" y="949325"/>
            <a:ext cx="6885305" cy="319405"/>
          </a:xfrm>
          <a:prstGeom prst="rect">
            <a:avLst/>
          </a:prstGeom>
          <a:noFill/>
        </p:spPr>
        <p:txBody>
          <a:bodyPr wrap="square" rtlCol="0">
            <a:spAutoFit/>
          </a:bodyPr>
          <a:p>
            <a:r>
              <a:rPr lang="zh-CN" altLang="en-US" sz="1400">
                <a:solidFill>
                  <a:schemeClr val="bg2">
                    <a:lumMod val="25000"/>
                  </a:schemeClr>
                </a:solidFill>
                <a:latin typeface="微软雅黑" panose="020B0503020204020204" charset="-122"/>
                <a:ea typeface="微软雅黑" panose="020B0503020204020204" charset="-122"/>
              </a:rPr>
              <a:t>获取锁的开始，读取</a:t>
            </a:r>
            <a:r>
              <a:rPr lang="en-US" altLang="zh-CN" sz="1400">
                <a:solidFill>
                  <a:schemeClr val="bg2">
                    <a:lumMod val="25000"/>
                  </a:schemeClr>
                </a:solidFill>
                <a:latin typeface="微软雅黑" panose="020B0503020204020204" charset="-122"/>
                <a:ea typeface="微软雅黑" panose="020B0503020204020204" charset="-122"/>
              </a:rPr>
              <a:t>volatile</a:t>
            </a:r>
            <a:r>
              <a:rPr lang="zh-CN" altLang="en-US" sz="1400">
                <a:solidFill>
                  <a:schemeClr val="bg2">
                    <a:lumMod val="25000"/>
                  </a:schemeClr>
                </a:solidFill>
                <a:latin typeface="微软雅黑" panose="020B0503020204020204" charset="-122"/>
                <a:ea typeface="微软雅黑" panose="020B0503020204020204" charset="-122"/>
              </a:rPr>
              <a:t>变量</a:t>
            </a:r>
            <a:endParaRPr lang="zh-CN" altLang="en-US" sz="14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锁的互斥原理以及实现</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838200" y="2418715"/>
            <a:ext cx="5111115" cy="2161540"/>
          </a:xfrm>
          <a:prstGeom prst="rect">
            <a:avLst/>
          </a:prstGeom>
          <a:noFill/>
        </p:spPr>
        <p:txBody>
          <a:bodyPr wrap="none" rtlCol="0">
            <a:spAutoFit/>
          </a:bodyPr>
          <a:p>
            <a:pPr>
              <a:lnSpc>
                <a:spcPct val="170000"/>
              </a:lnSpc>
            </a:pPr>
            <a:r>
              <a:rPr lang="zh-CN" altLang="en-US" sz="1600">
                <a:solidFill>
                  <a:schemeClr val="bg2">
                    <a:lumMod val="25000"/>
                  </a:schemeClr>
                </a:solidFill>
                <a:latin typeface="微软雅黑" panose="020B0503020204020204" charset="-122"/>
                <a:ea typeface="微软雅黑" panose="020B0503020204020204" charset="-122"/>
              </a:rPr>
              <a:t>感兴趣的各位看官自行查找资料</a:t>
            </a:r>
            <a:r>
              <a:rPr lang="en-US" altLang="zh-CN" sz="1600">
                <a:solidFill>
                  <a:schemeClr val="bg2">
                    <a:lumMod val="25000"/>
                  </a:schemeClr>
                </a:solidFill>
                <a:latin typeface="微软雅黑" panose="020B0503020204020204" charset="-122"/>
                <a:ea typeface="微软雅黑" panose="020B0503020204020204" charset="-122"/>
              </a:rPr>
              <a:t>~</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70000"/>
              </a:lnSpc>
            </a:pPr>
            <a:r>
              <a:rPr lang="en-US" altLang="zh-CN" sz="1600">
                <a:solidFill>
                  <a:schemeClr val="bg2">
                    <a:lumMod val="25000"/>
                  </a:schemeClr>
                </a:solidFill>
                <a:latin typeface="微软雅黑" panose="020B0503020204020204" charset="-122"/>
                <a:ea typeface="微软雅黑" panose="020B0503020204020204" charset="-122"/>
              </a:rPr>
              <a:t>www.baidu.com</a:t>
            </a:r>
            <a:endParaRPr lang="en-US" altLang="zh-CN" sz="1600">
              <a:solidFill>
                <a:schemeClr val="bg2">
                  <a:lumMod val="25000"/>
                </a:schemeClr>
              </a:solidFill>
              <a:latin typeface="微软雅黑" panose="020B0503020204020204" charset="-122"/>
              <a:ea typeface="微软雅黑" panose="020B0503020204020204" charset="-122"/>
            </a:endParaRPr>
          </a:p>
          <a:p>
            <a:pPr>
              <a:lnSpc>
                <a:spcPct val="170000"/>
              </a:lnSpc>
            </a:pPr>
            <a:r>
              <a:rPr lang="en-US" altLang="zh-CN" sz="1600">
                <a:solidFill>
                  <a:schemeClr val="bg2">
                    <a:lumMod val="25000"/>
                  </a:schemeClr>
                </a:solidFill>
                <a:latin typeface="微软雅黑" panose="020B0503020204020204" charset="-122"/>
                <a:ea typeface="微软雅黑" panose="020B0503020204020204" charset="-122"/>
              </a:rPr>
              <a:t>www.google.com</a:t>
            </a:r>
            <a:r>
              <a:rPr lang="zh-CN" altLang="en-US" sz="1600">
                <a:solidFill>
                  <a:schemeClr val="bg2">
                    <a:lumMod val="25000"/>
                  </a:schemeClr>
                </a:solidFill>
                <a:latin typeface="微软雅黑" panose="020B0503020204020204" charset="-122"/>
                <a:ea typeface="微软雅黑" panose="020B0503020204020204" charset="-122"/>
              </a:rPr>
              <a:t>（可能需要科学上网方式才能访问）</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70000"/>
              </a:lnSpc>
            </a:pPr>
            <a:r>
              <a:rPr lang="en-US" altLang="zh-CN" sz="1600">
                <a:solidFill>
                  <a:schemeClr val="bg2">
                    <a:lumMod val="25000"/>
                  </a:schemeClr>
                </a:solidFill>
                <a:latin typeface="微软雅黑" panose="020B0503020204020204" charset="-122"/>
                <a:ea typeface="微软雅黑" panose="020B0503020204020204" charset="-122"/>
              </a:rPr>
              <a:t>jdk</a:t>
            </a:r>
            <a:r>
              <a:rPr lang="zh-CN" altLang="en-US" sz="1600">
                <a:solidFill>
                  <a:schemeClr val="bg2">
                    <a:lumMod val="25000"/>
                  </a:schemeClr>
                </a:solidFill>
                <a:latin typeface="微软雅黑" panose="020B0503020204020204" charset="-122"/>
                <a:ea typeface="微软雅黑" panose="020B0503020204020204" charset="-122"/>
              </a:rPr>
              <a:t>源码</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70000"/>
              </a:lnSpc>
            </a:pPr>
            <a:r>
              <a:rPr lang="zh-CN" altLang="en-US" sz="1600">
                <a:solidFill>
                  <a:schemeClr val="bg2">
                    <a:lumMod val="25000"/>
                  </a:schemeClr>
                </a:solidFill>
                <a:latin typeface="微软雅黑" panose="020B0503020204020204" charset="-122"/>
                <a:ea typeface="微软雅黑" panose="020B0503020204020204" charset="-122"/>
              </a:rPr>
              <a:t>此</a:t>
            </a:r>
            <a:r>
              <a:rPr lang="en-US" altLang="zh-CN" sz="1600">
                <a:solidFill>
                  <a:schemeClr val="bg2">
                    <a:lumMod val="25000"/>
                  </a:schemeClr>
                </a:solidFill>
                <a:latin typeface="微软雅黑" panose="020B0503020204020204" charset="-122"/>
                <a:ea typeface="微软雅黑" panose="020B0503020204020204" charset="-122"/>
              </a:rPr>
              <a:t>ppt</a:t>
            </a:r>
            <a:r>
              <a:rPr lang="zh-CN" altLang="en-US" sz="1600">
                <a:solidFill>
                  <a:schemeClr val="bg2">
                    <a:lumMod val="25000"/>
                  </a:schemeClr>
                </a:solidFill>
                <a:latin typeface="微软雅黑" panose="020B0503020204020204" charset="-122"/>
                <a:ea typeface="微软雅黑" panose="020B0503020204020204" charset="-122"/>
              </a:rPr>
              <a:t>最后一页</a:t>
            </a:r>
            <a:r>
              <a:rPr lang="zh-CN" altLang="en-US" sz="1600">
                <a:solidFill>
                  <a:schemeClr val="bg2">
                    <a:lumMod val="25000"/>
                  </a:schemeClr>
                </a:solidFill>
                <a:latin typeface="微软雅黑" panose="020B0503020204020204" charset="-122"/>
                <a:ea typeface="微软雅黑" panose="020B0503020204020204" charset="-122"/>
              </a:rPr>
              <a:t>参考资料中也有相关主题</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疑问</a:t>
            </a:r>
            <a:endParaRPr lang="en-US" altLang="zh-CN"/>
          </a:p>
        </p:txBody>
      </p:sp>
      <p:sp>
        <p:nvSpPr>
          <p:cNvPr id="4" name="文本框 3"/>
          <p:cNvSpPr txBox="1"/>
          <p:nvPr/>
        </p:nvSpPr>
        <p:spPr>
          <a:xfrm>
            <a:off x="838200" y="1346835"/>
            <a:ext cx="9656445" cy="675640"/>
          </a:xfrm>
          <a:prstGeom prst="rect">
            <a:avLst/>
          </a:prstGeom>
          <a:noFill/>
        </p:spPr>
        <p:txBody>
          <a:bodyPr wrap="none" rtlCol="0">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两个操作一个数组的元素，这个数组的引用是volatile类型，那这样的操作是否符合happen-before规则？</a:t>
            </a:r>
            <a:endParaRPr lang="zh-CN" altLang="en-US" sz="1600">
              <a:solidFill>
                <a:schemeClr val="bg2">
                  <a:lumMod val="25000"/>
                </a:schemeClr>
              </a:solidFill>
              <a:latin typeface="微软雅黑" panose="020B0503020204020204" charset="-122"/>
              <a:ea typeface="微软雅黑" panose="020B0503020204020204" charset="-122"/>
            </a:endParaRPr>
          </a:p>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引用类型是不是和数组类似？</a:t>
            </a:r>
            <a:endParaRPr lang="zh-CN" altLang="en-US"/>
          </a:p>
        </p:txBody>
      </p:sp>
      <p:sp>
        <p:nvSpPr>
          <p:cNvPr id="5" name="文本框 4"/>
          <p:cNvSpPr txBox="1"/>
          <p:nvPr/>
        </p:nvSpPr>
        <p:spPr>
          <a:xfrm>
            <a:off x="838200" y="2169160"/>
            <a:ext cx="4528820" cy="4010025"/>
          </a:xfrm>
          <a:prstGeom prst="rect">
            <a:avLst/>
          </a:prstGeom>
          <a:noFill/>
        </p:spPr>
        <p:txBody>
          <a:bodyPr wrap="squar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public </a:t>
            </a:r>
            <a:r>
              <a:rPr lang="zh-CN" altLang="en-US" sz="1600">
                <a:solidFill>
                  <a:schemeClr val="bg2">
                    <a:lumMod val="25000"/>
                  </a:schemeClr>
                </a:solidFill>
                <a:latin typeface="微软雅黑" panose="020B0503020204020204" charset="-122"/>
                <a:ea typeface="微软雅黑" panose="020B0503020204020204" charset="-122"/>
                <a:sym typeface="+mn-ea"/>
              </a:rPr>
              <a:t>class </a:t>
            </a:r>
            <a:r>
              <a:rPr lang="en-US" altLang="zh-CN" sz="1600">
                <a:solidFill>
                  <a:schemeClr val="bg2">
                    <a:lumMod val="25000"/>
                  </a:schemeClr>
                </a:solidFill>
                <a:latin typeface="微软雅黑" panose="020B0503020204020204" charset="-122"/>
                <a:ea typeface="微软雅黑" panose="020B0503020204020204" charset="-122"/>
                <a:sym typeface="+mn-ea"/>
              </a:rPr>
              <a:t>HBOfArrayElements</a:t>
            </a:r>
            <a:r>
              <a:rPr lang="zh-CN" altLang="en-US" sz="1600">
                <a:solidFill>
                  <a:schemeClr val="bg2">
                    <a:lumMod val="25000"/>
                  </a:schemeClr>
                </a:solidFill>
                <a:latin typeface="微软雅黑" panose="020B0503020204020204" charset="-122"/>
                <a:ea typeface="微软雅黑" panose="020B0503020204020204" charset="-122"/>
                <a:sym typeface="+mn-ea"/>
              </a:rPr>
              <a:t>Example {</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en-US" altLang="zh-CN" sz="1600">
                <a:solidFill>
                  <a:schemeClr val="bg2">
                    <a:lumMod val="25000"/>
                  </a:schemeClr>
                </a:solidFill>
                <a:latin typeface="微软雅黑" panose="020B0503020204020204" charset="-122"/>
                <a:ea typeface="微软雅黑" panose="020B0503020204020204" charset="-122"/>
                <a:sym typeface="+mn-ea"/>
              </a:rPr>
              <a:t>int a;</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pPr lvl="1"/>
            <a:r>
              <a:rPr lang="en-US" altLang="zh-CN" sz="1600">
                <a:solidFill>
                  <a:schemeClr val="bg2">
                    <a:lumMod val="25000"/>
                  </a:schemeClr>
                </a:solidFill>
                <a:latin typeface="微软雅黑" panose="020B0503020204020204" charset="-122"/>
                <a:ea typeface="微软雅黑" panose="020B0503020204020204" charset="-122"/>
                <a:sym typeface="+mn-ea"/>
              </a:rPr>
              <a:t>volatile </a:t>
            </a:r>
            <a:r>
              <a:rPr lang="zh-CN" altLang="en-US" sz="1600">
                <a:solidFill>
                  <a:schemeClr val="bg2">
                    <a:lumMod val="25000"/>
                  </a:schemeClr>
                </a:solidFill>
                <a:latin typeface="微软雅黑" panose="020B0503020204020204" charset="-122"/>
                <a:ea typeface="微软雅黑" panose="020B0503020204020204" charset="-122"/>
                <a:sym typeface="+mn-ea"/>
              </a:rPr>
              <a:t>int</a:t>
            </a:r>
            <a:r>
              <a:rPr lang="en-US" altLang="zh-CN" sz="1600">
                <a:solidFill>
                  <a:schemeClr val="bg2">
                    <a:lumMod val="25000"/>
                  </a:schemeClr>
                </a:solidFill>
                <a:latin typeface="微软雅黑" panose="020B0503020204020204" charset="-122"/>
                <a:ea typeface="微软雅黑" panose="020B0503020204020204" charset="-122"/>
                <a:sym typeface="+mn-ea"/>
              </a:rPr>
              <a:t>[]</a:t>
            </a:r>
            <a:r>
              <a:rPr lang="zh-CN" altLang="en-US" sz="1600">
                <a:solidFill>
                  <a:schemeClr val="bg2">
                    <a:lumMod val="25000"/>
                  </a:schemeClr>
                </a:solidFill>
                <a:latin typeface="微软雅黑" panose="020B0503020204020204" charset="-122"/>
                <a:ea typeface="微软雅黑" panose="020B0503020204020204" charset="-122"/>
                <a:sym typeface="+mn-ea"/>
              </a:rPr>
              <a:t> a</a:t>
            </a:r>
            <a:r>
              <a:rPr lang="en-US" altLang="zh-CN" sz="1600">
                <a:solidFill>
                  <a:schemeClr val="bg2">
                    <a:lumMod val="25000"/>
                  </a:schemeClr>
                </a:solidFill>
                <a:latin typeface="微软雅黑" panose="020B0503020204020204" charset="-122"/>
                <a:ea typeface="微软雅黑" panose="020B0503020204020204" charset="-122"/>
                <a:sym typeface="+mn-ea"/>
              </a:rPr>
              <a:t>rr</a:t>
            </a:r>
            <a:r>
              <a:rPr lang="zh-CN" altLang="en-US" sz="1600">
                <a:solidFill>
                  <a:schemeClr val="bg2">
                    <a:lumMod val="25000"/>
                  </a:schemeClr>
                </a:solidFill>
                <a:latin typeface="微软雅黑" panose="020B0503020204020204" charset="-122"/>
                <a:ea typeface="微软雅黑" panose="020B0503020204020204" charset="-122"/>
                <a:sym typeface="+mn-ea"/>
              </a:rPr>
              <a:t> = </a:t>
            </a:r>
            <a:r>
              <a:rPr lang="en-US" altLang="zh-CN" sz="1600">
                <a:solidFill>
                  <a:schemeClr val="bg2">
                    <a:lumMod val="25000"/>
                  </a:schemeClr>
                </a:solidFill>
                <a:latin typeface="微软雅黑" panose="020B0503020204020204" charset="-122"/>
                <a:ea typeface="微软雅黑" panose="020B0503020204020204" charset="-122"/>
                <a:sym typeface="+mn-ea"/>
              </a:rPr>
              <a:t>new int[10]</a:t>
            </a:r>
            <a:r>
              <a:rPr lang="zh-CN" altLang="en-US" sz="1600">
                <a:solidFill>
                  <a:schemeClr val="bg2">
                    <a:lumMod val="25000"/>
                  </a:schemeClr>
                </a:solidFill>
                <a:latin typeface="微软雅黑" panose="020B0503020204020204" charset="-122"/>
                <a:ea typeface="微软雅黑" panose="020B0503020204020204" charset="-122"/>
                <a:sym typeface="+mn-ea"/>
              </a:rPr>
              <a:t>;</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public void writer() {</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    a = 1;                   </a:t>
            </a:r>
            <a:r>
              <a:rPr lang="en-US" altLang="zh-CN" sz="1600">
                <a:solidFill>
                  <a:schemeClr val="bg2">
                    <a:lumMod val="25000"/>
                  </a:schemeClr>
                </a:solidFill>
                <a:latin typeface="微软雅黑" panose="020B0503020204020204" charset="-122"/>
                <a:ea typeface="微软雅黑" panose="020B0503020204020204" charset="-122"/>
                <a:sym typeface="+mn-ea"/>
              </a:rPr>
              <a:t>	</a:t>
            </a:r>
            <a:r>
              <a:rPr lang="zh-CN" altLang="en-US" sz="1600">
                <a:solidFill>
                  <a:schemeClr val="bg2">
                    <a:lumMod val="25000"/>
                  </a:schemeClr>
                </a:solidFill>
                <a:latin typeface="微软雅黑" panose="020B0503020204020204" charset="-122"/>
                <a:ea typeface="微软雅黑" panose="020B0503020204020204" charset="-122"/>
                <a:sym typeface="+mn-ea"/>
              </a:rPr>
              <a:t>//1</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    </a:t>
            </a:r>
            <a:r>
              <a:rPr lang="en-US" altLang="zh-CN" sz="1600">
                <a:solidFill>
                  <a:schemeClr val="bg2">
                    <a:lumMod val="25000"/>
                  </a:schemeClr>
                </a:solidFill>
                <a:latin typeface="微软雅黑" panose="020B0503020204020204" charset="-122"/>
                <a:ea typeface="微软雅黑" panose="020B0503020204020204" charset="-122"/>
                <a:sym typeface="+mn-ea"/>
              </a:rPr>
              <a:t>arr[0]</a:t>
            </a:r>
            <a:r>
              <a:rPr lang="zh-CN" altLang="en-US" sz="1600">
                <a:solidFill>
                  <a:schemeClr val="bg2">
                    <a:lumMod val="25000"/>
                  </a:schemeClr>
                </a:solidFill>
                <a:latin typeface="微软雅黑" panose="020B0503020204020204" charset="-122"/>
                <a:ea typeface="微软雅黑" panose="020B0503020204020204" charset="-122"/>
                <a:sym typeface="+mn-ea"/>
              </a:rPr>
              <a:t>= </a:t>
            </a:r>
            <a:r>
              <a:rPr lang="en-US" altLang="zh-CN" sz="1600">
                <a:solidFill>
                  <a:schemeClr val="bg2">
                    <a:lumMod val="25000"/>
                  </a:schemeClr>
                </a:solidFill>
                <a:latin typeface="微软雅黑" panose="020B0503020204020204" charset="-122"/>
                <a:ea typeface="微软雅黑" panose="020B0503020204020204" charset="-122"/>
                <a:sym typeface="+mn-ea"/>
              </a:rPr>
              <a:t>1</a:t>
            </a:r>
            <a:r>
              <a:rPr lang="zh-CN" altLang="en-US" sz="1600">
                <a:solidFill>
                  <a:schemeClr val="bg2">
                    <a:lumMod val="25000"/>
                  </a:schemeClr>
                </a:solidFill>
                <a:latin typeface="微软雅黑" panose="020B0503020204020204" charset="-122"/>
                <a:ea typeface="微软雅黑" panose="020B0503020204020204" charset="-122"/>
                <a:sym typeface="+mn-ea"/>
              </a:rPr>
              <a:t>;             </a:t>
            </a:r>
            <a:r>
              <a:rPr lang="en-US" altLang="zh-CN" sz="1600">
                <a:solidFill>
                  <a:schemeClr val="bg2">
                    <a:lumMod val="25000"/>
                  </a:schemeClr>
                </a:solidFill>
                <a:latin typeface="微软雅黑" panose="020B0503020204020204" charset="-122"/>
                <a:ea typeface="微软雅黑" panose="020B0503020204020204" charset="-122"/>
                <a:sym typeface="+mn-ea"/>
              </a:rPr>
              <a:t>	</a:t>
            </a:r>
            <a:r>
              <a:rPr lang="zh-CN" altLang="en-US" sz="1600">
                <a:solidFill>
                  <a:schemeClr val="bg2">
                    <a:lumMod val="25000"/>
                  </a:schemeClr>
                </a:solidFill>
                <a:latin typeface="微软雅黑" panose="020B0503020204020204" charset="-122"/>
                <a:ea typeface="微软雅黑" panose="020B0503020204020204" charset="-122"/>
                <a:sym typeface="+mn-ea"/>
              </a:rPr>
              <a:t>//2 </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Public void reader() {</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    if (</a:t>
            </a:r>
            <a:r>
              <a:rPr lang="en-US" altLang="zh-CN" sz="1600">
                <a:solidFill>
                  <a:schemeClr val="bg2">
                    <a:lumMod val="25000"/>
                  </a:schemeClr>
                </a:solidFill>
                <a:latin typeface="微软雅黑" panose="020B0503020204020204" charset="-122"/>
                <a:ea typeface="微软雅黑" panose="020B0503020204020204" charset="-122"/>
                <a:sym typeface="+mn-ea"/>
              </a:rPr>
              <a:t>arr[0] ==1</a:t>
            </a:r>
            <a:r>
              <a:rPr lang="zh-CN" altLang="en-US" sz="1600">
                <a:solidFill>
                  <a:schemeClr val="bg2">
                    <a:lumMod val="25000"/>
                  </a:schemeClr>
                </a:solidFill>
                <a:latin typeface="微软雅黑" panose="020B0503020204020204" charset="-122"/>
                <a:ea typeface="微软雅黑" panose="020B0503020204020204" charset="-122"/>
                <a:sym typeface="+mn-ea"/>
              </a:rPr>
              <a:t>) {          //3</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        int i =  a * a;        </a:t>
            </a:r>
            <a:r>
              <a:rPr lang="en-US" altLang="zh-CN" sz="1600">
                <a:solidFill>
                  <a:schemeClr val="bg2">
                    <a:lumMod val="25000"/>
                  </a:schemeClr>
                </a:solidFill>
                <a:latin typeface="微软雅黑" panose="020B0503020204020204" charset="-122"/>
                <a:ea typeface="微软雅黑" panose="020B0503020204020204" charset="-122"/>
                <a:sym typeface="+mn-ea"/>
              </a:rPr>
              <a:t>	</a:t>
            </a:r>
            <a:r>
              <a:rPr lang="zh-CN" altLang="en-US" sz="1600">
                <a:solidFill>
                  <a:schemeClr val="bg2">
                    <a:lumMod val="25000"/>
                  </a:schemeClr>
                </a:solidFill>
                <a:latin typeface="微软雅黑" panose="020B0503020204020204" charset="-122"/>
                <a:ea typeface="微软雅黑" panose="020B0503020204020204" charset="-122"/>
                <a:sym typeface="+mn-ea"/>
              </a:rPr>
              <a:t>//4</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        ……</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    }</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lvl="1"/>
            <a:r>
              <a:rPr lang="zh-CN" altLang="en-US" sz="1600">
                <a:solidFill>
                  <a:schemeClr val="bg2">
                    <a:lumMod val="25000"/>
                  </a:schemeClr>
                </a:solidFill>
                <a:latin typeface="微软雅黑" panose="020B0503020204020204" charset="-122"/>
                <a:ea typeface="微软雅黑" panose="020B0503020204020204" charset="-122"/>
                <a:sym typeface="+mn-ea"/>
              </a:rPr>
              <a:t>}</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r>
              <a:rPr lang="zh-CN" altLang="en-US" sz="1600">
                <a:solidFill>
                  <a:schemeClr val="bg2">
                    <a:lumMod val="25000"/>
                  </a:schemeClr>
                </a:solidFill>
                <a:latin typeface="微软雅黑" panose="020B0503020204020204" charset="-122"/>
                <a:ea typeface="微软雅黑" panose="020B0503020204020204" charset="-122"/>
                <a:sym typeface="+mn-ea"/>
              </a:rPr>
              <a:t>}</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sp>
        <p:nvSpPr>
          <p:cNvPr id="26" name="文本框 25"/>
          <p:cNvSpPr txBox="1"/>
          <p:nvPr/>
        </p:nvSpPr>
        <p:spPr>
          <a:xfrm>
            <a:off x="6011545" y="6442710"/>
            <a:ext cx="5155565" cy="352425"/>
          </a:xfrm>
          <a:prstGeom prst="rect">
            <a:avLst/>
          </a:prstGeom>
          <a:noFill/>
        </p:spPr>
        <p:txBody>
          <a:bodyPr wrap="none" rtlCol="0" anchor="t">
            <a:spAutoFit/>
          </a:bodyPr>
          <a:p>
            <a:r>
              <a:rPr lang="zh-CN" altLang="en-US" sz="1600">
                <a:solidFill>
                  <a:schemeClr val="bg2">
                    <a:lumMod val="25000"/>
                  </a:schemeClr>
                </a:solidFill>
                <a:latin typeface="微软雅黑" panose="020B0503020204020204" charset="-122"/>
                <a:ea typeface="微软雅黑" panose="020B0503020204020204" charset="-122"/>
                <a:sym typeface="+mn-ea"/>
              </a:rPr>
              <a:t>如果线程</a:t>
            </a:r>
            <a:r>
              <a:rPr lang="en-US" altLang="zh-CN" sz="1600">
                <a:solidFill>
                  <a:schemeClr val="bg2">
                    <a:lumMod val="25000"/>
                  </a:schemeClr>
                </a:solidFill>
                <a:latin typeface="微软雅黑" panose="020B0503020204020204" charset="-122"/>
                <a:ea typeface="微软雅黑" panose="020B0503020204020204" charset="-122"/>
                <a:sym typeface="+mn-ea"/>
              </a:rPr>
              <a:t>B</a:t>
            </a:r>
            <a:r>
              <a:rPr lang="zh-CN" altLang="en-US" sz="1600">
                <a:solidFill>
                  <a:schemeClr val="bg2">
                    <a:lumMod val="25000"/>
                  </a:schemeClr>
                </a:solidFill>
                <a:latin typeface="微软雅黑" panose="020B0503020204020204" charset="-122"/>
                <a:ea typeface="微软雅黑" panose="020B0503020204020204" charset="-122"/>
                <a:sym typeface="+mn-ea"/>
              </a:rPr>
              <a:t>在</a:t>
            </a:r>
            <a:r>
              <a:rPr lang="en-US" altLang="zh-CN" sz="1600">
                <a:solidFill>
                  <a:schemeClr val="bg2">
                    <a:lumMod val="25000"/>
                  </a:schemeClr>
                </a:solidFill>
                <a:latin typeface="微软雅黑" panose="020B0503020204020204" charset="-122"/>
                <a:ea typeface="微软雅黑" panose="020B0503020204020204" charset="-122"/>
                <a:sym typeface="+mn-ea"/>
              </a:rPr>
              <a:t>A</a:t>
            </a:r>
            <a:r>
              <a:rPr lang="zh-CN" altLang="en-US" sz="1600">
                <a:solidFill>
                  <a:schemeClr val="bg2">
                    <a:lumMod val="25000"/>
                  </a:schemeClr>
                </a:solidFill>
                <a:latin typeface="微软雅黑" panose="020B0503020204020204" charset="-122"/>
                <a:ea typeface="微软雅黑" panose="020B0503020204020204" charset="-122"/>
                <a:sym typeface="+mn-ea"/>
              </a:rPr>
              <a:t>之后执行，是否一定能够看到</a:t>
            </a:r>
            <a:r>
              <a:rPr lang="en-US" altLang="zh-CN" sz="1600">
                <a:solidFill>
                  <a:schemeClr val="bg2">
                    <a:lumMod val="25000"/>
                  </a:schemeClr>
                </a:solidFill>
                <a:latin typeface="微软雅黑" panose="020B0503020204020204" charset="-122"/>
                <a:ea typeface="微软雅黑" panose="020B0503020204020204" charset="-122"/>
                <a:sym typeface="+mn-ea"/>
              </a:rPr>
              <a:t>a</a:t>
            </a:r>
            <a:r>
              <a:rPr lang="zh-CN" altLang="en-US" sz="1600">
                <a:solidFill>
                  <a:schemeClr val="bg2">
                    <a:lumMod val="25000"/>
                  </a:schemeClr>
                </a:solidFill>
                <a:latin typeface="微软雅黑" panose="020B0503020204020204" charset="-122"/>
                <a:ea typeface="微软雅黑" panose="020B0503020204020204" charset="-122"/>
                <a:sym typeface="+mn-ea"/>
              </a:rPr>
              <a:t>的值为</a:t>
            </a:r>
            <a:r>
              <a:rPr lang="en-US" altLang="zh-CN" sz="1600">
                <a:solidFill>
                  <a:schemeClr val="bg2">
                    <a:lumMod val="25000"/>
                  </a:schemeClr>
                </a:solidFill>
                <a:latin typeface="微软雅黑" panose="020B0503020204020204" charset="-122"/>
                <a:ea typeface="微软雅黑" panose="020B0503020204020204" charset="-122"/>
                <a:sym typeface="+mn-ea"/>
              </a:rPr>
              <a:t>1</a:t>
            </a:r>
            <a:r>
              <a:rPr lang="zh-CN" altLang="en-US" sz="1600">
                <a:solidFill>
                  <a:schemeClr val="bg2">
                    <a:lumMod val="25000"/>
                  </a:schemeClr>
                </a:solidFill>
                <a:latin typeface="微软雅黑" panose="020B0503020204020204" charset="-122"/>
                <a:ea typeface="微软雅黑" panose="020B0503020204020204" charset="-122"/>
                <a:sym typeface="+mn-ea"/>
              </a:rPr>
              <a:t>？</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6011545" y="2022475"/>
            <a:ext cx="4580890" cy="4303395"/>
            <a:chOff x="10630" y="3376"/>
            <a:chExt cx="7214" cy="6777"/>
          </a:xfrm>
        </p:grpSpPr>
        <p:sp>
          <p:nvSpPr>
            <p:cNvPr id="20" name="文本框 19"/>
            <p:cNvSpPr txBox="1"/>
            <p:nvPr/>
          </p:nvSpPr>
          <p:spPr>
            <a:xfrm>
              <a:off x="15165" y="5292"/>
              <a:ext cx="761" cy="1306"/>
            </a:xfrm>
            <a:prstGeom prst="rect">
              <a:avLst/>
            </a:prstGeom>
            <a:solidFill>
              <a:schemeClr val="lt1"/>
            </a:solidFill>
          </p:spPr>
          <p:txBody>
            <a:bodyPr wrap="square" rtlCol="0" anchor="t">
              <a:spAutoFit/>
            </a:bodyPr>
            <a:p>
              <a:endParaRPr lang="zh-CN" altLang="en-US" sz="4800">
                <a:solidFill>
                  <a:srgbClr val="FF0000"/>
                </a:solidFill>
                <a:cs typeface="Arial" panose="020B0604020202020204" pitchFamily="34" charset="0"/>
              </a:endParaRPr>
            </a:p>
          </p:txBody>
        </p:sp>
        <p:cxnSp>
          <p:nvCxnSpPr>
            <p:cNvPr id="6" name="直接箭头连接符 5"/>
            <p:cNvCxnSpPr/>
            <p:nvPr/>
          </p:nvCxnSpPr>
          <p:spPr>
            <a:xfrm>
              <a:off x="10630" y="3376"/>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1309" y="6011"/>
              <a:ext cx="2303"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solidFill>
                    <a:schemeClr val="bg2">
                      <a:lumMod val="25000"/>
                    </a:schemeClr>
                  </a:solidFill>
                  <a:latin typeface="微软雅黑" panose="020B0503020204020204" charset="-122"/>
                  <a:ea typeface="微软雅黑" panose="020B0503020204020204" charset="-122"/>
                  <a:sym typeface="+mn-ea"/>
                </a:rPr>
                <a:t>arr[0]</a:t>
              </a:r>
              <a:r>
                <a:rPr lang="zh-CN" altLang="en-US" sz="1400">
                  <a:solidFill>
                    <a:schemeClr val="bg2">
                      <a:lumMod val="25000"/>
                    </a:schemeClr>
                  </a:solidFill>
                  <a:latin typeface="微软雅黑" panose="020B0503020204020204" charset="-122"/>
                  <a:ea typeface="微软雅黑" panose="020B0503020204020204" charset="-122"/>
                  <a:sym typeface="+mn-ea"/>
                </a:rPr>
                <a:t>= </a:t>
              </a:r>
              <a:r>
                <a:rPr lang="en-US" altLang="zh-CN" sz="1400">
                  <a:solidFill>
                    <a:schemeClr val="bg2">
                      <a:lumMod val="25000"/>
                    </a:schemeClr>
                  </a:solidFill>
                  <a:latin typeface="微软雅黑" panose="020B0503020204020204" charset="-122"/>
                  <a:ea typeface="微软雅黑" panose="020B0503020204020204" charset="-122"/>
                  <a:sym typeface="+mn-ea"/>
                </a:rPr>
                <a:t>1;</a:t>
              </a:r>
              <a:r>
                <a:rPr lang="en-US" altLang="zh-CN" sz="1400">
                  <a:latin typeface="微软雅黑" panose="020B0503020204020204" charset="-122"/>
                  <a:ea typeface="微软雅黑" panose="020B0503020204020204" charset="-122"/>
                </a:rPr>
                <a:t> //2</a:t>
              </a:r>
              <a:endParaRPr lang="en-US" altLang="zh-CN" sz="1400">
                <a:latin typeface="微软雅黑" panose="020B0503020204020204" charset="-122"/>
                <a:ea typeface="微软雅黑" panose="020B0503020204020204" charset="-122"/>
              </a:endParaRPr>
            </a:p>
          </p:txBody>
        </p:sp>
        <p:sp>
          <p:nvSpPr>
            <p:cNvPr id="8" name="矩形 7"/>
            <p:cNvSpPr/>
            <p:nvPr/>
          </p:nvSpPr>
          <p:spPr>
            <a:xfrm>
              <a:off x="14459" y="7104"/>
              <a:ext cx="3385"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400">
                  <a:solidFill>
                    <a:schemeClr val="bg2">
                      <a:lumMod val="25000"/>
                    </a:schemeClr>
                  </a:solidFill>
                  <a:latin typeface="微软雅黑" panose="020B0503020204020204" charset="-122"/>
                  <a:ea typeface="微软雅黑" panose="020B0503020204020204" charset="-122"/>
                  <a:sym typeface="+mn-ea"/>
                </a:rPr>
                <a:t> if (</a:t>
              </a:r>
              <a:r>
                <a:rPr lang="en-US" altLang="zh-CN" sz="1400">
                  <a:solidFill>
                    <a:schemeClr val="bg2">
                      <a:lumMod val="25000"/>
                    </a:schemeClr>
                  </a:solidFill>
                  <a:latin typeface="微软雅黑" panose="020B0503020204020204" charset="-122"/>
                  <a:ea typeface="微软雅黑" panose="020B0503020204020204" charset="-122"/>
                  <a:sym typeface="+mn-ea"/>
                </a:rPr>
                <a:t>arr[0] ==1</a:t>
              </a:r>
              <a:r>
                <a:rPr lang="zh-CN" altLang="en-US" sz="1400">
                  <a:solidFill>
                    <a:schemeClr val="bg2">
                      <a:lumMod val="25000"/>
                    </a:schemeClr>
                  </a:solidFill>
                  <a:latin typeface="微软雅黑" panose="020B0503020204020204" charset="-122"/>
                  <a:ea typeface="微软雅黑" panose="020B0503020204020204" charset="-122"/>
                  <a:sym typeface="+mn-ea"/>
                </a:rPr>
                <a:t>) </a:t>
              </a:r>
              <a:r>
                <a:rPr lang="en-US" altLang="zh-CN" sz="1400">
                  <a:solidFill>
                    <a:schemeClr val="bg2">
                      <a:lumMod val="25000"/>
                    </a:schemeClr>
                  </a:solidFill>
                  <a:latin typeface="微软雅黑" panose="020B0503020204020204" charset="-122"/>
                  <a:ea typeface="微软雅黑" panose="020B0503020204020204" charset="-122"/>
                  <a:sym typeface="+mn-ea"/>
                </a:rPr>
                <a:t>;</a:t>
              </a:r>
              <a:r>
                <a:rPr lang="en-US" altLang="zh-CN" sz="1400">
                  <a:latin typeface="微软雅黑" panose="020B0503020204020204" charset="-122"/>
                  <a:ea typeface="微软雅黑" panose="020B0503020204020204" charset="-122"/>
                </a:rPr>
                <a:t> // 3</a:t>
              </a:r>
              <a:endParaRPr lang="en-US" altLang="zh-CN" sz="1400">
                <a:latin typeface="微软雅黑" panose="020B0503020204020204" charset="-122"/>
                <a:ea typeface="微软雅黑" panose="020B0503020204020204" charset="-122"/>
              </a:endParaRPr>
            </a:p>
          </p:txBody>
        </p:sp>
        <p:sp>
          <p:nvSpPr>
            <p:cNvPr id="9" name="矩形 8"/>
            <p:cNvSpPr/>
            <p:nvPr/>
          </p:nvSpPr>
          <p:spPr>
            <a:xfrm>
              <a:off x="14460" y="8365"/>
              <a:ext cx="3383"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int i = a * a;      //4</a:t>
              </a:r>
              <a:endParaRPr lang="en-US" altLang="zh-CN" sz="1400">
                <a:latin typeface="微软雅黑" panose="020B0503020204020204" charset="-122"/>
                <a:ea typeface="微软雅黑" panose="020B0503020204020204" charset="-122"/>
              </a:endParaRPr>
            </a:p>
          </p:txBody>
        </p:sp>
        <p:sp>
          <p:nvSpPr>
            <p:cNvPr id="10" name="矩形 9"/>
            <p:cNvSpPr/>
            <p:nvPr/>
          </p:nvSpPr>
          <p:spPr>
            <a:xfrm>
              <a:off x="11311" y="4861"/>
              <a:ext cx="2300"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a=1;   //1</a:t>
              </a:r>
              <a:endParaRPr lang="en-US" altLang="zh-CN" sz="1400">
                <a:latin typeface="微软雅黑" panose="020B0503020204020204" charset="-122"/>
                <a:ea typeface="微软雅黑" panose="020B0503020204020204" charset="-122"/>
              </a:endParaRPr>
            </a:p>
          </p:txBody>
        </p:sp>
        <p:sp>
          <p:nvSpPr>
            <p:cNvPr id="11" name="文本框 10"/>
            <p:cNvSpPr txBox="1"/>
            <p:nvPr/>
          </p:nvSpPr>
          <p:spPr>
            <a:xfrm>
              <a:off x="11939" y="3376"/>
              <a:ext cx="1045"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A</a:t>
              </a:r>
              <a:endParaRPr lang="en-US" altLang="zh-CN" sz="1400">
                <a:latin typeface="微软雅黑" panose="020B0503020204020204" charset="-122"/>
                <a:ea typeface="微软雅黑" panose="020B0503020204020204" charset="-122"/>
              </a:endParaRPr>
            </a:p>
          </p:txBody>
        </p:sp>
        <p:sp>
          <p:nvSpPr>
            <p:cNvPr id="12" name="文本框 11"/>
            <p:cNvSpPr txBox="1"/>
            <p:nvPr/>
          </p:nvSpPr>
          <p:spPr>
            <a:xfrm>
              <a:off x="15639" y="3376"/>
              <a:ext cx="1024"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B</a:t>
              </a:r>
              <a:endParaRPr lang="en-US" altLang="zh-CN" sz="1400">
                <a:latin typeface="微软雅黑" panose="020B0503020204020204" charset="-122"/>
                <a:ea typeface="微软雅黑" panose="020B0503020204020204" charset="-122"/>
              </a:endParaRPr>
            </a:p>
          </p:txBody>
        </p:sp>
      </p:grpSp>
      <p:cxnSp>
        <p:nvCxnSpPr>
          <p:cNvPr id="16" name="曲线连接符 15"/>
          <p:cNvCxnSpPr>
            <a:stCxn id="7" idx="2"/>
            <a:endCxn id="8" idx="1"/>
          </p:cNvCxnSpPr>
          <p:nvPr/>
        </p:nvCxnSpPr>
        <p:spPr>
          <a:xfrm rot="5400000" flipV="1">
            <a:off x="7598410" y="3818890"/>
            <a:ext cx="420370" cy="1268730"/>
          </a:xfrm>
          <a:prstGeom prst="curvedConnector2">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7" name="文本框 16"/>
          <p:cNvSpPr txBox="1"/>
          <p:nvPr/>
        </p:nvSpPr>
        <p:spPr>
          <a:xfrm>
            <a:off x="7381875" y="4243070"/>
            <a:ext cx="418465" cy="706755"/>
          </a:xfrm>
          <a:prstGeom prst="rect">
            <a:avLst/>
          </a:prstGeom>
          <a:noFill/>
        </p:spPr>
        <p:txBody>
          <a:bodyPr wrap="none" rtlCol="0">
            <a:spAutoFit/>
          </a:bodyPr>
          <a:p>
            <a:r>
              <a:rPr lang="en-US" altLang="zh-CN" sz="4000">
                <a:solidFill>
                  <a:srgbClr val="FF0000"/>
                </a:solidFill>
              </a:rPr>
              <a:t>?</a:t>
            </a:r>
            <a:endParaRPr lang="en-US" altLang="zh-CN" sz="400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0510" y="1348740"/>
            <a:ext cx="4466590" cy="3278505"/>
          </a:xfrm>
          <a:prstGeom prst="rect">
            <a:avLst/>
          </a:prstGeom>
          <a:noFill/>
        </p:spPr>
        <p:txBody>
          <a:bodyPr wrap="square" rtlCol="0" anchor="t">
            <a:spAutoFit/>
          </a:bodyPr>
          <a:p>
            <a:r>
              <a:rPr lang="en-US" altLang="zh-CN" sz="1600">
                <a:solidFill>
                  <a:schemeClr val="bg2">
                    <a:lumMod val="25000"/>
                  </a:schemeClr>
                </a:solidFill>
                <a:latin typeface="微软雅黑" panose="020B0503020204020204" charset="-122"/>
                <a:ea typeface="微软雅黑" panose="020B0503020204020204" charset="-122"/>
              </a:rPr>
              <a:t>p</a:t>
            </a:r>
            <a:r>
              <a:rPr lang="zh-CN" altLang="en-US" sz="1600">
                <a:solidFill>
                  <a:schemeClr val="bg2">
                    <a:lumMod val="25000"/>
                  </a:schemeClr>
                </a:solidFill>
                <a:latin typeface="微软雅黑" panose="020B0503020204020204" charset="-122"/>
                <a:ea typeface="微软雅黑" panose="020B0503020204020204" charset="-122"/>
              </a:rPr>
              <a:t>ublic class VolatileArray {</a:t>
            </a:r>
            <a:endParaRPr lang="zh-CN" altLang="en-US" sz="1600">
              <a:solidFill>
                <a:schemeClr val="bg2">
                  <a:lumMod val="25000"/>
                </a:schemeClr>
              </a:solidFill>
              <a:latin typeface="微软雅黑" panose="020B0503020204020204" charset="-122"/>
              <a:ea typeface="微软雅黑" panose="020B0503020204020204" charset="-122"/>
            </a:endParaRPr>
          </a:p>
          <a:p>
            <a:pPr algn="l">
              <a:buNone/>
            </a:pPr>
            <a:endParaRPr lang="zh-CN" altLang="en-US" sz="1600">
              <a:solidFill>
                <a:schemeClr val="bg2">
                  <a:lumMod val="25000"/>
                </a:schemeClr>
              </a:solidFill>
              <a:latin typeface="微软雅黑" panose="020B0503020204020204" charset="-122"/>
              <a:ea typeface="微软雅黑" panose="020B0503020204020204" charset="-122"/>
            </a:endParaRPr>
          </a:p>
          <a:p>
            <a:pPr lvl="1" algn="l">
              <a:buNone/>
            </a:pPr>
            <a:r>
              <a:rPr lang="zh-CN" altLang="en-US" sz="1600">
                <a:solidFill>
                  <a:schemeClr val="bg2">
                    <a:lumMod val="25000"/>
                  </a:schemeClr>
                </a:solidFill>
                <a:latin typeface="微软雅黑" panose="020B0503020204020204" charset="-122"/>
                <a:ea typeface="微软雅黑" panose="020B0503020204020204" charset="-122"/>
              </a:rPr>
              <a:t>volatile int[] arr = new int[10];</a:t>
            </a:r>
            <a:endParaRPr lang="zh-CN" altLang="en-US" sz="1600">
              <a:solidFill>
                <a:schemeClr val="bg2">
                  <a:lumMod val="25000"/>
                </a:schemeClr>
              </a:solidFill>
              <a:latin typeface="微软雅黑" panose="020B0503020204020204" charset="-122"/>
              <a:ea typeface="微软雅黑" panose="020B0503020204020204" charset="-122"/>
            </a:endParaRPr>
          </a:p>
          <a:p>
            <a:pPr lvl="1" algn="l">
              <a:buNone/>
            </a:pPr>
            <a:r>
              <a:rPr lang="zh-CN" altLang="en-US" sz="1600">
                <a:solidFill>
                  <a:schemeClr val="bg2">
                    <a:lumMod val="25000"/>
                  </a:schemeClr>
                </a:solidFill>
                <a:latin typeface="微软雅黑" panose="020B0503020204020204" charset="-122"/>
                <a:ea typeface="微软雅黑" panose="020B0503020204020204" charset="-122"/>
              </a:rPr>
              <a:t>volatile int a = 10;</a:t>
            </a:r>
            <a:endParaRPr lang="zh-CN" altLang="en-US" sz="1600">
              <a:solidFill>
                <a:schemeClr val="bg2">
                  <a:lumMod val="25000"/>
                </a:schemeClr>
              </a:solidFill>
              <a:latin typeface="微软雅黑" panose="020B0503020204020204" charset="-122"/>
              <a:ea typeface="微软雅黑" panose="020B0503020204020204" charset="-122"/>
            </a:endParaRPr>
          </a:p>
          <a:p>
            <a:pPr algn="l">
              <a:buNone/>
            </a:pPr>
            <a:endParaRPr lang="zh-CN" altLang="en-US" sz="1600">
              <a:solidFill>
                <a:schemeClr val="bg2">
                  <a:lumMod val="25000"/>
                </a:schemeClr>
              </a:solidFill>
              <a:latin typeface="微软雅黑" panose="020B0503020204020204" charset="-122"/>
              <a:ea typeface="微软雅黑" panose="020B0503020204020204" charset="-122"/>
            </a:endParaRPr>
          </a:p>
          <a:p>
            <a:pPr lvl="1" algn="l">
              <a:buNone/>
            </a:pPr>
            <a:r>
              <a:rPr lang="zh-CN" altLang="en-US" sz="1600">
                <a:solidFill>
                  <a:schemeClr val="bg2">
                    <a:lumMod val="25000"/>
                  </a:schemeClr>
                </a:solidFill>
                <a:latin typeface="微软雅黑" panose="020B0503020204020204" charset="-122"/>
                <a:ea typeface="微软雅黑" panose="020B0503020204020204" charset="-122"/>
              </a:rPr>
              <a:t>public void test1() {</a:t>
            </a:r>
            <a:endParaRPr lang="zh-CN" altLang="en-US" sz="1600">
              <a:solidFill>
                <a:schemeClr val="bg2">
                  <a:lumMod val="25000"/>
                </a:schemeClr>
              </a:solidFill>
              <a:latin typeface="微软雅黑" panose="020B0503020204020204" charset="-122"/>
              <a:ea typeface="微软雅黑" panose="020B0503020204020204" charset="-122"/>
            </a:endParaRPr>
          </a:p>
          <a:p>
            <a:pPr lvl="2" algn="l">
              <a:buNone/>
            </a:pPr>
            <a:r>
              <a:rPr lang="zh-CN" altLang="en-US" sz="1600">
                <a:solidFill>
                  <a:schemeClr val="bg2">
                    <a:lumMod val="25000"/>
                  </a:schemeClr>
                </a:solidFill>
                <a:latin typeface="微软雅黑" panose="020B0503020204020204" charset="-122"/>
                <a:ea typeface="微软雅黑" panose="020B0503020204020204" charset="-122"/>
              </a:rPr>
              <a:t>arr = new int[3];</a:t>
            </a:r>
            <a:endParaRPr lang="zh-CN" altLang="en-US" sz="1600">
              <a:solidFill>
                <a:schemeClr val="bg2">
                  <a:lumMod val="25000"/>
                </a:schemeClr>
              </a:solidFill>
              <a:latin typeface="微软雅黑" panose="020B0503020204020204" charset="-122"/>
              <a:ea typeface="微软雅黑" panose="020B0503020204020204" charset="-122"/>
            </a:endParaRPr>
          </a:p>
          <a:p>
            <a:pPr lvl="2" algn="l">
              <a:buNone/>
            </a:pPr>
            <a:endParaRPr lang="zh-CN" altLang="en-US" sz="1600">
              <a:solidFill>
                <a:schemeClr val="bg2">
                  <a:lumMod val="25000"/>
                </a:schemeClr>
              </a:solidFill>
              <a:latin typeface="微软雅黑" panose="020B0503020204020204" charset="-122"/>
              <a:ea typeface="微软雅黑" panose="020B0503020204020204" charset="-122"/>
            </a:endParaRPr>
          </a:p>
          <a:p>
            <a:pPr lvl="2" algn="l">
              <a:buNone/>
            </a:pPr>
            <a:r>
              <a:rPr lang="zh-CN" altLang="en-US" sz="1600">
                <a:solidFill>
                  <a:schemeClr val="bg2">
                    <a:lumMod val="25000"/>
                  </a:schemeClr>
                </a:solidFill>
                <a:latin typeface="微软雅黑" panose="020B0503020204020204" charset="-122"/>
                <a:ea typeface="微软雅黑" panose="020B0503020204020204" charset="-122"/>
              </a:rPr>
              <a:t>arr[1] = 0;</a:t>
            </a:r>
            <a:endParaRPr lang="zh-CN" altLang="en-US" sz="1600">
              <a:solidFill>
                <a:schemeClr val="bg2">
                  <a:lumMod val="25000"/>
                </a:schemeClr>
              </a:solidFill>
              <a:latin typeface="微软雅黑" panose="020B0503020204020204" charset="-122"/>
              <a:ea typeface="微软雅黑" panose="020B0503020204020204" charset="-122"/>
            </a:endParaRPr>
          </a:p>
          <a:p>
            <a:pPr lvl="2" algn="l">
              <a:buNone/>
            </a:pPr>
            <a:endParaRPr lang="zh-CN" altLang="en-US" sz="1600">
              <a:solidFill>
                <a:schemeClr val="bg2">
                  <a:lumMod val="25000"/>
                </a:schemeClr>
              </a:solidFill>
              <a:latin typeface="微软雅黑" panose="020B0503020204020204" charset="-122"/>
              <a:ea typeface="微软雅黑" panose="020B0503020204020204" charset="-122"/>
            </a:endParaRPr>
          </a:p>
          <a:p>
            <a:pPr lvl="2" algn="l">
              <a:buNone/>
            </a:pPr>
            <a:r>
              <a:rPr lang="zh-CN" altLang="en-US" sz="1600">
                <a:solidFill>
                  <a:schemeClr val="bg2">
                    <a:lumMod val="25000"/>
                  </a:schemeClr>
                </a:solidFill>
                <a:latin typeface="微软雅黑" panose="020B0503020204020204" charset="-122"/>
                <a:ea typeface="微软雅黑" panose="020B0503020204020204" charset="-122"/>
              </a:rPr>
              <a:t>a = 100;</a:t>
            </a:r>
            <a:endParaRPr lang="zh-CN" altLang="en-US" sz="1600">
              <a:solidFill>
                <a:schemeClr val="bg2">
                  <a:lumMod val="25000"/>
                </a:schemeClr>
              </a:solidFill>
              <a:latin typeface="微软雅黑" panose="020B0503020204020204" charset="-122"/>
              <a:ea typeface="微软雅黑" panose="020B0503020204020204" charset="-122"/>
            </a:endParaRPr>
          </a:p>
          <a:p>
            <a:pPr lvl="1" algn="l">
              <a:buNone/>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a:p>
            <a:pPr algn="l">
              <a:buNone/>
            </a:pPr>
            <a:r>
              <a:rPr lang="zh-CN" altLang="en-US" sz="1600">
                <a:solidFill>
                  <a:schemeClr val="bg2">
                    <a:lumMod val="25000"/>
                  </a:schemeClr>
                </a:solidFill>
                <a:latin typeface="微软雅黑" panose="020B0503020204020204" charset="-122"/>
                <a:ea typeface="微软雅黑" panose="020B0503020204020204" charset="-122"/>
              </a:rPr>
              <a:t>}</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5366385" y="1348740"/>
            <a:ext cx="6616065" cy="5226685"/>
          </a:xfrm>
          <a:prstGeom prst="rect">
            <a:avLst/>
          </a:prstGeom>
          <a:noFill/>
        </p:spPr>
        <p:txBody>
          <a:bodyPr wrap="square" rtlCol="0" anchor="t">
            <a:spAutoFit/>
          </a:bodyPr>
          <a:p>
            <a:r>
              <a:rPr lang="zh-CN" altLang="en-US" sz="1400">
                <a:solidFill>
                  <a:schemeClr val="bg2">
                    <a:lumMod val="25000"/>
                  </a:schemeClr>
                </a:solidFill>
                <a:latin typeface="微软雅黑" panose="020B0503020204020204" charset="-122"/>
                <a:ea typeface="微软雅黑" panose="020B0503020204020204" charset="-122"/>
              </a:rPr>
              <a:t> public void test1();</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r>
              <a:rPr lang="zh-CN" altLang="en-US" sz="1400">
                <a:solidFill>
                  <a:schemeClr val="accent2"/>
                </a:solidFill>
                <a:latin typeface="微软雅黑" panose="020B0503020204020204" charset="-122"/>
                <a:ea typeface="微软雅黑" panose="020B0503020204020204" charset="-122"/>
              </a:rPr>
              <a:t>0  aload_0 [this]</a:t>
            </a:r>
            <a:endParaRPr lang="zh-CN" altLang="en-US" sz="1400">
              <a:solidFill>
                <a:schemeClr val="accent2"/>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r>
              <a:rPr lang="zh-CN" altLang="en-US" sz="1400">
                <a:solidFill>
                  <a:schemeClr val="accent2"/>
                </a:solidFill>
                <a:latin typeface="微软雅黑" panose="020B0503020204020204" charset="-122"/>
                <a:ea typeface="微软雅黑" panose="020B0503020204020204" charset="-122"/>
              </a:rPr>
              <a:t> 1  iconst_3</a:t>
            </a:r>
            <a:endParaRPr lang="zh-CN" altLang="en-US" sz="1400">
              <a:solidFill>
                <a:schemeClr val="accent2"/>
              </a:solidFill>
              <a:latin typeface="微软雅黑" panose="020B0503020204020204" charset="-122"/>
              <a:ea typeface="微软雅黑" panose="020B0503020204020204" charset="-122"/>
            </a:endParaRPr>
          </a:p>
          <a:p>
            <a:r>
              <a:rPr lang="zh-CN" altLang="en-US" sz="1400">
                <a:solidFill>
                  <a:schemeClr val="accent2"/>
                </a:solidFill>
                <a:latin typeface="微软雅黑" panose="020B0503020204020204" charset="-122"/>
                <a:ea typeface="微软雅黑" panose="020B0503020204020204" charset="-122"/>
              </a:rPr>
              <a:t>     2  newarray int [10]</a:t>
            </a:r>
            <a:endParaRPr lang="zh-CN" altLang="en-US" sz="1400">
              <a:solidFill>
                <a:schemeClr val="accent2"/>
              </a:solidFill>
              <a:latin typeface="微软雅黑" panose="020B0503020204020204" charset="-122"/>
              <a:ea typeface="微软雅黑" panose="020B0503020204020204" charset="-122"/>
            </a:endParaRPr>
          </a:p>
          <a:p>
            <a:r>
              <a:rPr lang="zh-CN" altLang="en-US" sz="1400">
                <a:solidFill>
                  <a:schemeClr val="accent2"/>
                </a:solidFill>
                <a:latin typeface="微软雅黑" panose="020B0503020204020204" charset="-122"/>
                <a:ea typeface="微软雅黑" panose="020B0503020204020204" charset="-122"/>
              </a:rPr>
              <a:t>     4  putfield volatile_keyword.VolatileArray.arr : int[] [14]</a:t>
            </a:r>
            <a:endParaRPr lang="zh-CN" altLang="en-US" sz="1400">
              <a:solidFill>
                <a:schemeClr val="accent2"/>
              </a:solidFill>
              <a:latin typeface="微软雅黑" panose="020B0503020204020204" charset="-122"/>
              <a:ea typeface="微软雅黑" panose="020B0503020204020204" charset="-122"/>
            </a:endParaRPr>
          </a:p>
          <a:p>
            <a:endParaRPr lang="zh-CN" altLang="en-US" sz="1400">
              <a:solidFill>
                <a:schemeClr val="accent2"/>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r>
              <a:rPr lang="zh-CN" altLang="en-US" sz="1400">
                <a:solidFill>
                  <a:srgbClr val="FF0000"/>
                </a:solidFill>
                <a:latin typeface="微软雅黑" panose="020B0503020204020204" charset="-122"/>
                <a:ea typeface="微软雅黑" panose="020B0503020204020204" charset="-122"/>
              </a:rPr>
              <a:t>7  aload_0 [this]</a:t>
            </a:r>
            <a:endParaRPr lang="zh-CN" altLang="en-US" sz="1400">
              <a:solidFill>
                <a:srgbClr val="FF0000"/>
              </a:solidFill>
              <a:latin typeface="微软雅黑" panose="020B0503020204020204" charset="-122"/>
              <a:ea typeface="微软雅黑" panose="020B0503020204020204" charset="-122"/>
            </a:endParaRPr>
          </a:p>
          <a:p>
            <a:r>
              <a:rPr lang="zh-CN" altLang="en-US" sz="1400">
                <a:solidFill>
                  <a:srgbClr val="FF0000"/>
                </a:solidFill>
                <a:latin typeface="微软雅黑" panose="020B0503020204020204" charset="-122"/>
                <a:ea typeface="微软雅黑" panose="020B0503020204020204" charset="-122"/>
              </a:rPr>
              <a:t>     8  getfield volatile_keyword.VolatileArray.arr : int[] [14]</a:t>
            </a:r>
            <a:endParaRPr lang="zh-CN" altLang="en-US" sz="1400">
              <a:solidFill>
                <a:srgbClr val="FF0000"/>
              </a:solidFill>
              <a:latin typeface="微软雅黑" panose="020B0503020204020204" charset="-122"/>
              <a:ea typeface="微软雅黑" panose="020B0503020204020204" charset="-122"/>
            </a:endParaRPr>
          </a:p>
          <a:p>
            <a:r>
              <a:rPr lang="zh-CN" altLang="en-US" sz="1400">
                <a:solidFill>
                  <a:srgbClr val="FF0000"/>
                </a:solidFill>
                <a:latin typeface="微软雅黑" panose="020B0503020204020204" charset="-122"/>
                <a:ea typeface="微软雅黑" panose="020B0503020204020204" charset="-122"/>
              </a:rPr>
              <a:t>    11  iconst_1</a:t>
            </a:r>
            <a:endParaRPr lang="zh-CN" altLang="en-US" sz="1400">
              <a:solidFill>
                <a:srgbClr val="FF0000"/>
              </a:solidFill>
              <a:latin typeface="微软雅黑" panose="020B0503020204020204" charset="-122"/>
              <a:ea typeface="微软雅黑" panose="020B0503020204020204" charset="-122"/>
            </a:endParaRPr>
          </a:p>
          <a:p>
            <a:r>
              <a:rPr lang="zh-CN" altLang="en-US" sz="1400">
                <a:solidFill>
                  <a:srgbClr val="FF0000"/>
                </a:solidFill>
                <a:latin typeface="微软雅黑" panose="020B0503020204020204" charset="-122"/>
                <a:ea typeface="微软雅黑" panose="020B0503020204020204" charset="-122"/>
              </a:rPr>
              <a:t>    12  iconst_0</a:t>
            </a:r>
            <a:endParaRPr lang="zh-CN" altLang="en-US" sz="1400">
              <a:solidFill>
                <a:srgbClr val="FF0000"/>
              </a:solidFill>
              <a:latin typeface="微软雅黑" panose="020B0503020204020204" charset="-122"/>
              <a:ea typeface="微软雅黑" panose="020B0503020204020204" charset="-122"/>
            </a:endParaRPr>
          </a:p>
          <a:p>
            <a:r>
              <a:rPr lang="zh-CN" altLang="en-US" sz="1400">
                <a:solidFill>
                  <a:srgbClr val="FF0000"/>
                </a:solidFill>
                <a:latin typeface="微软雅黑" panose="020B0503020204020204" charset="-122"/>
                <a:ea typeface="微软雅黑" panose="020B0503020204020204" charset="-122"/>
              </a:rPr>
              <a:t>    13  iastore</a:t>
            </a:r>
            <a:endParaRPr lang="zh-CN" altLang="en-US" sz="1400">
              <a:solidFill>
                <a:srgbClr val="FF0000"/>
              </a:solidFill>
              <a:latin typeface="微软雅黑" panose="020B0503020204020204" charset="-122"/>
              <a:ea typeface="微软雅黑" panose="020B0503020204020204" charset="-122"/>
            </a:endParaRPr>
          </a:p>
          <a:p>
            <a:endParaRPr lang="zh-CN" altLang="en-US" sz="1400">
              <a:solidFill>
                <a:srgbClr val="FF0000"/>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a:t>
            </a:r>
            <a:r>
              <a:rPr lang="zh-CN" altLang="en-US" sz="1400">
                <a:solidFill>
                  <a:schemeClr val="accent1"/>
                </a:solidFill>
                <a:latin typeface="微软雅黑" panose="020B0503020204020204" charset="-122"/>
                <a:ea typeface="微软雅黑" panose="020B0503020204020204" charset="-122"/>
              </a:rPr>
              <a:t>   14  aload_0 [this]</a:t>
            </a:r>
            <a:endParaRPr lang="zh-CN" altLang="en-US" sz="1400">
              <a:solidFill>
                <a:schemeClr val="accent1"/>
              </a:solidFill>
              <a:latin typeface="微软雅黑" panose="020B0503020204020204" charset="-122"/>
              <a:ea typeface="微软雅黑" panose="020B0503020204020204" charset="-122"/>
            </a:endParaRPr>
          </a:p>
          <a:p>
            <a:r>
              <a:rPr lang="zh-CN" altLang="en-US" sz="1400">
                <a:solidFill>
                  <a:schemeClr val="accent1"/>
                </a:solidFill>
                <a:latin typeface="微软雅黑" panose="020B0503020204020204" charset="-122"/>
                <a:ea typeface="微软雅黑" panose="020B0503020204020204" charset="-122"/>
              </a:rPr>
              <a:t>    15  bipush 100</a:t>
            </a:r>
            <a:endParaRPr lang="zh-CN" altLang="en-US" sz="1400">
              <a:solidFill>
                <a:schemeClr val="accent1"/>
              </a:solidFill>
              <a:latin typeface="微软雅黑" panose="020B0503020204020204" charset="-122"/>
              <a:ea typeface="微软雅黑" panose="020B0503020204020204" charset="-122"/>
            </a:endParaRPr>
          </a:p>
          <a:p>
            <a:r>
              <a:rPr lang="zh-CN" altLang="en-US" sz="1400">
                <a:solidFill>
                  <a:schemeClr val="accent1"/>
                </a:solidFill>
                <a:latin typeface="微软雅黑" panose="020B0503020204020204" charset="-122"/>
                <a:ea typeface="微软雅黑" panose="020B0503020204020204" charset="-122"/>
              </a:rPr>
              <a:t>    17  putfield volatile_keyword.VolatileArray.a : int [16]</a:t>
            </a:r>
            <a:endParaRPr lang="zh-CN" altLang="en-US" sz="1400">
              <a:solidFill>
                <a:schemeClr val="accent1"/>
              </a:solidFill>
              <a:latin typeface="微软雅黑" panose="020B0503020204020204" charset="-122"/>
              <a:ea typeface="微软雅黑" panose="020B0503020204020204" charset="-122"/>
            </a:endParaRPr>
          </a:p>
          <a:p>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20  return</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Line numbers:</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[pc: 0, line: 9]</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[pc: 7, line: 10]</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[pc: 14, line: 11]</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[pc: 20, line: 12]</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Local variable table:</a:t>
            </a:r>
            <a:endParaRPr lang="zh-CN" altLang="en-US" sz="1400">
              <a:solidFill>
                <a:schemeClr val="bg2">
                  <a:lumMod val="25000"/>
                </a:schemeClr>
              </a:solidFill>
              <a:latin typeface="微软雅黑" panose="020B0503020204020204" charset="-122"/>
              <a:ea typeface="微软雅黑" panose="020B0503020204020204" charset="-122"/>
            </a:endParaRPr>
          </a:p>
          <a:p>
            <a:r>
              <a:rPr lang="zh-CN" altLang="en-US" sz="1400">
                <a:solidFill>
                  <a:schemeClr val="bg2">
                    <a:lumMod val="25000"/>
                  </a:schemeClr>
                </a:solidFill>
                <a:latin typeface="微软雅黑" panose="020B0503020204020204" charset="-122"/>
                <a:ea typeface="微软雅黑" panose="020B0503020204020204" charset="-122"/>
              </a:rPr>
              <a:t>        [pc: 0, pc: 21] local: this index: 0 type: volatile_keyword.VolatileArray</a:t>
            </a:r>
            <a:endParaRPr lang="zh-CN" altLang="en-US" sz="1400">
              <a:solidFill>
                <a:schemeClr val="bg2">
                  <a:lumMod val="25000"/>
                </a:schemeClr>
              </a:solidFill>
              <a:latin typeface="微软雅黑" panose="020B0503020204020204" charset="-122"/>
              <a:ea typeface="微软雅黑" panose="020B0503020204020204" charset="-122"/>
            </a:endParaRPr>
          </a:p>
        </p:txBody>
      </p:sp>
      <p:cxnSp>
        <p:nvCxnSpPr>
          <p:cNvPr id="6" name="直接箭头连接符 5"/>
          <p:cNvCxnSpPr/>
          <p:nvPr/>
        </p:nvCxnSpPr>
        <p:spPr>
          <a:xfrm flipH="1">
            <a:off x="2940685" y="2081530"/>
            <a:ext cx="2733040" cy="868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2289810" y="3204845"/>
            <a:ext cx="3294380" cy="281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70510" y="4766310"/>
            <a:ext cx="4465955" cy="1358900"/>
          </a:xfrm>
          <a:prstGeom prst="rect">
            <a:avLst/>
          </a:prstGeom>
          <a:noFill/>
        </p:spPr>
        <p:txBody>
          <a:bodyPr wrap="square" rtlCol="0">
            <a:spAutoFit/>
          </a:bodyPr>
          <a:p>
            <a:pPr marL="0" lvl="1" algn="l" fontAlgn="auto">
              <a:lnSpc>
                <a:spcPct val="130000"/>
              </a:lnSpc>
            </a:pPr>
            <a:r>
              <a:rPr lang="zh-CN" altLang="en-US" sz="1600">
                <a:solidFill>
                  <a:schemeClr val="bg2">
                    <a:lumMod val="25000"/>
                  </a:schemeClr>
                </a:solidFill>
                <a:latin typeface="微软雅黑" panose="020B0503020204020204" charset="-122"/>
                <a:ea typeface="微软雅黑" panose="020B0503020204020204" charset="-122"/>
              </a:rPr>
              <a:t>volatile写的含义：</a:t>
            </a:r>
            <a:endParaRPr lang="zh-CN" altLang="en-US" sz="1600">
              <a:solidFill>
                <a:schemeClr val="bg2">
                  <a:lumMod val="25000"/>
                </a:schemeClr>
              </a:solidFill>
              <a:latin typeface="微软雅黑" panose="020B0503020204020204" charset="-122"/>
              <a:ea typeface="微软雅黑" panose="020B0503020204020204" charset="-122"/>
            </a:endParaRPr>
          </a:p>
          <a:p>
            <a:pPr marL="0" lvl="1" algn="l" fontAlgn="auto">
              <a:lnSpc>
                <a:spcPct val="130000"/>
              </a:lnSpc>
            </a:pPr>
            <a:r>
              <a:rPr lang="zh-CN" altLang="en-US" sz="1600">
                <a:solidFill>
                  <a:schemeClr val="bg2">
                    <a:lumMod val="25000"/>
                  </a:schemeClr>
                </a:solidFill>
                <a:latin typeface="微软雅黑" panose="020B0503020204020204" charset="-122"/>
                <a:ea typeface="微软雅黑" panose="020B0503020204020204" charset="-122"/>
              </a:rPr>
              <a:t>Volatile Stores are putfield, putstatic of volatile fields that are accessible by multiple threads</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0" name="文本框 9"/>
          <p:cNvSpPr txBox="1"/>
          <p:nvPr/>
        </p:nvSpPr>
        <p:spPr>
          <a:xfrm>
            <a:off x="410210" y="572135"/>
            <a:ext cx="6583680" cy="548640"/>
          </a:xfrm>
          <a:prstGeom prst="rect">
            <a:avLst/>
          </a:prstGeom>
          <a:noFill/>
        </p:spPr>
        <p:txBody>
          <a:bodyPr wrap="none" rtlCol="0" anchor="t">
            <a:spAutoFit/>
          </a:bodyPr>
          <a:p>
            <a:r>
              <a:rPr lang="zh-CN" altLang="en-US" sz="2800">
                <a:solidFill>
                  <a:schemeClr val="bg2">
                    <a:lumMod val="25000"/>
                  </a:schemeClr>
                </a:solidFill>
                <a:latin typeface="微软雅黑" panose="020B0503020204020204" charset="-122"/>
                <a:ea typeface="微软雅黑" panose="020B0503020204020204" charset="-122"/>
                <a:cs typeface="+mj-cs"/>
              </a:rPr>
              <a:t>本人观点：不一定能够看到（仅供参考）</a:t>
            </a:r>
            <a:endParaRPr lang="zh-CN" altLang="en-US"/>
          </a:p>
        </p:txBody>
      </p:sp>
      <p:cxnSp>
        <p:nvCxnSpPr>
          <p:cNvPr id="2" name="直接箭头连接符 1"/>
          <p:cNvCxnSpPr/>
          <p:nvPr/>
        </p:nvCxnSpPr>
        <p:spPr>
          <a:xfrm flipH="1" flipV="1">
            <a:off x="2187575" y="3971290"/>
            <a:ext cx="3448050" cy="267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t="6356"/>
          <a:stretch>
            <a:fillRect/>
          </a:stretch>
        </p:blipFill>
        <p:spPr>
          <a:xfrm>
            <a:off x="441325" y="252095"/>
            <a:ext cx="10819130" cy="6501765"/>
          </a:xfrm>
          <a:prstGeom prst="rect">
            <a:avLst/>
          </a:prstGeom>
        </p:spPr>
      </p:pic>
      <p:sp>
        <p:nvSpPr>
          <p:cNvPr id="7" name="矩形 6"/>
          <p:cNvSpPr/>
          <p:nvPr/>
        </p:nvSpPr>
        <p:spPr>
          <a:xfrm>
            <a:off x="1236345" y="3355975"/>
            <a:ext cx="2353945" cy="1593850"/>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矩形 5"/>
          <p:cNvSpPr/>
          <p:nvPr/>
        </p:nvSpPr>
        <p:spPr>
          <a:xfrm>
            <a:off x="1978660" y="4469130"/>
            <a:ext cx="746125" cy="48069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疑问</a:t>
            </a:r>
            <a:endParaRPr lang="en-US" altLang="zh-CN" sz="2800">
              <a:solidFill>
                <a:schemeClr val="bg2">
                  <a:lumMod val="25000"/>
                </a:schemeClr>
              </a:solidFill>
              <a:latin typeface="微软雅黑" panose="020B0503020204020204" charset="-122"/>
              <a:ea typeface="微软雅黑" panose="020B0503020204020204" charset="-122"/>
            </a:endParaRPr>
          </a:p>
        </p:txBody>
      </p:sp>
      <p:sp>
        <p:nvSpPr>
          <p:cNvPr id="4" name="文本框 3"/>
          <p:cNvSpPr txBox="1"/>
          <p:nvPr/>
        </p:nvSpPr>
        <p:spPr>
          <a:xfrm>
            <a:off x="838200" y="1320800"/>
            <a:ext cx="10200640" cy="5982970"/>
          </a:xfrm>
          <a:prstGeom prst="rect">
            <a:avLst/>
          </a:prstGeom>
          <a:noFill/>
        </p:spPr>
        <p:txBody>
          <a:bodyPr wrap="square" rtlCol="0" anchor="t">
            <a:spAutoFit/>
          </a:bodyPr>
          <a:p>
            <a:pPr algn="l">
              <a:lnSpc>
                <a:spcPct val="120000"/>
              </a:lnSpc>
            </a:pP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内存语义描述：</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r>
              <a:rPr lang="zh-CN" altLang="en-US" sz="1600">
                <a:solidFill>
                  <a:schemeClr val="bg2">
                    <a:lumMod val="25000"/>
                  </a:schemeClr>
                </a:solidFill>
                <a:latin typeface="微软雅黑" panose="020B0503020204020204" charset="-122"/>
                <a:ea typeface="微软雅黑" panose="020B0503020204020204" charset="-122"/>
                <a:sym typeface="+mn-ea"/>
              </a:rPr>
              <a:t>They must also ensure that after they are written, </a:t>
            </a:r>
            <a:r>
              <a:rPr lang="zh-CN" altLang="en-US" sz="1600" b="1">
                <a:solidFill>
                  <a:schemeClr val="bg2">
                    <a:lumMod val="25000"/>
                  </a:schemeClr>
                </a:solidFill>
                <a:latin typeface="微软雅黑" panose="020B0503020204020204" charset="-122"/>
                <a:ea typeface="微软雅黑" panose="020B0503020204020204" charset="-122"/>
                <a:sym typeface="+mn-ea"/>
              </a:rPr>
              <a:t>they are flushed out of the cache to main memory</a:t>
            </a:r>
            <a:r>
              <a:rPr lang="zh-CN" altLang="en-US" sz="1600">
                <a:solidFill>
                  <a:schemeClr val="bg2">
                    <a:lumMod val="25000"/>
                  </a:schemeClr>
                </a:solidFill>
                <a:latin typeface="微软雅黑" panose="020B0503020204020204" charset="-122"/>
                <a:ea typeface="微软雅黑" panose="020B0503020204020204" charset="-122"/>
                <a:sym typeface="+mn-ea"/>
              </a:rPr>
              <a:t>, so they can immediately become visible to other threads. Similarly, before a volatile field is read, </a:t>
            </a:r>
            <a:r>
              <a:rPr lang="zh-CN" altLang="en-US" sz="1600" b="1">
                <a:solidFill>
                  <a:schemeClr val="bg2">
                    <a:lumMod val="25000"/>
                  </a:schemeClr>
                </a:solidFill>
                <a:latin typeface="微软雅黑" panose="020B0503020204020204" charset="-122"/>
                <a:ea typeface="微软雅黑" panose="020B0503020204020204" charset="-122"/>
                <a:sym typeface="+mn-ea"/>
              </a:rPr>
              <a:t>the cache must be invalidated so that the value in main memory</a:t>
            </a:r>
            <a:r>
              <a:rPr lang="zh-CN" altLang="en-US" sz="1600">
                <a:solidFill>
                  <a:schemeClr val="bg2">
                    <a:lumMod val="25000"/>
                  </a:schemeClr>
                </a:solidFill>
                <a:latin typeface="微软雅黑" panose="020B0503020204020204" charset="-122"/>
                <a:ea typeface="微软雅黑" panose="020B0503020204020204" charset="-122"/>
                <a:sym typeface="+mn-ea"/>
              </a:rPr>
              <a:t>, not the local processor cache, is the one seen. </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nSpc>
                <a:spcPct val="140000"/>
              </a:lnSpc>
              <a:buNone/>
            </a:pPr>
            <a:r>
              <a:rPr lang="zh-CN" altLang="en-US" sz="1600">
                <a:solidFill>
                  <a:schemeClr val="bg2">
                    <a:lumMod val="25000"/>
                  </a:schemeClr>
                </a:solidFill>
                <a:latin typeface="微软雅黑" panose="020B0503020204020204" charset="-122"/>
                <a:ea typeface="微软雅黑" panose="020B0503020204020204" charset="-122"/>
                <a:sym typeface="+mn-ea"/>
              </a:rPr>
              <a:t>当写</a:t>
            </a: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变量的时候，他们必须刷回主存</a:t>
            </a:r>
            <a:r>
              <a:rPr lang="en-US" altLang="zh-CN" sz="1600">
                <a:solidFill>
                  <a:schemeClr val="bg2">
                    <a:lumMod val="25000"/>
                  </a:schemeClr>
                </a:solidFill>
                <a:latin typeface="微软雅黑" panose="020B0503020204020204" charset="-122"/>
                <a:ea typeface="微软雅黑" panose="020B0503020204020204" charset="-122"/>
                <a:sym typeface="+mn-ea"/>
              </a:rPr>
              <a:t>,</a:t>
            </a:r>
            <a:r>
              <a:rPr lang="zh-CN" altLang="en-US" sz="1600">
                <a:solidFill>
                  <a:schemeClr val="bg2">
                    <a:lumMod val="25000"/>
                  </a:schemeClr>
                </a:solidFill>
                <a:latin typeface="微软雅黑" panose="020B0503020204020204" charset="-122"/>
                <a:ea typeface="微软雅黑" panose="020B0503020204020204" charset="-122"/>
                <a:sym typeface="+mn-ea"/>
              </a:rPr>
              <a:t>当读取</a:t>
            </a: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变量的时候，</a:t>
            </a:r>
            <a:r>
              <a:rPr lang="en-US" altLang="zh-CN" sz="1600">
                <a:solidFill>
                  <a:schemeClr val="bg2">
                    <a:lumMod val="25000"/>
                  </a:schemeClr>
                </a:solidFill>
                <a:latin typeface="微软雅黑" panose="020B0503020204020204" charset="-122"/>
                <a:ea typeface="微软雅黑" panose="020B0503020204020204" charset="-122"/>
                <a:sym typeface="+mn-ea"/>
              </a:rPr>
              <a:t>cpu</a:t>
            </a:r>
            <a:r>
              <a:rPr lang="zh-CN" altLang="en-US" sz="1600">
                <a:solidFill>
                  <a:schemeClr val="bg2">
                    <a:lumMod val="25000"/>
                  </a:schemeClr>
                </a:solidFill>
                <a:latin typeface="微软雅黑" panose="020B0503020204020204" charset="-122"/>
                <a:ea typeface="微软雅黑" panose="020B0503020204020204" charset="-122"/>
                <a:sym typeface="+mn-ea"/>
              </a:rPr>
              <a:t>缓存必须无效，然后从主存读取最新的变量</a:t>
            </a:r>
            <a:endParaRPr lang="zh-CN" altLang="en-US" sz="1600">
              <a:solidFill>
                <a:schemeClr val="bg2">
                  <a:lumMod val="25000"/>
                </a:schemeClr>
              </a:solidFill>
              <a:latin typeface="微软雅黑" panose="020B0503020204020204" charset="-122"/>
              <a:ea typeface="微软雅黑" panose="020B0503020204020204" charset="-122"/>
            </a:endParaRPr>
          </a:p>
          <a:p>
            <a:pPr algn="l">
              <a:lnSpc>
                <a:spcPct val="120000"/>
              </a:lnSpc>
            </a:pP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r>
              <a:rPr lang="zh-CN" altLang="en-US" sz="1600">
                <a:solidFill>
                  <a:schemeClr val="bg2">
                    <a:lumMod val="25000"/>
                  </a:schemeClr>
                </a:solidFill>
                <a:latin typeface="微软雅黑" panose="020B0503020204020204" charset="-122"/>
                <a:ea typeface="微软雅黑" panose="020B0503020204020204" charset="-122"/>
                <a:sym typeface="+mn-ea"/>
              </a:rPr>
              <a:t>Important Note: Note that it is important for both threads to access the same volatile variable in order to properly set up the happens-before relationship. </a:t>
            </a:r>
            <a:r>
              <a:rPr lang="zh-CN" altLang="en-US" sz="1600">
                <a:solidFill>
                  <a:srgbClr val="FF0000"/>
                </a:solidFill>
                <a:latin typeface="微软雅黑" panose="020B0503020204020204" charset="-122"/>
                <a:ea typeface="微软雅黑" panose="020B0503020204020204" charset="-122"/>
                <a:sym typeface="+mn-ea"/>
              </a:rPr>
              <a:t>It is not the case that everything visible to thread A when it writes volatile field f becomes visible to thread B after it reads volatile field g. </a:t>
            </a:r>
            <a:r>
              <a:rPr lang="zh-CN" altLang="en-US" sz="1600">
                <a:solidFill>
                  <a:schemeClr val="bg2">
                    <a:lumMod val="25000"/>
                  </a:schemeClr>
                </a:solidFill>
                <a:latin typeface="微软雅黑" panose="020B0503020204020204" charset="-122"/>
                <a:ea typeface="微软雅黑" panose="020B0503020204020204" charset="-122"/>
                <a:sym typeface="+mn-ea"/>
              </a:rPr>
              <a:t>The release and acquire have to "match" (i.e., be performed on the same volatile field) to have the right semantics.</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r>
              <a:rPr lang="zh-CN" altLang="en-US" sz="1600">
                <a:solidFill>
                  <a:schemeClr val="bg2">
                    <a:lumMod val="25000"/>
                  </a:schemeClr>
                </a:solidFill>
                <a:latin typeface="微软雅黑" panose="020B0503020204020204" charset="-122"/>
                <a:ea typeface="微软雅黑" panose="020B0503020204020204" charset="-122"/>
                <a:sym typeface="+mn-ea"/>
              </a:rPr>
              <a:t>如果线程</a:t>
            </a:r>
            <a:r>
              <a:rPr lang="en-US" altLang="zh-CN" sz="1600">
                <a:solidFill>
                  <a:schemeClr val="bg2">
                    <a:lumMod val="25000"/>
                  </a:schemeClr>
                </a:solidFill>
                <a:latin typeface="微软雅黑" panose="020B0503020204020204" charset="-122"/>
                <a:ea typeface="微软雅黑" panose="020B0503020204020204" charset="-122"/>
                <a:sym typeface="+mn-ea"/>
              </a:rPr>
              <a:t>A</a:t>
            </a:r>
            <a:r>
              <a:rPr lang="zh-CN" altLang="en-US" sz="1600">
                <a:solidFill>
                  <a:schemeClr val="bg2">
                    <a:lumMod val="25000"/>
                  </a:schemeClr>
                </a:solidFill>
                <a:latin typeface="微软雅黑" panose="020B0503020204020204" charset="-122"/>
                <a:ea typeface="微软雅黑" panose="020B0503020204020204" charset="-122"/>
                <a:sym typeface="+mn-ea"/>
              </a:rPr>
              <a:t>写入</a:t>
            </a: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字段 </a:t>
            </a:r>
            <a:r>
              <a:rPr lang="en-US" altLang="zh-CN" sz="1600">
                <a:solidFill>
                  <a:schemeClr val="bg2">
                    <a:lumMod val="25000"/>
                  </a:schemeClr>
                </a:solidFill>
                <a:latin typeface="微软雅黑" panose="020B0503020204020204" charset="-122"/>
                <a:ea typeface="微软雅黑" panose="020B0503020204020204" charset="-122"/>
                <a:sym typeface="+mn-ea"/>
              </a:rPr>
              <a:t>f, </a:t>
            </a:r>
            <a:r>
              <a:rPr lang="zh-CN" altLang="en-US" sz="1600">
                <a:solidFill>
                  <a:schemeClr val="bg2">
                    <a:lumMod val="25000"/>
                  </a:schemeClr>
                </a:solidFill>
                <a:latin typeface="微软雅黑" panose="020B0503020204020204" charset="-122"/>
                <a:ea typeface="微软雅黑" panose="020B0503020204020204" charset="-122"/>
                <a:sym typeface="+mn-ea"/>
              </a:rPr>
              <a:t>线程</a:t>
            </a:r>
            <a:r>
              <a:rPr lang="en-US" altLang="zh-CN" sz="1600">
                <a:solidFill>
                  <a:schemeClr val="bg2">
                    <a:lumMod val="25000"/>
                  </a:schemeClr>
                </a:solidFill>
                <a:latin typeface="微软雅黑" panose="020B0503020204020204" charset="-122"/>
                <a:ea typeface="微软雅黑" panose="020B0503020204020204" charset="-122"/>
                <a:sym typeface="+mn-ea"/>
              </a:rPr>
              <a:t>B</a:t>
            </a:r>
            <a:r>
              <a:rPr lang="zh-CN" altLang="en-US" sz="1600">
                <a:solidFill>
                  <a:schemeClr val="bg2">
                    <a:lumMod val="25000"/>
                  </a:schemeClr>
                </a:solidFill>
                <a:latin typeface="微软雅黑" panose="020B0503020204020204" charset="-122"/>
                <a:ea typeface="微软雅黑" panose="020B0503020204020204" charset="-122"/>
                <a:sym typeface="+mn-ea"/>
              </a:rPr>
              <a:t>读取</a:t>
            </a:r>
            <a:r>
              <a:rPr lang="en-US" altLang="zh-CN" sz="1600">
                <a:solidFill>
                  <a:schemeClr val="bg2">
                    <a:lumMod val="25000"/>
                  </a:schemeClr>
                </a:solidFill>
                <a:latin typeface="微软雅黑" panose="020B0503020204020204" charset="-122"/>
                <a:ea typeface="微软雅黑" panose="020B0503020204020204" charset="-122"/>
                <a:sym typeface="+mn-ea"/>
              </a:rPr>
              <a:t>volatile</a:t>
            </a:r>
            <a:r>
              <a:rPr lang="zh-CN" altLang="en-US" sz="1600">
                <a:solidFill>
                  <a:schemeClr val="bg2">
                    <a:lumMod val="25000"/>
                  </a:schemeClr>
                </a:solidFill>
                <a:latin typeface="微软雅黑" panose="020B0503020204020204" charset="-122"/>
                <a:ea typeface="微软雅黑" panose="020B0503020204020204" charset="-122"/>
                <a:sym typeface="+mn-ea"/>
              </a:rPr>
              <a:t>字段</a:t>
            </a:r>
            <a:r>
              <a:rPr lang="en-US" altLang="zh-CN" sz="1600">
                <a:solidFill>
                  <a:schemeClr val="bg2">
                    <a:lumMod val="25000"/>
                  </a:schemeClr>
                </a:solidFill>
                <a:latin typeface="微软雅黑" panose="020B0503020204020204" charset="-122"/>
                <a:ea typeface="微软雅黑" panose="020B0503020204020204" charset="-122"/>
                <a:sym typeface="+mn-ea"/>
              </a:rPr>
              <a:t>g</a:t>
            </a:r>
            <a:r>
              <a:rPr lang="zh-CN" altLang="en-US" sz="1600">
                <a:solidFill>
                  <a:schemeClr val="bg2">
                    <a:lumMod val="25000"/>
                  </a:schemeClr>
                </a:solidFill>
                <a:latin typeface="微软雅黑" panose="020B0503020204020204" charset="-122"/>
                <a:ea typeface="微软雅黑" panose="020B0503020204020204" charset="-122"/>
                <a:sym typeface="+mn-ea"/>
              </a:rPr>
              <a:t>， 那么</a:t>
            </a:r>
            <a:r>
              <a:rPr lang="en-US" altLang="zh-CN" sz="1600">
                <a:solidFill>
                  <a:schemeClr val="bg2">
                    <a:lumMod val="25000"/>
                  </a:schemeClr>
                </a:solidFill>
                <a:latin typeface="微软雅黑" panose="020B0503020204020204" charset="-122"/>
                <a:ea typeface="微软雅黑" panose="020B0503020204020204" charset="-122"/>
                <a:sym typeface="+mn-ea"/>
              </a:rPr>
              <a:t>A</a:t>
            </a:r>
            <a:r>
              <a:rPr lang="zh-CN" altLang="en-US" sz="1600">
                <a:solidFill>
                  <a:schemeClr val="bg2">
                    <a:lumMod val="25000"/>
                  </a:schemeClr>
                </a:solidFill>
                <a:latin typeface="微软雅黑" panose="020B0503020204020204" charset="-122"/>
                <a:ea typeface="微软雅黑" panose="020B0503020204020204" charset="-122"/>
                <a:sym typeface="+mn-ea"/>
              </a:rPr>
              <a:t>线程写</a:t>
            </a:r>
            <a:r>
              <a:rPr lang="en-US" altLang="zh-CN" sz="1600">
                <a:solidFill>
                  <a:schemeClr val="bg2">
                    <a:lumMod val="25000"/>
                  </a:schemeClr>
                </a:solidFill>
                <a:latin typeface="微软雅黑" panose="020B0503020204020204" charset="-122"/>
                <a:ea typeface="微软雅黑" panose="020B0503020204020204" charset="-122"/>
                <a:sym typeface="+mn-ea"/>
              </a:rPr>
              <a:t>f</a:t>
            </a:r>
            <a:r>
              <a:rPr lang="zh-CN" altLang="en-US" sz="1600">
                <a:solidFill>
                  <a:schemeClr val="bg2">
                    <a:lumMod val="25000"/>
                  </a:schemeClr>
                </a:solidFill>
                <a:latin typeface="微软雅黑" panose="020B0503020204020204" charset="-122"/>
                <a:ea typeface="微软雅黑" panose="020B0503020204020204" charset="-122"/>
                <a:sym typeface="+mn-ea"/>
              </a:rPr>
              <a:t>之前的动作（共享变量的操作）并不一定能够被线程</a:t>
            </a:r>
            <a:r>
              <a:rPr lang="en-US" altLang="zh-CN" sz="1600">
                <a:solidFill>
                  <a:schemeClr val="bg2">
                    <a:lumMod val="25000"/>
                  </a:schemeClr>
                </a:solidFill>
                <a:latin typeface="微软雅黑" panose="020B0503020204020204" charset="-122"/>
                <a:ea typeface="微软雅黑" panose="020B0503020204020204" charset="-122"/>
                <a:sym typeface="+mn-ea"/>
              </a:rPr>
              <a:t>B</a:t>
            </a:r>
            <a:r>
              <a:rPr lang="zh-CN" altLang="en-US" sz="1600">
                <a:solidFill>
                  <a:schemeClr val="bg2">
                    <a:lumMod val="25000"/>
                  </a:schemeClr>
                </a:solidFill>
                <a:latin typeface="微软雅黑" panose="020B0503020204020204" charset="-122"/>
                <a:ea typeface="微软雅黑" panose="020B0503020204020204" charset="-122"/>
                <a:sym typeface="+mn-ea"/>
              </a:rPr>
              <a:t>读取</a:t>
            </a:r>
            <a:r>
              <a:rPr lang="en-US" altLang="zh-CN" sz="1600">
                <a:solidFill>
                  <a:schemeClr val="bg2">
                    <a:lumMod val="25000"/>
                  </a:schemeClr>
                </a:solidFill>
                <a:latin typeface="微软雅黑" panose="020B0503020204020204" charset="-122"/>
                <a:ea typeface="微软雅黑" panose="020B0503020204020204" charset="-122"/>
                <a:sym typeface="+mn-ea"/>
              </a:rPr>
              <a:t>g</a:t>
            </a:r>
            <a:r>
              <a:rPr lang="zh-CN" altLang="en-US" sz="1600">
                <a:solidFill>
                  <a:schemeClr val="bg2">
                    <a:lumMod val="25000"/>
                  </a:schemeClr>
                </a:solidFill>
                <a:latin typeface="微软雅黑" panose="020B0503020204020204" charset="-122"/>
                <a:ea typeface="微软雅黑" panose="020B0503020204020204" charset="-122"/>
                <a:sym typeface="+mn-ea"/>
              </a:rPr>
              <a:t>之后的动作</a:t>
            </a:r>
            <a:r>
              <a:rPr lang="zh-CN" altLang="en-US" sz="1600">
                <a:solidFill>
                  <a:schemeClr val="bg2">
                    <a:lumMod val="25000"/>
                  </a:schemeClr>
                </a:solidFill>
                <a:latin typeface="微软雅黑" panose="020B0503020204020204" charset="-122"/>
                <a:ea typeface="微软雅黑" panose="020B0503020204020204" charset="-122"/>
                <a:sym typeface="+mn-ea"/>
              </a:rPr>
              <a:t>看到</a:t>
            </a: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endParaRPr lang="zh-CN" altLang="en-US" sz="1600">
              <a:solidFill>
                <a:schemeClr val="bg2">
                  <a:lumMod val="25000"/>
                </a:schemeClr>
              </a:solidFill>
              <a:latin typeface="微软雅黑" panose="020B0503020204020204" charset="-122"/>
              <a:ea typeface="微软雅黑" panose="020B0503020204020204" charset="-122"/>
              <a:sym typeface="+mn-ea"/>
            </a:endParaRPr>
          </a:p>
          <a:p>
            <a:pPr algn="l">
              <a:lnSpc>
                <a:spcPct val="120000"/>
              </a:lnSpc>
            </a:pPr>
            <a:endParaRPr lang="en-US" altLang="zh-CN" sz="1600">
              <a:solidFill>
                <a:schemeClr val="bg2">
                  <a:lumMod val="25000"/>
                </a:schemeClr>
              </a:solidFill>
              <a:latin typeface="微软雅黑" panose="020B0503020204020204" charset="-122"/>
              <a:ea typeface="微软雅黑" panose="020B0503020204020204" charset="-122"/>
              <a:sym typeface="+mn-ea"/>
            </a:endParaRPr>
          </a:p>
          <a:p>
            <a:pPr algn="l"/>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38200" y="1816100"/>
            <a:ext cx="3985260" cy="5031740"/>
          </a:xfrm>
          <a:prstGeom prst="rect">
            <a:avLst/>
          </a:prstGeom>
          <a:noFill/>
        </p:spPr>
        <p:txBody>
          <a:bodyPr wrap="square" rtlCol="0" anchor="t">
            <a:spAutoFit/>
          </a:bodyPr>
          <a:p>
            <a:r>
              <a:rPr lang="en-US" altLang="zh-CN">
                <a:sym typeface="+mn-ea"/>
              </a:rPr>
              <a:t>public </a:t>
            </a:r>
            <a:r>
              <a:rPr lang="zh-CN" altLang="en-US">
                <a:sym typeface="+mn-ea"/>
              </a:rPr>
              <a:t>class </a:t>
            </a:r>
            <a:r>
              <a:rPr lang="en-US" altLang="zh-CN">
                <a:sym typeface="+mn-ea"/>
              </a:rPr>
              <a:t>Visible</a:t>
            </a:r>
            <a:r>
              <a:rPr lang="zh-CN" altLang="en-US">
                <a:sym typeface="+mn-ea"/>
              </a:rPr>
              <a:t>Example {</a:t>
            </a:r>
            <a:endParaRPr lang="zh-CN" altLang="en-US"/>
          </a:p>
          <a:p>
            <a:endParaRPr lang="zh-CN" altLang="en-US"/>
          </a:p>
          <a:p>
            <a:pPr lvl="1"/>
            <a:r>
              <a:rPr lang="zh-CN" altLang="en-US">
                <a:sym typeface="+mn-ea"/>
              </a:rPr>
              <a:t>int a = 0;</a:t>
            </a:r>
            <a:endParaRPr lang="zh-CN" altLang="en-US"/>
          </a:p>
          <a:p>
            <a:pPr lvl="1"/>
            <a:r>
              <a:rPr lang="en-US" altLang="zh-CN">
                <a:solidFill>
                  <a:srgbClr val="FF0000"/>
                </a:solidFill>
                <a:sym typeface="+mn-ea"/>
              </a:rPr>
              <a:t>volatile </a:t>
            </a:r>
            <a:r>
              <a:rPr lang="zh-CN" altLang="en-US">
                <a:sym typeface="+mn-ea"/>
              </a:rPr>
              <a:t>boolean flag = false;</a:t>
            </a:r>
            <a:endParaRPr lang="zh-CN" altLang="en-US">
              <a:sym typeface="+mn-ea"/>
            </a:endParaRPr>
          </a:p>
          <a:p>
            <a:pPr lvl="1"/>
            <a:r>
              <a:rPr lang="en-US" altLang="zh-CN">
                <a:solidFill>
                  <a:srgbClr val="FF0000"/>
                </a:solidFill>
                <a:sym typeface="+mn-ea"/>
              </a:rPr>
              <a:t>volatile </a:t>
            </a:r>
            <a:r>
              <a:rPr lang="en-US" altLang="zh-CN">
                <a:sym typeface="+mn-ea"/>
              </a:rPr>
              <a:t>boolean flag1 = true;</a:t>
            </a:r>
            <a:endParaRPr lang="en-US" altLang="zh-CN">
              <a:sym typeface="+mn-ea"/>
            </a:endParaRPr>
          </a:p>
          <a:p>
            <a:endParaRPr lang="zh-CN" altLang="en-US"/>
          </a:p>
          <a:p>
            <a:pPr lvl="1"/>
            <a:r>
              <a:rPr lang="zh-CN" altLang="en-US">
                <a:sym typeface="+mn-ea"/>
              </a:rPr>
              <a:t>public void writer() {</a:t>
            </a:r>
            <a:endParaRPr lang="zh-CN" altLang="en-US"/>
          </a:p>
          <a:p>
            <a:pPr lvl="1"/>
            <a:r>
              <a:rPr lang="zh-CN" altLang="en-US">
                <a:sym typeface="+mn-ea"/>
              </a:rPr>
              <a:t>    a = 1;                   </a:t>
            </a:r>
            <a:r>
              <a:rPr lang="en-US" altLang="zh-CN">
                <a:sym typeface="+mn-ea"/>
              </a:rPr>
              <a:t>	</a:t>
            </a:r>
            <a:r>
              <a:rPr lang="zh-CN" altLang="en-US">
                <a:sym typeface="+mn-ea"/>
              </a:rPr>
              <a:t>//1</a:t>
            </a:r>
            <a:endParaRPr lang="zh-CN" altLang="en-US"/>
          </a:p>
          <a:p>
            <a:pPr lvl="1"/>
            <a:r>
              <a:rPr lang="zh-CN" altLang="en-US">
                <a:sym typeface="+mn-ea"/>
              </a:rPr>
              <a:t>    flag = true;             </a:t>
            </a:r>
            <a:r>
              <a:rPr lang="en-US" altLang="zh-CN">
                <a:sym typeface="+mn-ea"/>
              </a:rPr>
              <a:t>	</a:t>
            </a:r>
            <a:r>
              <a:rPr lang="zh-CN" altLang="en-US">
                <a:sym typeface="+mn-ea"/>
              </a:rPr>
              <a:t>//2 </a:t>
            </a:r>
            <a:endParaRPr lang="zh-CN" altLang="en-US"/>
          </a:p>
          <a:p>
            <a:pPr lvl="1"/>
            <a:r>
              <a:rPr lang="zh-CN" altLang="en-US">
                <a:sym typeface="+mn-ea"/>
              </a:rPr>
              <a:t>}</a:t>
            </a:r>
            <a:endParaRPr lang="zh-CN" altLang="en-US"/>
          </a:p>
          <a:p>
            <a:endParaRPr lang="zh-CN" altLang="en-US"/>
          </a:p>
          <a:p>
            <a:pPr lvl="1"/>
            <a:r>
              <a:rPr lang="zh-CN" altLang="en-US">
                <a:sym typeface="+mn-ea"/>
              </a:rPr>
              <a:t>Public void reader() {</a:t>
            </a:r>
            <a:endParaRPr lang="zh-CN" altLang="en-US"/>
          </a:p>
          <a:p>
            <a:pPr lvl="1"/>
            <a:r>
              <a:rPr lang="zh-CN" altLang="en-US">
                <a:sym typeface="+mn-ea"/>
              </a:rPr>
              <a:t>    if (</a:t>
            </a:r>
            <a:r>
              <a:rPr lang="en-US" altLang="zh-CN">
                <a:sym typeface="+mn-ea"/>
              </a:rPr>
              <a:t>flag1 </a:t>
            </a:r>
            <a:r>
              <a:rPr lang="zh-CN" altLang="en-US">
                <a:sym typeface="+mn-ea"/>
              </a:rPr>
              <a:t>) {                </a:t>
            </a:r>
            <a:r>
              <a:rPr lang="en-US" altLang="zh-CN">
                <a:sym typeface="+mn-ea"/>
              </a:rPr>
              <a:t>	</a:t>
            </a:r>
            <a:r>
              <a:rPr lang="zh-CN" altLang="en-US">
                <a:sym typeface="+mn-ea"/>
              </a:rPr>
              <a:t>//3</a:t>
            </a:r>
            <a:endParaRPr lang="zh-CN" altLang="en-US"/>
          </a:p>
          <a:p>
            <a:pPr lvl="1"/>
            <a:r>
              <a:rPr lang="zh-CN" altLang="en-US">
                <a:sym typeface="+mn-ea"/>
              </a:rPr>
              <a:t>        int i =  a * a;        </a:t>
            </a:r>
            <a:r>
              <a:rPr lang="en-US" altLang="zh-CN">
                <a:sym typeface="+mn-ea"/>
              </a:rPr>
              <a:t>	</a:t>
            </a:r>
            <a:r>
              <a:rPr lang="zh-CN" altLang="en-US">
                <a:sym typeface="+mn-ea"/>
              </a:rPr>
              <a:t>//4</a:t>
            </a:r>
            <a:endParaRPr lang="zh-CN" altLang="en-US"/>
          </a:p>
          <a:p>
            <a:pPr lvl="1"/>
            <a:r>
              <a:rPr lang="zh-CN" altLang="en-US">
                <a:sym typeface="+mn-ea"/>
              </a:rPr>
              <a:t>        ……</a:t>
            </a:r>
            <a:endParaRPr lang="zh-CN" altLang="en-US"/>
          </a:p>
          <a:p>
            <a:pPr lvl="1"/>
            <a:r>
              <a:rPr lang="zh-CN" altLang="en-US">
                <a:sym typeface="+mn-ea"/>
              </a:rPr>
              <a:t>    }</a:t>
            </a:r>
            <a:endParaRPr lang="zh-CN" altLang="en-US"/>
          </a:p>
          <a:p>
            <a:pPr lvl="1"/>
            <a:r>
              <a:rPr lang="zh-CN" altLang="en-US">
                <a:sym typeface="+mn-ea"/>
              </a:rPr>
              <a:t>}</a:t>
            </a:r>
            <a:endParaRPr lang="zh-CN" altLang="en-US"/>
          </a:p>
          <a:p>
            <a:r>
              <a:rPr lang="zh-CN" altLang="en-US">
                <a:sym typeface="+mn-ea"/>
              </a:rPr>
              <a:t>}</a:t>
            </a:r>
            <a:endParaRPr lang="zh-CN" altLang="en-US"/>
          </a:p>
        </p:txBody>
      </p:sp>
      <p:grpSp>
        <p:nvGrpSpPr>
          <p:cNvPr id="24" name="组合 23"/>
          <p:cNvGrpSpPr/>
          <p:nvPr/>
        </p:nvGrpSpPr>
        <p:grpSpPr>
          <a:xfrm>
            <a:off x="5888355" y="2090420"/>
            <a:ext cx="4872990" cy="4302760"/>
            <a:chOff x="10630" y="3376"/>
            <a:chExt cx="7674" cy="6776"/>
          </a:xfrm>
        </p:grpSpPr>
        <p:sp>
          <p:nvSpPr>
            <p:cNvPr id="20" name="文本框 19"/>
            <p:cNvSpPr txBox="1"/>
            <p:nvPr/>
          </p:nvSpPr>
          <p:spPr>
            <a:xfrm>
              <a:off x="15165" y="5292"/>
              <a:ext cx="761" cy="1306"/>
            </a:xfrm>
            <a:prstGeom prst="rect">
              <a:avLst/>
            </a:prstGeom>
            <a:solidFill>
              <a:schemeClr val="lt1"/>
            </a:solidFill>
          </p:spPr>
          <p:txBody>
            <a:bodyPr wrap="square" rtlCol="0" anchor="t">
              <a:spAutoFit/>
            </a:bodyPr>
            <a:p>
              <a:endParaRPr lang="zh-CN" altLang="en-US" sz="4800">
                <a:solidFill>
                  <a:srgbClr val="FF0000"/>
                </a:solidFill>
                <a:cs typeface="Arial" panose="020B0604020202020204" pitchFamily="34" charset="0"/>
              </a:endParaRPr>
            </a:p>
          </p:txBody>
        </p:sp>
        <p:cxnSp>
          <p:nvCxnSpPr>
            <p:cNvPr id="5" name="直接箭头连接符 4"/>
            <p:cNvCxnSpPr/>
            <p:nvPr/>
          </p:nvCxnSpPr>
          <p:spPr>
            <a:xfrm>
              <a:off x="10630" y="3376"/>
              <a:ext cx="0" cy="6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1309" y="6011"/>
              <a:ext cx="2303"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flag=true; //2</a:t>
              </a:r>
              <a:endParaRPr lang="en-US" altLang="zh-CN" sz="1400">
                <a:latin typeface="微软雅黑" panose="020B0503020204020204" charset="-122"/>
                <a:ea typeface="微软雅黑" panose="020B0503020204020204" charset="-122"/>
              </a:endParaRPr>
            </a:p>
          </p:txBody>
        </p:sp>
        <p:sp>
          <p:nvSpPr>
            <p:cNvPr id="7" name="矩形 6"/>
            <p:cNvSpPr/>
            <p:nvPr/>
          </p:nvSpPr>
          <p:spPr>
            <a:xfrm>
              <a:off x="14459" y="7104"/>
              <a:ext cx="2359" cy="86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if(flag1)    // 3</a:t>
              </a:r>
              <a:endParaRPr lang="en-US" altLang="zh-CN" sz="1400">
                <a:latin typeface="微软雅黑" panose="020B0503020204020204" charset="-122"/>
                <a:ea typeface="微软雅黑" panose="020B0503020204020204" charset="-122"/>
              </a:endParaRPr>
            </a:p>
          </p:txBody>
        </p:sp>
        <p:sp>
          <p:nvSpPr>
            <p:cNvPr id="8" name="矩形 7"/>
            <p:cNvSpPr/>
            <p:nvPr/>
          </p:nvSpPr>
          <p:spPr>
            <a:xfrm>
              <a:off x="14460" y="8365"/>
              <a:ext cx="2358"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int i = a * a; //4</a:t>
              </a:r>
              <a:endParaRPr lang="en-US" altLang="zh-CN" sz="1400">
                <a:latin typeface="微软雅黑" panose="020B0503020204020204" charset="-122"/>
                <a:ea typeface="微软雅黑" panose="020B0503020204020204" charset="-122"/>
              </a:endParaRPr>
            </a:p>
          </p:txBody>
        </p:sp>
        <p:sp>
          <p:nvSpPr>
            <p:cNvPr id="9" name="矩形 8"/>
            <p:cNvSpPr/>
            <p:nvPr/>
          </p:nvSpPr>
          <p:spPr>
            <a:xfrm>
              <a:off x="11311" y="4861"/>
              <a:ext cx="2300" cy="861"/>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400">
                  <a:latin typeface="微软雅黑" panose="020B0503020204020204" charset="-122"/>
                  <a:ea typeface="微软雅黑" panose="020B0503020204020204" charset="-122"/>
                </a:rPr>
                <a:t>a=1;   //1</a:t>
              </a:r>
              <a:endParaRPr lang="en-US" altLang="zh-CN" sz="1400">
                <a:latin typeface="微软雅黑" panose="020B0503020204020204" charset="-122"/>
                <a:ea typeface="微软雅黑" panose="020B0503020204020204" charset="-122"/>
              </a:endParaRPr>
            </a:p>
          </p:txBody>
        </p:sp>
        <p:sp>
          <p:nvSpPr>
            <p:cNvPr id="10" name="文本框 9"/>
            <p:cNvSpPr txBox="1"/>
            <p:nvPr/>
          </p:nvSpPr>
          <p:spPr>
            <a:xfrm>
              <a:off x="11743" y="3376"/>
              <a:ext cx="1045"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A</a:t>
              </a:r>
              <a:endParaRPr lang="en-US" altLang="zh-CN" sz="1400">
                <a:latin typeface="微软雅黑" panose="020B0503020204020204" charset="-122"/>
                <a:ea typeface="微软雅黑" panose="020B0503020204020204" charset="-122"/>
              </a:endParaRPr>
            </a:p>
          </p:txBody>
        </p:sp>
        <p:sp>
          <p:nvSpPr>
            <p:cNvPr id="11" name="文本框 10"/>
            <p:cNvSpPr txBox="1"/>
            <p:nvPr/>
          </p:nvSpPr>
          <p:spPr>
            <a:xfrm>
              <a:off x="14902" y="3376"/>
              <a:ext cx="1024" cy="503"/>
            </a:xfrm>
            <a:prstGeom prst="rect">
              <a:avLst/>
            </a:prstGeom>
            <a:noFill/>
          </p:spPr>
          <p:txBody>
            <a:bodyPr wrap="none" rtlCol="0">
              <a:spAutoFit/>
            </a:bodyPr>
            <a:p>
              <a:r>
                <a:rPr lang="zh-CN" altLang="en-US" sz="1400">
                  <a:latin typeface="微软雅黑" panose="020B0503020204020204" charset="-122"/>
                  <a:ea typeface="微软雅黑" panose="020B0503020204020204" charset="-122"/>
                </a:rPr>
                <a:t>线程</a:t>
              </a:r>
              <a:r>
                <a:rPr lang="en-US" altLang="zh-CN" sz="1400">
                  <a:latin typeface="微软雅黑" panose="020B0503020204020204" charset="-122"/>
                  <a:ea typeface="微软雅黑" panose="020B0503020204020204" charset="-122"/>
                </a:rPr>
                <a:t>B</a:t>
              </a:r>
              <a:endParaRPr lang="en-US" altLang="zh-CN" sz="1400">
                <a:latin typeface="微软雅黑" panose="020B0503020204020204" charset="-122"/>
                <a:ea typeface="微软雅黑" panose="020B0503020204020204" charset="-122"/>
              </a:endParaRPr>
            </a:p>
          </p:txBody>
        </p:sp>
        <p:cxnSp>
          <p:nvCxnSpPr>
            <p:cNvPr id="18" name="曲线连接符 17"/>
            <p:cNvCxnSpPr/>
            <p:nvPr/>
          </p:nvCxnSpPr>
          <p:spPr>
            <a:xfrm>
              <a:off x="13612" y="5292"/>
              <a:ext cx="5" cy="1150"/>
            </a:xfrm>
            <a:prstGeom prst="curvedConnector3">
              <a:avLst>
                <a:gd name="adj1" fmla="val 37600000"/>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9" name="曲线连接符 18"/>
            <p:cNvCxnSpPr>
              <a:stCxn id="7" idx="3"/>
              <a:endCxn id="8" idx="3"/>
            </p:cNvCxnSpPr>
            <p:nvPr/>
          </p:nvCxnSpPr>
          <p:spPr>
            <a:xfrm>
              <a:off x="16818" y="7535"/>
              <a:ext cx="5" cy="1261"/>
            </a:xfrm>
            <a:prstGeom prst="curvedConnector3">
              <a:avLst>
                <a:gd name="adj1" fmla="val 26760000"/>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15184" y="5197"/>
              <a:ext cx="462" cy="1113"/>
            </a:xfrm>
            <a:prstGeom prst="rect">
              <a:avLst/>
            </a:prstGeom>
            <a:noFill/>
          </p:spPr>
          <p:txBody>
            <a:bodyPr wrap="square" rtlCol="0">
              <a:spAutoFit/>
            </a:bodyPr>
            <a:p>
              <a:r>
                <a:rPr lang="en-US" altLang="zh-CN" sz="4000">
                  <a:solidFill>
                    <a:srgbClr val="FF0000"/>
                  </a:solidFill>
                </a:rPr>
                <a:t>x</a:t>
              </a:r>
              <a:endParaRPr lang="en-US" altLang="zh-CN" sz="4000">
                <a:solidFill>
                  <a:srgbClr val="FF0000"/>
                </a:solidFill>
              </a:endParaRPr>
            </a:p>
          </p:txBody>
        </p:sp>
        <p:sp>
          <p:nvSpPr>
            <p:cNvPr id="22" name="文本框 21"/>
            <p:cNvSpPr txBox="1"/>
            <p:nvPr/>
          </p:nvSpPr>
          <p:spPr>
            <a:xfrm>
              <a:off x="17842" y="7535"/>
              <a:ext cx="462" cy="1113"/>
            </a:xfrm>
            <a:prstGeom prst="rect">
              <a:avLst/>
            </a:prstGeom>
            <a:noFill/>
          </p:spPr>
          <p:txBody>
            <a:bodyPr wrap="square" rtlCol="0">
              <a:spAutoFit/>
            </a:bodyPr>
            <a:p>
              <a:r>
                <a:rPr lang="en-US" altLang="zh-CN" sz="4000">
                  <a:solidFill>
                    <a:srgbClr val="FF0000"/>
                  </a:solidFill>
                </a:rPr>
                <a:t>x</a:t>
              </a:r>
              <a:endParaRPr lang="en-US" altLang="zh-CN" sz="4000">
                <a:solidFill>
                  <a:srgbClr val="FF0000"/>
                </a:solidFill>
              </a:endParaRPr>
            </a:p>
          </p:txBody>
        </p:sp>
      </p:grpSp>
      <p:sp>
        <p:nvSpPr>
          <p:cNvPr id="12" name="文本框 11"/>
          <p:cNvSpPr txBox="1"/>
          <p:nvPr/>
        </p:nvSpPr>
        <p:spPr>
          <a:xfrm>
            <a:off x="9360535" y="2660650"/>
            <a:ext cx="2548255" cy="794385"/>
          </a:xfrm>
          <a:prstGeom prst="rect">
            <a:avLst/>
          </a:prstGeom>
          <a:noFill/>
        </p:spPr>
        <p:txBody>
          <a:bodyPr wrap="square" rtlCol="0">
            <a:spAutoFit/>
          </a:bodyPr>
          <a:p>
            <a:pPr algn="l">
              <a:lnSpc>
                <a:spcPct val="110000"/>
              </a:lnSpc>
            </a:pPr>
            <a:r>
              <a:rPr lang="zh-CN" altLang="en-US" sz="1400">
                <a:solidFill>
                  <a:srgbClr val="FF0000"/>
                </a:solidFill>
                <a:latin typeface="微软雅黑" panose="020B0503020204020204" charset="-122"/>
                <a:ea typeface="微软雅黑" panose="020B0503020204020204" charset="-122"/>
              </a:rPr>
              <a:t>写入</a:t>
            </a:r>
            <a:r>
              <a:rPr lang="en-US" altLang="zh-CN" sz="1400">
                <a:solidFill>
                  <a:srgbClr val="FF0000"/>
                </a:solidFill>
                <a:latin typeface="微软雅黑" panose="020B0503020204020204" charset="-122"/>
                <a:ea typeface="微软雅黑" panose="020B0503020204020204" charset="-122"/>
              </a:rPr>
              <a:t>volatile</a:t>
            </a:r>
            <a:r>
              <a:rPr lang="zh-CN" altLang="en-US" sz="1400">
                <a:solidFill>
                  <a:srgbClr val="FF0000"/>
                </a:solidFill>
                <a:latin typeface="微软雅黑" panose="020B0503020204020204" charset="-122"/>
                <a:ea typeface="微软雅黑" panose="020B0503020204020204" charset="-122"/>
              </a:rPr>
              <a:t>变量：</a:t>
            </a:r>
            <a:endParaRPr lang="zh-CN" altLang="en-US" sz="1400">
              <a:solidFill>
                <a:srgbClr val="FF0000"/>
              </a:solidFill>
              <a:latin typeface="微软雅黑" panose="020B0503020204020204" charset="-122"/>
              <a:ea typeface="微软雅黑" panose="020B0503020204020204" charset="-122"/>
            </a:endParaRPr>
          </a:p>
          <a:p>
            <a:pPr algn="l">
              <a:lnSpc>
                <a:spcPct val="110000"/>
              </a:lnSpc>
            </a:pPr>
            <a:r>
              <a:rPr lang="zh-CN" altLang="en-US" sz="1400">
                <a:solidFill>
                  <a:srgbClr val="FF0000"/>
                </a:solidFill>
                <a:latin typeface="微软雅黑" panose="020B0503020204020204" charset="-122"/>
                <a:ea typeface="微软雅黑" panose="020B0503020204020204" charset="-122"/>
                <a:sym typeface="+mn-ea"/>
              </a:rPr>
              <a:t>flushing the cache to main memory</a:t>
            </a:r>
            <a:endParaRPr lang="zh-CN" altLang="en-US" sz="1400">
              <a:solidFill>
                <a:srgbClr val="FF0000"/>
              </a:solidFill>
              <a:latin typeface="微软雅黑" panose="020B0503020204020204" charset="-122"/>
              <a:ea typeface="微软雅黑" panose="020B0503020204020204" charset="-122"/>
              <a:sym typeface="+mn-ea"/>
            </a:endParaRPr>
          </a:p>
        </p:txBody>
      </p:sp>
      <p:sp>
        <p:nvSpPr>
          <p:cNvPr id="13" name="文本框 12"/>
          <p:cNvSpPr txBox="1"/>
          <p:nvPr/>
        </p:nvSpPr>
        <p:spPr>
          <a:xfrm>
            <a:off x="5984240" y="5017135"/>
            <a:ext cx="2548255" cy="794385"/>
          </a:xfrm>
          <a:prstGeom prst="rect">
            <a:avLst/>
          </a:prstGeom>
          <a:noFill/>
        </p:spPr>
        <p:txBody>
          <a:bodyPr wrap="square" rtlCol="0">
            <a:spAutoFit/>
          </a:bodyPr>
          <a:p>
            <a:pPr algn="l">
              <a:lnSpc>
                <a:spcPct val="110000"/>
              </a:lnSpc>
            </a:pPr>
            <a:r>
              <a:rPr lang="zh-CN" altLang="en-US" sz="1400">
                <a:solidFill>
                  <a:srgbClr val="FF0000"/>
                </a:solidFill>
                <a:latin typeface="微软雅黑" panose="020B0503020204020204" charset="-122"/>
                <a:ea typeface="微软雅黑" panose="020B0503020204020204" charset="-122"/>
              </a:rPr>
              <a:t>读取</a:t>
            </a:r>
            <a:r>
              <a:rPr lang="en-US" altLang="zh-CN" sz="1400">
                <a:solidFill>
                  <a:srgbClr val="FF0000"/>
                </a:solidFill>
                <a:latin typeface="微软雅黑" panose="020B0503020204020204" charset="-122"/>
                <a:ea typeface="微软雅黑" panose="020B0503020204020204" charset="-122"/>
              </a:rPr>
              <a:t>volatile</a:t>
            </a:r>
            <a:r>
              <a:rPr lang="zh-CN" altLang="en-US" sz="1400">
                <a:solidFill>
                  <a:srgbClr val="FF0000"/>
                </a:solidFill>
                <a:latin typeface="微软雅黑" panose="020B0503020204020204" charset="-122"/>
                <a:ea typeface="微软雅黑" panose="020B0503020204020204" charset="-122"/>
              </a:rPr>
              <a:t>变量：</a:t>
            </a:r>
            <a:endParaRPr lang="zh-CN" altLang="en-US" sz="1400">
              <a:solidFill>
                <a:srgbClr val="FF0000"/>
              </a:solidFill>
              <a:latin typeface="微软雅黑" panose="020B0503020204020204" charset="-122"/>
              <a:ea typeface="微软雅黑" panose="020B0503020204020204" charset="-122"/>
            </a:endParaRPr>
          </a:p>
          <a:p>
            <a:pPr algn="l">
              <a:lnSpc>
                <a:spcPct val="110000"/>
              </a:lnSpc>
            </a:pPr>
            <a:r>
              <a:rPr lang="zh-CN" altLang="en-US" sz="1400">
                <a:solidFill>
                  <a:srgbClr val="FF0000"/>
                </a:solidFill>
                <a:latin typeface="微软雅黑" panose="020B0503020204020204" charset="-122"/>
                <a:ea typeface="微软雅黑" panose="020B0503020204020204" charset="-122"/>
                <a:sym typeface="+mn-ea"/>
              </a:rPr>
              <a:t>invalidating the local processor cache</a:t>
            </a:r>
            <a:endParaRPr lang="zh-CN" altLang="en-US" sz="1400">
              <a:solidFill>
                <a:srgbClr val="FF0000"/>
              </a:solidFill>
              <a:latin typeface="微软雅黑" panose="020B0503020204020204" charset="-122"/>
              <a:ea typeface="微软雅黑" panose="020B0503020204020204" charset="-122"/>
              <a:sym typeface="+mn-ea"/>
            </a:endParaRPr>
          </a:p>
        </p:txBody>
      </p:sp>
      <p:cxnSp>
        <p:nvCxnSpPr>
          <p:cNvPr id="23" name="直接箭头连接符 22"/>
          <p:cNvCxnSpPr>
            <a:stCxn id="13" idx="0"/>
            <a:endCxn id="7" idx="1"/>
          </p:cNvCxnSpPr>
          <p:nvPr/>
        </p:nvCxnSpPr>
        <p:spPr>
          <a:xfrm flipV="1">
            <a:off x="7258685" y="4731385"/>
            <a:ext cx="1061085" cy="2857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6" idx="3"/>
          </p:cNvCxnSpPr>
          <p:nvPr/>
        </p:nvCxnSpPr>
        <p:spPr>
          <a:xfrm flipH="1">
            <a:off x="7781925" y="3033395"/>
            <a:ext cx="1647190" cy="1003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38200" y="1021080"/>
            <a:ext cx="5319395" cy="38481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如果线程</a:t>
            </a:r>
            <a:r>
              <a:rPr lang="en-US" altLang="zh-CN">
                <a:latin typeface="微软雅黑" panose="020B0503020204020204" charset="-122"/>
                <a:ea typeface="微软雅黑" panose="020B0503020204020204" charset="-122"/>
                <a:sym typeface="+mn-ea"/>
              </a:rPr>
              <a:t>B</a:t>
            </a:r>
            <a:r>
              <a:rPr lang="zh-CN" altLang="en-US">
                <a:latin typeface="微软雅黑" panose="020B0503020204020204" charset="-122"/>
                <a:ea typeface="微软雅黑" panose="020B0503020204020204" charset="-122"/>
                <a:sym typeface="+mn-ea"/>
              </a:rPr>
              <a:t>在</a:t>
            </a:r>
            <a:r>
              <a:rPr lang="en-US" altLang="zh-CN">
                <a:latin typeface="微软雅黑" panose="020B0503020204020204" charset="-122"/>
                <a:ea typeface="微软雅黑" panose="020B0503020204020204" charset="-122"/>
                <a:sym typeface="+mn-ea"/>
              </a:rPr>
              <a:t>A</a:t>
            </a:r>
            <a:r>
              <a:rPr lang="zh-CN" altLang="en-US">
                <a:latin typeface="微软雅黑" panose="020B0503020204020204" charset="-122"/>
                <a:ea typeface="微软雅黑" panose="020B0503020204020204" charset="-122"/>
                <a:sym typeface="+mn-ea"/>
              </a:rPr>
              <a:t>之后执行，是否能够看到</a:t>
            </a:r>
            <a:r>
              <a:rPr lang="en-US" altLang="zh-CN">
                <a:latin typeface="微软雅黑" panose="020B0503020204020204" charset="-122"/>
                <a:ea typeface="微软雅黑" panose="020B0503020204020204" charset="-122"/>
                <a:sym typeface="+mn-ea"/>
              </a:rPr>
              <a:t>a</a:t>
            </a:r>
            <a:r>
              <a:rPr lang="zh-CN" altLang="en-US">
                <a:latin typeface="微软雅黑" panose="020B0503020204020204" charset="-122"/>
                <a:ea typeface="微软雅黑" panose="020B0503020204020204" charset="-122"/>
                <a:sym typeface="+mn-ea"/>
              </a:rPr>
              <a:t>的值为</a:t>
            </a:r>
            <a:r>
              <a:rPr lang="en-US" altLang="zh-CN">
                <a:latin typeface="微软雅黑" panose="020B0503020204020204" charset="-122"/>
                <a:ea typeface="微软雅黑" panose="020B0503020204020204" charset="-122"/>
                <a:sym typeface="+mn-ea"/>
              </a:rPr>
              <a:t>1</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总结</a:t>
            </a:r>
            <a:endParaRPr lang="zh-CN" altLang="en-US"/>
          </a:p>
        </p:txBody>
      </p:sp>
      <p:sp>
        <p:nvSpPr>
          <p:cNvPr id="4" name="文本框 3"/>
          <p:cNvSpPr txBox="1"/>
          <p:nvPr/>
        </p:nvSpPr>
        <p:spPr>
          <a:xfrm>
            <a:off x="838200" y="2022475"/>
            <a:ext cx="9672955" cy="871220"/>
          </a:xfrm>
          <a:prstGeom prst="rect">
            <a:avLst/>
          </a:prstGeom>
          <a:noFill/>
        </p:spPr>
        <p:txBody>
          <a:bodyPr wrap="square" rtlCol="0" anchor="t">
            <a:spAutoFit/>
          </a:bodyPr>
          <a:p>
            <a:pPr>
              <a:lnSpc>
                <a:spcPct val="160000"/>
              </a:lnSpc>
            </a:pPr>
            <a:r>
              <a:rPr lang="en-US" altLang="zh-CN" sz="1600">
                <a:solidFill>
                  <a:schemeClr val="bg2">
                    <a:lumMod val="25000"/>
                  </a:schemeClr>
                </a:solidFill>
                <a:latin typeface="微软雅黑" panose="020B0503020204020204" charset="-122"/>
                <a:ea typeface="微软雅黑" panose="020B0503020204020204" charset="-122"/>
                <a:sym typeface="+mn-ea"/>
              </a:rPr>
              <a:t>Java</a:t>
            </a:r>
            <a:r>
              <a:rPr lang="zh-CN" altLang="en-US" sz="1600">
                <a:solidFill>
                  <a:schemeClr val="bg2">
                    <a:lumMod val="25000"/>
                  </a:schemeClr>
                </a:solidFill>
                <a:latin typeface="微软雅黑" panose="020B0503020204020204" charset="-122"/>
                <a:ea typeface="微软雅黑" panose="020B0503020204020204" charset="-122"/>
                <a:sym typeface="+mn-ea"/>
              </a:rPr>
              <a:t>内存模型就是描述一组规范，让编译器和</a:t>
            </a:r>
            <a:r>
              <a:rPr lang="en-US" altLang="zh-CN" sz="1600">
                <a:solidFill>
                  <a:schemeClr val="bg2">
                    <a:lumMod val="25000"/>
                  </a:schemeClr>
                </a:solidFill>
                <a:latin typeface="微软雅黑" panose="020B0503020204020204" charset="-122"/>
                <a:ea typeface="微软雅黑" panose="020B0503020204020204" charset="-122"/>
                <a:sym typeface="+mn-ea"/>
              </a:rPr>
              <a:t>jvm</a:t>
            </a:r>
            <a:r>
              <a:rPr lang="zh-CN" altLang="en-US" sz="1600">
                <a:solidFill>
                  <a:schemeClr val="bg2">
                    <a:lumMod val="25000"/>
                  </a:schemeClr>
                </a:solidFill>
                <a:latin typeface="微软雅黑" panose="020B0503020204020204" charset="-122"/>
                <a:ea typeface="微软雅黑" panose="020B0503020204020204" charset="-122"/>
                <a:sym typeface="+mn-ea"/>
              </a:rPr>
              <a:t>在执行</a:t>
            </a:r>
            <a:r>
              <a:rPr lang="zh-CN" altLang="en-US" sz="1600" b="1">
                <a:solidFill>
                  <a:schemeClr val="bg2">
                    <a:lumMod val="25000"/>
                  </a:schemeClr>
                </a:solidFill>
                <a:latin typeface="微软雅黑" panose="020B0503020204020204" charset="-122"/>
                <a:ea typeface="微软雅黑" panose="020B0503020204020204" charset="-122"/>
                <a:sym typeface="+mn-ea"/>
              </a:rPr>
              <a:t>正确同步</a:t>
            </a:r>
            <a:r>
              <a:rPr lang="zh-CN" altLang="en-US" sz="1600">
                <a:solidFill>
                  <a:schemeClr val="bg2">
                    <a:lumMod val="25000"/>
                  </a:schemeClr>
                </a:solidFill>
                <a:latin typeface="微软雅黑" panose="020B0503020204020204" charset="-122"/>
                <a:ea typeface="微软雅黑" panose="020B0503020204020204" charset="-122"/>
                <a:sym typeface="+mn-ea"/>
              </a:rPr>
              <a:t>的程序时，排除可见性和重排序对程序不可以预测的影响，保证程序的结果符合编程人员的预期</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olidFill>
                  <a:schemeClr val="bg2">
                    <a:lumMod val="25000"/>
                  </a:schemeClr>
                </a:solidFill>
                <a:latin typeface="微软雅黑" panose="020B0503020204020204" charset="-122"/>
                <a:ea typeface="微软雅黑" panose="020B0503020204020204" charset="-122"/>
              </a:rPr>
              <a:t>参考文档</a:t>
            </a:r>
            <a:endParaRPr lang="zh-CN" altLang="en-US" sz="2800">
              <a:solidFill>
                <a:schemeClr val="bg2">
                  <a:lumMod val="25000"/>
                </a:schemeClr>
              </a:solidFill>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604645"/>
            <a:ext cx="10515600" cy="4815840"/>
          </a:xfrm>
        </p:spPr>
        <p:txBody>
          <a:bodyPr>
            <a:noAutofit/>
          </a:bodyPr>
          <a:p>
            <a:pPr marL="342900" indent="-342900">
              <a:lnSpc>
                <a:spcPct val="150000"/>
              </a:lnSpc>
              <a:buAutoNum type="arabicPeriod"/>
            </a:pPr>
            <a:r>
              <a:rPr lang="zh-CN" altLang="en-US" sz="1600">
                <a:solidFill>
                  <a:schemeClr val="bg2">
                    <a:lumMod val="25000"/>
                  </a:schemeClr>
                </a:solidFill>
                <a:latin typeface="微软雅黑" panose="020B0503020204020204" charset="-122"/>
                <a:ea typeface="微软雅黑" panose="020B0503020204020204" charset="-122"/>
                <a:sym typeface="+mn-ea"/>
                <a:hlinkClick r:id="rId1"/>
              </a:rPr>
              <a:t>深入理解</a:t>
            </a:r>
            <a:r>
              <a:rPr lang="en-US" altLang="zh-CN" sz="1600">
                <a:solidFill>
                  <a:schemeClr val="bg2">
                    <a:lumMod val="25000"/>
                  </a:schemeClr>
                </a:solidFill>
                <a:latin typeface="微软雅黑" panose="020B0503020204020204" charset="-122"/>
                <a:ea typeface="微软雅黑" panose="020B0503020204020204" charset="-122"/>
                <a:sym typeface="+mn-ea"/>
                <a:hlinkClick r:id="rId1"/>
              </a:rPr>
              <a:t>Java</a:t>
            </a:r>
            <a:r>
              <a:rPr lang="zh-CN" altLang="en-US" sz="1600">
                <a:solidFill>
                  <a:schemeClr val="bg2">
                    <a:lumMod val="25000"/>
                  </a:schemeClr>
                </a:solidFill>
                <a:latin typeface="微软雅黑" panose="020B0503020204020204" charset="-122"/>
                <a:ea typeface="微软雅黑" panose="020B0503020204020204" charset="-122"/>
                <a:sym typeface="+mn-ea"/>
                <a:hlinkClick r:id="rId1"/>
              </a:rPr>
              <a:t>内存模型</a:t>
            </a:r>
            <a:endParaRPr lang="zh-CN" altLang="en-US" sz="1600">
              <a:solidFill>
                <a:schemeClr val="bg2">
                  <a:lumMod val="25000"/>
                </a:schemeClr>
              </a:solidFill>
              <a:latin typeface="微软雅黑" panose="020B0503020204020204" charset="-122"/>
              <a:ea typeface="微软雅黑" panose="020B0503020204020204" charset="-122"/>
              <a:sym typeface="+mn-ea"/>
              <a:hlinkClick r:id="rId1"/>
            </a:endParaRPr>
          </a:p>
          <a:p>
            <a:pPr marL="342900" indent="-342900">
              <a:lnSpc>
                <a:spcPct val="150000"/>
              </a:lnSpc>
              <a:buAutoNum type="arabicPeriod"/>
            </a:pPr>
            <a:r>
              <a:rPr lang="zh-CN" altLang="en-US" sz="1600">
                <a:solidFill>
                  <a:schemeClr val="bg2">
                    <a:lumMod val="25000"/>
                  </a:schemeClr>
                </a:solidFill>
                <a:latin typeface="微软雅黑" panose="020B0503020204020204" charset="-122"/>
                <a:ea typeface="微软雅黑" panose="020B0503020204020204" charset="-122"/>
              </a:rPr>
              <a:t>深入</a:t>
            </a:r>
            <a:r>
              <a:rPr lang="en-US" altLang="zh-CN" sz="1600">
                <a:solidFill>
                  <a:schemeClr val="bg2">
                    <a:lumMod val="25000"/>
                  </a:schemeClr>
                </a:solidFill>
                <a:latin typeface="微软雅黑" panose="020B0503020204020204" charset="-122"/>
                <a:ea typeface="微软雅黑" panose="020B0503020204020204" charset="-122"/>
              </a:rPr>
              <a:t>JVM</a:t>
            </a:r>
            <a:r>
              <a:rPr lang="zh-CN" altLang="en-US" sz="1600">
                <a:solidFill>
                  <a:schemeClr val="bg2">
                    <a:lumMod val="25000"/>
                  </a:schemeClr>
                </a:solidFill>
                <a:latin typeface="微软雅黑" panose="020B0503020204020204" charset="-122"/>
                <a:ea typeface="微软雅黑" panose="020B0503020204020204" charset="-122"/>
              </a:rPr>
              <a:t>虚拟机</a:t>
            </a:r>
            <a:endParaRPr lang="zh-CN" altLang="en-US" sz="1600">
              <a:solidFill>
                <a:schemeClr val="bg2">
                  <a:lumMod val="25000"/>
                </a:schemeClr>
              </a:solidFill>
              <a:latin typeface="微软雅黑" panose="020B0503020204020204" charset="-122"/>
              <a:ea typeface="微软雅黑" panose="020B0503020204020204" charset="-122"/>
            </a:endParaRPr>
          </a:p>
          <a:p>
            <a:pPr marL="342900" indent="-342900">
              <a:lnSpc>
                <a:spcPct val="150000"/>
              </a:lnSpc>
              <a:buAutoNum type="arabicPeriod"/>
            </a:pPr>
            <a:r>
              <a:rPr lang="en-US" altLang="zh-CN" sz="1600">
                <a:solidFill>
                  <a:schemeClr val="bg2">
                    <a:lumMod val="25000"/>
                  </a:schemeClr>
                </a:solidFill>
                <a:latin typeface="微软雅黑" panose="020B0503020204020204" charset="-122"/>
                <a:ea typeface="微软雅黑" panose="020B0503020204020204" charset="-122"/>
              </a:rPr>
              <a:t>Java</a:t>
            </a:r>
            <a:r>
              <a:rPr lang="zh-CN" altLang="en-US" sz="1600">
                <a:solidFill>
                  <a:schemeClr val="bg2">
                    <a:lumMod val="25000"/>
                  </a:schemeClr>
                </a:solidFill>
                <a:latin typeface="微软雅黑" panose="020B0503020204020204" charset="-122"/>
                <a:ea typeface="微软雅黑" panose="020B0503020204020204" charset="-122"/>
              </a:rPr>
              <a:t>并发编程实战</a:t>
            </a:r>
            <a:endParaRPr lang="zh-CN" altLang="en-US" sz="1600">
              <a:solidFill>
                <a:schemeClr val="bg2">
                  <a:lumMod val="25000"/>
                </a:schemeClr>
              </a:solidFill>
              <a:latin typeface="微软雅黑" panose="020B0503020204020204" charset="-122"/>
              <a:ea typeface="微软雅黑" panose="020B0503020204020204" charset="-122"/>
              <a:cs typeface="+mj-cs"/>
            </a:endParaRPr>
          </a:p>
          <a:p>
            <a:pPr marL="342900" indent="-342900">
              <a:lnSpc>
                <a:spcPct val="150000"/>
              </a:lnSpc>
              <a:buAutoNum type="arabicPeriod"/>
            </a:pPr>
            <a:r>
              <a:rPr lang="en-US" altLang="zh-CN" sz="1600">
                <a:solidFill>
                  <a:schemeClr val="bg2">
                    <a:lumMod val="25000"/>
                  </a:schemeClr>
                </a:solidFill>
                <a:latin typeface="微软雅黑" panose="020B0503020204020204" charset="-122"/>
                <a:ea typeface="微软雅黑" panose="020B0503020204020204" charset="-122"/>
                <a:hlinkClick r:id="rId2" action="ppaction://hlinkfile"/>
              </a:rPr>
              <a:t>jls8(java luanguage Specifications) chapter 17</a:t>
            </a:r>
            <a:endParaRPr lang="en-US" altLang="zh-CN" sz="1600">
              <a:solidFill>
                <a:schemeClr val="bg2">
                  <a:lumMod val="25000"/>
                </a:schemeClr>
              </a:solidFill>
              <a:latin typeface="微软雅黑" panose="020B0503020204020204" charset="-122"/>
              <a:ea typeface="微软雅黑" panose="020B0503020204020204" charset="-122"/>
              <a:hlinkClick r:id="rId2" action="ppaction://hlinkfile"/>
            </a:endParaRPr>
          </a:p>
          <a:p>
            <a:pPr marL="342900" indent="-342900">
              <a:lnSpc>
                <a:spcPct val="150000"/>
              </a:lnSpc>
              <a:buAutoNum type="arabicPeriod"/>
            </a:pPr>
            <a:r>
              <a:rPr lang="en-US" altLang="zh-CN" sz="1600">
                <a:solidFill>
                  <a:schemeClr val="bg2">
                    <a:lumMod val="25000"/>
                  </a:schemeClr>
                </a:solidFill>
                <a:latin typeface="微软雅黑" panose="020B0503020204020204" charset="-122"/>
                <a:ea typeface="微软雅黑" panose="020B0503020204020204" charset="-122"/>
              </a:rPr>
              <a:t>jsr133</a:t>
            </a:r>
            <a:endParaRPr lang="en-US" altLang="zh-CN" sz="1600">
              <a:solidFill>
                <a:schemeClr val="bg2">
                  <a:lumMod val="25000"/>
                </a:schemeClr>
              </a:solidFill>
              <a:latin typeface="微软雅黑" panose="020B0503020204020204" charset="-122"/>
              <a:ea typeface="微软雅黑" panose="020B0503020204020204" charset="-122"/>
            </a:endParaRPr>
          </a:p>
          <a:p>
            <a:pPr marL="342900" indent="-342900">
              <a:lnSpc>
                <a:spcPct val="150000"/>
              </a:lnSpc>
              <a:buAutoNum type="arabicPeriod"/>
            </a:pPr>
            <a:r>
              <a:rPr lang="en-US" altLang="zh-CN" sz="1600">
                <a:solidFill>
                  <a:schemeClr val="bg2">
                    <a:lumMod val="25000"/>
                  </a:schemeClr>
                </a:solidFill>
                <a:latin typeface="微软雅黑" panose="020B0503020204020204" charset="-122"/>
                <a:ea typeface="微软雅黑" panose="020B0503020204020204" charset="-122"/>
              </a:rPr>
              <a:t>JSR133中文版</a:t>
            </a:r>
            <a:endParaRPr lang="en-US" altLang="zh-CN" sz="1600">
              <a:solidFill>
                <a:schemeClr val="bg2">
                  <a:lumMod val="25000"/>
                </a:schemeClr>
              </a:solidFill>
              <a:latin typeface="微软雅黑" panose="020B0503020204020204" charset="-122"/>
              <a:ea typeface="微软雅黑" panose="020B0503020204020204" charset="-122"/>
            </a:endParaRPr>
          </a:p>
          <a:p>
            <a:pPr marL="342900" indent="-342900">
              <a:lnSpc>
                <a:spcPct val="150000"/>
              </a:lnSpc>
              <a:buAutoNum type="arabicPeriod"/>
            </a:pPr>
            <a:r>
              <a:rPr lang="en-US" altLang="zh-CN" sz="1600">
                <a:solidFill>
                  <a:schemeClr val="bg2">
                    <a:lumMod val="25000"/>
                  </a:schemeClr>
                </a:solidFill>
                <a:latin typeface="微软雅黑" panose="020B0503020204020204" charset="-122"/>
                <a:ea typeface="微软雅黑" panose="020B0503020204020204" charset="-122"/>
                <a:hlinkClick r:id="rId3"/>
              </a:rPr>
              <a:t>The JSR-133 Cookbook for Compiler Writers </a:t>
            </a:r>
            <a:endParaRPr lang="en-US" altLang="zh-CN" sz="1600">
              <a:solidFill>
                <a:schemeClr val="bg2">
                  <a:lumMod val="25000"/>
                </a:schemeClr>
              </a:solidFill>
              <a:latin typeface="微软雅黑" panose="020B0503020204020204" charset="-122"/>
              <a:ea typeface="微软雅黑" panose="020B0503020204020204" charset="-122"/>
            </a:endParaRPr>
          </a:p>
          <a:p>
            <a:pPr marL="342900" indent="-342900">
              <a:lnSpc>
                <a:spcPct val="150000"/>
              </a:lnSpc>
              <a:buAutoNum type="arabicPeriod"/>
            </a:pPr>
            <a:r>
              <a:rPr lang="en-US" altLang="zh-CN" sz="1600">
                <a:solidFill>
                  <a:schemeClr val="bg2">
                    <a:lumMod val="25000"/>
                  </a:schemeClr>
                </a:solidFill>
                <a:latin typeface="微软雅黑" panose="020B0503020204020204" charset="-122"/>
                <a:ea typeface="微软雅黑" panose="020B0503020204020204" charset="-122"/>
                <a:hlinkClick r:id="rId4" action="ppaction://hlinkfile"/>
              </a:rPr>
              <a:t>JSR 133 (Java Memory Model) FAQ</a:t>
            </a:r>
            <a:endParaRPr lang="en-US" altLang="zh-CN" sz="1600">
              <a:solidFill>
                <a:schemeClr val="bg2">
                  <a:lumMod val="25000"/>
                </a:schemeClr>
              </a:solidFill>
              <a:latin typeface="微软雅黑" panose="020B0503020204020204" charset="-122"/>
              <a:ea typeface="微软雅黑" panose="020B0503020204020204" charset="-122"/>
              <a:hlinkClick r:id="rId4" action="ppaction://hlinkfile"/>
            </a:endParaRPr>
          </a:p>
          <a:p>
            <a:pPr marL="342900" indent="-342900">
              <a:lnSpc>
                <a:spcPct val="150000"/>
              </a:lnSpc>
              <a:buAutoNum type="arabicPeriod"/>
            </a:pPr>
            <a:r>
              <a:rPr lang="en-US" altLang="zh-CN" sz="1600">
                <a:solidFill>
                  <a:schemeClr val="bg2">
                    <a:lumMod val="25000"/>
                  </a:schemeClr>
                </a:solidFill>
                <a:latin typeface="微软雅黑" panose="020B0503020204020204" charset="-122"/>
                <a:ea typeface="微软雅黑" panose="020B0503020204020204" charset="-122"/>
                <a:hlinkClick r:id="rId5"/>
              </a:rPr>
              <a:t>happens-before俗解</a:t>
            </a:r>
            <a:endParaRPr lang="en-US" altLang="zh-CN"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a:xfrm>
            <a:off x="1683385" y="2916555"/>
            <a:ext cx="9144000" cy="530225"/>
          </a:xfrm>
        </p:spPr>
        <p:txBody>
          <a:bodyPr>
            <a:noAutofit/>
          </a:bodyPr>
          <a:p>
            <a:pPr marL="0" indent="0" algn="ctr">
              <a:buNone/>
            </a:pPr>
            <a:r>
              <a:rPr lang="en-US" altLang="zh-CN" sz="3200">
                <a:solidFill>
                  <a:srgbClr val="585454"/>
                </a:solidFill>
                <a:latin typeface="微软雅黑" panose="020B0503020204020204" charset="-122"/>
                <a:ea typeface="微软雅黑" panose="020B0503020204020204" charset="-122"/>
              </a:rPr>
              <a:t>Thanks!</a:t>
            </a:r>
            <a:endParaRPr lang="en-US" altLang="zh-CN" sz="3200">
              <a:solidFill>
                <a:srgbClr val="585454"/>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 name="组合 39"/>
          <p:cNvGrpSpPr/>
          <p:nvPr/>
        </p:nvGrpSpPr>
        <p:grpSpPr>
          <a:xfrm>
            <a:off x="962660" y="1118870"/>
            <a:ext cx="9568180" cy="2297430"/>
            <a:chOff x="1516" y="1201"/>
            <a:chExt cx="15068" cy="3618"/>
          </a:xfrm>
        </p:grpSpPr>
        <p:grpSp>
          <p:nvGrpSpPr>
            <p:cNvPr id="26" name="组合 25"/>
            <p:cNvGrpSpPr/>
            <p:nvPr/>
          </p:nvGrpSpPr>
          <p:grpSpPr>
            <a:xfrm>
              <a:off x="1516" y="1201"/>
              <a:ext cx="8200" cy="3618"/>
              <a:chOff x="8505" y="2214"/>
              <a:chExt cx="8200" cy="3618"/>
            </a:xfrm>
          </p:grpSpPr>
          <p:sp>
            <p:nvSpPr>
              <p:cNvPr id="4" name="圆角矩形 3"/>
              <p:cNvSpPr/>
              <p:nvPr/>
            </p:nvSpPr>
            <p:spPr>
              <a:xfrm>
                <a:off x="8505" y="2214"/>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core</a:t>
                </a:r>
                <a:endParaRPr lang="en-US" altLang="zh-CN" sz="1600">
                  <a:solidFill>
                    <a:schemeClr val="bg2">
                      <a:lumMod val="25000"/>
                    </a:schemeClr>
                  </a:solidFill>
                  <a:latin typeface="微软雅黑" panose="020B0503020204020204" charset="-122"/>
                  <a:ea typeface="微软雅黑" panose="020B0503020204020204" charset="-122"/>
                </a:endParaRPr>
              </a:p>
            </p:txBody>
          </p:sp>
          <p:sp>
            <p:nvSpPr>
              <p:cNvPr id="5" name="圆角矩形 4"/>
              <p:cNvSpPr/>
              <p:nvPr/>
            </p:nvSpPr>
            <p:spPr>
              <a:xfrm>
                <a:off x="8505" y="3593"/>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sym typeface="+mn-ea"/>
                  </a:rPr>
                  <a:t>core</a:t>
                </a:r>
                <a:endParaRPr lang="en-US" altLang="zh-CN" sz="1600">
                  <a:solidFill>
                    <a:schemeClr val="bg2">
                      <a:lumMod val="25000"/>
                    </a:schemeClr>
                  </a:solidFill>
                  <a:latin typeface="微软雅黑" panose="020B0503020204020204" charset="-122"/>
                  <a:ea typeface="微软雅黑" panose="020B0503020204020204" charset="-122"/>
                </a:endParaRPr>
              </a:p>
            </p:txBody>
          </p:sp>
          <p:sp>
            <p:nvSpPr>
              <p:cNvPr id="6" name="矩形 5"/>
              <p:cNvSpPr/>
              <p:nvPr/>
            </p:nvSpPr>
            <p:spPr>
              <a:xfrm>
                <a:off x="15192" y="2230"/>
                <a:ext cx="1513" cy="360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L2</a:t>
                </a:r>
                <a:endParaRPr lang="en-US" altLang="zh-CN"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缓</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7" name="圆角矩形 6"/>
              <p:cNvSpPr/>
              <p:nvPr/>
            </p:nvSpPr>
            <p:spPr>
              <a:xfrm>
                <a:off x="8505" y="4972"/>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core</a:t>
                </a:r>
                <a:endParaRPr lang="en-US" altLang="zh-CN" sz="1600">
                  <a:solidFill>
                    <a:schemeClr val="bg2">
                      <a:lumMod val="25000"/>
                    </a:schemeClr>
                  </a:solidFill>
                  <a:latin typeface="微软雅黑" panose="020B0503020204020204" charset="-122"/>
                  <a:ea typeface="微软雅黑" panose="020B0503020204020204" charset="-122"/>
                </a:endParaRPr>
              </a:p>
            </p:txBody>
          </p:sp>
          <p:sp>
            <p:nvSpPr>
              <p:cNvPr id="8" name="圆角矩形 7"/>
              <p:cNvSpPr/>
              <p:nvPr/>
            </p:nvSpPr>
            <p:spPr>
              <a:xfrm>
                <a:off x="11701" y="2215"/>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L1</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9" name="圆角矩形 8"/>
              <p:cNvSpPr/>
              <p:nvPr/>
            </p:nvSpPr>
            <p:spPr>
              <a:xfrm>
                <a:off x="11701" y="3593"/>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L1</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0" name="圆角矩形 9"/>
              <p:cNvSpPr/>
              <p:nvPr/>
            </p:nvSpPr>
            <p:spPr>
              <a:xfrm>
                <a:off x="11701" y="4972"/>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L1</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3" name="左右箭头 12"/>
              <p:cNvSpPr/>
              <p:nvPr/>
            </p:nvSpPr>
            <p:spPr>
              <a:xfrm>
                <a:off x="10926" y="2453"/>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4" name="左右箭头 13"/>
              <p:cNvSpPr/>
              <p:nvPr/>
            </p:nvSpPr>
            <p:spPr>
              <a:xfrm>
                <a:off x="14067" y="5211"/>
                <a:ext cx="921"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5" name="左右箭头 14"/>
              <p:cNvSpPr/>
              <p:nvPr/>
            </p:nvSpPr>
            <p:spPr>
              <a:xfrm>
                <a:off x="14067" y="3833"/>
                <a:ext cx="921"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6" name="左右箭头 15"/>
              <p:cNvSpPr/>
              <p:nvPr/>
            </p:nvSpPr>
            <p:spPr>
              <a:xfrm>
                <a:off x="14067" y="2455"/>
                <a:ext cx="921"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7" name="左右箭头 16"/>
              <p:cNvSpPr/>
              <p:nvPr/>
            </p:nvSpPr>
            <p:spPr>
              <a:xfrm>
                <a:off x="10907" y="5211"/>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8" name="左右箭头 17"/>
              <p:cNvSpPr/>
              <p:nvPr/>
            </p:nvSpPr>
            <p:spPr>
              <a:xfrm>
                <a:off x="10907" y="3833"/>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grpSp>
        <p:sp>
          <p:nvSpPr>
            <p:cNvPr id="38" name="文本框 37"/>
            <p:cNvSpPr txBox="1"/>
            <p:nvPr/>
          </p:nvSpPr>
          <p:spPr>
            <a:xfrm>
              <a:off x="12969" y="2580"/>
              <a:ext cx="3615" cy="555"/>
            </a:xfrm>
            <a:prstGeom prst="rect">
              <a:avLst/>
            </a:prstGeom>
            <a:noFill/>
          </p:spPr>
          <p:txBody>
            <a:bodyPr wrap="square" rtlCol="0">
              <a:spAutoFit/>
            </a:bodyPr>
            <a:p>
              <a:r>
                <a:rPr lang="en-US" altLang="zh-CN" sz="1600">
                  <a:solidFill>
                    <a:schemeClr val="bg2">
                      <a:lumMod val="25000"/>
                    </a:schemeClr>
                  </a:solidFill>
                  <a:latin typeface="微软雅黑" panose="020B0503020204020204" charset="-122"/>
                  <a:ea typeface="微软雅黑" panose="020B0503020204020204" charset="-122"/>
                </a:rPr>
                <a:t>arm A53 </a:t>
              </a:r>
              <a:r>
                <a:rPr lang="zh-CN" altLang="en-US" sz="1600">
                  <a:solidFill>
                    <a:schemeClr val="bg2">
                      <a:lumMod val="25000"/>
                    </a:schemeClr>
                  </a:solidFill>
                  <a:latin typeface="微软雅黑" panose="020B0503020204020204" charset="-122"/>
                  <a:ea typeface="微软雅黑" panose="020B0503020204020204" charset="-122"/>
                </a:rPr>
                <a:t>抽象</a:t>
              </a:r>
              <a:r>
                <a:rPr lang="zh-CN" altLang="en-US" sz="1600">
                  <a:solidFill>
                    <a:schemeClr val="bg2">
                      <a:lumMod val="25000"/>
                    </a:schemeClr>
                  </a:solidFill>
                  <a:latin typeface="微软雅黑" panose="020B0503020204020204" charset="-122"/>
                  <a:ea typeface="微软雅黑" panose="020B0503020204020204" charset="-122"/>
                </a:rPr>
                <a:t>架构</a:t>
              </a:r>
              <a:endParaRPr lang="zh-CN" altLang="en-US" sz="1600">
                <a:solidFill>
                  <a:schemeClr val="bg2">
                    <a:lumMod val="25000"/>
                  </a:schemeClr>
                </a:solidFill>
                <a:latin typeface="微软雅黑" panose="020B0503020204020204" charset="-122"/>
                <a:ea typeface="微软雅黑" panose="020B0503020204020204" charset="-122"/>
              </a:endParaRPr>
            </a:p>
          </p:txBody>
        </p:sp>
      </p:grpSp>
      <p:sp>
        <p:nvSpPr>
          <p:cNvPr id="42" name="文本框 41"/>
          <p:cNvSpPr txBox="1"/>
          <p:nvPr/>
        </p:nvSpPr>
        <p:spPr>
          <a:xfrm>
            <a:off x="962660" y="400685"/>
            <a:ext cx="3611880" cy="384810"/>
          </a:xfrm>
          <a:prstGeom prst="rect">
            <a:avLst/>
          </a:prstGeom>
          <a:noFill/>
        </p:spPr>
        <p:txBody>
          <a:bodyPr wrap="none" rtlCol="0" anchor="t">
            <a:spAutoFit/>
          </a:bodyPr>
          <a:p>
            <a:r>
              <a:rPr lang="zh-CN" altLang="en-US">
                <a:solidFill>
                  <a:srgbClr val="585454"/>
                </a:solidFill>
                <a:latin typeface="微软雅黑" panose="020B0503020204020204" charset="-122"/>
                <a:ea typeface="微软雅黑" panose="020B0503020204020204" charset="-122"/>
                <a:sym typeface="+mn-ea"/>
              </a:rPr>
              <a:t>程序员视角的现代多核处理器架构</a:t>
            </a:r>
            <a:endParaRPr lang="zh-CN" altLang="en-US"/>
          </a:p>
        </p:txBody>
      </p:sp>
      <p:grpSp>
        <p:nvGrpSpPr>
          <p:cNvPr id="44" name="组合 43"/>
          <p:cNvGrpSpPr/>
          <p:nvPr/>
        </p:nvGrpSpPr>
        <p:grpSpPr>
          <a:xfrm>
            <a:off x="962660" y="3889375"/>
            <a:ext cx="10998835" cy="2297430"/>
            <a:chOff x="1516" y="1201"/>
            <a:chExt cx="17321" cy="3618"/>
          </a:xfrm>
        </p:grpSpPr>
        <p:grpSp>
          <p:nvGrpSpPr>
            <p:cNvPr id="45" name="组合 44"/>
            <p:cNvGrpSpPr/>
            <p:nvPr/>
          </p:nvGrpSpPr>
          <p:grpSpPr>
            <a:xfrm>
              <a:off x="1516" y="1201"/>
              <a:ext cx="10497" cy="3618"/>
              <a:chOff x="8505" y="2214"/>
              <a:chExt cx="10497" cy="3618"/>
            </a:xfrm>
          </p:grpSpPr>
          <p:sp>
            <p:nvSpPr>
              <p:cNvPr id="46" name="圆角矩形 45"/>
              <p:cNvSpPr/>
              <p:nvPr/>
            </p:nvSpPr>
            <p:spPr>
              <a:xfrm>
                <a:off x="8505" y="2214"/>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sym typeface="+mn-ea"/>
                  </a:rPr>
                  <a:t>core</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47" name="圆角矩形 46"/>
              <p:cNvSpPr/>
              <p:nvPr/>
            </p:nvSpPr>
            <p:spPr>
              <a:xfrm>
                <a:off x="8505" y="3593"/>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sym typeface="+mn-ea"/>
                  </a:rPr>
                  <a:t>core</a:t>
                </a:r>
                <a:endParaRPr lang="zh-CN" altLang="en-US" sz="1600" b="1">
                  <a:solidFill>
                    <a:schemeClr val="bg2">
                      <a:lumMod val="25000"/>
                    </a:schemeClr>
                  </a:solidFill>
                  <a:latin typeface="微软雅黑" panose="020B0503020204020204" charset="-122"/>
                  <a:ea typeface="微软雅黑" panose="020B0503020204020204" charset="-122"/>
                </a:endParaRPr>
              </a:p>
            </p:txBody>
          </p:sp>
          <p:sp>
            <p:nvSpPr>
              <p:cNvPr id="48" name="矩形 47"/>
              <p:cNvSpPr/>
              <p:nvPr/>
            </p:nvSpPr>
            <p:spPr>
              <a:xfrm>
                <a:off x="18011" y="2214"/>
                <a:ext cx="991" cy="3602"/>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L3</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缓</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49" name="圆角矩形 48"/>
              <p:cNvSpPr/>
              <p:nvPr/>
            </p:nvSpPr>
            <p:spPr>
              <a:xfrm>
                <a:off x="8505" y="4972"/>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sym typeface="+mn-ea"/>
                  </a:rPr>
                  <a:t>core</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0" name="圆角矩形 49"/>
              <p:cNvSpPr/>
              <p:nvPr/>
            </p:nvSpPr>
            <p:spPr>
              <a:xfrm>
                <a:off x="11701" y="2215"/>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L1</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1" name="圆角矩形 50"/>
              <p:cNvSpPr/>
              <p:nvPr/>
            </p:nvSpPr>
            <p:spPr>
              <a:xfrm>
                <a:off x="11701" y="3593"/>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L1</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2" name="圆角矩形 51"/>
              <p:cNvSpPr/>
              <p:nvPr/>
            </p:nvSpPr>
            <p:spPr>
              <a:xfrm>
                <a:off x="11701" y="4972"/>
                <a:ext cx="2266" cy="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L1</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3" name="左右箭头 52"/>
              <p:cNvSpPr/>
              <p:nvPr/>
            </p:nvSpPr>
            <p:spPr>
              <a:xfrm>
                <a:off x="10926" y="2453"/>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4" name="左右箭头 53"/>
              <p:cNvSpPr/>
              <p:nvPr/>
            </p:nvSpPr>
            <p:spPr>
              <a:xfrm>
                <a:off x="14067" y="5211"/>
                <a:ext cx="699"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5" name="左右箭头 54"/>
              <p:cNvSpPr/>
              <p:nvPr/>
            </p:nvSpPr>
            <p:spPr>
              <a:xfrm>
                <a:off x="14067" y="3833"/>
                <a:ext cx="699"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6" name="左右箭头 55"/>
              <p:cNvSpPr/>
              <p:nvPr/>
            </p:nvSpPr>
            <p:spPr>
              <a:xfrm>
                <a:off x="14067" y="2455"/>
                <a:ext cx="698"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7" name="左右箭头 56"/>
              <p:cNvSpPr/>
              <p:nvPr/>
            </p:nvSpPr>
            <p:spPr>
              <a:xfrm>
                <a:off x="10907" y="5211"/>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8" name="左右箭头 57"/>
              <p:cNvSpPr/>
              <p:nvPr/>
            </p:nvSpPr>
            <p:spPr>
              <a:xfrm>
                <a:off x="10907" y="3833"/>
                <a:ext cx="695" cy="38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grpSp>
        <p:sp>
          <p:nvSpPr>
            <p:cNvPr id="59" name="文本框 58"/>
            <p:cNvSpPr txBox="1"/>
            <p:nvPr/>
          </p:nvSpPr>
          <p:spPr>
            <a:xfrm>
              <a:off x="15222" y="2733"/>
              <a:ext cx="3615" cy="555"/>
            </a:xfrm>
            <a:prstGeom prst="rect">
              <a:avLst/>
            </a:prstGeom>
            <a:noFill/>
          </p:spPr>
          <p:txBody>
            <a:bodyPr wrap="square" rtlCol="0">
              <a:spAutoFit/>
            </a:bodyPr>
            <a:p>
              <a:r>
                <a:rPr lang="en-US" altLang="zh-CN" sz="1600">
                  <a:solidFill>
                    <a:schemeClr val="bg2">
                      <a:lumMod val="25000"/>
                    </a:schemeClr>
                  </a:solidFill>
                  <a:latin typeface="微软雅黑" panose="020B0503020204020204" charset="-122"/>
                  <a:ea typeface="微软雅黑" panose="020B0503020204020204" charset="-122"/>
                </a:rPr>
                <a:t>intel skylake</a:t>
              </a:r>
              <a:r>
                <a:rPr lang="zh-CN" altLang="en-US" sz="1600">
                  <a:solidFill>
                    <a:schemeClr val="bg2">
                      <a:lumMod val="25000"/>
                    </a:schemeClr>
                  </a:solidFill>
                  <a:latin typeface="微软雅黑" panose="020B0503020204020204" charset="-122"/>
                  <a:ea typeface="微软雅黑" panose="020B0503020204020204" charset="-122"/>
                </a:rPr>
                <a:t>抽象架构</a:t>
              </a:r>
              <a:endParaRPr lang="zh-CN" altLang="en-US" sz="1600">
                <a:solidFill>
                  <a:schemeClr val="bg2">
                    <a:lumMod val="25000"/>
                  </a:schemeClr>
                </a:solidFill>
                <a:latin typeface="微软雅黑" panose="020B0503020204020204" charset="-122"/>
                <a:ea typeface="微软雅黑" panose="020B0503020204020204" charset="-122"/>
              </a:endParaRPr>
            </a:p>
          </p:txBody>
        </p:sp>
      </p:grpSp>
      <p:sp>
        <p:nvSpPr>
          <p:cNvPr id="60" name="圆角矩形 59"/>
          <p:cNvSpPr/>
          <p:nvPr/>
        </p:nvSpPr>
        <p:spPr>
          <a:xfrm>
            <a:off x="5078730" y="3888105"/>
            <a:ext cx="1438910" cy="546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L2</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1" name="圆角矩形 60"/>
          <p:cNvSpPr/>
          <p:nvPr/>
        </p:nvSpPr>
        <p:spPr>
          <a:xfrm>
            <a:off x="5079365" y="4759325"/>
            <a:ext cx="1438910" cy="546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L2</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2" name="圆角矩形 61"/>
          <p:cNvSpPr/>
          <p:nvPr/>
        </p:nvSpPr>
        <p:spPr>
          <a:xfrm>
            <a:off x="5079365" y="5640070"/>
            <a:ext cx="1438910" cy="546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L2</a:t>
            </a:r>
            <a:r>
              <a:rPr lang="zh-CN" altLang="en-US" sz="1600">
                <a:solidFill>
                  <a:schemeClr val="bg2">
                    <a:lumMod val="25000"/>
                  </a:schemeClr>
                </a:solidFill>
                <a:latin typeface="微软雅黑" panose="020B0503020204020204" charset="-122"/>
                <a:ea typeface="微软雅黑" panose="020B0503020204020204" charset="-122"/>
              </a:rPr>
              <a:t>缓存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3" name="左右箭头 62"/>
          <p:cNvSpPr/>
          <p:nvPr/>
        </p:nvSpPr>
        <p:spPr>
          <a:xfrm>
            <a:off x="6556375" y="4039870"/>
            <a:ext cx="441325" cy="241935"/>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4" name="左右箭头 63"/>
          <p:cNvSpPr/>
          <p:nvPr/>
        </p:nvSpPr>
        <p:spPr>
          <a:xfrm>
            <a:off x="6556375" y="4916805"/>
            <a:ext cx="441325" cy="241935"/>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5" name="左右箭头 64"/>
          <p:cNvSpPr/>
          <p:nvPr/>
        </p:nvSpPr>
        <p:spPr>
          <a:xfrm>
            <a:off x="6581775" y="5791835"/>
            <a:ext cx="441325" cy="241935"/>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6" name="矩形 65"/>
          <p:cNvSpPr/>
          <p:nvPr/>
        </p:nvSpPr>
        <p:spPr>
          <a:xfrm>
            <a:off x="8505825" y="3889375"/>
            <a:ext cx="960120" cy="228727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主</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内</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7" name="左右箭头 66"/>
          <p:cNvSpPr/>
          <p:nvPr/>
        </p:nvSpPr>
        <p:spPr>
          <a:xfrm>
            <a:off x="7884795" y="4916805"/>
            <a:ext cx="441325" cy="241935"/>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8" name="矩形 67"/>
          <p:cNvSpPr/>
          <p:nvPr/>
        </p:nvSpPr>
        <p:spPr>
          <a:xfrm>
            <a:off x="7011035" y="1118870"/>
            <a:ext cx="960755" cy="228727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主</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内</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存</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69" name="左右箭头 68"/>
          <p:cNvSpPr/>
          <p:nvPr/>
        </p:nvSpPr>
        <p:spPr>
          <a:xfrm>
            <a:off x="6299200" y="2152015"/>
            <a:ext cx="584835" cy="241935"/>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10870" y="255270"/>
            <a:ext cx="10515600" cy="1325563"/>
          </a:xfrm>
        </p:spPr>
        <p:txBody>
          <a:bodyPr/>
          <a:p>
            <a:r>
              <a:rPr lang="zh-CN" altLang="en-US" sz="2800">
                <a:solidFill>
                  <a:schemeClr val="bg2">
                    <a:lumMod val="25000"/>
                  </a:schemeClr>
                </a:solidFill>
                <a:latin typeface="微软雅黑" panose="020B0503020204020204" charset="-122"/>
                <a:ea typeface="微软雅黑" panose="020B0503020204020204" charset="-122"/>
              </a:rPr>
              <a:t>Java内存模型的抽象</a:t>
            </a:r>
            <a:endParaRPr lang="zh-CN" altLang="en-US" sz="2800">
              <a:solidFill>
                <a:schemeClr val="bg2">
                  <a:lumMod val="25000"/>
                </a:schemeClr>
              </a:solidFill>
              <a:latin typeface="微软雅黑" panose="020B0503020204020204" charset="-122"/>
              <a:ea typeface="微软雅黑" panose="020B0503020204020204" charset="-122"/>
            </a:endParaRPr>
          </a:p>
        </p:txBody>
      </p:sp>
      <p:grpSp>
        <p:nvGrpSpPr>
          <p:cNvPr id="22" name="组合 21"/>
          <p:cNvGrpSpPr/>
          <p:nvPr/>
        </p:nvGrpSpPr>
        <p:grpSpPr>
          <a:xfrm>
            <a:off x="6127750" y="1709420"/>
            <a:ext cx="5661660" cy="4512310"/>
            <a:chOff x="2652" y="2615"/>
            <a:chExt cx="8916" cy="7106"/>
          </a:xfrm>
        </p:grpSpPr>
        <p:sp>
          <p:nvSpPr>
            <p:cNvPr id="5" name="矩形 4"/>
            <p:cNvSpPr/>
            <p:nvPr/>
          </p:nvSpPr>
          <p:spPr>
            <a:xfrm>
              <a:off x="2652" y="2615"/>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线程A</a:t>
              </a:r>
              <a:endParaRPr lang="en-US" altLang="zh-CN">
                <a:solidFill>
                  <a:schemeClr val="tx1"/>
                </a:solidFill>
                <a:latin typeface="微软雅黑" panose="020B0503020204020204" charset="-122"/>
                <a:ea typeface="微软雅黑" panose="020B0503020204020204" charset="-122"/>
              </a:endParaRPr>
            </a:p>
          </p:txBody>
        </p:sp>
        <p:sp>
          <p:nvSpPr>
            <p:cNvPr id="6" name="矩形 5"/>
            <p:cNvSpPr/>
            <p:nvPr/>
          </p:nvSpPr>
          <p:spPr>
            <a:xfrm>
              <a:off x="9393" y="2615"/>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线程B</a:t>
              </a:r>
              <a:endParaRPr lang="en-US" altLang="zh-CN">
                <a:solidFill>
                  <a:schemeClr val="tx1"/>
                </a:solidFill>
                <a:latin typeface="微软雅黑" panose="020B0503020204020204" charset="-122"/>
                <a:ea typeface="微软雅黑" panose="020B0503020204020204" charset="-122"/>
              </a:endParaRPr>
            </a:p>
          </p:txBody>
        </p:sp>
        <p:sp>
          <p:nvSpPr>
            <p:cNvPr id="7" name="矩形 6"/>
            <p:cNvSpPr/>
            <p:nvPr/>
          </p:nvSpPr>
          <p:spPr>
            <a:xfrm>
              <a:off x="2652" y="4811"/>
              <a:ext cx="2175"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本地内存A</a:t>
              </a:r>
              <a:endParaRPr lang="en-US" altLang="zh-CN">
                <a:solidFill>
                  <a:schemeClr val="tx1"/>
                </a:solidFill>
                <a:latin typeface="微软雅黑" panose="020B0503020204020204" charset="-122"/>
                <a:ea typeface="微软雅黑" panose="020B0503020204020204" charset="-122"/>
              </a:endParaRPr>
            </a:p>
          </p:txBody>
        </p:sp>
        <p:sp>
          <p:nvSpPr>
            <p:cNvPr id="8" name="矩形 7"/>
            <p:cNvSpPr/>
            <p:nvPr/>
          </p:nvSpPr>
          <p:spPr>
            <a:xfrm>
              <a:off x="9393" y="4812"/>
              <a:ext cx="2175" cy="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本地内存B</a:t>
              </a:r>
              <a:endParaRPr lang="en-US" altLang="zh-CN">
                <a:solidFill>
                  <a:schemeClr val="tx1"/>
                </a:solidFill>
                <a:latin typeface="微软雅黑" panose="020B0503020204020204" charset="-122"/>
                <a:ea typeface="微软雅黑" panose="020B0503020204020204" charset="-122"/>
              </a:endParaRPr>
            </a:p>
          </p:txBody>
        </p:sp>
        <p:sp>
          <p:nvSpPr>
            <p:cNvPr id="10" name="矩形 9"/>
            <p:cNvSpPr/>
            <p:nvPr/>
          </p:nvSpPr>
          <p:spPr>
            <a:xfrm>
              <a:off x="2652" y="7671"/>
              <a:ext cx="8916" cy="2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主内存</a:t>
              </a:r>
              <a:endParaRPr lang="zh-CN" altLang="en-US">
                <a:solidFill>
                  <a:schemeClr val="tx1"/>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java共享变量（static域，实例域，数组元素）</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12" name="上下箭头 11"/>
            <p:cNvSpPr/>
            <p:nvPr/>
          </p:nvSpPr>
          <p:spPr>
            <a:xfrm>
              <a:off x="3441" y="6572"/>
              <a:ext cx="597" cy="1099"/>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3" name="上下箭头 12"/>
            <p:cNvSpPr/>
            <p:nvPr/>
          </p:nvSpPr>
          <p:spPr>
            <a:xfrm>
              <a:off x="10182" y="3713"/>
              <a:ext cx="597" cy="1099"/>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上下箭头 13"/>
            <p:cNvSpPr/>
            <p:nvPr/>
          </p:nvSpPr>
          <p:spPr>
            <a:xfrm>
              <a:off x="3441" y="3713"/>
              <a:ext cx="597" cy="1099"/>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上下箭头 14"/>
            <p:cNvSpPr/>
            <p:nvPr/>
          </p:nvSpPr>
          <p:spPr>
            <a:xfrm>
              <a:off x="10182" y="6572"/>
              <a:ext cx="597" cy="1099"/>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cxnSp>
          <p:nvCxnSpPr>
            <p:cNvPr id="17" name="肘形连接符 16"/>
            <p:cNvCxnSpPr/>
            <p:nvPr/>
          </p:nvCxnSpPr>
          <p:spPr>
            <a:xfrm>
              <a:off x="4827" y="3132"/>
              <a:ext cx="917" cy="4539"/>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乘号 18"/>
            <p:cNvSpPr/>
            <p:nvPr/>
          </p:nvSpPr>
          <p:spPr>
            <a:xfrm>
              <a:off x="5280" y="4348"/>
              <a:ext cx="887" cy="163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cxnSp>
          <p:nvCxnSpPr>
            <p:cNvPr id="20" name="直接箭头连接符 19"/>
            <p:cNvCxnSpPr>
              <a:stCxn id="5" idx="3"/>
              <a:endCxn id="8" idx="1"/>
            </p:cNvCxnSpPr>
            <p:nvPr/>
          </p:nvCxnSpPr>
          <p:spPr>
            <a:xfrm>
              <a:off x="4827" y="3164"/>
              <a:ext cx="4566" cy="252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乘号 20"/>
            <p:cNvSpPr/>
            <p:nvPr/>
          </p:nvSpPr>
          <p:spPr>
            <a:xfrm>
              <a:off x="6667" y="3609"/>
              <a:ext cx="887" cy="163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24" name="文本框 23"/>
          <p:cNvSpPr txBox="1"/>
          <p:nvPr/>
        </p:nvSpPr>
        <p:spPr>
          <a:xfrm>
            <a:off x="610870" y="1549400"/>
            <a:ext cx="4259580" cy="1554480"/>
          </a:xfrm>
          <a:prstGeom prst="rect">
            <a:avLst/>
          </a:prstGeom>
          <a:noFill/>
        </p:spPr>
        <p:txBody>
          <a:bodyPr wrap="square" rtlCol="0" anchor="t">
            <a:spAutoFit/>
          </a:bodyPr>
          <a:p>
            <a:pPr>
              <a:lnSpc>
                <a:spcPct val="150000"/>
              </a:lnSpc>
            </a:pPr>
            <a:r>
              <a:rPr lang="zh-CN" altLang="en-US" sz="1600">
                <a:solidFill>
                  <a:schemeClr val="bg2">
                    <a:lumMod val="25000"/>
                  </a:schemeClr>
                </a:solidFill>
                <a:latin typeface="微软雅黑" panose="020B0503020204020204" charset="-122"/>
                <a:ea typeface="微软雅黑" panose="020B0503020204020204" charset="-122"/>
                <a:sym typeface="+mn-ea"/>
              </a:rPr>
              <a:t>Java虚拟机规范中试图定义一种Java内存模型，来屏蔽掉各种硬件和操作系统的内存访问差异，以实现让Java程序在各种平台下都能达到一致的内存访问效果</a:t>
            </a:r>
            <a:endParaRPr lang="zh-CN" altLang="en-US" sz="1600">
              <a:solidFill>
                <a:schemeClr val="bg2">
                  <a:lumMod val="25000"/>
                </a:schemeClr>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610870" y="3850005"/>
            <a:ext cx="3867150" cy="2738120"/>
            <a:chOff x="328" y="6008"/>
            <a:chExt cx="6090" cy="4312"/>
          </a:xfrm>
        </p:grpSpPr>
        <p:sp>
          <p:nvSpPr>
            <p:cNvPr id="11" name="矩形 10"/>
            <p:cNvSpPr/>
            <p:nvPr/>
          </p:nvSpPr>
          <p:spPr>
            <a:xfrm>
              <a:off x="328" y="6008"/>
              <a:ext cx="6090" cy="4312"/>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962" y="6649"/>
              <a:ext cx="2175" cy="879"/>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Thread</a:t>
              </a:r>
              <a:endParaRPr lang="zh-CN" altLang="en-US" sz="1600">
                <a:solidFill>
                  <a:schemeClr val="bg2">
                    <a:lumMod val="25000"/>
                  </a:schemeClr>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Stack</a:t>
              </a:r>
              <a:endParaRPr lang="en-US" altLang="zh-CN">
                <a:solidFill>
                  <a:schemeClr val="tx1"/>
                </a:solidFill>
                <a:latin typeface="微软雅黑" panose="020B0503020204020204" charset="-122"/>
                <a:ea typeface="微软雅黑" panose="020B0503020204020204" charset="-122"/>
              </a:endParaRPr>
            </a:p>
          </p:txBody>
        </p:sp>
        <p:sp>
          <p:nvSpPr>
            <p:cNvPr id="3" name="矩形 2"/>
            <p:cNvSpPr/>
            <p:nvPr/>
          </p:nvSpPr>
          <p:spPr>
            <a:xfrm>
              <a:off x="3423" y="6648"/>
              <a:ext cx="2175" cy="879"/>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bg2">
                      <a:lumMod val="25000"/>
                    </a:schemeClr>
                  </a:solidFill>
                  <a:latin typeface="微软雅黑" panose="020B0503020204020204" charset="-122"/>
                  <a:ea typeface="微软雅黑" panose="020B0503020204020204" charset="-122"/>
                </a:rPr>
                <a:t>Thread</a:t>
              </a:r>
              <a:endParaRPr lang="en-US" altLang="zh-CN">
                <a:solidFill>
                  <a:schemeClr val="tx1"/>
                </a:solidFill>
                <a:latin typeface="微软雅黑" panose="020B0503020204020204" charset="-122"/>
                <a:ea typeface="微软雅黑" panose="020B0503020204020204" charset="-122"/>
              </a:endParaRPr>
            </a:p>
            <a:p>
              <a:pPr algn="ctr"/>
              <a:r>
                <a:rPr lang="zh-CN" altLang="en-US" sz="1600">
                  <a:solidFill>
                    <a:schemeClr val="bg2">
                      <a:lumMod val="25000"/>
                    </a:schemeClr>
                  </a:solidFill>
                  <a:latin typeface="微软雅黑" panose="020B0503020204020204" charset="-122"/>
                  <a:ea typeface="微软雅黑" panose="020B0503020204020204" charset="-122"/>
                </a:rPr>
                <a:t>Stack</a:t>
              </a:r>
              <a:endParaRPr lang="en-US" altLang="zh-CN">
                <a:solidFill>
                  <a:schemeClr val="tx1"/>
                </a:solidFill>
                <a:latin typeface="微软雅黑" panose="020B0503020204020204" charset="-122"/>
                <a:ea typeface="微软雅黑" panose="020B0503020204020204" charset="-122"/>
              </a:endParaRPr>
            </a:p>
          </p:txBody>
        </p:sp>
        <p:sp>
          <p:nvSpPr>
            <p:cNvPr id="9" name="矩形 8"/>
            <p:cNvSpPr/>
            <p:nvPr/>
          </p:nvSpPr>
          <p:spPr>
            <a:xfrm>
              <a:off x="962" y="8429"/>
              <a:ext cx="4636" cy="1144"/>
            </a:xfrm>
            <a:prstGeom prst="rect">
              <a:avLst/>
            </a:prstGeom>
            <a:solidFill>
              <a:schemeClr val="accent2">
                <a:lumMod val="75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bg2">
                      <a:lumMod val="25000"/>
                    </a:schemeClr>
                  </a:solidFill>
                  <a:latin typeface="微软雅黑" panose="020B0503020204020204" charset="-122"/>
                  <a:ea typeface="微软雅黑" panose="020B0503020204020204" charset="-122"/>
                </a:rPr>
                <a:t>Heap</a:t>
              </a:r>
              <a:endParaRPr lang="en-US" altLang="zh-CN" sz="1600">
                <a:solidFill>
                  <a:schemeClr val="bg2">
                    <a:lumMod val="25000"/>
                  </a:schemeClr>
                </a:solidFill>
                <a:latin typeface="微软雅黑" panose="020B0503020204020204" charset="-122"/>
                <a:ea typeface="微软雅黑" panose="020B0503020204020204" charset="-122"/>
              </a:endParaRPr>
            </a:p>
          </p:txBody>
        </p:sp>
      </p:grpSp>
      <p:cxnSp>
        <p:nvCxnSpPr>
          <p:cNvPr id="18" name="直接连接符 17"/>
          <p:cNvCxnSpPr>
            <a:stCxn id="3" idx="3"/>
            <a:endCxn id="7" idx="1"/>
          </p:cNvCxnSpPr>
          <p:nvPr/>
        </p:nvCxnSpPr>
        <p:spPr>
          <a:xfrm flipV="1">
            <a:off x="3957320" y="3663315"/>
            <a:ext cx="2170430" cy="872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9" idx="3"/>
            <a:endCxn id="10" idx="1"/>
          </p:cNvCxnSpPr>
          <p:nvPr/>
        </p:nvCxnSpPr>
        <p:spPr>
          <a:xfrm flipV="1">
            <a:off x="3957320" y="5570855"/>
            <a:ext cx="2170430" cy="17970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1960" y="544830"/>
            <a:ext cx="5387975" cy="1212850"/>
          </a:xfrm>
          <a:prstGeom prst="rect">
            <a:avLst/>
          </a:prstGeom>
          <a:noFill/>
        </p:spPr>
        <p:txBody>
          <a:bodyPr wrap="none" rtlCol="0">
            <a:spAutoFit/>
          </a:bodyPr>
          <a:p>
            <a:pPr>
              <a:lnSpc>
                <a:spcPct val="160000"/>
              </a:lnSpc>
            </a:pPr>
            <a:r>
              <a:rPr lang="zh-CN" altLang="en-US" sz="2800">
                <a:solidFill>
                  <a:schemeClr val="bg2">
                    <a:lumMod val="25000"/>
                  </a:schemeClr>
                </a:solidFill>
                <a:latin typeface="微软雅黑" panose="020B0503020204020204" charset="-122"/>
                <a:ea typeface="微软雅黑" panose="020B0503020204020204" charset="-122"/>
                <a:cs typeface="+mj-cs"/>
              </a:rPr>
              <a:t>Java并发编程存在的安全性问题</a:t>
            </a:r>
            <a:r>
              <a:rPr lang="zh-CN" altLang="en-US">
                <a:solidFill>
                  <a:schemeClr val="bg2">
                    <a:lumMod val="25000"/>
                  </a:schemeClr>
                </a:solidFill>
                <a:latin typeface="微软雅黑" panose="020B0503020204020204" charset="-122"/>
                <a:ea typeface="微软雅黑" panose="020B0503020204020204" charset="-122"/>
              </a:rPr>
              <a:t>：</a:t>
            </a:r>
            <a:endParaRPr lang="zh-CN" altLang="en-US">
              <a:solidFill>
                <a:schemeClr val="bg2">
                  <a:lumMod val="25000"/>
                </a:schemeClr>
              </a:solidFill>
              <a:latin typeface="微软雅黑" panose="020B0503020204020204" charset="-122"/>
              <a:ea typeface="微软雅黑" panose="020B0503020204020204" charset="-122"/>
            </a:endParaRPr>
          </a:p>
          <a:p>
            <a:pPr>
              <a:lnSpc>
                <a:spcPct val="160000"/>
              </a:lnSpc>
            </a:pPr>
            <a:endParaRPr lang="zh-CN" altLang="en-US">
              <a:solidFill>
                <a:schemeClr val="bg2">
                  <a:lumMod val="25000"/>
                </a:schemeClr>
              </a:solidFill>
              <a:latin typeface="微软雅黑" panose="020B0503020204020204" charset="-122"/>
              <a:ea typeface="微软雅黑" panose="020B0503020204020204" charset="-122"/>
            </a:endParaRPr>
          </a:p>
        </p:txBody>
      </p:sp>
      <p:sp>
        <p:nvSpPr>
          <p:cNvPr id="3" name="文本框 2"/>
          <p:cNvSpPr txBox="1"/>
          <p:nvPr/>
        </p:nvSpPr>
        <p:spPr>
          <a:xfrm>
            <a:off x="704215" y="4316730"/>
            <a:ext cx="868045" cy="408305"/>
          </a:xfrm>
          <a:prstGeom prst="rect">
            <a:avLst/>
          </a:prstGeom>
          <a:noFill/>
        </p:spPr>
        <p:txBody>
          <a:bodyPr wrap="square" rtlCol="0" anchor="t">
            <a:spAutoFit/>
          </a:bodyPr>
          <a:p>
            <a:pPr>
              <a:lnSpc>
                <a:spcPct val="130000"/>
              </a:lnSpc>
            </a:pPr>
            <a:r>
              <a:rPr lang="zh-CN" altLang="en-US" sz="1600">
                <a:solidFill>
                  <a:schemeClr val="bg2">
                    <a:lumMod val="25000"/>
                  </a:schemeClr>
                </a:solidFill>
                <a:latin typeface="微软雅黑" panose="020B0503020204020204" charset="-122"/>
                <a:ea typeface="微软雅黑" panose="020B0503020204020204" charset="-122"/>
                <a:sym typeface="+mn-ea"/>
              </a:rPr>
              <a:t>顺序性</a:t>
            </a:r>
            <a:endParaRPr lang="zh-CN" altLang="en-US" sz="1600"/>
          </a:p>
        </p:txBody>
      </p:sp>
      <p:sp>
        <p:nvSpPr>
          <p:cNvPr id="4" name="文本框 3"/>
          <p:cNvSpPr txBox="1"/>
          <p:nvPr/>
        </p:nvSpPr>
        <p:spPr>
          <a:xfrm>
            <a:off x="2847340" y="3358515"/>
            <a:ext cx="7498080" cy="352425"/>
          </a:xfrm>
          <a:prstGeom prst="rect">
            <a:avLst/>
          </a:prstGeom>
          <a:noFill/>
        </p:spPr>
        <p:txBody>
          <a:bodyPr wrap="none" rtlCol="0">
            <a:spAutoFit/>
          </a:bodyPr>
          <a:p>
            <a:r>
              <a:rPr lang="zh-CN" altLang="en-US" sz="1600">
                <a:solidFill>
                  <a:schemeClr val="bg2">
                    <a:lumMod val="25000"/>
                  </a:schemeClr>
                </a:solidFill>
                <a:latin typeface="微软雅黑" panose="020B0503020204020204" charset="-122"/>
                <a:ea typeface="微软雅黑" panose="020B0503020204020204" charset="-122"/>
              </a:rPr>
              <a:t>数据竞争：至少两个线程同时访问一个共享变量，并且至少一个线程的操作为写入</a:t>
            </a:r>
            <a:endParaRPr lang="zh-CN" altLang="en-US" sz="1600">
              <a:solidFill>
                <a:schemeClr val="bg2">
                  <a:lumMod val="25000"/>
                </a:schemeClr>
              </a:solidFill>
              <a:latin typeface="微软雅黑" panose="020B0503020204020204" charset="-122"/>
              <a:ea typeface="微软雅黑" panose="020B0503020204020204" charset="-122"/>
            </a:endParaRPr>
          </a:p>
        </p:txBody>
      </p:sp>
      <p:sp>
        <p:nvSpPr>
          <p:cNvPr id="5" name="文本框 4"/>
          <p:cNvSpPr txBox="1"/>
          <p:nvPr/>
        </p:nvSpPr>
        <p:spPr>
          <a:xfrm>
            <a:off x="704215" y="2319020"/>
            <a:ext cx="868680" cy="393065"/>
          </a:xfrm>
          <a:prstGeom prst="rect">
            <a:avLst/>
          </a:prstGeom>
          <a:noFill/>
        </p:spPr>
        <p:txBody>
          <a:bodyPr wrap="square" rtlCol="0" anchor="t">
            <a:spAutoFit/>
          </a:bodyPr>
          <a:p>
            <a:pPr>
              <a:lnSpc>
                <a:spcPct val="110000"/>
              </a:lnSpc>
            </a:pPr>
            <a:r>
              <a:rPr lang="zh-CN" altLang="en-US">
                <a:solidFill>
                  <a:schemeClr val="bg2">
                    <a:lumMod val="25000"/>
                  </a:schemeClr>
                </a:solidFill>
                <a:latin typeface="微软雅黑" panose="020B0503020204020204" charset="-122"/>
                <a:ea typeface="微软雅黑" panose="020B0503020204020204" charset="-122"/>
                <a:sym typeface="+mn-ea"/>
              </a:rPr>
              <a:t>原子性</a:t>
            </a:r>
            <a:endParaRPr lang="zh-CN" altLang="en-US"/>
          </a:p>
        </p:txBody>
      </p:sp>
      <p:sp>
        <p:nvSpPr>
          <p:cNvPr id="6" name="文本框 5"/>
          <p:cNvSpPr txBox="1"/>
          <p:nvPr/>
        </p:nvSpPr>
        <p:spPr>
          <a:xfrm>
            <a:off x="704215" y="3317875"/>
            <a:ext cx="868680" cy="393065"/>
          </a:xfrm>
          <a:prstGeom prst="rect">
            <a:avLst/>
          </a:prstGeom>
          <a:noFill/>
        </p:spPr>
        <p:txBody>
          <a:bodyPr wrap="none" rtlCol="0" anchor="t">
            <a:spAutoFit/>
          </a:bodyPr>
          <a:p>
            <a:pPr>
              <a:lnSpc>
                <a:spcPct val="110000"/>
              </a:lnSpc>
            </a:pPr>
            <a:r>
              <a:rPr lang="zh-CN" altLang="en-US">
                <a:solidFill>
                  <a:schemeClr val="bg2">
                    <a:lumMod val="25000"/>
                  </a:schemeClr>
                </a:solidFill>
                <a:latin typeface="微软雅黑" panose="020B0503020204020204" charset="-122"/>
                <a:ea typeface="微软雅黑" panose="020B0503020204020204" charset="-122"/>
                <a:sym typeface="+mn-ea"/>
              </a:rPr>
              <a:t>可见性</a:t>
            </a:r>
            <a:endParaRPr lang="zh-CN" altLang="en-US"/>
          </a:p>
        </p:txBody>
      </p:sp>
      <p:cxnSp>
        <p:nvCxnSpPr>
          <p:cNvPr id="7" name="直接连接符 6"/>
          <p:cNvCxnSpPr>
            <a:stCxn id="6" idx="3"/>
            <a:endCxn id="4" idx="1"/>
          </p:cNvCxnSpPr>
          <p:nvPr/>
        </p:nvCxnSpPr>
        <p:spPr>
          <a:xfrm>
            <a:off x="1572895" y="3514725"/>
            <a:ext cx="1274445"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3"/>
            <a:endCxn id="4" idx="1"/>
          </p:cNvCxnSpPr>
          <p:nvPr/>
        </p:nvCxnSpPr>
        <p:spPr>
          <a:xfrm>
            <a:off x="1572895" y="2515870"/>
            <a:ext cx="1274445" cy="1019175"/>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47340" y="2170430"/>
            <a:ext cx="7700645" cy="675640"/>
          </a:xfrm>
          <a:prstGeom prst="rect">
            <a:avLst/>
          </a:prstGeom>
          <a:noFill/>
        </p:spPr>
        <p:txBody>
          <a:bodyPr wrap="square" rtlCol="0" anchor="t">
            <a:spAutoFit/>
          </a:bodyPr>
          <a:p>
            <a:pPr>
              <a:lnSpc>
                <a:spcPct val="120000"/>
              </a:lnSpc>
            </a:pPr>
            <a:r>
              <a:rPr lang="zh-CN" altLang="en-US" sz="1600">
                <a:solidFill>
                  <a:schemeClr val="bg2">
                    <a:lumMod val="25000"/>
                  </a:schemeClr>
                </a:solidFill>
                <a:latin typeface="微软雅黑" panose="020B0503020204020204" charset="-122"/>
                <a:ea typeface="微软雅黑" panose="020B0503020204020204" charset="-122"/>
              </a:rPr>
              <a:t>竞态条件：如果两个或者以上的线程共享一个对象，并且多于一个线程更新那个对象的属性，就可能出现静态条件</a:t>
            </a:r>
            <a:endParaRPr lang="zh-CN" altLang="en-US" sz="1600">
              <a:solidFill>
                <a:schemeClr val="bg2">
                  <a:lumMod val="25000"/>
                </a:schemeClr>
              </a:solidFill>
              <a:latin typeface="微软雅黑" panose="020B0503020204020204" charset="-122"/>
              <a:ea typeface="微软雅黑" panose="020B0503020204020204" charset="-122"/>
            </a:endParaRPr>
          </a:p>
        </p:txBody>
      </p:sp>
      <p:cxnSp>
        <p:nvCxnSpPr>
          <p:cNvPr id="10" name="直接连接符 9"/>
          <p:cNvCxnSpPr>
            <a:stCxn id="5" idx="3"/>
            <a:endCxn id="9" idx="1"/>
          </p:cNvCxnSpPr>
          <p:nvPr/>
        </p:nvCxnSpPr>
        <p:spPr>
          <a:xfrm flipV="1">
            <a:off x="1572895" y="2508250"/>
            <a:ext cx="1274445" cy="762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809240" y="4359275"/>
            <a:ext cx="4043680" cy="352425"/>
          </a:xfrm>
          <a:prstGeom prst="rect">
            <a:avLst/>
          </a:prstGeom>
          <a:noFill/>
        </p:spPr>
        <p:txBody>
          <a:bodyPr wrap="none" rtlCol="0" anchor="t">
            <a:spAutoFit/>
          </a:bodyPr>
          <a:p>
            <a:r>
              <a:rPr lang="zh-CN" altLang="en-US" sz="1600">
                <a:solidFill>
                  <a:schemeClr val="bg2">
                    <a:lumMod val="25000"/>
                  </a:schemeClr>
                </a:solidFill>
                <a:latin typeface="微软雅黑" panose="020B0503020204020204" charset="-122"/>
                <a:ea typeface="微软雅黑" panose="020B0503020204020204" charset="-122"/>
              </a:rPr>
              <a:t>未正确同步的代码可能会有出乎意料的结果</a:t>
            </a:r>
            <a:endParaRPr lang="zh-CN" altLang="en-US" sz="1600">
              <a:solidFill>
                <a:schemeClr val="bg2">
                  <a:lumMod val="2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38200" y="1202055"/>
            <a:ext cx="4701540" cy="2393950"/>
          </a:xfrm>
          <a:prstGeom prst="rect">
            <a:avLst/>
          </a:prstGeom>
          <a:noFill/>
        </p:spPr>
        <p:txBody>
          <a:bodyPr wrap="square" rtlCol="0" anchor="t">
            <a:spAutoFit/>
          </a:bodyPr>
          <a:p>
            <a:pPr>
              <a:lnSpc>
                <a:spcPct val="120000"/>
              </a:lnSpc>
            </a:pPr>
            <a:r>
              <a:rPr lang="en-US" altLang="zh-CN"/>
              <a:t>public class UnsafeSequence{</a:t>
            </a:r>
            <a:endParaRPr lang="en-US" altLang="zh-CN"/>
          </a:p>
          <a:p>
            <a:pPr lvl="1">
              <a:lnSpc>
                <a:spcPct val="120000"/>
              </a:lnSpc>
            </a:pPr>
            <a:r>
              <a:rPr lang="en-US" altLang="zh-CN"/>
              <a:t>private long </a:t>
            </a:r>
            <a:r>
              <a:rPr lang="en-US" altLang="zh-CN">
                <a:sym typeface="+mn-ea"/>
              </a:rPr>
              <a:t>value </a:t>
            </a:r>
            <a:r>
              <a:rPr lang="en-US" altLang="zh-CN"/>
              <a:t>=0;</a:t>
            </a:r>
            <a:endParaRPr lang="en-US" altLang="zh-CN"/>
          </a:p>
          <a:p>
            <a:pPr lvl="1">
              <a:lnSpc>
                <a:spcPct val="120000"/>
              </a:lnSpc>
            </a:pPr>
            <a:endParaRPr lang="en-US" altLang="zh-CN"/>
          </a:p>
          <a:p>
            <a:pPr lvl="1">
              <a:lnSpc>
                <a:spcPct val="120000"/>
              </a:lnSpc>
            </a:pPr>
            <a:r>
              <a:rPr lang="en-US" altLang="zh-CN"/>
              <a:t>public long next(){</a:t>
            </a:r>
            <a:endParaRPr lang="en-US" altLang="zh-CN"/>
          </a:p>
          <a:p>
            <a:pPr lvl="2">
              <a:lnSpc>
                <a:spcPct val="120000"/>
              </a:lnSpc>
            </a:pPr>
            <a:r>
              <a:rPr lang="en-US" altLang="zh-CN"/>
              <a:t>return </a:t>
            </a:r>
            <a:r>
              <a:rPr lang="en-US" altLang="zh-CN">
                <a:sym typeface="+mn-ea"/>
              </a:rPr>
              <a:t>value </a:t>
            </a:r>
            <a:r>
              <a:rPr lang="en-US" altLang="zh-CN"/>
              <a:t>++;	</a:t>
            </a:r>
            <a:endParaRPr lang="en-US" altLang="zh-CN"/>
          </a:p>
          <a:p>
            <a:pPr lvl="1">
              <a:lnSpc>
                <a:spcPct val="120000"/>
              </a:lnSpc>
            </a:pPr>
            <a:r>
              <a:rPr lang="en-US" altLang="zh-CN"/>
              <a:t>}</a:t>
            </a:r>
            <a:endParaRPr lang="en-US" altLang="zh-CN"/>
          </a:p>
          <a:p>
            <a:pPr>
              <a:lnSpc>
                <a:spcPct val="120000"/>
              </a:lnSpc>
            </a:pPr>
            <a:r>
              <a:rPr lang="en-US" altLang="zh-CN"/>
              <a:t>}</a:t>
            </a:r>
            <a:endParaRPr lang="en-US" altLang="zh-CN"/>
          </a:p>
        </p:txBody>
      </p:sp>
      <p:grpSp>
        <p:nvGrpSpPr>
          <p:cNvPr id="23" name="组合 22"/>
          <p:cNvGrpSpPr/>
          <p:nvPr/>
        </p:nvGrpSpPr>
        <p:grpSpPr>
          <a:xfrm>
            <a:off x="600075" y="4384040"/>
            <a:ext cx="9813290" cy="1651635"/>
            <a:chOff x="302" y="7108"/>
            <a:chExt cx="15454" cy="2601"/>
          </a:xfrm>
        </p:grpSpPr>
        <p:sp>
          <p:nvSpPr>
            <p:cNvPr id="5" name="矩形 4"/>
            <p:cNvSpPr/>
            <p:nvPr/>
          </p:nvSpPr>
          <p:spPr>
            <a:xfrm>
              <a:off x="2543" y="7108"/>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value -&gt; 9</a:t>
              </a:r>
              <a:endParaRPr lang="en-US" altLang="zh-CN">
                <a:solidFill>
                  <a:schemeClr val="tx1"/>
                </a:solidFill>
              </a:endParaRPr>
            </a:p>
          </p:txBody>
        </p:sp>
        <p:sp>
          <p:nvSpPr>
            <p:cNvPr id="7" name="矩形 6"/>
            <p:cNvSpPr/>
            <p:nvPr/>
          </p:nvSpPr>
          <p:spPr>
            <a:xfrm>
              <a:off x="4842" y="8613"/>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value -&gt; 9</a:t>
              </a:r>
              <a:endParaRPr lang="en-US" altLang="zh-CN">
                <a:solidFill>
                  <a:schemeClr val="tx1"/>
                </a:solidFill>
              </a:endParaRPr>
            </a:p>
          </p:txBody>
        </p:sp>
        <p:sp>
          <p:nvSpPr>
            <p:cNvPr id="8" name="矩形 7"/>
            <p:cNvSpPr/>
            <p:nvPr/>
          </p:nvSpPr>
          <p:spPr>
            <a:xfrm>
              <a:off x="11407" y="7108"/>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value -&gt; 10</a:t>
              </a:r>
              <a:endParaRPr lang="en-US" altLang="zh-CN">
                <a:solidFill>
                  <a:schemeClr val="tx1"/>
                </a:solidFill>
              </a:endParaRPr>
            </a:p>
          </p:txBody>
        </p:sp>
        <p:sp>
          <p:nvSpPr>
            <p:cNvPr id="9" name="矩形 8"/>
            <p:cNvSpPr/>
            <p:nvPr/>
          </p:nvSpPr>
          <p:spPr>
            <a:xfrm>
              <a:off x="7017" y="7108"/>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9+1 -&gt; 10</a:t>
              </a:r>
              <a:endParaRPr lang="en-US" altLang="zh-CN">
                <a:solidFill>
                  <a:schemeClr val="tx1"/>
                </a:solidFill>
              </a:endParaRPr>
            </a:p>
          </p:txBody>
        </p:sp>
        <p:sp>
          <p:nvSpPr>
            <p:cNvPr id="10" name="矩形 9"/>
            <p:cNvSpPr/>
            <p:nvPr/>
          </p:nvSpPr>
          <p:spPr>
            <a:xfrm>
              <a:off x="9192" y="8613"/>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9+1 -&gt; 10</a:t>
              </a:r>
              <a:endParaRPr lang="en-US" altLang="zh-CN">
                <a:solidFill>
                  <a:schemeClr val="tx1"/>
                </a:solidFill>
              </a:endParaRPr>
            </a:p>
          </p:txBody>
        </p:sp>
        <p:sp>
          <p:nvSpPr>
            <p:cNvPr id="11" name="矩形 10"/>
            <p:cNvSpPr/>
            <p:nvPr/>
          </p:nvSpPr>
          <p:spPr>
            <a:xfrm>
              <a:off x="13582" y="8613"/>
              <a:ext cx="2175" cy="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value -&gt; 10</a:t>
              </a:r>
              <a:endParaRPr lang="en-US" altLang="zh-CN">
                <a:solidFill>
                  <a:schemeClr val="tx1"/>
                </a:solidFill>
              </a:endParaRPr>
            </a:p>
          </p:txBody>
        </p:sp>
        <p:sp>
          <p:nvSpPr>
            <p:cNvPr id="12" name="文本框 11"/>
            <p:cNvSpPr txBox="1"/>
            <p:nvPr/>
          </p:nvSpPr>
          <p:spPr>
            <a:xfrm>
              <a:off x="302" y="7367"/>
              <a:ext cx="1602" cy="580"/>
            </a:xfrm>
            <a:prstGeom prst="rect">
              <a:avLst/>
            </a:prstGeom>
            <a:noFill/>
          </p:spPr>
          <p:txBody>
            <a:bodyPr wrap="none" rtlCol="0">
              <a:spAutoFit/>
            </a:bodyPr>
            <a:p>
              <a:r>
                <a:rPr lang="en-US" altLang="zh-CN"/>
                <a:t>Thread A</a:t>
              </a:r>
              <a:endParaRPr lang="en-US" altLang="zh-CN"/>
            </a:p>
          </p:txBody>
        </p:sp>
        <p:sp>
          <p:nvSpPr>
            <p:cNvPr id="13" name="文本框 12"/>
            <p:cNvSpPr txBox="1"/>
            <p:nvPr/>
          </p:nvSpPr>
          <p:spPr>
            <a:xfrm>
              <a:off x="302" y="8871"/>
              <a:ext cx="1590" cy="580"/>
            </a:xfrm>
            <a:prstGeom prst="rect">
              <a:avLst/>
            </a:prstGeom>
            <a:noFill/>
          </p:spPr>
          <p:txBody>
            <a:bodyPr wrap="none" rtlCol="0">
              <a:spAutoFit/>
            </a:bodyPr>
            <a:p>
              <a:r>
                <a:rPr lang="en-US" altLang="zh-CN"/>
                <a:t>Thread B</a:t>
              </a:r>
              <a:endParaRPr lang="en-US" altLang="zh-CN"/>
            </a:p>
          </p:txBody>
        </p:sp>
        <p:cxnSp>
          <p:nvCxnSpPr>
            <p:cNvPr id="15" name="直接箭头连接符 14"/>
            <p:cNvCxnSpPr/>
            <p:nvPr/>
          </p:nvCxnSpPr>
          <p:spPr>
            <a:xfrm>
              <a:off x="2932" y="9162"/>
              <a:ext cx="19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3"/>
            </p:cNvCxnSpPr>
            <p:nvPr/>
          </p:nvCxnSpPr>
          <p:spPr>
            <a:xfrm>
              <a:off x="11367" y="9162"/>
              <a:ext cx="2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3"/>
            </p:cNvCxnSpPr>
            <p:nvPr/>
          </p:nvCxnSpPr>
          <p:spPr>
            <a:xfrm>
              <a:off x="7017" y="9162"/>
              <a:ext cx="2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9230" y="7657"/>
              <a:ext cx="21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3"/>
            </p:cNvCxnSpPr>
            <p:nvPr/>
          </p:nvCxnSpPr>
          <p:spPr>
            <a:xfrm>
              <a:off x="4718" y="7657"/>
              <a:ext cx="2299" cy="0"/>
            </a:xfrm>
            <a:prstGeom prst="straightConnector1">
              <a:avLst/>
            </a:prstGeom>
            <a:ln w="127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24" name="标题 23"/>
          <p:cNvSpPr>
            <a:spLocks noGrp="1"/>
          </p:cNvSpPr>
          <p:nvPr>
            <p:ph type="title"/>
          </p:nvPr>
        </p:nvSpPr>
        <p:spPr>
          <a:xfrm>
            <a:off x="838200" y="365125"/>
            <a:ext cx="10515600" cy="836930"/>
          </a:xfrm>
        </p:spPr>
        <p:txBody>
          <a:bodyPr/>
          <a:p>
            <a:pPr algn="l"/>
            <a:r>
              <a:rPr lang="zh-CN" altLang="en-US" sz="2800">
                <a:solidFill>
                  <a:schemeClr val="bg2">
                    <a:lumMod val="25000"/>
                  </a:schemeClr>
                </a:solidFill>
                <a:latin typeface="微软雅黑" panose="020B0503020204020204" charset="-122"/>
                <a:ea typeface="微软雅黑" panose="020B0503020204020204" charset="-122"/>
              </a:rPr>
              <a:t>原子性</a:t>
            </a:r>
            <a:endParaRPr lang="zh-CN" altLang="en-US" sz="2800">
              <a:solidFill>
                <a:schemeClr val="bg2">
                  <a:lumMod val="25000"/>
                </a:schemeClr>
              </a:solidFill>
              <a:latin typeface="微软雅黑" panose="020B0503020204020204" charset="-122"/>
              <a:ea typeface="微软雅黑" panose="020B0503020204020204" charset="-122"/>
            </a:endParaRPr>
          </a:p>
        </p:txBody>
      </p:sp>
      <p:cxnSp>
        <p:nvCxnSpPr>
          <p:cNvPr id="2" name="直接箭头连接符 1"/>
          <p:cNvCxnSpPr/>
          <p:nvPr/>
        </p:nvCxnSpPr>
        <p:spPr>
          <a:xfrm>
            <a:off x="1887220" y="6551295"/>
            <a:ext cx="8722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18160" y="749300"/>
            <a:ext cx="4620260" cy="2546985"/>
          </a:xfrm>
          <a:prstGeom prst="rect">
            <a:avLst/>
          </a:prstGeom>
          <a:noFill/>
        </p:spPr>
        <p:txBody>
          <a:bodyPr wrap="square" rtlCol="0" anchor="t">
            <a:spAutoFit/>
          </a:bodyPr>
          <a:p>
            <a:r>
              <a:rPr lang="en-US" altLang="zh-CN" sz="1600">
                <a:solidFill>
                  <a:schemeClr val="bg2">
                    <a:lumMod val="25000"/>
                  </a:schemeClr>
                </a:solidFill>
                <a:latin typeface="微软雅黑" panose="020B0503020204020204" charset="-122"/>
                <a:ea typeface="微软雅黑" panose="020B0503020204020204" charset="-122"/>
                <a:sym typeface="+mn-ea"/>
              </a:rPr>
              <a:t>synchronized (</a:t>
            </a:r>
            <a:r>
              <a:rPr lang="zh-CN" altLang="zh-CN" sz="1600">
                <a:solidFill>
                  <a:schemeClr val="bg2">
                    <a:lumMod val="25000"/>
                  </a:schemeClr>
                </a:solidFill>
                <a:latin typeface="微软雅黑" panose="020B0503020204020204" charset="-122"/>
                <a:ea typeface="微软雅黑" panose="020B0503020204020204" charset="-122"/>
                <a:sym typeface="+mn-ea"/>
              </a:rPr>
              <a:t>同步</a:t>
            </a:r>
            <a:r>
              <a:rPr lang="en-US" altLang="zh-CN" sz="1600">
                <a:solidFill>
                  <a:schemeClr val="bg2">
                    <a:lumMod val="25000"/>
                  </a:schemeClr>
                </a:solidFill>
                <a:latin typeface="微软雅黑" panose="020B0503020204020204" charset="-122"/>
                <a:ea typeface="微软雅黑" panose="020B0503020204020204" charset="-122"/>
                <a:sym typeface="+mn-ea"/>
              </a:rPr>
              <a:t>):</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endParaRPr lang="en-US" altLang="zh-CN" sz="1600">
              <a:solidFill>
                <a:schemeClr val="accent6"/>
              </a:solidFill>
              <a:latin typeface="微软雅黑" panose="020B0503020204020204" charset="-122"/>
              <a:ea typeface="微软雅黑" panose="020B0503020204020204" charset="-122"/>
              <a:sym typeface="+mn-ea"/>
            </a:endParaRPr>
          </a:p>
          <a:p>
            <a:r>
              <a:rPr lang="en-US" altLang="zh-CN" sz="1600">
                <a:solidFill>
                  <a:schemeClr val="bg2">
                    <a:lumMod val="25000"/>
                  </a:schemeClr>
                </a:solidFill>
                <a:latin typeface="微软雅黑" panose="020B0503020204020204" charset="-122"/>
                <a:ea typeface="微软雅黑" panose="020B0503020204020204" charset="-122"/>
                <a:sym typeface="+mn-ea"/>
              </a:rPr>
              <a:t>public class SynchronizedSequence{</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pPr lvl="1"/>
            <a:endParaRPr lang="en-US" altLang="zh-CN" sz="1600">
              <a:solidFill>
                <a:schemeClr val="bg2">
                  <a:lumMod val="25000"/>
                </a:schemeClr>
              </a:solidFill>
              <a:latin typeface="微软雅黑" panose="020B0503020204020204" charset="-122"/>
              <a:ea typeface="微软雅黑" panose="020B0503020204020204" charset="-122"/>
              <a:sym typeface="+mn-ea"/>
            </a:endParaRPr>
          </a:p>
          <a:p>
            <a:pPr lvl="1"/>
            <a:r>
              <a:rPr lang="en-US" altLang="zh-CN" sz="1600">
                <a:solidFill>
                  <a:schemeClr val="bg2">
                    <a:lumMod val="25000"/>
                  </a:schemeClr>
                </a:solidFill>
                <a:latin typeface="微软雅黑" panose="020B0503020204020204" charset="-122"/>
                <a:ea typeface="微软雅黑" panose="020B0503020204020204" charset="-122"/>
                <a:sym typeface="+mn-ea"/>
              </a:rPr>
              <a:t>private long val=0;</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pPr lvl="1"/>
            <a:endParaRPr lang="en-US" altLang="zh-CN" sz="1600">
              <a:solidFill>
                <a:schemeClr val="bg2">
                  <a:lumMod val="25000"/>
                </a:schemeClr>
              </a:solidFill>
              <a:latin typeface="微软雅黑" panose="020B0503020204020204" charset="-122"/>
              <a:ea typeface="微软雅黑" panose="020B0503020204020204" charset="-122"/>
              <a:sym typeface="+mn-ea"/>
            </a:endParaRPr>
          </a:p>
          <a:p>
            <a:pPr lvl="1"/>
            <a:r>
              <a:rPr lang="en-US" altLang="zh-CN" sz="1600">
                <a:solidFill>
                  <a:schemeClr val="bg2">
                    <a:lumMod val="25000"/>
                  </a:schemeClr>
                </a:solidFill>
                <a:latin typeface="微软雅黑" panose="020B0503020204020204" charset="-122"/>
                <a:ea typeface="微软雅黑" panose="020B0503020204020204" charset="-122"/>
                <a:sym typeface="+mn-ea"/>
              </a:rPr>
              <a:t>public </a:t>
            </a:r>
            <a:r>
              <a:rPr lang="en-US" altLang="zh-CN" sz="1600">
                <a:solidFill>
                  <a:srgbClr val="FF0000"/>
                </a:solidFill>
                <a:latin typeface="微软雅黑" panose="020B0503020204020204" charset="-122"/>
                <a:ea typeface="微软雅黑" panose="020B0503020204020204" charset="-122"/>
                <a:sym typeface="+mn-ea"/>
              </a:rPr>
              <a:t>synchronized </a:t>
            </a:r>
            <a:r>
              <a:rPr lang="en-US" altLang="zh-CN" sz="1600">
                <a:solidFill>
                  <a:schemeClr val="bg2">
                    <a:lumMod val="25000"/>
                  </a:schemeClr>
                </a:solidFill>
                <a:latin typeface="微软雅黑" panose="020B0503020204020204" charset="-122"/>
                <a:ea typeface="微软雅黑" panose="020B0503020204020204" charset="-122"/>
                <a:sym typeface="+mn-ea"/>
              </a:rPr>
              <a:t>long next(){</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pPr lvl="2"/>
            <a:r>
              <a:rPr lang="en-US" altLang="zh-CN" sz="1600">
                <a:solidFill>
                  <a:schemeClr val="bg2">
                    <a:lumMod val="25000"/>
                  </a:schemeClr>
                </a:solidFill>
                <a:latin typeface="微软雅黑" panose="020B0503020204020204" charset="-122"/>
                <a:ea typeface="微软雅黑" panose="020B0503020204020204" charset="-122"/>
                <a:sym typeface="+mn-ea"/>
              </a:rPr>
              <a:t>return val++;	</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pPr lvl="1"/>
            <a:r>
              <a:rPr lang="en-US" altLang="zh-CN" sz="1600">
                <a:solidFill>
                  <a:schemeClr val="bg2">
                    <a:lumMod val="25000"/>
                  </a:schemeClr>
                </a:solidFill>
                <a:latin typeface="微软雅黑" panose="020B0503020204020204" charset="-122"/>
                <a:ea typeface="微软雅黑" panose="020B0503020204020204" charset="-122"/>
                <a:sym typeface="+mn-ea"/>
              </a:rPr>
              <a:t>}</a:t>
            </a:r>
            <a:endParaRPr lang="en-US" altLang="zh-CN" sz="1600">
              <a:solidFill>
                <a:schemeClr val="bg2">
                  <a:lumMod val="25000"/>
                </a:schemeClr>
              </a:solidFill>
              <a:latin typeface="微软雅黑" panose="020B0503020204020204" charset="-122"/>
              <a:ea typeface="微软雅黑" panose="020B0503020204020204" charset="-122"/>
              <a:sym typeface="+mn-ea"/>
            </a:endParaRPr>
          </a:p>
          <a:p>
            <a:r>
              <a:rPr lang="en-US" altLang="zh-CN" sz="1600">
                <a:solidFill>
                  <a:schemeClr val="bg2">
                    <a:lumMod val="25000"/>
                  </a:schemeClr>
                </a:solidFill>
                <a:latin typeface="微软雅黑" panose="020B0503020204020204" charset="-122"/>
                <a:ea typeface="微软雅黑" panose="020B0503020204020204" charset="-122"/>
                <a:sym typeface="+mn-ea"/>
              </a:rPr>
              <a:t>}</a:t>
            </a:r>
            <a:endParaRPr lang="en-US" altLang="zh-CN" sz="1600">
              <a:solidFill>
                <a:schemeClr val="bg2">
                  <a:lumMod val="25000"/>
                </a:schemeClr>
              </a:solidFill>
              <a:latin typeface="微软雅黑" panose="020B0503020204020204" charset="-122"/>
              <a:ea typeface="微软雅黑" panose="020B0503020204020204" charset="-122"/>
              <a:sym typeface="+mn-ea"/>
            </a:endParaRPr>
          </a:p>
        </p:txBody>
      </p:sp>
      <p:sp>
        <p:nvSpPr>
          <p:cNvPr id="2" name="文本框 1"/>
          <p:cNvSpPr txBox="1"/>
          <p:nvPr/>
        </p:nvSpPr>
        <p:spPr>
          <a:xfrm>
            <a:off x="518160" y="3872865"/>
            <a:ext cx="4704715" cy="384810"/>
          </a:xfrm>
          <a:prstGeom prst="rect">
            <a:avLst/>
          </a:prstGeom>
          <a:noFill/>
        </p:spPr>
        <p:txBody>
          <a:bodyPr wrap="none" rtlCol="0" anchor="t">
            <a:spAutoFit/>
          </a:bodyPr>
          <a:p>
            <a:r>
              <a:rPr lang="en-US" altLang="zh-CN">
                <a:solidFill>
                  <a:schemeClr val="bg2">
                    <a:lumMod val="25000"/>
                  </a:schemeClr>
                </a:solidFill>
                <a:latin typeface="微软雅黑" panose="020B0503020204020204" charset="-122"/>
                <a:ea typeface="微软雅黑" panose="020B0503020204020204" charset="-122"/>
                <a:sym typeface="+mn-ea"/>
              </a:rPr>
              <a:t>java</a:t>
            </a:r>
            <a:r>
              <a:rPr lang="zh-CN" altLang="en-US">
                <a:solidFill>
                  <a:schemeClr val="bg2">
                    <a:lumMod val="25000"/>
                  </a:schemeClr>
                </a:solidFill>
                <a:latin typeface="微软雅黑" panose="020B0503020204020204" charset="-122"/>
                <a:ea typeface="微软雅黑" panose="020B0503020204020204" charset="-122"/>
                <a:sym typeface="+mn-ea"/>
              </a:rPr>
              <a:t>中提供 </a:t>
            </a:r>
            <a:r>
              <a:rPr lang="en-US" altLang="zh-CN">
                <a:solidFill>
                  <a:schemeClr val="bg2">
                    <a:lumMod val="25000"/>
                  </a:schemeClr>
                </a:solidFill>
                <a:latin typeface="微软雅黑" panose="020B0503020204020204" charset="-122"/>
                <a:ea typeface="微软雅黑" panose="020B0503020204020204" charset="-122"/>
                <a:sym typeface="+mn-ea"/>
              </a:rPr>
              <a:t>synchronized </a:t>
            </a:r>
            <a:r>
              <a:rPr lang="zh-CN" altLang="en-US">
                <a:solidFill>
                  <a:schemeClr val="bg2">
                    <a:lumMod val="25000"/>
                  </a:schemeClr>
                </a:solidFill>
                <a:latin typeface="微软雅黑" panose="020B0503020204020204" charset="-122"/>
                <a:ea typeface="微软雅黑" panose="020B0503020204020204" charset="-122"/>
                <a:sym typeface="+mn-ea"/>
              </a:rPr>
              <a:t>关键字实现原子性</a:t>
            </a:r>
            <a:endParaRPr lang="zh-CN" altLang="en-US">
              <a:solidFill>
                <a:schemeClr val="bg2">
                  <a:lumMod val="25000"/>
                </a:schemeClr>
              </a:solidFill>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17766</Words>
  <Application>WPS 演示</Application>
  <PresentationFormat>宽屏</PresentationFormat>
  <Paragraphs>1024</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Arial</vt:lpstr>
      <vt:lpstr>宋体</vt:lpstr>
      <vt:lpstr>Wingdings</vt:lpstr>
      <vt:lpstr>微软雅黑</vt:lpstr>
      <vt:lpstr>Calibri Light</vt:lpstr>
      <vt:lpstr>Calibri</vt:lpstr>
      <vt:lpstr>Wingdings</vt:lpstr>
      <vt:lpstr>Office 主题</vt:lpstr>
      <vt:lpstr>java并发编程</vt:lpstr>
      <vt:lpstr>PowerPoint 演示文稿</vt:lpstr>
      <vt:lpstr>PowerPoint 演示文稿</vt:lpstr>
      <vt:lpstr>PowerPoint 演示文稿</vt:lpstr>
      <vt:lpstr>PowerPoint 演示文稿</vt:lpstr>
      <vt:lpstr>Java内存模型的抽象</vt:lpstr>
      <vt:lpstr>PowerPoint 演示文稿</vt:lpstr>
      <vt:lpstr>原子性</vt:lpstr>
      <vt:lpstr>PowerPoint 演示文稿</vt:lpstr>
      <vt:lpstr>可见性问题</vt:lpstr>
      <vt:lpstr>PowerPoint 演示文稿</vt:lpstr>
      <vt:lpstr>顺序性问题</vt:lpstr>
      <vt:lpstr>可见性</vt:lpstr>
      <vt:lpstr>处理器高速缓存造成的可见性问题</vt:lpstr>
      <vt:lpstr>重排序</vt:lpstr>
      <vt:lpstr>重排序对多线程的影响</vt:lpstr>
      <vt:lpstr>ReorderExample 可能出现的两种非预期执行顺序</vt:lpstr>
      <vt:lpstr>PowerPoint 演示文稿</vt:lpstr>
      <vt:lpstr>编程人员如何解决可见性和重排序的问题？</vt:lpstr>
      <vt:lpstr>happen before偏序关系</vt:lpstr>
      <vt:lpstr>PowerPoint 演示文稿</vt:lpstr>
      <vt:lpstr>happen-before 俗解</vt:lpstr>
      <vt:lpstr>volatile变量</vt:lpstr>
      <vt:lpstr>volatile变量 happen-before</vt:lpstr>
      <vt:lpstr>volatile内存语义</vt:lpstr>
      <vt:lpstr>volatile内存语义，可见性和重排序</vt:lpstr>
      <vt:lpstr>volatile重排序规则</vt:lpstr>
      <vt:lpstr>再看ReorderExample </vt:lpstr>
      <vt:lpstr>Volatile如何保证可见性 </vt:lpstr>
      <vt:lpstr>volatile的重排序和可见性规则保证happen-before的实现</vt:lpstr>
      <vt:lpstr>锁</vt:lpstr>
      <vt:lpstr>锁 happen-before 理解</vt:lpstr>
      <vt:lpstr>锁内存语义</vt:lpstr>
      <vt:lpstr>PowerPoint 演示文稿</vt:lpstr>
      <vt:lpstr>PowerPoint 演示文稿</vt:lpstr>
      <vt:lpstr>PowerPoint 演示文稿</vt:lpstr>
      <vt:lpstr>锁的互斥原理以及实现</vt:lpstr>
      <vt:lpstr>疑问</vt:lpstr>
      <vt:lpstr>PowerPoint 演示文稿</vt:lpstr>
      <vt:lpstr>疑问</vt:lpstr>
      <vt:lpstr>PowerPoint 演示文稿</vt:lpstr>
      <vt:lpstr>总结</vt:lpstr>
      <vt:lpstr>参考文档</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Thomas</cp:lastModifiedBy>
  <cp:revision>872</cp:revision>
  <dcterms:created xsi:type="dcterms:W3CDTF">2015-05-05T08:02:00Z</dcterms:created>
  <dcterms:modified xsi:type="dcterms:W3CDTF">2017-03-01T11:26:51Z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