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9" r:id="rId6"/>
    <p:sldId id="259" r:id="rId7"/>
    <p:sldId id="267" r:id="rId8"/>
    <p:sldId id="276" r:id="rId9"/>
    <p:sldId id="271" r:id="rId10"/>
    <p:sldId id="274" r:id="rId11"/>
    <p:sldId id="277" r:id="rId12"/>
    <p:sldId id="261" r:id="rId13"/>
    <p:sldId id="266" r:id="rId14"/>
    <p:sldId id="275" r:id="rId15"/>
    <p:sldId id="278" r:id="rId16"/>
    <p:sldId id="279" r:id="rId17"/>
    <p:sldId id="264" r:id="rId18"/>
    <p:sldId id="26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687"/>
    <a:srgbClr val="486255"/>
    <a:srgbClr val="E9DECA"/>
    <a:srgbClr val="D28472"/>
    <a:srgbClr val="BDB684"/>
    <a:srgbClr val="5D5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647FB-6BDC-4493-BA43-710D297EE3E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C4406-A0FF-4709-9F0B-C77D5324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7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谷歌地图的全球版在中国地段采用的是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坐标系，其他地段采用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84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坐标系，因此需要作一个转换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C4406-A0FF-4709-9F0B-C77D53245E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4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9AB7-2A6D-4E92-B41F-503449653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016653-4154-408A-A62D-B42476D19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A6B41-A464-4634-96D9-B93228B2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91AB1-4708-437E-AB19-0E0D8EE8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D9422-98C9-4FFE-BA24-B99F25B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5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D989-E581-4A92-A49C-F28B58AF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77A80-797A-448D-B07B-A589A06D0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35B0F-250C-498A-9ED9-06DE7A2B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74CC6-4534-4F2A-B102-9FF54A4F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29F1F-82FA-4776-AC67-0412459C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BD373F-4C39-4FDD-8DA2-90ADA1DBE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82043-0ADB-4368-AAF5-69F236DF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EC602-ACC2-45DA-9DA7-0F2A6D72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1BEC8-AAC0-4710-A851-3717CB69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A0CF2-6EF4-4E50-8409-7F1CFF34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2E4A1-F1AF-4EE5-B054-6EE962D7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C0F89-DB79-4794-B067-BDA4DC2B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9CD8B-35F8-497F-B3A2-33DB3345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00B1-0531-4D06-94BC-631087C8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8970C-FBD1-422F-92DD-546FDF52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79390-D2B8-4946-A21B-2080FBEE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5737E-7932-4C71-BEBC-A90596B1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E49B5-DF77-47EB-919B-C7535A33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3812E-88DF-481D-9BD2-9B7863FF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EA840-D32C-4319-9F9E-EEB4C3D0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3CC44-6CA3-4F8A-9673-53089F36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CC64A-9912-4061-BEF4-27DE91C1D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D9392E-086E-43CE-B0CE-AFDE73DAA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F26C8-323C-42B2-B013-5ABE7172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5549B-CECB-4C96-BC61-E4924A5A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164E5-F4C3-4A69-A656-3196E061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1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F8B33-5586-4D83-8787-ACBFB793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FBFE0-CE2E-4288-8A71-B2EA4FC1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6F4923-1FB8-4A6F-87FC-11D532807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E6203E-FB59-4CDD-9117-FB404EF72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FD4BAD-0FDD-4E81-8513-F89E38488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AB1F62-E368-449D-89B5-ADD42680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E25D1B-D600-440B-AF41-EC18EA97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EA2779-943D-4DEB-BB93-6ED2AE9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C4D00-C0A9-4163-A36D-21FB3546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E5C742-2257-4885-8B61-7D8806CD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16A38D-0010-409F-9419-E459BCC8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FDBE3-206C-4867-BCD5-0C713B4E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5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690FFB-3B37-4C8F-BE59-646D3E46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235A65-9BC0-40FA-AD70-8E386339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B843E-0579-4BDC-80FC-84311A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F29B8-4268-48D0-8AD0-19CF4F67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4682C-F870-49C5-948F-15E0FB1D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BBF50-8139-47D4-97E9-A37154B4A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CA2ED-93A8-47B2-B626-3AE18A73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73245-CDF2-49FE-B11D-5F636EA4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4C196-1743-4103-ADFF-6DC5EDB6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0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F2C72-1561-4D3B-9142-C30866BE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6221D-D96D-47C5-BCBF-26EF87751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2631E-4FC8-4EF3-9536-F3142EFB5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0E782-66F2-4A26-97FA-24B63D4A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C9194-2D87-4CCE-8143-2F48F627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8FE4D-4A84-4BF0-B787-0C777E72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4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79274-8999-40DE-AC3D-059D9105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EC29E-5314-41AF-A3B3-E0563F23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4A5CE-E23C-4732-BB25-169DB6773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E587-EB86-4A58-A58F-0E769470330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932E1-FD9E-48AC-BAF8-248EE8C16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D657D-5D95-47DB-BF3B-55DFE6954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A454-49BE-4977-A269-B2373FFAA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62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377E417-4D7F-469F-AD9B-C45E0506AE30}"/>
              </a:ext>
            </a:extLst>
          </p:cNvPr>
          <p:cNvSpPr/>
          <p:nvPr/>
        </p:nvSpPr>
        <p:spPr>
          <a:xfrm>
            <a:off x="5986632" y="3254217"/>
            <a:ext cx="4619625" cy="446604"/>
          </a:xfrm>
          <a:prstGeom prst="rect">
            <a:avLst/>
          </a:prstGeom>
          <a:solidFill>
            <a:srgbClr val="D28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A0E0B-C2FB-4DAC-81A5-30ADBA9573B3}"/>
              </a:ext>
            </a:extLst>
          </p:cNvPr>
          <p:cNvSpPr txBox="1"/>
          <p:nvPr/>
        </p:nvSpPr>
        <p:spPr>
          <a:xfrm>
            <a:off x="6110458" y="3292853"/>
            <a:ext cx="437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IOS</a:t>
            </a:r>
            <a:r>
              <a:rPr lang="zh-CN" altLang="en-US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移动应用开发期末项目</a:t>
            </a:r>
            <a:r>
              <a:rPr lang="en-US" altLang="zh-CN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——</a:t>
            </a:r>
            <a:r>
              <a:rPr lang="en-US" altLang="zh-CN" dirty="0" err="1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LBS</a:t>
            </a:r>
            <a:r>
              <a:rPr lang="zh-CN" altLang="en-US" dirty="0">
                <a:solidFill>
                  <a:schemeClr val="bg1"/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23D20B-3BC2-4C6A-B0DE-0F7C0E66FD37}"/>
              </a:ext>
            </a:extLst>
          </p:cNvPr>
          <p:cNvSpPr txBox="1"/>
          <p:nvPr/>
        </p:nvSpPr>
        <p:spPr>
          <a:xfrm>
            <a:off x="6110458" y="2027040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rgbClr val="D28472"/>
                </a:solidFill>
                <a:latin typeface="CommercialScript BT" panose="03030803040807090C04" pitchFamily="66" charset="0"/>
                <a:ea typeface="思源宋体 CN Heavy" panose="02020900000000000000" pitchFamily="18" charset="-122"/>
              </a:rPr>
              <a:t>跑步追踪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099349-493E-41B0-8F7A-6A44D757A137}"/>
              </a:ext>
            </a:extLst>
          </p:cNvPr>
          <p:cNvSpPr txBox="1"/>
          <p:nvPr/>
        </p:nvSpPr>
        <p:spPr>
          <a:xfrm>
            <a:off x="8030716" y="3841882"/>
            <a:ext cx="267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300" dirty="0">
                <a:solidFill>
                  <a:schemeClr val="bg1"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1953975 </a:t>
            </a:r>
            <a:r>
              <a:rPr lang="zh-CN" altLang="en-US" sz="1600" spc="300" dirty="0">
                <a:solidFill>
                  <a:schemeClr val="bg1"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袁新杰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84FCBB-9862-41E8-A585-9599426C0C00}"/>
              </a:ext>
            </a:extLst>
          </p:cNvPr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E9D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42CED4-91FF-42B3-BD4A-253013F18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1" y="983040"/>
            <a:ext cx="4619626" cy="46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EE4A8A-EA37-498E-9864-11CE4AFC2722}"/>
              </a:ext>
            </a:extLst>
          </p:cNvPr>
          <p:cNvSpPr/>
          <p:nvPr/>
        </p:nvSpPr>
        <p:spPr>
          <a:xfrm>
            <a:off x="781049" y="13585"/>
            <a:ext cx="10544175" cy="582524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D10AB-052A-444B-A463-B46025C62634}"/>
              </a:ext>
            </a:extLst>
          </p:cNvPr>
          <p:cNvSpPr txBox="1"/>
          <p:nvPr/>
        </p:nvSpPr>
        <p:spPr>
          <a:xfrm>
            <a:off x="7137117" y="589333"/>
            <a:ext cx="172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spc="6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NRC</a:t>
            </a:r>
            <a:endParaRPr lang="zh-CN" altLang="en-US" sz="4800" i="1" spc="6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3B8B25-1248-42DA-8500-D655B33E4C5A}"/>
              </a:ext>
            </a:extLst>
          </p:cNvPr>
          <p:cNvSpPr txBox="1"/>
          <p:nvPr/>
        </p:nvSpPr>
        <p:spPr>
          <a:xfrm>
            <a:off x="7397432" y="1459162"/>
            <a:ext cx="442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ea typeface="思源宋体 CN Heavy" panose="02020900000000000000" pitchFamily="18" charset="-122"/>
              </a:rPr>
              <a:t>知名运动品牌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思源宋体 CN Heavy" panose="02020900000000000000" pitchFamily="18" charset="-122"/>
              </a:rPr>
              <a:t>Nike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ea typeface="思源宋体 CN Heavy" panose="02020900000000000000" pitchFamily="18" charset="-122"/>
              </a:rPr>
              <a:t>旗下产品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76BAA-B208-4788-A511-3B65D1077489}"/>
              </a:ext>
            </a:extLst>
          </p:cNvPr>
          <p:cNvSpPr txBox="1"/>
          <p:nvPr/>
        </p:nvSpPr>
        <p:spPr>
          <a:xfrm>
            <a:off x="7169720" y="2885928"/>
            <a:ext cx="2440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跑步信息完善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IOS</a:t>
            </a:r>
            <a:r>
              <a:rPr lang="zh-CN" altLang="en-US" dirty="0">
                <a:solidFill>
                  <a:schemeClr val="bg1"/>
                </a:solidFill>
              </a:rPr>
              <a:t>生态对接较好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Nike</a:t>
            </a:r>
            <a:r>
              <a:rPr lang="zh-CN" altLang="en-US" dirty="0">
                <a:solidFill>
                  <a:schemeClr val="bg1"/>
                </a:solidFill>
              </a:rPr>
              <a:t>品牌效应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AFD083B-5AC9-4F45-80EC-A616F02E690D}"/>
              </a:ext>
            </a:extLst>
          </p:cNvPr>
          <p:cNvGrpSpPr/>
          <p:nvPr/>
        </p:nvGrpSpPr>
        <p:grpSpPr>
          <a:xfrm>
            <a:off x="10300540" y="4901565"/>
            <a:ext cx="579120" cy="579120"/>
            <a:chOff x="6438900" y="838200"/>
            <a:chExt cx="914400" cy="9144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89179E-AF7C-4794-B923-AFDDC1723FDA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B5890E-0379-4FF0-B34C-51E3AFF4C0C1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rgbClr val="D89687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634695E-5BE0-443D-928A-35D18F37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452303"/>
            <a:ext cx="5896426" cy="50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EE4A8A-EA37-498E-9864-11CE4AFC2722}"/>
              </a:ext>
            </a:extLst>
          </p:cNvPr>
          <p:cNvSpPr/>
          <p:nvPr/>
        </p:nvSpPr>
        <p:spPr>
          <a:xfrm>
            <a:off x="781049" y="13585"/>
            <a:ext cx="10544175" cy="582524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D10AB-052A-444B-A463-B46025C62634}"/>
              </a:ext>
            </a:extLst>
          </p:cNvPr>
          <p:cNvSpPr txBox="1"/>
          <p:nvPr/>
        </p:nvSpPr>
        <p:spPr>
          <a:xfrm>
            <a:off x="1488894" y="492655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i="1" spc="6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高校体育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3B8B25-1248-42DA-8500-D655B33E4C5A}"/>
              </a:ext>
            </a:extLst>
          </p:cNvPr>
          <p:cNvSpPr txBox="1"/>
          <p:nvPr/>
        </p:nvSpPr>
        <p:spPr>
          <a:xfrm>
            <a:off x="1488894" y="1323652"/>
            <a:ext cx="419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饱受诟病的校园宠儿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76BAA-B208-4788-A511-3B65D1077489}"/>
              </a:ext>
            </a:extLst>
          </p:cNvPr>
          <p:cNvSpPr txBox="1"/>
          <p:nvPr/>
        </p:nvSpPr>
        <p:spPr>
          <a:xfrm>
            <a:off x="1488894" y="2567216"/>
            <a:ext cx="244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实时路径绘制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打卡记录功能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高校运动论坛搭建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AFD083B-5AC9-4F45-80EC-A616F02E690D}"/>
              </a:ext>
            </a:extLst>
          </p:cNvPr>
          <p:cNvGrpSpPr/>
          <p:nvPr/>
        </p:nvGrpSpPr>
        <p:grpSpPr>
          <a:xfrm>
            <a:off x="10300540" y="4901565"/>
            <a:ext cx="579120" cy="579120"/>
            <a:chOff x="6438900" y="838200"/>
            <a:chExt cx="914400" cy="9144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89179E-AF7C-4794-B923-AFDDC1723FDA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B5890E-0379-4FF0-B34C-51E3AFF4C0C1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rgbClr val="D89687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4DD1A4A-468F-48F4-98D5-4CDEC572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93" y="280805"/>
            <a:ext cx="6249930" cy="54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5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00EFF9EC-C922-41F7-A3F3-F066443A4690}"/>
              </a:ext>
            </a:extLst>
          </p:cNvPr>
          <p:cNvSpPr/>
          <p:nvPr/>
        </p:nvSpPr>
        <p:spPr bwMode="auto">
          <a:xfrm>
            <a:off x="946837" y="2529717"/>
            <a:ext cx="2873604" cy="3116073"/>
          </a:xfrm>
          <a:custGeom>
            <a:avLst/>
            <a:gdLst/>
            <a:ahLst/>
            <a:cxnLst>
              <a:cxn ang="0">
                <a:pos x="678" y="712"/>
              </a:cxn>
              <a:cxn ang="0">
                <a:pos x="34" y="712"/>
              </a:cxn>
              <a:cxn ang="0">
                <a:pos x="0" y="678"/>
              </a:cxn>
              <a:cxn ang="0">
                <a:pos x="0" y="34"/>
              </a:cxn>
              <a:cxn ang="0">
                <a:pos x="34" y="0"/>
              </a:cxn>
              <a:cxn ang="0">
                <a:pos x="678" y="0"/>
              </a:cxn>
              <a:cxn ang="0">
                <a:pos x="712" y="34"/>
              </a:cxn>
              <a:cxn ang="0">
                <a:pos x="712" y="678"/>
              </a:cxn>
              <a:cxn ang="0">
                <a:pos x="678" y="712"/>
              </a:cxn>
            </a:cxnLst>
            <a:rect l="0" t="0" r="r" b="b"/>
            <a:pathLst>
              <a:path w="712" h="712">
                <a:moveTo>
                  <a:pt x="678" y="712"/>
                </a:moveTo>
                <a:cubicBezTo>
                  <a:pt x="34" y="712"/>
                  <a:pt x="34" y="712"/>
                  <a:pt x="34" y="712"/>
                </a:cubicBezTo>
                <a:cubicBezTo>
                  <a:pt x="15" y="712"/>
                  <a:pt x="0" y="697"/>
                  <a:pt x="0" y="67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7" y="0"/>
                  <a:pt x="712" y="15"/>
                  <a:pt x="712" y="34"/>
                </a:cubicBezTo>
                <a:cubicBezTo>
                  <a:pt x="712" y="678"/>
                  <a:pt x="712" y="678"/>
                  <a:pt x="712" y="678"/>
                </a:cubicBezTo>
                <a:cubicBezTo>
                  <a:pt x="712" y="697"/>
                  <a:pt x="697" y="712"/>
                  <a:pt x="678" y="712"/>
                </a:cubicBezTo>
              </a:path>
            </a:pathLst>
          </a:custGeom>
          <a:noFill/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7" name="Freeform 86">
            <a:extLst>
              <a:ext uri="{FF2B5EF4-FFF2-40B4-BE49-F238E27FC236}">
                <a16:creationId xmlns:a16="http://schemas.microsoft.com/office/drawing/2014/main" id="{0A6D675A-9D5A-4756-99DB-00920E1F5D0E}"/>
              </a:ext>
            </a:extLst>
          </p:cNvPr>
          <p:cNvSpPr/>
          <p:nvPr/>
        </p:nvSpPr>
        <p:spPr bwMode="auto">
          <a:xfrm>
            <a:off x="4352275" y="2565152"/>
            <a:ext cx="2639188" cy="3080638"/>
          </a:xfrm>
          <a:custGeom>
            <a:avLst/>
            <a:gdLst/>
            <a:ahLst/>
            <a:cxnLst>
              <a:cxn ang="0">
                <a:pos x="678" y="712"/>
              </a:cxn>
              <a:cxn ang="0">
                <a:pos x="33" y="712"/>
              </a:cxn>
              <a:cxn ang="0">
                <a:pos x="0" y="678"/>
              </a:cxn>
              <a:cxn ang="0">
                <a:pos x="0" y="34"/>
              </a:cxn>
              <a:cxn ang="0">
                <a:pos x="33" y="0"/>
              </a:cxn>
              <a:cxn ang="0">
                <a:pos x="678" y="0"/>
              </a:cxn>
              <a:cxn ang="0">
                <a:pos x="711" y="34"/>
              </a:cxn>
              <a:cxn ang="0">
                <a:pos x="711" y="678"/>
              </a:cxn>
              <a:cxn ang="0">
                <a:pos x="678" y="712"/>
              </a:cxn>
            </a:cxnLst>
            <a:rect l="0" t="0" r="r" b="b"/>
            <a:pathLst>
              <a:path w="711" h="712">
                <a:moveTo>
                  <a:pt x="678" y="712"/>
                </a:moveTo>
                <a:cubicBezTo>
                  <a:pt x="33" y="712"/>
                  <a:pt x="33" y="712"/>
                  <a:pt x="33" y="712"/>
                </a:cubicBezTo>
                <a:cubicBezTo>
                  <a:pt x="15" y="712"/>
                  <a:pt x="0" y="697"/>
                  <a:pt x="0" y="67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3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6" y="0"/>
                  <a:pt x="711" y="15"/>
                  <a:pt x="711" y="34"/>
                </a:cubicBezTo>
                <a:cubicBezTo>
                  <a:pt x="711" y="678"/>
                  <a:pt x="711" y="678"/>
                  <a:pt x="711" y="678"/>
                </a:cubicBezTo>
                <a:cubicBezTo>
                  <a:pt x="711" y="697"/>
                  <a:pt x="696" y="712"/>
                  <a:pt x="678" y="712"/>
                </a:cubicBezTo>
              </a:path>
            </a:pathLst>
          </a:custGeom>
          <a:noFill/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7" name="Freeform 153">
            <a:extLst>
              <a:ext uri="{FF2B5EF4-FFF2-40B4-BE49-F238E27FC236}">
                <a16:creationId xmlns:a16="http://schemas.microsoft.com/office/drawing/2014/main" id="{0DA46322-85F3-4694-8024-8C9BEBDE001F}"/>
              </a:ext>
            </a:extLst>
          </p:cNvPr>
          <p:cNvSpPr/>
          <p:nvPr/>
        </p:nvSpPr>
        <p:spPr bwMode="auto">
          <a:xfrm>
            <a:off x="7481738" y="2565151"/>
            <a:ext cx="2639188" cy="3045205"/>
          </a:xfrm>
          <a:custGeom>
            <a:avLst/>
            <a:gdLst/>
            <a:ahLst/>
            <a:cxnLst>
              <a:cxn ang="0">
                <a:pos x="678" y="712"/>
              </a:cxn>
              <a:cxn ang="0">
                <a:pos x="34" y="712"/>
              </a:cxn>
              <a:cxn ang="0">
                <a:pos x="0" y="678"/>
              </a:cxn>
              <a:cxn ang="0">
                <a:pos x="0" y="34"/>
              </a:cxn>
              <a:cxn ang="0">
                <a:pos x="34" y="0"/>
              </a:cxn>
              <a:cxn ang="0">
                <a:pos x="678" y="0"/>
              </a:cxn>
              <a:cxn ang="0">
                <a:pos x="712" y="34"/>
              </a:cxn>
              <a:cxn ang="0">
                <a:pos x="712" y="678"/>
              </a:cxn>
              <a:cxn ang="0">
                <a:pos x="678" y="712"/>
              </a:cxn>
            </a:cxnLst>
            <a:rect l="0" t="0" r="r" b="b"/>
            <a:pathLst>
              <a:path w="712" h="712">
                <a:moveTo>
                  <a:pt x="678" y="712"/>
                </a:moveTo>
                <a:cubicBezTo>
                  <a:pt x="34" y="712"/>
                  <a:pt x="34" y="712"/>
                  <a:pt x="34" y="712"/>
                </a:cubicBezTo>
                <a:cubicBezTo>
                  <a:pt x="15" y="712"/>
                  <a:pt x="0" y="697"/>
                  <a:pt x="0" y="67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7" y="0"/>
                  <a:pt x="712" y="15"/>
                  <a:pt x="712" y="34"/>
                </a:cubicBezTo>
                <a:cubicBezTo>
                  <a:pt x="712" y="678"/>
                  <a:pt x="712" y="678"/>
                  <a:pt x="712" y="678"/>
                </a:cubicBezTo>
                <a:cubicBezTo>
                  <a:pt x="712" y="697"/>
                  <a:pt x="697" y="712"/>
                  <a:pt x="678" y="712"/>
                </a:cubicBezTo>
              </a:path>
            </a:pathLst>
          </a:custGeom>
          <a:noFill/>
          <a:ln w="9525">
            <a:solidFill>
              <a:srgbClr val="66676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A75D82A-73BF-4318-A921-076B25B31E8C}"/>
              </a:ext>
            </a:extLst>
          </p:cNvPr>
          <p:cNvSpPr txBox="1"/>
          <p:nvPr/>
        </p:nvSpPr>
        <p:spPr>
          <a:xfrm>
            <a:off x="1701756" y="2730792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01.</a:t>
            </a:r>
            <a:endParaRPr lang="zh-CN" altLang="en-US" sz="4800" i="1" spc="600" dirty="0">
              <a:solidFill>
                <a:srgbClr val="D28472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C58C0A1-DABB-4ECF-B225-9823D10EF092}"/>
              </a:ext>
            </a:extLst>
          </p:cNvPr>
          <p:cNvSpPr/>
          <p:nvPr/>
        </p:nvSpPr>
        <p:spPr>
          <a:xfrm>
            <a:off x="1320970" y="3830494"/>
            <a:ext cx="2243554" cy="188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部分跑步软件的地图功能只能显示用户的当前位置，相比之下，本产品提供跑步过程中的实时路径绘制</a:t>
            </a:r>
            <a:endParaRPr lang="en-US" altLang="zh-CN" sz="14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使得用户能够清晰地把握跑步活动的方向和轨迹</a:t>
            </a:r>
            <a:endParaRPr lang="en-US" altLang="zh-CN" sz="14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algn="ctr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32EFBB5B-AA75-46ED-BA7A-E2DED424133D}"/>
              </a:ext>
            </a:extLst>
          </p:cNvPr>
          <p:cNvSpPr/>
          <p:nvPr/>
        </p:nvSpPr>
        <p:spPr>
          <a:xfrm>
            <a:off x="1598504" y="348873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Alibaba Sans Light" panose="020B0303020203040204" pitchFamily="34" charset="0"/>
              </a:rPr>
              <a:t>实时路径绘制</a:t>
            </a:r>
            <a:endParaRPr lang="zh-CN" altLang="en-US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99DE664-79F9-4009-86CF-A0DB14B5C124}"/>
              </a:ext>
            </a:extLst>
          </p:cNvPr>
          <p:cNvSpPr txBox="1"/>
          <p:nvPr/>
        </p:nvSpPr>
        <p:spPr>
          <a:xfrm>
            <a:off x="4836885" y="2730792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spc="60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02.</a:t>
            </a:r>
            <a:endParaRPr lang="zh-CN" altLang="en-US" sz="4800" i="1" spc="600">
              <a:solidFill>
                <a:srgbClr val="D28472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7D65B15-CAD2-4AE6-9E44-61AFDCB56A68}"/>
              </a:ext>
            </a:extLst>
          </p:cNvPr>
          <p:cNvSpPr/>
          <p:nvPr/>
        </p:nvSpPr>
        <p:spPr>
          <a:xfrm>
            <a:off x="4568717" y="4072508"/>
            <a:ext cx="2134064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跑步活动主界面简洁清晰，操作简单直观</a:t>
            </a:r>
            <a:endParaRPr lang="en-US" altLang="zh-CN" sz="14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无需切换多个窗体即可完成整个跑步活动</a:t>
            </a:r>
            <a:endParaRPr lang="en-US" altLang="zh-CN" sz="14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algn="ctr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37A953F-658A-4645-8500-3726F48CA9E8}"/>
              </a:ext>
            </a:extLst>
          </p:cNvPr>
          <p:cNvSpPr/>
          <p:nvPr/>
        </p:nvSpPr>
        <p:spPr>
          <a:xfrm>
            <a:off x="4602526" y="3511476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Alibaba Sans Light" panose="020B0303020203040204" pitchFamily="34" charset="0"/>
              </a:rPr>
              <a:t>界面简洁 操作简单</a:t>
            </a:r>
            <a:endParaRPr lang="zh-CN" altLang="en-US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029936D5-D373-4FED-8235-4FCA6C465873}"/>
              </a:ext>
            </a:extLst>
          </p:cNvPr>
          <p:cNvSpPr txBox="1"/>
          <p:nvPr/>
        </p:nvSpPr>
        <p:spPr>
          <a:xfrm>
            <a:off x="7972014" y="2730792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spc="60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03.</a:t>
            </a:r>
            <a:endParaRPr lang="zh-CN" altLang="en-US" sz="4800" i="1" spc="600">
              <a:solidFill>
                <a:srgbClr val="D28472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33A6F526-7920-4EC8-8718-076117B2600D}"/>
              </a:ext>
            </a:extLst>
          </p:cNvPr>
          <p:cNvSpPr/>
          <p:nvPr/>
        </p:nvSpPr>
        <p:spPr>
          <a:xfrm>
            <a:off x="7591228" y="3830494"/>
            <a:ext cx="2134064" cy="162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提供多种跑步场景下的不同设置选择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用户能够选择是否实时绘制地图、后台状态下定位精度等设置，以满足不同场景下的需求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71AB9C34-AF93-4B73-966D-7782D92E5199}"/>
              </a:ext>
            </a:extLst>
          </p:cNvPr>
          <p:cNvSpPr/>
          <p:nvPr/>
        </p:nvSpPr>
        <p:spPr>
          <a:xfrm>
            <a:off x="7737655" y="351147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  多样定位选择</a:t>
            </a:r>
            <a:endParaRPr lang="zh-CN" altLang="en-US" dirty="0"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2C90EB-A984-4CCA-B7B0-68ACB48D75A4}"/>
              </a:ext>
            </a:extLst>
          </p:cNvPr>
          <p:cNvSpPr txBox="1"/>
          <p:nvPr/>
        </p:nvSpPr>
        <p:spPr>
          <a:xfrm>
            <a:off x="3564524" y="553403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项目特色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33AAD-8168-4909-8EB1-807753806114}"/>
              </a:ext>
            </a:extLst>
          </p:cNvPr>
          <p:cNvSpPr txBox="1"/>
          <p:nvPr/>
        </p:nvSpPr>
        <p:spPr>
          <a:xfrm>
            <a:off x="3077806" y="1534141"/>
            <a:ext cx="437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i="0" dirty="0">
                <a:solidFill>
                  <a:srgbClr val="2D3B45"/>
                </a:solidFill>
                <a:effectLst/>
                <a:latin typeface="Lato" panose="020F0502020204030203" pitchFamily="34" charset="0"/>
              </a:rPr>
              <a:t>本产品与各竞品间的区别？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9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沙漠中的风景&#10;&#10;描述已自动生成">
            <a:extLst>
              <a:ext uri="{FF2B5EF4-FFF2-40B4-BE49-F238E27FC236}">
                <a16:creationId xmlns:a16="http://schemas.microsoft.com/office/drawing/2014/main" id="{2F466EA7-176E-4AA4-A84D-C4C6CC676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475" y="1676399"/>
            <a:ext cx="3467100" cy="43910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624C160-9B49-4483-8AC3-01FCEFA7DB24}"/>
              </a:ext>
            </a:extLst>
          </p:cNvPr>
          <p:cNvGrpSpPr/>
          <p:nvPr/>
        </p:nvGrpSpPr>
        <p:grpSpPr>
          <a:xfrm>
            <a:off x="3930015" y="3139440"/>
            <a:ext cx="579120" cy="579120"/>
            <a:chOff x="6438900" y="838200"/>
            <a:chExt cx="914400" cy="9144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483A2A-F995-461D-93D8-639A5C625634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rgbClr val="486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97C6E51-BC27-49CE-B7BB-C76D607C4712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chemeClr val="bg1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DAC49-5676-4849-8070-50E30383A7AC}"/>
              </a:ext>
            </a:extLst>
          </p:cNvPr>
          <p:cNvSpPr txBox="1"/>
          <p:nvPr/>
        </p:nvSpPr>
        <p:spPr>
          <a:xfrm>
            <a:off x="5074844" y="2518231"/>
            <a:ext cx="464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PART 03</a:t>
            </a:r>
            <a:endParaRPr lang="zh-CN" altLang="en-US" sz="7200" i="1" spc="600" dirty="0">
              <a:solidFill>
                <a:srgbClr val="D28472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7EFD3F-1869-4E60-A67E-623759CCDF35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9D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741235-1BBF-4007-AA01-5BCE244E1BBC}"/>
              </a:ext>
            </a:extLst>
          </p:cNvPr>
          <p:cNvSpPr txBox="1"/>
          <p:nvPr/>
        </p:nvSpPr>
        <p:spPr>
          <a:xfrm>
            <a:off x="11419323" y="3413428"/>
            <a:ext cx="430887" cy="3316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600" spc="30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DESIGN BY DOCER</a:t>
            </a:r>
            <a:endParaRPr lang="zh-CN" altLang="en-US" sz="1600" spc="30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A0CAB7-C353-4A17-840B-BF22B8C5905A}"/>
              </a:ext>
            </a:extLst>
          </p:cNvPr>
          <p:cNvSpPr/>
          <p:nvPr/>
        </p:nvSpPr>
        <p:spPr>
          <a:xfrm>
            <a:off x="5074844" y="3871912"/>
            <a:ext cx="4644541" cy="9589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系统功能介绍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相关技术、解决方案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技术特色、技术壁垒</a:t>
            </a:r>
          </a:p>
        </p:txBody>
      </p:sp>
    </p:spTree>
    <p:extLst>
      <p:ext uri="{BB962C8B-B14F-4D97-AF65-F5344CB8AC3E}">
        <p14:creationId xmlns:p14="http://schemas.microsoft.com/office/powerpoint/2010/main" val="18670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EE4A8A-EA37-498E-9864-11CE4AFC2722}"/>
              </a:ext>
            </a:extLst>
          </p:cNvPr>
          <p:cNvSpPr/>
          <p:nvPr/>
        </p:nvSpPr>
        <p:spPr>
          <a:xfrm>
            <a:off x="940847" y="516380"/>
            <a:ext cx="10544175" cy="582524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AFD083B-5AC9-4F45-80EC-A616F02E690D}"/>
              </a:ext>
            </a:extLst>
          </p:cNvPr>
          <p:cNvGrpSpPr/>
          <p:nvPr/>
        </p:nvGrpSpPr>
        <p:grpSpPr>
          <a:xfrm>
            <a:off x="10460338" y="5404360"/>
            <a:ext cx="579120" cy="579120"/>
            <a:chOff x="6438900" y="838200"/>
            <a:chExt cx="914400" cy="9144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89179E-AF7C-4794-B923-AFDDC1723FDA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B5890E-0379-4FF0-B34C-51E3AFF4C0C1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rgbClr val="D89687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6C90772-2572-46CD-A948-F900F51A6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t="8319" r="8957"/>
          <a:stretch/>
        </p:blipFill>
        <p:spPr>
          <a:xfrm>
            <a:off x="4355433" y="847092"/>
            <a:ext cx="2372128" cy="5179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4419FE-936E-4B52-81CF-576B97B81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5" t="11932" r="10629" b="1829"/>
          <a:stretch/>
        </p:blipFill>
        <p:spPr>
          <a:xfrm>
            <a:off x="7407885" y="890583"/>
            <a:ext cx="2372129" cy="51474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56C007-B0AA-4504-8875-00E84726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62" y="890583"/>
            <a:ext cx="2372128" cy="50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EE4A8A-EA37-498E-9864-11CE4AFC2722}"/>
              </a:ext>
            </a:extLst>
          </p:cNvPr>
          <p:cNvSpPr/>
          <p:nvPr/>
        </p:nvSpPr>
        <p:spPr>
          <a:xfrm>
            <a:off x="823912" y="413080"/>
            <a:ext cx="10544175" cy="582524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AFD083B-5AC9-4F45-80EC-A616F02E690D}"/>
              </a:ext>
            </a:extLst>
          </p:cNvPr>
          <p:cNvGrpSpPr/>
          <p:nvPr/>
        </p:nvGrpSpPr>
        <p:grpSpPr>
          <a:xfrm>
            <a:off x="10343403" y="5301060"/>
            <a:ext cx="579120" cy="579120"/>
            <a:chOff x="6438900" y="838200"/>
            <a:chExt cx="914400" cy="9144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89179E-AF7C-4794-B923-AFDDC1723FDA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B5890E-0379-4FF0-B34C-51E3AFF4C0C1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rgbClr val="D89687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0322E37-CC6B-4D07-AEF0-17D02674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3" y="676331"/>
            <a:ext cx="2536264" cy="52850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57A01D-59F0-44DA-9CE4-E0449715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45" y="683167"/>
            <a:ext cx="2495799" cy="52782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19FC08-D644-4BF4-B997-433E2B03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791" y="606458"/>
            <a:ext cx="2517327" cy="52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EE4A8A-EA37-498E-9864-11CE4AFC2722}"/>
              </a:ext>
            </a:extLst>
          </p:cNvPr>
          <p:cNvSpPr/>
          <p:nvPr/>
        </p:nvSpPr>
        <p:spPr>
          <a:xfrm>
            <a:off x="985236" y="421958"/>
            <a:ext cx="10544175" cy="582524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AFD083B-5AC9-4F45-80EC-A616F02E690D}"/>
              </a:ext>
            </a:extLst>
          </p:cNvPr>
          <p:cNvGrpSpPr/>
          <p:nvPr/>
        </p:nvGrpSpPr>
        <p:grpSpPr>
          <a:xfrm>
            <a:off x="10504727" y="5309938"/>
            <a:ext cx="579120" cy="579120"/>
            <a:chOff x="6438900" y="838200"/>
            <a:chExt cx="914400" cy="9144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89179E-AF7C-4794-B923-AFDDC1723FDA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B5890E-0379-4FF0-B34C-51E3AFF4C0C1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rgbClr val="D89687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7A677C0-AE65-4574-BFD5-9AD44714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49" y="743932"/>
            <a:ext cx="2448316" cy="5054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9A6815-1203-4056-9ECE-3B409124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52" y="748672"/>
            <a:ext cx="2403945" cy="5049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587E2B-9857-4A70-937B-DF09191E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284" y="802656"/>
            <a:ext cx="2334879" cy="4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4A38EAA-6E52-4419-A754-EB9CFAB664A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1C74D-F93F-4C05-A36B-F926E0339092}"/>
              </a:ext>
            </a:extLst>
          </p:cNvPr>
          <p:cNvSpPr/>
          <p:nvPr/>
        </p:nvSpPr>
        <p:spPr>
          <a:xfrm>
            <a:off x="889000" y="2374900"/>
            <a:ext cx="10896600" cy="375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图片包含 植物, 草, 游戏机, 树&#10;&#10;描述已自动生成">
            <a:extLst>
              <a:ext uri="{FF2B5EF4-FFF2-40B4-BE49-F238E27FC236}">
                <a16:creationId xmlns:a16="http://schemas.microsoft.com/office/drawing/2014/main" id="{F7DD9B33-FF2D-48C8-8CCD-4D536B28AE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2902" y="2532650"/>
            <a:ext cx="2088464" cy="27201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70A622-4B6A-4D60-95A6-7786C3916044}"/>
              </a:ext>
            </a:extLst>
          </p:cNvPr>
          <p:cNvSpPr txBox="1"/>
          <p:nvPr/>
        </p:nvSpPr>
        <p:spPr>
          <a:xfrm>
            <a:off x="3848214" y="3542794"/>
            <a:ext cx="2088463" cy="4303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defRPr>
            </a:lvl1pPr>
          </a:lstStyle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CoreLocation</a:t>
            </a:r>
            <a:endParaRPr lang="zh-CN" altLang="en-US" sz="20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4A3228-E021-4A85-82E3-54C768A1DAD6}"/>
              </a:ext>
            </a:extLst>
          </p:cNvPr>
          <p:cNvSpPr txBox="1"/>
          <p:nvPr/>
        </p:nvSpPr>
        <p:spPr>
          <a:xfrm>
            <a:off x="6337300" y="3542794"/>
            <a:ext cx="1676285" cy="4415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defRPr>
            </a:lvl1pPr>
          </a:lstStyle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MapKit</a:t>
            </a:r>
            <a:endParaRPr lang="zh-CN" altLang="en-US" sz="20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5AD761-6A52-4CD7-BE14-2E6193F824A7}"/>
              </a:ext>
            </a:extLst>
          </p:cNvPr>
          <p:cNvSpPr txBox="1"/>
          <p:nvPr/>
        </p:nvSpPr>
        <p:spPr>
          <a:xfrm>
            <a:off x="8858250" y="3542794"/>
            <a:ext cx="1676285" cy="4415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defRPr>
            </a:lvl1pPr>
          </a:lstStyle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CoreData</a:t>
            </a:r>
            <a:endParaRPr lang="zh-CN" altLang="en-US" sz="2000" dirty="0">
              <a:solidFill>
                <a:schemeClr val="tx1">
                  <a:lumMod val="95000"/>
                  <a:lumOff val="5000"/>
                  <a:alpha val="70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27382E-95DD-4AF6-8154-4CB65C1CF0BF}"/>
              </a:ext>
            </a:extLst>
          </p:cNvPr>
          <p:cNvSpPr txBox="1"/>
          <p:nvPr/>
        </p:nvSpPr>
        <p:spPr>
          <a:xfrm>
            <a:off x="882398" y="723900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i="1" spc="600" dirty="0">
                <a:solidFill>
                  <a:schemeClr val="bg1">
                    <a:lumMod val="9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相关技术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631E14-7F4B-4BB7-AA04-C9558FE5A115}"/>
              </a:ext>
            </a:extLst>
          </p:cNvPr>
          <p:cNvSpPr/>
          <p:nvPr/>
        </p:nvSpPr>
        <p:spPr>
          <a:xfrm>
            <a:off x="6446648" y="1003137"/>
            <a:ext cx="4440631" cy="36862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技术解决方案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&amp;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涉及相关技术的分析</a:t>
            </a:r>
            <a:endParaRPr lang="zh-CN" altLang="en-US" sz="1600" dirty="0">
              <a:solidFill>
                <a:schemeClr val="bg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9751F8A-7FC6-41B0-A141-D4DDECC2E1FE}"/>
              </a:ext>
            </a:extLst>
          </p:cNvPr>
          <p:cNvSpPr/>
          <p:nvPr/>
        </p:nvSpPr>
        <p:spPr>
          <a:xfrm>
            <a:off x="3816350" y="4086962"/>
            <a:ext cx="1771350" cy="140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申请用户位置权限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获取用户位置信息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获取跑步相关信息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调整后台定位精度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ea typeface="思源宋体 CN ExtraLight" panose="02020200000000000000" pitchFamily="18" charset="-122"/>
              </a:rPr>
              <a:t>WGS84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ea typeface="思源宋体 CN ExtraLight" panose="02020200000000000000" pitchFamily="18" charset="-122"/>
              </a:rPr>
              <a:t>转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ea typeface="思源宋体 CN ExtraLight" panose="02020200000000000000" pitchFamily="18" charset="-122"/>
              </a:rPr>
              <a:t>GCJ02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ea typeface="思源宋体 CN ExtraLight" panose="02020200000000000000" pitchFamily="18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D0A7B8-6472-40CA-A076-77952E323561}"/>
              </a:ext>
            </a:extLst>
          </p:cNvPr>
          <p:cNvSpPr/>
          <p:nvPr/>
        </p:nvSpPr>
        <p:spPr>
          <a:xfrm>
            <a:off x="6337300" y="4052018"/>
            <a:ext cx="1771350" cy="118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显示用户位置及附近地图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绘制用户的跑步轨迹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跑步结束后清除轨迹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E5E865-175F-440F-9EB2-1BC8EEF1A78D}"/>
              </a:ext>
            </a:extLst>
          </p:cNvPr>
          <p:cNvSpPr/>
          <p:nvPr/>
        </p:nvSpPr>
        <p:spPr>
          <a:xfrm>
            <a:off x="8858250" y="4052018"/>
            <a:ext cx="1771350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对于跑步记录的存储管理</a:t>
            </a:r>
            <a:endParaRPr lang="en-US" altLang="zh-CN" sz="1200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对于用户设置的存储和更新</a:t>
            </a:r>
          </a:p>
        </p:txBody>
      </p:sp>
    </p:spTree>
    <p:extLst>
      <p:ext uri="{BB962C8B-B14F-4D97-AF65-F5344CB8AC3E}">
        <p14:creationId xmlns:p14="http://schemas.microsoft.com/office/powerpoint/2010/main" val="13137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DD181EA-5C77-4385-9E0E-1ABDB73C4972}"/>
              </a:ext>
            </a:extLst>
          </p:cNvPr>
          <p:cNvSpPr/>
          <p:nvPr/>
        </p:nvSpPr>
        <p:spPr>
          <a:xfrm>
            <a:off x="1117600" y="1065404"/>
            <a:ext cx="3245468" cy="333052"/>
          </a:xfrm>
          <a:prstGeom prst="rect">
            <a:avLst/>
          </a:prstGeom>
          <a:solidFill>
            <a:srgbClr val="D28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AA70F2-5A0D-413B-8022-013542D6CC09}"/>
              </a:ext>
            </a:extLst>
          </p:cNvPr>
          <p:cNvSpPr txBox="1"/>
          <p:nvPr/>
        </p:nvSpPr>
        <p:spPr>
          <a:xfrm>
            <a:off x="938392" y="1450197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改进方向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9D9035-70C5-4749-AE79-85ACE5573B9E}"/>
              </a:ext>
            </a:extLst>
          </p:cNvPr>
          <p:cNvSpPr/>
          <p:nvPr/>
        </p:nvSpPr>
        <p:spPr>
          <a:xfrm>
            <a:off x="1026719" y="3869677"/>
            <a:ext cx="10287000" cy="2109308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DF6E64-F54E-4C79-8D89-FECE3A4921E1}"/>
              </a:ext>
            </a:extLst>
          </p:cNvPr>
          <p:cNvSpPr/>
          <p:nvPr/>
        </p:nvSpPr>
        <p:spPr>
          <a:xfrm>
            <a:off x="1241426" y="4297108"/>
            <a:ext cx="4440631" cy="125444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和系统“健康”</a:t>
            </a:r>
            <a:r>
              <a:rPr lang="en-US" altLang="zh-CN" sz="1600" dirty="0">
                <a:solidFill>
                  <a:schemeClr val="bg1"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App</a:t>
            </a:r>
            <a:r>
              <a:rPr lang="zh-CN" altLang="en-US" sz="1600" dirty="0">
                <a:solidFill>
                  <a:schemeClr val="bg1"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对接，获取详尽的运动数据</a:t>
            </a:r>
            <a:endParaRPr lang="en-US" altLang="zh-CN" sz="1600" dirty="0">
              <a:solidFill>
                <a:schemeClr val="bg1"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制定运动计划、打卡功能</a:t>
            </a:r>
            <a:endParaRPr lang="en-US" altLang="zh-CN" sz="1600" dirty="0">
              <a:solidFill>
                <a:schemeClr val="bg1"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语音提示、音乐软件接口</a:t>
            </a:r>
            <a:endParaRPr lang="en-US" altLang="zh-CN" sz="1600" dirty="0">
              <a:solidFill>
                <a:schemeClr val="bg1"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适配室内跑步场景</a:t>
            </a:r>
          </a:p>
        </p:txBody>
      </p:sp>
      <p:pic>
        <p:nvPicPr>
          <p:cNvPr id="17" name="图片 16" descr="图片包含 植物, 草, 游戏机, 树&#10;&#10;描述已自动生成">
            <a:extLst>
              <a:ext uri="{FF2B5EF4-FFF2-40B4-BE49-F238E27FC236}">
                <a16:creationId xmlns:a16="http://schemas.microsoft.com/office/drawing/2014/main" id="{532561BD-12EE-4226-824B-A881A181E0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6550" y="1231930"/>
            <a:ext cx="3449978" cy="517443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64A0584-3D39-467F-BD58-D08B81105513}"/>
              </a:ext>
            </a:extLst>
          </p:cNvPr>
          <p:cNvSpPr/>
          <p:nvPr/>
        </p:nvSpPr>
        <p:spPr>
          <a:xfrm>
            <a:off x="1117600" y="2366490"/>
            <a:ext cx="4440631" cy="36862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0" i="0" dirty="0">
                <a:effectLst/>
                <a:latin typeface="Lato" panose="020F0502020204030203" pitchFamily="34" charset="0"/>
              </a:rPr>
              <a:t>项目未来可能增加的功能模块</a:t>
            </a:r>
            <a:endParaRPr lang="zh-CN" altLang="en-US" sz="1600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62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沙滩上的风景&#10;&#10;描述已自动生成">
            <a:extLst>
              <a:ext uri="{FF2B5EF4-FFF2-40B4-BE49-F238E27FC236}">
                <a16:creationId xmlns:a16="http://schemas.microsoft.com/office/drawing/2014/main" id="{28BD30E7-5335-4A73-9C91-106FF238B6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2391" y="1190624"/>
            <a:ext cx="3781425" cy="37814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77E417-4D7F-469F-AD9B-C45E0506AE30}"/>
              </a:ext>
            </a:extLst>
          </p:cNvPr>
          <p:cNvSpPr/>
          <p:nvPr/>
        </p:nvSpPr>
        <p:spPr>
          <a:xfrm>
            <a:off x="5377032" y="3254217"/>
            <a:ext cx="4619625" cy="446604"/>
          </a:xfrm>
          <a:prstGeom prst="rect">
            <a:avLst/>
          </a:prstGeom>
          <a:solidFill>
            <a:srgbClr val="D28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23D20B-3BC2-4C6A-B0DE-0F7C0E66FD37}"/>
              </a:ext>
            </a:extLst>
          </p:cNvPr>
          <p:cNvSpPr txBox="1"/>
          <p:nvPr/>
        </p:nvSpPr>
        <p:spPr>
          <a:xfrm>
            <a:off x="5070807" y="2036179"/>
            <a:ext cx="5232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THANKS.</a:t>
            </a:r>
            <a:endParaRPr lang="zh-CN" altLang="en-US" sz="7200" i="1" spc="600" dirty="0">
              <a:solidFill>
                <a:srgbClr val="D28472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84FCBB-9862-41E8-A585-9599426C0C00}"/>
              </a:ext>
            </a:extLst>
          </p:cNvPr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E9D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71F079-4BEF-4EC5-B703-B56B05B23D58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9D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9AB831-B898-48C8-AD5E-6605161DFE3E}"/>
              </a:ext>
            </a:extLst>
          </p:cNvPr>
          <p:cNvSpPr txBox="1"/>
          <p:nvPr/>
        </p:nvSpPr>
        <p:spPr>
          <a:xfrm>
            <a:off x="11419323" y="3413428"/>
            <a:ext cx="430887" cy="3316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600" spc="30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DESIGN BY DOCER</a:t>
            </a:r>
            <a:endParaRPr lang="zh-CN" altLang="en-US" sz="1600" spc="30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509608-E0CC-499F-9C66-85820E8DF7E7}"/>
              </a:ext>
            </a:extLst>
          </p:cNvPr>
          <p:cNvCxnSpPr/>
          <p:nvPr/>
        </p:nvCxnSpPr>
        <p:spPr>
          <a:xfrm>
            <a:off x="783771" y="580572"/>
            <a:ext cx="0" cy="1509485"/>
          </a:xfrm>
          <a:prstGeom prst="line">
            <a:avLst/>
          </a:prstGeom>
          <a:ln>
            <a:solidFill>
              <a:srgbClr val="E9DE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67B3C8F-C0D3-43A6-B9CF-13062E1A0CE2}"/>
              </a:ext>
            </a:extLst>
          </p:cNvPr>
          <p:cNvSpPr txBox="1"/>
          <p:nvPr/>
        </p:nvSpPr>
        <p:spPr>
          <a:xfrm>
            <a:off x="795599" y="580572"/>
            <a:ext cx="2534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i="1" spc="600" dirty="0">
                <a:solidFill>
                  <a:schemeClr val="bg1">
                    <a:lumMod val="9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 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A7365D-200B-4492-9913-536F86D3B4B8}"/>
              </a:ext>
            </a:extLst>
          </p:cNvPr>
          <p:cNvSpPr txBox="1"/>
          <p:nvPr/>
        </p:nvSpPr>
        <p:spPr>
          <a:xfrm>
            <a:off x="830240" y="1720725"/>
            <a:ext cx="271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i="1" spc="600">
                <a:solidFill>
                  <a:schemeClr val="bg1">
                    <a:lumMod val="9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CONTENTS.</a:t>
            </a:r>
            <a:endParaRPr lang="zh-CN" altLang="en-US" i="1" spc="600">
              <a:solidFill>
                <a:schemeClr val="bg1">
                  <a:lumMod val="9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236C9B-5201-4C98-95A1-DBD15981DB0B}"/>
              </a:ext>
            </a:extLst>
          </p:cNvPr>
          <p:cNvSpPr txBox="1"/>
          <p:nvPr/>
        </p:nvSpPr>
        <p:spPr>
          <a:xfrm>
            <a:off x="1224209" y="2761070"/>
            <a:ext cx="2632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i="1" spc="600">
                <a:solidFill>
                  <a:schemeClr val="bg1">
                    <a:lumMod val="9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CN" sz="3600" spc="0">
                <a:solidFill>
                  <a:srgbClr val="D89687"/>
                </a:solidFill>
              </a:rPr>
              <a:t>PART ONE</a:t>
            </a:r>
            <a:endParaRPr lang="zh-CN" altLang="en-US" sz="3600" spc="0">
              <a:solidFill>
                <a:srgbClr val="D89687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0F47B3-CCA9-4B8B-94ED-AFED1B01C080}"/>
              </a:ext>
            </a:extLst>
          </p:cNvPr>
          <p:cNvSpPr txBox="1"/>
          <p:nvPr/>
        </p:nvSpPr>
        <p:spPr>
          <a:xfrm>
            <a:off x="1307021" y="294895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一、设计动机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44E54E-CAB9-40F4-8730-298EF4EA3E5D}"/>
              </a:ext>
            </a:extLst>
          </p:cNvPr>
          <p:cNvSpPr/>
          <p:nvPr/>
        </p:nvSpPr>
        <p:spPr>
          <a:xfrm>
            <a:off x="1269815" y="3477732"/>
            <a:ext cx="3490059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spc="300" dirty="0">
                <a:solidFill>
                  <a:schemeClr val="bg1">
                    <a:alpha val="70000"/>
                  </a:schemeClr>
                </a:solidFill>
                <a:ea typeface="思源宋体 CN ExtraLight" panose="02020200000000000000" pitchFamily="18" charset="-122"/>
              </a:rPr>
              <a:t>Design motivation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03D729-1681-4896-A0AD-200DE57206EC}"/>
              </a:ext>
            </a:extLst>
          </p:cNvPr>
          <p:cNvSpPr txBox="1"/>
          <p:nvPr/>
        </p:nvSpPr>
        <p:spPr>
          <a:xfrm>
            <a:off x="5920907" y="2761070"/>
            <a:ext cx="27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i="1" spc="600">
                <a:solidFill>
                  <a:schemeClr val="bg1">
                    <a:lumMod val="9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CN" sz="3600" spc="0">
                <a:solidFill>
                  <a:srgbClr val="D89687"/>
                </a:solidFill>
              </a:rPr>
              <a:t>PART TWO</a:t>
            </a:r>
            <a:endParaRPr lang="zh-CN" altLang="en-US" sz="3600" spc="0">
              <a:solidFill>
                <a:srgbClr val="D89687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3734C2-0B49-4EC2-B2B0-24908D455490}"/>
              </a:ext>
            </a:extLst>
          </p:cNvPr>
          <p:cNvSpPr txBox="1"/>
          <p:nvPr/>
        </p:nvSpPr>
        <p:spPr>
          <a:xfrm>
            <a:off x="6003719" y="294895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二、竞品情况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D3B808-3716-4F68-BF25-CC21689F2559}"/>
              </a:ext>
            </a:extLst>
          </p:cNvPr>
          <p:cNvSpPr/>
          <p:nvPr/>
        </p:nvSpPr>
        <p:spPr>
          <a:xfrm>
            <a:off x="6049218" y="3407401"/>
            <a:ext cx="3490059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spc="300" dirty="0">
                <a:solidFill>
                  <a:schemeClr val="bg1"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Competitive products</a:t>
            </a:r>
            <a:endParaRPr lang="zh-CN" altLang="en-US" sz="1600" spc="300" dirty="0">
              <a:solidFill>
                <a:schemeClr val="bg1"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5CA924-0FD3-4D88-8FA9-4D4FAE5579DE}"/>
              </a:ext>
            </a:extLst>
          </p:cNvPr>
          <p:cNvSpPr txBox="1"/>
          <p:nvPr/>
        </p:nvSpPr>
        <p:spPr>
          <a:xfrm>
            <a:off x="1224209" y="4691363"/>
            <a:ext cx="329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 i="1" spc="600">
                <a:solidFill>
                  <a:schemeClr val="bg1">
                    <a:lumMod val="9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en-US" altLang="zh-CN" sz="3600" spc="0">
                <a:solidFill>
                  <a:srgbClr val="D89687"/>
                </a:solidFill>
              </a:rPr>
              <a:t>PART THREE</a:t>
            </a:r>
            <a:endParaRPr lang="zh-CN" altLang="en-US" sz="3600" spc="0">
              <a:solidFill>
                <a:srgbClr val="D89687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3280AB-44C6-4DB4-ABDF-9B13DABF152B}"/>
              </a:ext>
            </a:extLst>
          </p:cNvPr>
          <p:cNvSpPr txBox="1"/>
          <p:nvPr/>
        </p:nvSpPr>
        <p:spPr>
          <a:xfrm>
            <a:off x="1307021" y="48792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三、功能介绍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E147019-3A56-43DD-AD5E-8BD91A698BD4}"/>
              </a:ext>
            </a:extLst>
          </p:cNvPr>
          <p:cNvSpPr/>
          <p:nvPr/>
        </p:nvSpPr>
        <p:spPr>
          <a:xfrm>
            <a:off x="1307021" y="5344183"/>
            <a:ext cx="3490059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spc="300" dirty="0">
                <a:solidFill>
                  <a:schemeClr val="bg1">
                    <a:alpha val="70000"/>
                  </a:schemeClr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  <a:cs typeface="Alibaba Sans Light" panose="020B0303020203040204" pitchFamily="34" charset="0"/>
              </a:rPr>
              <a:t>Function introduction</a:t>
            </a:r>
            <a:endParaRPr lang="zh-CN" altLang="en-US" sz="1600" spc="300" dirty="0">
              <a:solidFill>
                <a:schemeClr val="bg1">
                  <a:alpha val="70000"/>
                </a:schemeClr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2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沙漠中的风景&#10;&#10;描述已自动生成">
            <a:extLst>
              <a:ext uri="{FF2B5EF4-FFF2-40B4-BE49-F238E27FC236}">
                <a16:creationId xmlns:a16="http://schemas.microsoft.com/office/drawing/2014/main" id="{2F466EA7-176E-4AA4-A84D-C4C6CC676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475" y="1676399"/>
            <a:ext cx="3467100" cy="43910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624C160-9B49-4483-8AC3-01FCEFA7DB24}"/>
              </a:ext>
            </a:extLst>
          </p:cNvPr>
          <p:cNvGrpSpPr/>
          <p:nvPr/>
        </p:nvGrpSpPr>
        <p:grpSpPr>
          <a:xfrm>
            <a:off x="3930015" y="3139440"/>
            <a:ext cx="579120" cy="579120"/>
            <a:chOff x="6438900" y="838200"/>
            <a:chExt cx="914400" cy="9144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483A2A-F995-461D-93D8-639A5C625634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rgbClr val="486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97C6E51-BC27-49CE-B7BB-C76D607C4712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chemeClr val="bg1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DAC49-5676-4849-8070-50E30383A7AC}"/>
              </a:ext>
            </a:extLst>
          </p:cNvPr>
          <p:cNvSpPr txBox="1"/>
          <p:nvPr/>
        </p:nvSpPr>
        <p:spPr>
          <a:xfrm>
            <a:off x="5074844" y="2518231"/>
            <a:ext cx="464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PART 01</a:t>
            </a:r>
            <a:endParaRPr lang="zh-CN" altLang="en-US" sz="7200" i="1" spc="600" dirty="0">
              <a:solidFill>
                <a:srgbClr val="D28472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7EFD3F-1869-4E60-A67E-623759CCDF35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9D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741235-1BBF-4007-AA01-5BCE244E1BBC}"/>
              </a:ext>
            </a:extLst>
          </p:cNvPr>
          <p:cNvSpPr txBox="1"/>
          <p:nvPr/>
        </p:nvSpPr>
        <p:spPr>
          <a:xfrm>
            <a:off x="11419323" y="3413428"/>
            <a:ext cx="430887" cy="3316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600" spc="30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DESIGN BY DOCER</a:t>
            </a:r>
            <a:endParaRPr lang="zh-CN" altLang="en-US" sz="1600" spc="30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A0CAB7-C353-4A17-840B-BF22B8C5905A}"/>
              </a:ext>
            </a:extLst>
          </p:cNvPr>
          <p:cNvSpPr/>
          <p:nvPr/>
        </p:nvSpPr>
        <p:spPr>
          <a:xfrm>
            <a:off x="5396084" y="3718560"/>
            <a:ext cx="4644541" cy="136524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项目聚焦问题</a:t>
            </a:r>
            <a:endParaRPr lang="en-US" altLang="zh-CN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项目用户画像</a:t>
            </a:r>
            <a:endParaRPr lang="en-US" altLang="zh-CN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项目为用户提供的服务</a:t>
            </a:r>
            <a:endParaRPr lang="en-US" altLang="zh-CN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AF6B5A-C6C7-4F9A-9AEC-CE51D86F189E}"/>
              </a:ext>
            </a:extLst>
          </p:cNvPr>
          <p:cNvSpPr/>
          <p:nvPr/>
        </p:nvSpPr>
        <p:spPr>
          <a:xfrm>
            <a:off x="2242185" y="2754832"/>
            <a:ext cx="1188442" cy="1168313"/>
          </a:xfrm>
          <a:prstGeom prst="ellipse">
            <a:avLst/>
          </a:prstGeom>
          <a:solidFill>
            <a:srgbClr val="D89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0436F38-68F5-473E-9BC0-DDA871EECEFF}"/>
              </a:ext>
            </a:extLst>
          </p:cNvPr>
          <p:cNvSpPr/>
          <p:nvPr/>
        </p:nvSpPr>
        <p:spPr>
          <a:xfrm>
            <a:off x="5529262" y="2835866"/>
            <a:ext cx="1095387" cy="1082686"/>
          </a:xfrm>
          <a:prstGeom prst="ellipse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96F0B0-D701-4A08-AC0A-1D02B47D6853}"/>
              </a:ext>
            </a:extLst>
          </p:cNvPr>
          <p:cNvSpPr/>
          <p:nvPr/>
        </p:nvSpPr>
        <p:spPr>
          <a:xfrm>
            <a:off x="8439850" y="2887657"/>
            <a:ext cx="1095387" cy="1082686"/>
          </a:xfrm>
          <a:prstGeom prst="ellipse">
            <a:avLst/>
          </a:prstGeom>
          <a:solidFill>
            <a:srgbClr val="BDB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FBB7A7-14D6-45B9-953F-DE1D4183CFFA}"/>
              </a:ext>
            </a:extLst>
          </p:cNvPr>
          <p:cNvSpPr txBox="1"/>
          <p:nvPr/>
        </p:nvSpPr>
        <p:spPr>
          <a:xfrm>
            <a:off x="4150321" y="910773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聚焦问题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C4D193-34E5-4F92-A2B4-24CC32326785}"/>
              </a:ext>
            </a:extLst>
          </p:cNvPr>
          <p:cNvSpPr txBox="1"/>
          <p:nvPr/>
        </p:nvSpPr>
        <p:spPr>
          <a:xfrm>
            <a:off x="3488867" y="1980966"/>
            <a:ext cx="437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项目设计之初希望解决哪些问题？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EC3FF8-F1D3-4F88-877D-60E43D768DB5}"/>
              </a:ext>
            </a:extLst>
          </p:cNvPr>
          <p:cNvSpPr/>
          <p:nvPr/>
        </p:nvSpPr>
        <p:spPr>
          <a:xfrm>
            <a:off x="5681661" y="1718910"/>
            <a:ext cx="1133476" cy="45719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B8A6475B-EC4C-4DED-A39A-AC97054A6E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706" y="3059883"/>
            <a:ext cx="580939" cy="580939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400C00E-4DCA-4C3C-A963-CC9117026A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832" y="3119214"/>
            <a:ext cx="595421" cy="595421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9D2F658F-E4E9-4BFD-A899-5117EE9F8D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2677" y="3086740"/>
            <a:ext cx="580938" cy="58093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550AD87-E76C-4E5F-9734-B776AF6B4661}"/>
              </a:ext>
            </a:extLst>
          </p:cNvPr>
          <p:cNvSpPr/>
          <p:nvPr/>
        </p:nvSpPr>
        <p:spPr>
          <a:xfrm>
            <a:off x="1309861" y="5066804"/>
            <a:ext cx="3086813" cy="8511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在使用时能够准确记录用户跑步的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路径、配速、总里程等信息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将用户的跑步路径实时绘制在地图上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C7DCE2-7F88-482A-912F-2458209B9D65}"/>
              </a:ext>
            </a:extLst>
          </p:cNvPr>
          <p:cNvSpPr/>
          <p:nvPr/>
        </p:nvSpPr>
        <p:spPr>
          <a:xfrm>
            <a:off x="4584033" y="5196070"/>
            <a:ext cx="2978226" cy="5925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对于自由健身跑步、教育打卡跑步等多种场景能够较好地适配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12B897-23A7-4A3B-BB00-033AFF287E90}"/>
              </a:ext>
            </a:extLst>
          </p:cNvPr>
          <p:cNvSpPr/>
          <p:nvPr/>
        </p:nvSpPr>
        <p:spPr>
          <a:xfrm>
            <a:off x="7669490" y="4970171"/>
            <a:ext cx="3086813" cy="8511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只显示用户最关心的信息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操作界面尽可能简洁</a:t>
            </a:r>
            <a:endParaRPr lang="en-US" altLang="zh-CN" sz="14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使新用户能快速上手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4A6A62-F714-409D-8E2D-24646939EB86}"/>
              </a:ext>
            </a:extLst>
          </p:cNvPr>
          <p:cNvSpPr txBox="1"/>
          <p:nvPr/>
        </p:nvSpPr>
        <p:spPr>
          <a:xfrm>
            <a:off x="7104976" y="4639330"/>
            <a:ext cx="437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界面简洁、操作直观、易上手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74DE42-5B05-448F-8B0B-B5884FA2A47A}"/>
              </a:ext>
            </a:extLst>
          </p:cNvPr>
          <p:cNvSpPr txBox="1"/>
          <p:nvPr/>
        </p:nvSpPr>
        <p:spPr>
          <a:xfrm>
            <a:off x="715051" y="4538480"/>
            <a:ext cx="437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跑步信息的准确记录与绘制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7B4367-5F37-4043-B520-2F9B97082DED}"/>
              </a:ext>
            </a:extLst>
          </p:cNvPr>
          <p:cNvSpPr txBox="1"/>
          <p:nvPr/>
        </p:nvSpPr>
        <p:spPr>
          <a:xfrm>
            <a:off x="4062412" y="4639330"/>
            <a:ext cx="437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能够适配不同的跑步场景</a:t>
            </a:r>
          </a:p>
        </p:txBody>
      </p:sp>
    </p:spTree>
    <p:extLst>
      <p:ext uri="{BB962C8B-B14F-4D97-AF65-F5344CB8AC3E}">
        <p14:creationId xmlns:p14="http://schemas.microsoft.com/office/powerpoint/2010/main" val="36049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>
            <a:extLst>
              <a:ext uri="{FF2B5EF4-FFF2-40B4-BE49-F238E27FC236}">
                <a16:creationId xmlns:a16="http://schemas.microsoft.com/office/drawing/2014/main" id="{C572A7E4-B533-4334-A99E-0A6FE982252B}"/>
              </a:ext>
            </a:extLst>
          </p:cNvPr>
          <p:cNvSpPr/>
          <p:nvPr/>
        </p:nvSpPr>
        <p:spPr>
          <a:xfrm>
            <a:off x="8702147" y="4467198"/>
            <a:ext cx="1561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4.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独特性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099DA823-2451-490D-A517-2F2A55DAFB5D}"/>
              </a:ext>
            </a:extLst>
          </p:cNvPr>
          <p:cNvSpPr txBox="1"/>
          <p:nvPr/>
        </p:nvSpPr>
        <p:spPr>
          <a:xfrm>
            <a:off x="5720673" y="3491614"/>
            <a:ext cx="231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用户希望使用本产品来记录、管理日常的跑步运动相关信息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" panose="020B0503020203040204" pitchFamily="34" charset="0"/>
              <a:ea typeface="字魂58号-创中黑" panose="00000500000000000000" pitchFamily="2" charset="-122"/>
              <a:cs typeface="Alibaba Sans" panose="020B0503020203040204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3107D75-4490-43F0-8D65-C2378F419B37}"/>
              </a:ext>
            </a:extLst>
          </p:cNvPr>
          <p:cNvSpPr/>
          <p:nvPr/>
        </p:nvSpPr>
        <p:spPr>
          <a:xfrm>
            <a:off x="5781672" y="3143509"/>
            <a:ext cx="1514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目的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37CD585B-27B4-4629-8560-D364E5A41B9F}"/>
              </a:ext>
            </a:extLst>
          </p:cNvPr>
          <p:cNvSpPr/>
          <p:nvPr/>
        </p:nvSpPr>
        <p:spPr>
          <a:xfrm>
            <a:off x="8702147" y="3143509"/>
            <a:ext cx="156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特征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6D5AA8DC-D4D8-42B5-BC09-313EDD6A545D}"/>
              </a:ext>
            </a:extLst>
          </p:cNvPr>
          <p:cNvSpPr/>
          <p:nvPr/>
        </p:nvSpPr>
        <p:spPr>
          <a:xfrm>
            <a:off x="5781672" y="4512918"/>
            <a:ext cx="1783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能力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918D24E9-B0C5-43E2-81B4-32070218F6F0}"/>
              </a:ext>
            </a:extLst>
          </p:cNvPr>
          <p:cNvSpPr/>
          <p:nvPr/>
        </p:nvSpPr>
        <p:spPr>
          <a:xfrm>
            <a:off x="8362423" y="4520189"/>
            <a:ext cx="64770" cy="683895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6245A2CC-121E-4C85-85C0-487AF6B73523}"/>
              </a:ext>
            </a:extLst>
          </p:cNvPr>
          <p:cNvSpPr/>
          <p:nvPr/>
        </p:nvSpPr>
        <p:spPr>
          <a:xfrm>
            <a:off x="5441948" y="4520189"/>
            <a:ext cx="64770" cy="683895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7375FDBB-C0D9-481C-98A0-1D26FB8B54F5}"/>
              </a:ext>
            </a:extLst>
          </p:cNvPr>
          <p:cNvSpPr/>
          <p:nvPr/>
        </p:nvSpPr>
        <p:spPr>
          <a:xfrm>
            <a:off x="8362423" y="3143509"/>
            <a:ext cx="64770" cy="683895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964361D5-A998-4676-BCFA-14F208FD80B6}"/>
              </a:ext>
            </a:extLst>
          </p:cNvPr>
          <p:cNvSpPr/>
          <p:nvPr/>
        </p:nvSpPr>
        <p:spPr>
          <a:xfrm>
            <a:off x="5441948" y="3151764"/>
            <a:ext cx="64770" cy="683895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5AB9C1-C48B-43FA-B59A-8C6FD22679A9}"/>
              </a:ext>
            </a:extLst>
          </p:cNvPr>
          <p:cNvSpPr txBox="1"/>
          <p:nvPr/>
        </p:nvSpPr>
        <p:spPr>
          <a:xfrm>
            <a:off x="1821604" y="4137364"/>
            <a:ext cx="178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defRPr>
            </a:lvl1pPr>
          </a:lstStyle>
          <a:p>
            <a:r>
              <a:rPr lang="zh-CN" altLang="en-US" sz="2400" spc="3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使用者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8C350D-1692-456A-9E7D-207069C6DEC4}"/>
              </a:ext>
            </a:extLst>
          </p:cNvPr>
          <p:cNvSpPr/>
          <p:nvPr/>
        </p:nvSpPr>
        <p:spPr>
          <a:xfrm>
            <a:off x="3886199" y="0"/>
            <a:ext cx="4410075" cy="47625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0EE601-A523-4859-8BBA-F053328D045F}"/>
              </a:ext>
            </a:extLst>
          </p:cNvPr>
          <p:cNvSpPr txBox="1"/>
          <p:nvPr/>
        </p:nvSpPr>
        <p:spPr>
          <a:xfrm>
            <a:off x="4059141" y="91803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用户画像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E7AF40-3330-4444-8BE7-18BD6588BAF3}"/>
              </a:ext>
            </a:extLst>
          </p:cNvPr>
          <p:cNvSpPr txBox="1"/>
          <p:nvPr/>
        </p:nvSpPr>
        <p:spPr>
          <a:xfrm>
            <a:off x="4059141" y="1866569"/>
            <a:ext cx="437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产品的主要使用者是谁？</a:t>
            </a: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F8C44327-D2CE-452E-AB9A-D93C1E2BAA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4746" y="3072647"/>
            <a:ext cx="842128" cy="842128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3CE3288-238A-4912-A12C-A003BE30A7A0}"/>
              </a:ext>
            </a:extLst>
          </p:cNvPr>
          <p:cNvSpPr/>
          <p:nvPr/>
        </p:nvSpPr>
        <p:spPr>
          <a:xfrm>
            <a:off x="1296724" y="4618296"/>
            <a:ext cx="3035038" cy="7448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. Sed maximus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ornare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tortor</a:t>
            </a:r>
            <a:endParaRPr lang="zh-CN" altLang="en-US" sz="12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76DCF1A9-CF66-4627-9835-B7D8C62374B1}"/>
              </a:ext>
            </a:extLst>
          </p:cNvPr>
          <p:cNvSpPr txBox="1"/>
          <p:nvPr/>
        </p:nvSpPr>
        <p:spPr>
          <a:xfrm>
            <a:off x="8720444" y="3453110"/>
            <a:ext cx="231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828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热爱运动健身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" panose="020B0503020203040204" pitchFamily="34" charset="0"/>
              <a:ea typeface="字魂58号-创中黑" panose="00000500000000000000" pitchFamily="2" charset="-122"/>
              <a:cs typeface="Alibaba Sans" panose="020B0503020203040204" pitchFamily="34" charset="0"/>
            </a:endParaRPr>
          </a:p>
          <a:p>
            <a:pPr marL="171450" indent="-171450" defTabSz="1828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期待科学地、信息化地管理自身的运动活动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" panose="020B0503020203040204" pitchFamily="34" charset="0"/>
              <a:ea typeface="字魂58号-创中黑" panose="00000500000000000000" pitchFamily="2" charset="-122"/>
              <a:cs typeface="Alibaba Sans" panose="020B0503020203040204" pitchFamily="34" charset="0"/>
            </a:endParaRPr>
          </a:p>
          <a:p>
            <a:pPr marL="171450" indent="-171450" defTabSz="1828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出于教育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打卡目的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" panose="020B0503020203040204" pitchFamily="34" charset="0"/>
              <a:ea typeface="字魂58号-创中黑" panose="00000500000000000000" pitchFamily="2" charset="-122"/>
              <a:cs typeface="Alibaba Sans" panose="020B0503020203040204" pitchFamily="34" charset="0"/>
            </a:endParaRP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2E424B70-B104-4759-A4EE-957C17E16D9B}"/>
              </a:ext>
            </a:extLst>
          </p:cNvPr>
          <p:cNvSpPr txBox="1"/>
          <p:nvPr/>
        </p:nvSpPr>
        <p:spPr>
          <a:xfrm>
            <a:off x="5756502" y="4862136"/>
            <a:ext cx="231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用户应具有一定的智能设备、应用软件的学习和使用能力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" panose="020B0503020203040204" pitchFamily="34" charset="0"/>
              <a:ea typeface="字魂58号-创中黑" panose="00000500000000000000" pitchFamily="2" charset="-122"/>
              <a:cs typeface="Alibaba Sans" panose="020B0503020203040204" pitchFamily="34" charset="0"/>
            </a:endParaRPr>
          </a:p>
          <a:p>
            <a:pPr defTabSz="182880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不排除部分用户存在使用类似产品方面的知识空白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" panose="020B0503020203040204" pitchFamily="34" charset="0"/>
              <a:ea typeface="字魂58号-创中黑" panose="00000500000000000000" pitchFamily="2" charset="-122"/>
              <a:cs typeface="Alibaba Sans" panose="020B0503020203040204" pitchFamily="34" charset="0"/>
            </a:endParaRP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26ED7E75-3051-4E48-884D-36A209E9EE1C}"/>
              </a:ext>
            </a:extLst>
          </p:cNvPr>
          <p:cNvSpPr txBox="1"/>
          <p:nvPr/>
        </p:nvSpPr>
        <p:spPr>
          <a:xfrm>
            <a:off x="8720444" y="4854946"/>
            <a:ext cx="231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" panose="020B0503020203040204" pitchFamily="34" charset="0"/>
                <a:ea typeface="字魂58号-创中黑" panose="00000500000000000000" pitchFamily="2" charset="-122"/>
                <a:cs typeface="Alibaba Sans" panose="020B0503020203040204" pitchFamily="34" charset="0"/>
              </a:rPr>
              <a:t>跑步项目涵盖的运动场景相当广泛，不同的用户和不同的场景导致用户需求的独特性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" panose="020B0503020203040204" pitchFamily="34" charset="0"/>
              <a:ea typeface="字魂58号-创中黑" panose="00000500000000000000" pitchFamily="2" charset="-122"/>
              <a:cs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0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2A2F7C-E3CB-411E-BD02-2FDC15D04E00}"/>
              </a:ext>
            </a:extLst>
          </p:cNvPr>
          <p:cNvSpPr/>
          <p:nvPr/>
        </p:nvSpPr>
        <p:spPr>
          <a:xfrm>
            <a:off x="3886199" y="0"/>
            <a:ext cx="4410075" cy="47625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6CB703-C1D6-46D6-B950-D08370CEC4D8}"/>
              </a:ext>
            </a:extLst>
          </p:cNvPr>
          <p:cNvSpPr txBox="1"/>
          <p:nvPr/>
        </p:nvSpPr>
        <p:spPr>
          <a:xfrm>
            <a:off x="4134642" y="91803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产品服务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2F78E8-FEFD-486C-9BDC-722A489254BC}"/>
              </a:ext>
            </a:extLst>
          </p:cNvPr>
          <p:cNvSpPr txBox="1"/>
          <p:nvPr/>
        </p:nvSpPr>
        <p:spPr>
          <a:xfrm>
            <a:off x="3718407" y="1870795"/>
            <a:ext cx="437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项目能为用户带来哪些好处？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E48747-31EB-40D1-A324-EB38AB0A89AF}"/>
              </a:ext>
            </a:extLst>
          </p:cNvPr>
          <p:cNvSpPr/>
          <p:nvPr/>
        </p:nvSpPr>
        <p:spPr>
          <a:xfrm>
            <a:off x="3445841" y="2699730"/>
            <a:ext cx="4644541" cy="12550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为用户提供一款方便快捷的</a:t>
            </a:r>
            <a:r>
              <a:rPr lang="zh-CN" altLang="en-US" sz="1600" dirty="0">
                <a:solidFill>
                  <a:srgbClr val="FF0000">
                    <a:alpha val="70000"/>
                  </a:srgb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跑步活动记录方案</a:t>
            </a:r>
            <a:endParaRPr lang="en-US" altLang="zh-CN" sz="1600" dirty="0">
              <a:solidFill>
                <a:srgbClr val="FF0000">
                  <a:alpha val="70000"/>
                </a:srgb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rgbClr val="FF0000">
                    <a:alpha val="70000"/>
                  </a:srgb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实时显示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里程、配速等用户最关心的信息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</a:rPr>
              <a:t>在地图上</a:t>
            </a:r>
            <a:r>
              <a:rPr lang="zh-CN" altLang="en-US" sz="1600" dirty="0">
                <a:solidFill>
                  <a:srgbClr val="FF0000">
                    <a:alpha val="70000"/>
                  </a:srgb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实时绘制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用户的跑步路径，使得用户对于跑步的方向和路径有清晰的认识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AE7BFC-0758-47BA-B606-BFBAD24AA273}"/>
              </a:ext>
            </a:extLst>
          </p:cNvPr>
          <p:cNvSpPr/>
          <p:nvPr/>
        </p:nvSpPr>
        <p:spPr>
          <a:xfrm>
            <a:off x="0" y="5495924"/>
            <a:ext cx="12192000" cy="1362075"/>
          </a:xfrm>
          <a:prstGeom prst="rect">
            <a:avLst/>
          </a:prstGeom>
          <a:solidFill>
            <a:srgbClr val="E9D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沙漠中的风景&#10;&#10;描述已自动生成">
            <a:extLst>
              <a:ext uri="{FF2B5EF4-FFF2-40B4-BE49-F238E27FC236}">
                <a16:creationId xmlns:a16="http://schemas.microsoft.com/office/drawing/2014/main" id="{78D3A20F-2CB7-4EA4-92DB-8B6FED8556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5875" y="4223146"/>
            <a:ext cx="9610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沙漠中的风景&#10;&#10;描述已自动生成">
            <a:extLst>
              <a:ext uri="{FF2B5EF4-FFF2-40B4-BE49-F238E27FC236}">
                <a16:creationId xmlns:a16="http://schemas.microsoft.com/office/drawing/2014/main" id="{2F466EA7-176E-4AA4-A84D-C4C6CC676A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475" y="1676399"/>
            <a:ext cx="3467100" cy="43910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624C160-9B49-4483-8AC3-01FCEFA7DB24}"/>
              </a:ext>
            </a:extLst>
          </p:cNvPr>
          <p:cNvGrpSpPr/>
          <p:nvPr/>
        </p:nvGrpSpPr>
        <p:grpSpPr>
          <a:xfrm>
            <a:off x="3930015" y="3139440"/>
            <a:ext cx="579120" cy="579120"/>
            <a:chOff x="6438900" y="838200"/>
            <a:chExt cx="914400" cy="9144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483A2A-F995-461D-93D8-639A5C625634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rgbClr val="486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97C6E51-BC27-49CE-B7BB-C76D607C4712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chemeClr val="bg1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DAC49-5676-4849-8070-50E30383A7AC}"/>
              </a:ext>
            </a:extLst>
          </p:cNvPr>
          <p:cNvSpPr txBox="1"/>
          <p:nvPr/>
        </p:nvSpPr>
        <p:spPr>
          <a:xfrm>
            <a:off x="5074844" y="2003326"/>
            <a:ext cx="464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PART 02</a:t>
            </a:r>
            <a:endParaRPr lang="zh-CN" altLang="en-US" sz="7200" i="1" spc="600" dirty="0">
              <a:solidFill>
                <a:srgbClr val="D28472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A0CAB7-C353-4A17-840B-BF22B8C5905A}"/>
              </a:ext>
            </a:extLst>
          </p:cNvPr>
          <p:cNvSpPr/>
          <p:nvPr/>
        </p:nvSpPr>
        <p:spPr>
          <a:xfrm>
            <a:off x="5074844" y="3413428"/>
            <a:ext cx="4644541" cy="2067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竞品情况及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SWOT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分析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Nike Run Club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Keep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高校体育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		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注：只分析竞品软件中和本产品同类的功能部分</a:t>
            </a:r>
            <a:endParaRPr lang="en-US" altLang="zh-CN" sz="12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</a:rPr>
              <a:t>项目特色介绍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7EFD3F-1869-4E60-A67E-623759CCDF35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9D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741235-1BBF-4007-AA01-5BCE244E1BBC}"/>
              </a:ext>
            </a:extLst>
          </p:cNvPr>
          <p:cNvSpPr txBox="1"/>
          <p:nvPr/>
        </p:nvSpPr>
        <p:spPr>
          <a:xfrm>
            <a:off x="11419323" y="3413428"/>
            <a:ext cx="430887" cy="3316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600" spc="30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DESIGN BY DOCER</a:t>
            </a:r>
            <a:endParaRPr lang="zh-CN" altLang="en-US" sz="1600" spc="30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4CFBB7A7-14D6-45B9-953F-DE1D4183CFFA}"/>
              </a:ext>
            </a:extLst>
          </p:cNvPr>
          <p:cNvSpPr txBox="1"/>
          <p:nvPr/>
        </p:nvSpPr>
        <p:spPr>
          <a:xfrm>
            <a:off x="4150321" y="91077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i="1" spc="600" dirty="0">
                <a:solidFill>
                  <a:srgbClr val="D28472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竞品罗列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C4D193-34E5-4F92-A2B4-24CC32326785}"/>
              </a:ext>
            </a:extLst>
          </p:cNvPr>
          <p:cNvSpPr txBox="1"/>
          <p:nvPr/>
        </p:nvSpPr>
        <p:spPr>
          <a:xfrm>
            <a:off x="3488867" y="1980966"/>
            <a:ext cx="437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i="0" dirty="0">
                <a:solidFill>
                  <a:srgbClr val="2D3B45"/>
                </a:solidFill>
                <a:effectLst/>
                <a:latin typeface="Lato" panose="020F0502020204030203" pitchFamily="34" charset="0"/>
              </a:rPr>
              <a:t>目前现有的类似项目有哪些？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EC3FF8-F1D3-4F88-877D-60E43D768DB5}"/>
              </a:ext>
            </a:extLst>
          </p:cNvPr>
          <p:cNvSpPr/>
          <p:nvPr/>
        </p:nvSpPr>
        <p:spPr>
          <a:xfrm>
            <a:off x="4297478" y="1696050"/>
            <a:ext cx="1133476" cy="45719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B8A6475B-EC4C-4DED-A39A-AC97054A6E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9926" y="3762520"/>
            <a:ext cx="580939" cy="58093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A74DE42-5B05-448F-8B0B-B5884FA2A47A}"/>
              </a:ext>
            </a:extLst>
          </p:cNvPr>
          <p:cNvSpPr txBox="1"/>
          <p:nvPr/>
        </p:nvSpPr>
        <p:spPr>
          <a:xfrm>
            <a:off x="547271" y="4695833"/>
            <a:ext cx="161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Keep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D45435-CCCE-4E29-9685-C8E023D89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5" y="2951369"/>
            <a:ext cx="1776158" cy="15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B82037-36BD-4FC4-80F7-91944783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55" y="2993913"/>
            <a:ext cx="1502024" cy="15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3FCC236-1624-42D0-B7DC-EB0CD700D3AD}"/>
              </a:ext>
            </a:extLst>
          </p:cNvPr>
          <p:cNvSpPr txBox="1"/>
          <p:nvPr/>
        </p:nvSpPr>
        <p:spPr>
          <a:xfrm>
            <a:off x="2600330" y="4689945"/>
            <a:ext cx="1879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Nike Running Club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4FBA862-0C16-461F-8A8A-0B13B82C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64" y="2951369"/>
            <a:ext cx="1502024" cy="15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E132E0F-D96C-46B0-8089-134C185B83B6}"/>
              </a:ext>
            </a:extLst>
          </p:cNvPr>
          <p:cNvSpPr txBox="1"/>
          <p:nvPr/>
        </p:nvSpPr>
        <p:spPr>
          <a:xfrm>
            <a:off x="4915884" y="4624835"/>
            <a:ext cx="1879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悦动圈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1EDDA8B-9731-4414-B79A-7E57A808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63" y="2959621"/>
            <a:ext cx="1605798" cy="160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3BE370A-DAA2-40A4-8510-1680EC769449}"/>
              </a:ext>
            </a:extLst>
          </p:cNvPr>
          <p:cNvSpPr txBox="1"/>
          <p:nvPr/>
        </p:nvSpPr>
        <p:spPr>
          <a:xfrm>
            <a:off x="7386163" y="4702332"/>
            <a:ext cx="1879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动动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Sans" panose="020B0503020203040204" pitchFamily="34" charset="0"/>
              <a:cs typeface="Alibaba Sans" panose="020B0503020203040204" pitchFamily="34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5CE5563-FC0A-4D81-B072-7C139509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240" y="2961463"/>
            <a:ext cx="1605799" cy="160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E83C782-429F-4A70-A44F-15065BDE2FB6}"/>
              </a:ext>
            </a:extLst>
          </p:cNvPr>
          <p:cNvSpPr txBox="1"/>
          <p:nvPr/>
        </p:nvSpPr>
        <p:spPr>
          <a:xfrm>
            <a:off x="9765146" y="4794112"/>
            <a:ext cx="1879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Sans" panose="020B0503020203040204" pitchFamily="34" charset="0"/>
                <a:cs typeface="Alibaba Sans" panose="020B0503020203040204" pitchFamily="34" charset="0"/>
              </a:rPr>
              <a:t>Pacer</a:t>
            </a:r>
          </a:p>
        </p:txBody>
      </p:sp>
    </p:spTree>
    <p:extLst>
      <p:ext uri="{BB962C8B-B14F-4D97-AF65-F5344CB8AC3E}">
        <p14:creationId xmlns:p14="http://schemas.microsoft.com/office/powerpoint/2010/main" val="25840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EE4A8A-EA37-498E-9864-11CE4AFC2722}"/>
              </a:ext>
            </a:extLst>
          </p:cNvPr>
          <p:cNvSpPr/>
          <p:nvPr/>
        </p:nvSpPr>
        <p:spPr>
          <a:xfrm>
            <a:off x="781049" y="13585"/>
            <a:ext cx="10544175" cy="5825240"/>
          </a:xfrm>
          <a:prstGeom prst="rect">
            <a:avLst/>
          </a:prstGeom>
          <a:solidFill>
            <a:srgbClr val="48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D10AB-052A-444B-A463-B46025C62634}"/>
              </a:ext>
            </a:extLst>
          </p:cNvPr>
          <p:cNvSpPr txBox="1"/>
          <p:nvPr/>
        </p:nvSpPr>
        <p:spPr>
          <a:xfrm>
            <a:off x="1334139" y="459311"/>
            <a:ext cx="1966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spc="6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Keep</a:t>
            </a:r>
            <a:endParaRPr lang="zh-CN" altLang="en-US" sz="4800" i="1" spc="6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AFD083B-5AC9-4F45-80EC-A616F02E690D}"/>
              </a:ext>
            </a:extLst>
          </p:cNvPr>
          <p:cNvGrpSpPr/>
          <p:nvPr/>
        </p:nvGrpSpPr>
        <p:grpSpPr>
          <a:xfrm>
            <a:off x="10300540" y="4901565"/>
            <a:ext cx="579120" cy="579120"/>
            <a:chOff x="6438900" y="838200"/>
            <a:chExt cx="914400" cy="9144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89179E-AF7C-4794-B923-AFDDC1723FDA}"/>
                </a:ext>
              </a:extLst>
            </p:cNvPr>
            <p:cNvSpPr/>
            <p:nvPr/>
          </p:nvSpPr>
          <p:spPr>
            <a:xfrm>
              <a:off x="6438900" y="8382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B5890E-0379-4FF0-B34C-51E3AFF4C0C1}"/>
                </a:ext>
              </a:extLst>
            </p:cNvPr>
            <p:cNvCxnSpPr>
              <a:cxnSpLocks/>
            </p:cNvCxnSpPr>
            <p:nvPr/>
          </p:nvCxnSpPr>
          <p:spPr>
            <a:xfrm>
              <a:off x="6650355" y="1297305"/>
              <a:ext cx="489585" cy="0"/>
            </a:xfrm>
            <a:prstGeom prst="straightConnector1">
              <a:avLst/>
            </a:prstGeom>
            <a:ln w="25400" cap="rnd">
              <a:solidFill>
                <a:srgbClr val="D89687"/>
              </a:solidFill>
              <a:round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9AF4408-CC4E-4813-881A-C620988F22F3}"/>
              </a:ext>
            </a:extLst>
          </p:cNvPr>
          <p:cNvSpPr txBox="1"/>
          <p:nvPr/>
        </p:nvSpPr>
        <p:spPr>
          <a:xfrm>
            <a:off x="1117763" y="2600587"/>
            <a:ext cx="2399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国内推广力度大、知名度高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专业教程、语音陪跑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功能繁多、新潮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2E2136-C39B-4787-8675-D52E302FA5DB}"/>
              </a:ext>
            </a:extLst>
          </p:cNvPr>
          <p:cNvSpPr txBox="1"/>
          <p:nvPr/>
        </p:nvSpPr>
        <p:spPr>
          <a:xfrm>
            <a:off x="1088259" y="1404813"/>
            <a:ext cx="442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ea typeface="思源宋体 CN Heavy" panose="02020900000000000000" pitchFamily="18" charset="-122"/>
              </a:rPr>
              <a:t>优质国产运动软件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C8FBD7-37E8-478F-A231-C726CE46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70" y="156619"/>
            <a:ext cx="6424500" cy="5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3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1246</TotalTime>
  <Words>704</Words>
  <Application>Microsoft Office PowerPoint</Application>
  <PresentationFormat>宽屏</PresentationFormat>
  <Paragraphs>126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Alibaba Sans</vt:lpstr>
      <vt:lpstr>Alibaba Sans Light</vt:lpstr>
      <vt:lpstr>-apple-system</vt:lpstr>
      <vt:lpstr>CommercialScript BT</vt:lpstr>
      <vt:lpstr>阿里巴巴普惠体 M</vt:lpstr>
      <vt:lpstr>等线</vt:lpstr>
      <vt:lpstr>等线 Light</vt:lpstr>
      <vt:lpstr>思源宋体 CN ExtraLight</vt:lpstr>
      <vt:lpstr>思源宋体 CN Heavy</vt:lpstr>
      <vt:lpstr>思源宋体 CN Medium</vt:lpstr>
      <vt:lpstr>字魂58号-创中黑</vt:lpstr>
      <vt:lpstr>Arial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再玄</dc:creator>
  <cp:lastModifiedBy>2325044041@qq.com</cp:lastModifiedBy>
  <cp:revision>23</cp:revision>
  <dcterms:created xsi:type="dcterms:W3CDTF">2019-11-27T06:07:18Z</dcterms:created>
  <dcterms:modified xsi:type="dcterms:W3CDTF">2021-12-27T10:17:32Z</dcterms:modified>
</cp:coreProperties>
</file>