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84" r:id="rId5"/>
    <p:sldId id="300" r:id="rId6"/>
    <p:sldId id="258" r:id="rId7"/>
    <p:sldId id="259" r:id="rId8"/>
    <p:sldId id="260" r:id="rId9"/>
    <p:sldId id="272" r:id="rId10"/>
    <p:sldId id="271" r:id="rId11"/>
    <p:sldId id="273" r:id="rId12"/>
    <p:sldId id="285" r:id="rId13"/>
    <p:sldId id="261" r:id="rId14"/>
    <p:sldId id="262" r:id="rId15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8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26625"/>
          <p:cNvSpPr>
            <a:spLocks noGrp="1" noRot="1"/>
          </p:cNvSpPr>
          <p:nvPr/>
        </p:nvSpPr>
        <p:spPr>
          <a:xfrm>
            <a:off x="1673860" y="194564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第一节　</a:t>
            </a:r>
            <a:endParaRPr lang="zh-CN" altLang="en-US" sz="7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0880" y="415925"/>
            <a:ext cx="1097470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2"/>
                </a:solidFill>
              </a:rPr>
              <a:t>题目描述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伦敦奥运会要到了，小鱼在拼命练习游泳准备参加游泳比赛，可怜的小鱼并不知道鱼类是不能参加人类的奥运会的。</a:t>
            </a:r>
            <a:endParaRPr lang="zh-CN" altLang="en-US" sz="1600">
              <a:solidFill>
                <a:schemeClr val="bg2"/>
              </a:solidFill>
            </a:endParaRPr>
          </a:p>
          <a:p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这一天，小鱼给自己的游泳时间做了精确的计时（本题中的计时都按 24 小时制计算），它发现自己从 a时 b 分一直游泳到当天的 c 时 d分，请你帮小鱼计算一下，它这天一共游了多少时间呢？</a:t>
            </a:r>
            <a:endParaRPr lang="zh-CN" altLang="en-US" sz="1600">
              <a:solidFill>
                <a:schemeClr val="bg2"/>
              </a:solidFill>
            </a:endParaRPr>
          </a:p>
          <a:p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小鱼游的好辛苦呀，你可不要算错了哦。</a:t>
            </a:r>
            <a:endParaRPr lang="zh-CN" altLang="en-US" sz="1600">
              <a:solidFill>
                <a:schemeClr val="bg2"/>
              </a:solidFill>
            </a:endParaRPr>
          </a:p>
          <a:p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输入格式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一行内输入 4 个整数，以空格隔开，分别表示题目中的 a, b, c, d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输出格式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一行内输出 2 个整数 e和 f，用空格间隔，依次表示小鱼这天一共游了多少小时多少分钟。其中表示分钟的整数 f 应该小于 60。</a:t>
            </a:r>
            <a:endParaRPr lang="zh-CN" altLang="en-US" sz="1600">
              <a:solidFill>
                <a:schemeClr val="bg2"/>
              </a:solidFill>
            </a:endParaRPr>
          </a:p>
          <a:p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输入输出样例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输入 #1复制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12 50 19 10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输出 #1复制</a:t>
            </a:r>
            <a:endParaRPr lang="zh-CN" altLang="en-US" sz="1600">
              <a:solidFill>
                <a:schemeClr val="bg2"/>
              </a:solidFill>
            </a:endParaRPr>
          </a:p>
          <a:p>
            <a:r>
              <a:rPr lang="zh-CN" altLang="en-US" sz="1600">
                <a:solidFill>
                  <a:schemeClr val="bg2"/>
                </a:solidFill>
              </a:rPr>
              <a:t>6 20</a:t>
            </a:r>
            <a:endParaRPr lang="zh-CN" altLang="en-US" sz="1600">
              <a:solidFill>
                <a:schemeClr val="bg2"/>
              </a:solidFill>
            </a:endParaRPr>
          </a:p>
          <a:p>
            <a:endParaRPr lang="zh-CN" altLang="en-US" sz="1600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4520" y="712470"/>
            <a:ext cx="11108055" cy="48590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题目描述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班主任给小玉一个任务，到文具店里买尽量多的签字笔。已知一只签字笔的价格是 1元 9角，而班主任给小玉的钱是 a元 b角，小玉想知道，她最多能买多少只签字笔呢。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输入格式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输入只有一行两个整数，分别表示 a 和 b。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输出格式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输出一行一个整数，表示小玉最多能买多少只签字笔。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输入输出样例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 #1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10 3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 #1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CN" altLang="en-US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73250" y="853440"/>
            <a:ext cx="779018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字符型：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所有字符采用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ASCII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编码，ASCII编码共有128个字符(表2-4)。在程序中，通常用一对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单引号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将单个字符括起来表示一个字符常量。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9165" y="2972435"/>
            <a:ext cx="23955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c1,c2;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9165" y="3665855"/>
            <a:ext cx="21764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c1='a';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12983" y="4344035"/>
            <a:ext cx="1814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c1=c1-32;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5059" name="表格 45058"/>
          <p:cNvGraphicFramePr/>
          <p:nvPr>
            <p:custDataLst>
              <p:tags r:id="rId2"/>
            </p:custDataLst>
          </p:nvPr>
        </p:nvGraphicFramePr>
        <p:xfrm>
          <a:off x="2149475" y="-272"/>
          <a:ext cx="7886700" cy="6532880"/>
        </p:xfrm>
        <a:graphic>
          <a:graphicData uri="http://schemas.openxmlformats.org/drawingml/2006/table">
            <a:tbl>
              <a:tblPr/>
              <a:tblGrid>
                <a:gridCol w="657860"/>
                <a:gridCol w="656590"/>
                <a:gridCol w="657225"/>
                <a:gridCol w="635000"/>
                <a:gridCol w="697865"/>
                <a:gridCol w="638810"/>
                <a:gridCol w="657860"/>
                <a:gridCol w="657860"/>
                <a:gridCol w="655955"/>
                <a:gridCol w="657860"/>
                <a:gridCol w="655955"/>
                <a:gridCol w="657860"/>
              </a:tblGrid>
              <a:tr h="36512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序号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字符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空格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48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0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@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`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p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!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65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97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a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q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”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b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r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#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c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$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%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e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&amp;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f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v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'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g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w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(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h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x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810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y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zh-CN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*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: 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j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z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+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k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,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&lt;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\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83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-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=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]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109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m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}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  <a:tr h="36671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.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62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&gt;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78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94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^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110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n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126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zh-CN" altLang="en-US" sz="180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～</a:t>
                      </a:r>
                      <a:endParaRPr lang="zh-CN" altLang="en-US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66712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/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63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?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79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95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_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111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o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127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rgbClr val="3333FF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deL</a:t>
                      </a:r>
                      <a:endParaRPr lang="en-US" altLang="x-none" dirty="0">
                        <a:solidFill>
                          <a:srgbClr val="3333FF"/>
                        </a:solidFill>
                      </a:endParaRPr>
                    </a:p>
                  </a:txBody>
                  <a:tcPr vert="horz" anchor="ctr"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67255" y="977900"/>
            <a:ext cx="40506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大小字母的转换。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1680" y="2009775"/>
            <a:ext cx="378841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样例输入：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 A</a:t>
            </a:r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样例输出：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 a</a:t>
            </a:r>
            <a:endParaRPr lang="en-US" altLang="zh-CN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450465" y="818878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给定一个字符，用它构造一个底边长5个字符，高3个字符的等腰字符三角形。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6840" y="3051810"/>
            <a:ext cx="3964305" cy="1764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80000"/>
              </a:lnSpc>
              <a:buNone/>
            </a:pP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en-US" altLang="zh-CN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</a:t>
            </a: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</a:t>
            </a:r>
            <a:endParaRPr lang="zh-CN" altLang="en-US" sz="3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###</a:t>
            </a:r>
            <a:endParaRPr lang="zh-CN" altLang="en-US" sz="3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#####</a:t>
            </a:r>
            <a:endParaRPr lang="en-US" altLang="zh-CN" sz="3200">
              <a:solidFill>
                <a:schemeClr val="bg1"/>
              </a:solidFill>
            </a:endParaRPr>
          </a:p>
          <a:p>
            <a:endParaRPr lang="en-US" altLang="zh-CN" sz="32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243330" y="605790"/>
            <a:ext cx="9834245" cy="5219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算术运算符</a:t>
            </a:r>
            <a:endParaRPr lang="zh-CN" altLang="en-US" b="1" dirty="0">
              <a:solidFill>
                <a:schemeClr val="tx2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加(+)、减(-)、乘(*)、除(/)、求余(或称模运算，%)、自增(++)、自减(--)共七种。</a:t>
            </a:r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编写程序，整数</a:t>
            </a: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A=6789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，输出后两位数。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3200" b="1" dirty="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输入一个三位数，要求把这个数的百位数与个位数对调，输出对调后的数。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  <a:p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7835" y="823595"/>
            <a:ext cx="82391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自增自减运算符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参加运算的操作数必须是变量</a:t>
            </a:r>
            <a:endParaRPr lang="zh-CN" altLang="en-US" sz="24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1）自增运算符。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x++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，即x=x+1。</a:t>
            </a:r>
            <a:r>
              <a:rPr lang="zh-CN" altLang="en-US" sz="24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++X</a:t>
            </a:r>
            <a:endParaRPr lang="zh-CN" altLang="en-US" sz="2400" b="1">
              <a:solidFill>
                <a:srgbClr val="7030A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2）自减运算符。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x- -</a:t>
            </a: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 即x=x-1。  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- -X</a:t>
            </a:r>
            <a:endParaRPr lang="zh-CN" altLang="en-US" sz="2400" b="1">
              <a:solidFill>
                <a:srgbClr val="7030A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4275" y="714375"/>
            <a:ext cx="80359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例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#include&lt;iostream&gt;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   using namespace std;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   int main()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{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int x,y,z1,z2;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x=7;   y=8;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z1=y-(x++);         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z2=y-(++x);          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   cout&lt;&lt;“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z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1="&lt;&lt;z1&lt;&lt;endl&lt;&lt;“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z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2="&lt;&lt;z2;   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}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23925" y="371475"/>
            <a:ext cx="10279380" cy="1777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关系运算符</a:t>
            </a:r>
            <a:endParaRPr lang="zh-CN" altLang="en-US" sz="32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包括大于(&gt;)、小于(&lt;)、等于(==)、大于等于(&gt;=)、小于等于(&lt;=)和不等于(!=)六种，它们都是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双目运算符</a:t>
            </a:r>
            <a:r>
              <a:rPr lang="zh-CN" altLang="en-US" sz="2400" b="1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2400" b="1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00200" y="2250440"/>
            <a:ext cx="93275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关系运算符运算的结果是整型，0代表关系不成立，1代表关系成立。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29660" y="2824480"/>
            <a:ext cx="68072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buNone/>
            </a:pPr>
            <a:r>
              <a:rPr lang="zh-CN" altLang="en-US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例  </a:t>
            </a:r>
            <a:r>
              <a:rPr lang="en-US" altLang="zh-CN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main()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{     </a:t>
            </a:r>
            <a:r>
              <a:rPr lang="en-US" altLang="zh-CN" sz="24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int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n1=4,n2=5,n3;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n3=n1&gt;n2;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n3=n1&lt;n2;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n3=n1==4;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n3=n1!=4;     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 n3=n1==1+3;                   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}</a:t>
            </a:r>
            <a:endParaRPr lang="en-US" altLang="zh-C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03195" y="835660"/>
            <a:ext cx="69011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j-cs"/>
              </a:rPr>
              <a:t>1. 语言：C++</a:t>
            </a: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  <a:p>
            <a:pPr>
              <a:lnSpc>
                <a:spcPct val="200000"/>
              </a:lnSpc>
            </a:pPr>
            <a:r>
              <a:rPr lang="zh-CN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j-cs"/>
              </a:rPr>
              <a:t>2. 编程软件: Dev-C++</a:t>
            </a: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  <a:p>
            <a:pPr>
              <a:lnSpc>
                <a:spcPct val="200000"/>
              </a:lnSpc>
            </a:pPr>
            <a:endParaRPr lang="zh-CN" altLang="en-US" sz="4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QQ截图20190407091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876935"/>
            <a:ext cx="8312150" cy="42684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内容占位符 3" descr="C:\Users\Administrator\Desktop\微信截图_20221110100414.png微信截图_20221110100414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31390" y="566103"/>
            <a:ext cx="7613650" cy="51314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7" name="标题 31745"/>
          <p:cNvSpPr>
            <a:spLocks noGrp="1" noRot="1"/>
          </p:cNvSpPr>
          <p:nvPr/>
        </p:nvSpPr>
        <p:spPr>
          <a:xfrm>
            <a:off x="1825625" y="-7175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变量</a:t>
            </a:r>
            <a:endParaRPr lang="zh-CN" altLang="en-US" sz="40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198" name="文本框 2"/>
          <p:cNvSpPr txBox="1"/>
          <p:nvPr/>
        </p:nvSpPr>
        <p:spPr>
          <a:xfrm>
            <a:off x="1264920" y="842010"/>
            <a:ext cx="66338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定义变量的语法格式为：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数据类型</a:t>
            </a:r>
            <a:r>
              <a:rPr lang="zh-CN" altLang="en-US" sz="2800" b="1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变量名</a:t>
            </a:r>
            <a:r>
              <a:rPr lang="zh-CN" altLang="en-US" sz="2800" b="1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800" b="1">
              <a:highlight>
                <a:srgbClr val="FFFF00"/>
              </a:highligh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8430" y="1795145"/>
            <a:ext cx="2523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数据类型：</a:t>
            </a:r>
            <a:endParaRPr lang="zh-CN" altLang="en-US" sz="28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860550" y="2415223"/>
          <a:ext cx="7872095" cy="3444875"/>
        </p:xfrm>
        <a:graphic>
          <a:graphicData uri="http://schemas.openxmlformats.org/drawingml/2006/table">
            <a:tbl>
              <a:tblPr/>
              <a:tblGrid>
                <a:gridCol w="1562100"/>
                <a:gridCol w="1930400"/>
                <a:gridCol w="4379595"/>
              </a:tblGrid>
              <a:tr h="58801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数据类型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定义标识符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数值范围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整型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int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2147483647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x-none" sz="1800" b="1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x-none" sz="1800" b="1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03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超长整型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long  long 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buChar char="ª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w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buChar char="ª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9223372036854775807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lang="en-US" altLang="x-none" sz="1800" b="1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lang="en-US" altLang="x-none" sz="1800" b="1" baseline="30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-1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）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465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单精度浮点数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float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6~7位有效数字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双精度浮点数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double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15~16</a:t>
                      </a:r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宋体" panose="02010600030101010101" pitchFamily="2" charset="-122"/>
                        </a:rPr>
                        <a:t>位有效数字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字符型</a:t>
                      </a:r>
                      <a:endParaRPr lang="zh-CN" altLang="en-US" sz="1800" b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en-US" altLang="x-none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华文楷体" panose="02010600040101010101" charset="-122"/>
                          <a:ea typeface="华文楷体" panose="02010600040101010101" charset="-122"/>
                          <a:sym typeface="宋体" panose="02010600030101010101" pitchFamily="2" charset="-122"/>
                        </a:rPr>
                        <a:t>char</a:t>
                      </a:r>
                      <a:endParaRPr lang="en-US" altLang="x-none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ctr">
                        <a:buNone/>
                      </a:pPr>
                      <a:endParaRPr lang="en-US" altLang="zh-CN"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华文楷体" panose="02010600040101010101" charset="-122"/>
                        <a:ea typeface="华文楷体" panose="0201060004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8775" y="281940"/>
            <a:ext cx="8124190" cy="39077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、变量名：</a:t>
            </a:r>
            <a:endParaRPr lang="zh-CN" altLang="en-US" sz="2800" b="1">
              <a:solidFill>
                <a:schemeClr val="accent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①变量名由字母、数字、下划线组成，数字不能放在开头。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通常我们只用字母组合而成。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②在C++语言，变量名大小写有区别。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切记：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不能以关键字作为变量名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、赋值语句：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变量=表达式；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34795" y="3652520"/>
            <a:ext cx="626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变量使用三部曲：</a:t>
            </a: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1、先定义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2、再赋值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3、再使用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097" name="标题 31745"/>
          <p:cNvSpPr>
            <a:spLocks noGrp="1" noRot="1"/>
          </p:cNvSpPr>
          <p:nvPr/>
        </p:nvSpPr>
        <p:spPr>
          <a:xfrm>
            <a:off x="1825625" y="-7175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常量</a:t>
            </a:r>
            <a:endParaRPr lang="zh-CN" altLang="en-US" sz="40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2835" y="1168400"/>
            <a:ext cx="75622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常量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是指在在程序运行过程中，其值不能被更改的量。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6660" y="215519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const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符号常量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常量字串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　　例如：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const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double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PI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3.1415926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92835" y="172593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定义常量的语法格式为：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015" y="455295"/>
            <a:ext cx="10974705" cy="5096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bg2"/>
                </a:solidFill>
              </a:rPr>
              <a:t>题目描述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现在需要采购一些苹果，每名同学都可以分到固定数量的苹果，并且已经知道了同学的数量，请问需要采购多少个苹果？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输入格式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输入两个不超过 10</a:t>
            </a:r>
            <a:r>
              <a:rPr lang="zh-CN" altLang="en-US" baseline="30000">
                <a:solidFill>
                  <a:schemeClr val="bg2"/>
                </a:solidFill>
              </a:rPr>
              <a:t>9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zh-CN" altLang="en-US">
                <a:solidFill>
                  <a:schemeClr val="bg2"/>
                </a:solidFill>
              </a:rPr>
              <a:t>正整数，分别表示每人分到的数量和同学的人数。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输出格式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一个整数，表示答案。保证输入和答案都在 int 范围内的非负整数。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输入输出样例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输入 #1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5 3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输出 #1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15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313" name="文本框 29697"/>
          <p:cNvSpPr txBox="1"/>
          <p:nvPr/>
        </p:nvSpPr>
        <p:spPr>
          <a:xfrm>
            <a:off x="1235075" y="234950"/>
            <a:ext cx="8713788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fontAlgn="base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输入半径r，求圆的周长及面积。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/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0180" y="889953"/>
            <a:ext cx="732472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#include&lt;iostream&gt;       //调用iostream库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using namespace std;        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const double PI=3.14;           //PI是符号常量。代表3.14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  float r,c,s;                      //定义实型变量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cin&gt;&gt;r;                    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  c=2*PI*r;                        //计算圆的周长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  s=PI*r*r;                         //计算圆的面积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 cout&lt;&lt;c&lt;&lt;"  "&lt;&lt;s;  //显示计算结果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9179b77a-051c-48fe-a3e7-6e18c52a4609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UNIT_TABLE_BEAUTIFY" val="smartTable{eadb8d4c-3a64-4c65-a292-a85ec2927543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COMMONDATA" val="eyJoZGlkIjoiOTJlOGE3N2UxNTc0MmVjZTcyMjcxM2JiNzQwYmMxODMifQ=="/>
  <p:tag name="KSO_WPP_MARK_KEY" val="b8aa0a66-bec5-4c04-9810-2cd4aad3c784"/>
  <p:tag name="commondata" val="eyJoZGlkIjoiMTAzZGVhODBhNzYxOGFjYTAwNTk1MzUwMWEzZjY3MW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2727</Words>
  <Application>WPS 演示</Application>
  <PresentationFormat>宽屏</PresentationFormat>
  <Paragraphs>608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华文新魏</vt:lpstr>
      <vt:lpstr>华文楷体</vt:lpstr>
      <vt:lpstr>华文中宋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冰仔</cp:lastModifiedBy>
  <cp:revision>187</cp:revision>
  <dcterms:created xsi:type="dcterms:W3CDTF">2019-06-19T02:08:00Z</dcterms:created>
  <dcterms:modified xsi:type="dcterms:W3CDTF">2023-12-11T02:14:44Z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9B0AC2F7098C474AA99B0EA87C65CEBC</vt:lpwstr>
  </property>
</Properties>
</file>