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1" r:id="rId4"/>
    <p:sldId id="262" r:id="rId5"/>
    <p:sldId id="263" r:id="rId7"/>
    <p:sldId id="264" r:id="rId8"/>
    <p:sldId id="265" r:id="rId9"/>
    <p:sldId id="322" r:id="rId10"/>
    <p:sldId id="266" r:id="rId11"/>
    <p:sldId id="267" r:id="rId12"/>
    <p:sldId id="268" r:id="rId13"/>
    <p:sldId id="316" r:id="rId14"/>
    <p:sldId id="317" r:id="rId15"/>
    <p:sldId id="319" r:id="rId16"/>
    <p:sldId id="320" r:id="rId17"/>
    <p:sldId id="321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80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26625"/>
          <p:cNvSpPr>
            <a:spLocks noGrp="1" noRot="1"/>
          </p:cNvSpPr>
          <p:nvPr/>
        </p:nvSpPr>
        <p:spPr>
          <a:xfrm>
            <a:off x="1673860" y="194564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第二节　</a:t>
            </a:r>
            <a:endParaRPr lang="zh-CN" altLang="en-US" sz="7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23925" y="371475"/>
            <a:ext cx="10279380" cy="1777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80000"/>
              </a:lnSpc>
              <a:buNone/>
            </a:pPr>
            <a:r>
              <a:rPr lang="zh-CN" altLang="en-US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关系运算符</a:t>
            </a:r>
            <a:endParaRPr lang="zh-CN" altLang="en-US" sz="3200" b="1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32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包括大于(&gt;)、小于(&lt;)、等于(==)、大于等于(&gt;=)、小于等于(&lt;=)和不等于(!=)六种，它们都是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双目运算符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。</a:t>
            </a:r>
            <a:endParaRPr lang="zh-CN" altLang="en-US" sz="2400" b="1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00200" y="2250440"/>
            <a:ext cx="93275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关系运算符运算的结果是整型，0代表关系不成立，1代表关系成立。</a:t>
            </a:r>
            <a:endParaRPr lang="zh-CN" altLang="en-US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29660" y="2824480"/>
            <a:ext cx="68072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altLang="en-US" sz="24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例  </a:t>
            </a:r>
            <a:r>
              <a:rPr lang="en-US" altLang="zh-CN" sz="24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int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main()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{     </a:t>
            </a:r>
            <a:r>
              <a:rPr lang="en-US" altLang="zh-CN" sz="24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int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n1=4,n2=5,n3;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     n3=n1&gt;n2;                       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     n3=n1&lt;n2;                       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     n3=n1==4;                       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     n3=n1!=4;                        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     n3=n1==1+3;                   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}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030" y="967740"/>
            <a:ext cx="10696575" cy="1614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2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与运算</a:t>
            </a:r>
            <a:r>
              <a:rPr lang="en-US" altLang="zh-CN" sz="2200" b="1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(&amp;&amp;)</a:t>
            </a:r>
            <a:r>
              <a:rPr lang="zh-CN" altLang="en-US" sz="22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、或运算</a:t>
            </a:r>
            <a:r>
              <a:rPr lang="en-US" altLang="zh-CN" sz="2200" b="1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(||)</a:t>
            </a:r>
            <a:r>
              <a:rPr lang="zh-CN" altLang="en-US" sz="22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、非运算</a:t>
            </a:r>
            <a:r>
              <a:rPr lang="en-US" altLang="zh-CN" sz="2200" b="1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(!)</a:t>
            </a:r>
            <a:r>
              <a:rPr lang="zh-CN" altLang="en-US" sz="22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。</a:t>
            </a:r>
            <a:endParaRPr lang="zh-CN" altLang="en-US" sz="2200" b="1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2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与运算符</a:t>
            </a:r>
            <a:r>
              <a:rPr lang="en-US" altLang="zh-CN" sz="2200" b="1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(&amp;&amp;)</a:t>
            </a:r>
            <a:r>
              <a:rPr lang="zh-CN" altLang="en-US" sz="22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和或运算符</a:t>
            </a:r>
            <a:r>
              <a:rPr lang="en-US" altLang="zh-CN" sz="2200" b="1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(||)</a:t>
            </a:r>
            <a:r>
              <a:rPr lang="zh-CN" altLang="en-US" sz="22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均为双目运算符。具有左结合性。 </a:t>
            </a:r>
            <a:endParaRPr lang="zh-CN" altLang="en-US" sz="2200" b="1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2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非运算符</a:t>
            </a:r>
            <a:r>
              <a:rPr lang="en-US" altLang="zh-CN" sz="2200" b="1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(!)</a:t>
            </a:r>
            <a:r>
              <a:rPr lang="zh-CN" altLang="en-US" sz="22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为单目运算符，具有右结合性。</a:t>
            </a:r>
            <a:endParaRPr lang="zh-CN" altLang="en-US" sz="2200" b="1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3280" y="32258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sym typeface="+mn-ea"/>
              </a:rPr>
              <a:t>逻辑运算符</a:t>
            </a:r>
            <a:endParaRPr lang="zh-CN" altLang="en-US" sz="36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3905" y="3072130"/>
            <a:ext cx="10696575" cy="598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2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a=0  b=1</a:t>
            </a:r>
            <a:endParaRPr lang="en-US" altLang="zh-CN" sz="2200" b="1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3280" y="3670935"/>
            <a:ext cx="10696575" cy="1614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2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计算</a:t>
            </a:r>
            <a:r>
              <a:rPr lang="en-US" altLang="zh-CN" sz="22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c=a&amp;&amp;b   </a:t>
            </a:r>
            <a:endParaRPr lang="en-US" altLang="zh-CN" sz="2200" b="1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2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      c= a||b     </a:t>
            </a:r>
            <a:endParaRPr lang="en-US" altLang="zh-CN" sz="2200" b="1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2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      c=!b</a:t>
            </a:r>
            <a:endParaRPr lang="zh-CN" altLang="en-US" sz="2200" b="1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07110" y="1589405"/>
            <a:ext cx="10724515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例</a:t>
            </a:r>
            <a:r>
              <a:rPr lang="zh-CN" altLang="en-US" sz="28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根据以上优先级和结合性，计算出以下表达式的结果</a:t>
            </a:r>
            <a:endParaRPr lang="zh-CN" altLang="en-US" sz="2800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>
              <a:buNone/>
            </a:pPr>
            <a:r>
              <a:rPr lang="zh-CN" altLang="en-US" sz="28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（假设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a=3</a:t>
            </a:r>
            <a:r>
              <a:rPr lang="zh-CN" altLang="en-US" sz="28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，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b=2</a:t>
            </a:r>
            <a:r>
              <a:rPr lang="zh-CN" altLang="en-US" sz="28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，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c=1</a:t>
            </a:r>
            <a:r>
              <a:rPr lang="zh-CN" altLang="en-US" sz="28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）</a:t>
            </a:r>
            <a:endParaRPr lang="zh-CN" altLang="en-US" sz="2800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      </a:t>
            </a:r>
            <a:r>
              <a:rPr lang="en-US" altLang="zh-CN" sz="28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h=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a&gt;b           </a:t>
            </a:r>
            <a:endParaRPr lang="en-US" altLang="zh-CN" sz="28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     w=(a&gt;b)==c       </a:t>
            </a:r>
            <a:endParaRPr lang="en-US" altLang="zh-CN" sz="28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     m=</a:t>
            </a:r>
            <a:r>
              <a:rPr lang="en-US" altLang="zh-CN" sz="2800" err="1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b+c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&lt;a          </a:t>
            </a:r>
            <a:endParaRPr lang="en-US" altLang="zh-CN" sz="28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     d=a&gt;b          </a:t>
            </a:r>
            <a:endParaRPr lang="en-US" altLang="zh-CN" sz="28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     f=a&gt;b&gt;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c  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34235" y="542925"/>
            <a:ext cx="7923530" cy="1106170"/>
            <a:chOff x="1156" y="7104"/>
            <a:chExt cx="12478" cy="1742"/>
          </a:xfrm>
        </p:grpSpPr>
        <p:sp>
          <p:nvSpPr>
            <p:cNvPr id="5" name="文本框 4"/>
            <p:cNvSpPr txBox="1"/>
            <p:nvPr/>
          </p:nvSpPr>
          <p:spPr>
            <a:xfrm>
              <a:off x="1328" y="7104"/>
              <a:ext cx="12307" cy="17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buNone/>
              </a:pPr>
              <a:r>
                <a:rPr lang="zh-CN" altLang="en-US" sz="2200" b="1" dirty="0">
                  <a:solidFill>
                    <a:srgbClr val="FF0000"/>
                  </a:solidFill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  <a:sym typeface="+mn-ea"/>
                </a:rPr>
                <a:t>赋值运算符      逻辑运算符       关系运算符      算术运算符</a:t>
              </a:r>
              <a:endParaRPr lang="zh-CN" altLang="en-US" sz="22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endParaRPr>
            </a:p>
            <a:p>
              <a:pPr>
                <a:buNone/>
              </a:pPr>
              <a:r>
                <a:rPr lang="zh-CN" altLang="en-US" sz="2200" b="1" dirty="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  <a:sym typeface="+mn-ea"/>
                </a:rPr>
                <a:t>                </a:t>
              </a:r>
              <a:r>
                <a:rPr lang="en-US" altLang="zh-CN" sz="2200" b="1" dirty="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  <a:sym typeface="+mn-ea"/>
                </a:rPr>
                <a:t>          </a:t>
              </a:r>
              <a:r>
                <a:rPr lang="zh-CN" altLang="en-US" sz="2200" b="1" dirty="0">
                  <a:solidFill>
                    <a:srgbClr val="FF0000"/>
                  </a:solidFill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  <a:sym typeface="+mn-ea"/>
                </a:rPr>
                <a:t>低                              高</a:t>
              </a:r>
              <a:endParaRPr lang="zh-CN" altLang="en-US" sz="2200" b="1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endParaRPr>
            </a:p>
            <a:p>
              <a:pPr>
                <a:buNone/>
              </a:pPr>
              <a:endParaRPr lang="zh-CN" altLang="en-US" sz="2200" b="1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endParaRPr>
            </a:p>
          </p:txBody>
        </p:sp>
        <p:sp>
          <p:nvSpPr>
            <p:cNvPr id="26671" name="直接连接符 19561"/>
            <p:cNvSpPr/>
            <p:nvPr/>
          </p:nvSpPr>
          <p:spPr>
            <a:xfrm>
              <a:off x="1156" y="7657"/>
              <a:ext cx="12479" cy="3"/>
            </a:xfrm>
            <a:prstGeom prst="line">
              <a:avLst/>
            </a:prstGeom>
            <a:ln w="222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20483" name="表格 20482"/>
          <p:cNvGraphicFramePr/>
          <p:nvPr>
            <p:custDataLst>
              <p:tags r:id="rId2"/>
            </p:custDataLst>
          </p:nvPr>
        </p:nvGraphicFramePr>
        <p:xfrm>
          <a:off x="1595755" y="1722120"/>
          <a:ext cx="8540750" cy="4397375"/>
        </p:xfrm>
        <a:graphic>
          <a:graphicData uri="http://schemas.openxmlformats.org/drawingml/2006/table">
            <a:tbl>
              <a:tblPr/>
              <a:tblGrid>
                <a:gridCol w="1822450"/>
                <a:gridCol w="1081088"/>
                <a:gridCol w="3527425"/>
                <a:gridCol w="2109787"/>
              </a:tblGrid>
              <a:tr h="4826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函数名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格式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功能说明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例子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绝对值函数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abs(x)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求一个数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x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的绝对值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abs(-5)=5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向下取整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floor(x)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求不大于实数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x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的最大整数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floor(3.14)=3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向上取整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ceil(x)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求不小于实数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x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的最小整数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ceil(3.14)=4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指数函数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pow(x,y)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计算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x</a:t>
                      </a:r>
                      <a:r>
                        <a:rPr lang="en-US" altLang="zh-CN" sz="1800" b="1" baseline="300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y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,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结果为双精度实数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pow(2,3)=8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平方根值函数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sqrt(x)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求实数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x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的平方根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sqrt(25)=5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02" name="文本框 20604"/>
          <p:cNvSpPr txBox="1"/>
          <p:nvPr/>
        </p:nvSpPr>
        <p:spPr>
          <a:xfrm>
            <a:off x="946785" y="48641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sym typeface="宋体" panose="02010600030101010101" pitchFamily="2" charset="-122"/>
              </a:rPr>
              <a:t>#include&lt;cmath&gt;</a:t>
            </a:r>
            <a:endParaRPr lang="zh-CN" altLang="en-US" sz="36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sym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9140" y="659130"/>
            <a:ext cx="1095375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题目描述</a:t>
            </a:r>
            <a:endParaRPr lang="zh-CN" altLang="en-US" sz="2000" b="1" dirty="0" smtClean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Arial" panose="020B0604020202020204" pitchFamily="34" charset="0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你买了一箱</a:t>
            </a:r>
            <a:r>
              <a:rPr lang="en-US" altLang="zh-CN" sz="24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n</a:t>
            </a:r>
            <a:r>
              <a:rPr lang="zh-CN" altLang="en-US" sz="24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个苹果，很不幸的是买完时箱子里混进了一条虫子。虫子每</a:t>
            </a:r>
            <a:r>
              <a:rPr lang="en-US" altLang="zh-CN" sz="24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x</a:t>
            </a:r>
            <a:r>
              <a:rPr lang="zh-CN" altLang="en-US" sz="24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小时能吃掉一个苹果，假设虫子在吃完一个苹果之前不会吃另一个，那么经过</a:t>
            </a:r>
            <a:r>
              <a:rPr lang="en-US" altLang="zh-CN" sz="24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y</a:t>
            </a:r>
            <a:r>
              <a:rPr lang="zh-CN" altLang="en-US" sz="24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小时你还有多少个完整的苹果？</a:t>
            </a:r>
            <a:endParaRPr lang="zh-CN" altLang="en-US" sz="2400" b="1" dirty="0" smtClean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Arial" panose="020B0604020202020204" pitchFamily="34" charset="0"/>
            </a:endParaRPr>
          </a:p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输入:</a:t>
            </a:r>
            <a:endParaRPr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 panose="020B0604020202020204" pitchFamily="34" charset="0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    </a:t>
            </a:r>
            <a:r>
              <a:rPr lang="zh-CN" altLang="en-US" sz="20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输入仅一行，包括</a:t>
            </a:r>
            <a:r>
              <a:rPr lang="en-US" altLang="zh-CN" sz="20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n</a:t>
            </a:r>
            <a:r>
              <a:rPr lang="zh-CN" altLang="en-US" sz="20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，</a:t>
            </a:r>
            <a:r>
              <a:rPr lang="en-US" altLang="zh-CN" sz="20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x</a:t>
            </a:r>
            <a:r>
              <a:rPr lang="zh-CN" altLang="en-US" sz="20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和</a:t>
            </a:r>
            <a:r>
              <a:rPr lang="en-US" altLang="zh-CN" sz="20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y</a:t>
            </a:r>
            <a:r>
              <a:rPr lang="zh-CN" altLang="en-US" sz="20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（假设输入时保证不会出现结果为负数的情况）。</a:t>
            </a:r>
            <a:endParaRPr lang="zh-CN" altLang="en-US" sz="2000" b="1" dirty="0" smtClean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Arial" panose="020B0604020202020204" pitchFamily="34" charset="0"/>
            </a:endParaRPr>
          </a:p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输出:</a:t>
            </a:r>
            <a:endParaRPr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 panose="020B0604020202020204" pitchFamily="34" charset="0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    </a:t>
            </a:r>
            <a:r>
              <a:rPr lang="zh-CN" altLang="en-US" sz="20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输出也仅一行，剩下的苹果个数</a:t>
            </a:r>
            <a:endParaRPr lang="zh-CN" altLang="en-US" sz="2000" b="1" dirty="0" smtClean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Arial" panose="020B0604020202020204" pitchFamily="34" charset="0"/>
            </a:endParaRPr>
          </a:p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样例输入1: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  </a:t>
            </a:r>
            <a:r>
              <a:rPr lang="en-US" altLang="zh-CN" sz="20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           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    样例输入2:</a:t>
            </a:r>
            <a:endParaRPr lang="en-US" altLang="zh-CN" sz="2000" b="1" dirty="0" smtClean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Arial" panose="020B0604020202020204" pitchFamily="34" charset="0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10 4 9              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         </a:t>
            </a:r>
            <a:r>
              <a:rPr lang="en-US" altLang="zh-CN" sz="20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 20 3 60</a:t>
            </a:r>
            <a:endParaRPr lang="en-US" altLang="zh-CN" sz="2000" b="1" dirty="0" smtClean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Arial" panose="020B0604020202020204" pitchFamily="34" charset="0"/>
            </a:endParaRPr>
          </a:p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样例输出1: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                   </a:t>
            </a:r>
            <a:r>
              <a:rPr lang="en-US" altLang="zh-CN" b="1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  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样例输出2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: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 panose="020B0604020202020204" pitchFamily="34" charset="0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7                                           0</a:t>
            </a:r>
            <a:endParaRPr lang="en-US" altLang="zh-CN" sz="2000" b="1" dirty="0" smtClean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9140" y="659130"/>
            <a:ext cx="1095375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题目描述</a:t>
            </a:r>
            <a:endParaRPr lang="zh-CN" altLang="en-US" sz="2000" b="1" dirty="0" smtClean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Arial" panose="020B0604020202020204" pitchFamily="34" charset="0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传说古代的叙拉古国王海伦二世发现的公式，利用三角形的三条边长来求取三角形面积。</a:t>
            </a:r>
            <a:endParaRPr lang="zh-CN" altLang="en-US" sz="2000" b="1" dirty="0" smtClean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Arial" panose="020B0604020202020204" pitchFamily="34" charset="0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已知三角形</a:t>
            </a:r>
            <a:r>
              <a:rPr lang="en-US" altLang="zh-CN" sz="20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ABC</a:t>
            </a:r>
            <a:r>
              <a:rPr lang="zh-CN" altLang="en-US" sz="20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的三边长分别为</a:t>
            </a:r>
            <a:r>
              <a:rPr lang="en-US" altLang="zh-CN" sz="20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a,b,c,</a:t>
            </a:r>
            <a:r>
              <a:rPr lang="zh-CN" altLang="en-US" sz="20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求三角形</a:t>
            </a:r>
            <a:r>
              <a:rPr lang="en-US" altLang="zh-CN" sz="20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ABC</a:t>
            </a:r>
            <a:r>
              <a:rPr lang="zh-CN" altLang="en-US" sz="2000" b="1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Arial" panose="020B0604020202020204" pitchFamily="34" charset="0"/>
              </a:rPr>
              <a:t>的面积。</a:t>
            </a:r>
            <a:endParaRPr lang="zh-CN" altLang="en-US" sz="2000" b="1" dirty="0" smtClean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Arial" panose="020B0604020202020204" pitchFamily="34" charset="0"/>
            </a:endParaRPr>
          </a:p>
          <a:p>
            <a:endParaRPr lang="en-US" altLang="zh-CN" sz="2000" b="1" dirty="0" smtClean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Arial" panose="020B0604020202020204" pitchFamily="34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0150" y="1727200"/>
          <a:ext cx="4845685" cy="702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752600" imgH="254000" progId="Equation.KSEE3">
                  <p:embed/>
                </p:oleObj>
              </mc:Choice>
              <mc:Fallback>
                <p:oleObj name="" r:id="rId2" imgW="17526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00150" y="1727200"/>
                        <a:ext cx="4845685" cy="702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334760" y="1837055"/>
            <a:ext cx="4370070" cy="592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 dirty="0" smtClean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其中P=(a+b+c)/2;</a:t>
            </a:r>
            <a:endParaRPr lang="zh-CN" altLang="en-US" sz="2400" b="1" dirty="0" smtClean="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73250" y="853440"/>
            <a:ext cx="779018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字符型：</a:t>
            </a:r>
            <a:endParaRPr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所有字符采用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ASCII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编码，ASCII编码共有128个字符(表2-4)。在程序中，通常用一对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单引号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将单个字符括起来表示一个字符常量。</a:t>
            </a:r>
            <a:endParaRPr lang="zh-CN" altLang="en-US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49165" y="2972435"/>
            <a:ext cx="23955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 c1,c2;</a:t>
            </a: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49165" y="3665855"/>
            <a:ext cx="21764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 c1='a';</a:t>
            </a: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12983" y="4344035"/>
            <a:ext cx="18145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c1=c1-32;</a:t>
            </a: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5059" name="表格 45058"/>
          <p:cNvGraphicFramePr/>
          <p:nvPr>
            <p:custDataLst>
              <p:tags r:id="rId2"/>
            </p:custDataLst>
          </p:nvPr>
        </p:nvGraphicFramePr>
        <p:xfrm>
          <a:off x="2149475" y="-272"/>
          <a:ext cx="7886700" cy="6532880"/>
        </p:xfrm>
        <a:graphic>
          <a:graphicData uri="http://schemas.openxmlformats.org/drawingml/2006/table">
            <a:tbl>
              <a:tblPr/>
              <a:tblGrid>
                <a:gridCol w="657860"/>
                <a:gridCol w="656590"/>
                <a:gridCol w="657225"/>
                <a:gridCol w="635000"/>
                <a:gridCol w="697865"/>
                <a:gridCol w="638810"/>
                <a:gridCol w="657860"/>
                <a:gridCol w="657860"/>
                <a:gridCol w="655955"/>
                <a:gridCol w="657860"/>
                <a:gridCol w="655955"/>
                <a:gridCol w="657860"/>
              </a:tblGrid>
              <a:tr h="365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32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空格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b="1" dirty="0">
                          <a:solidFill>
                            <a:srgbClr val="FF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48</a:t>
                      </a:r>
                      <a:endParaRPr lang="en-US" altLang="x-none" sz="1800" b="1" dirty="0">
                        <a:solidFill>
                          <a:srgbClr val="FF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b="1" dirty="0">
                          <a:solidFill>
                            <a:srgbClr val="FF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</a:t>
                      </a:r>
                      <a:endParaRPr lang="en-US" altLang="x-none" sz="1800" b="1" dirty="0">
                        <a:solidFill>
                          <a:srgbClr val="FF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64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@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80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P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96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`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112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p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33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!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49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b="1" dirty="0">
                          <a:solidFill>
                            <a:srgbClr val="FF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65</a:t>
                      </a:r>
                      <a:endParaRPr lang="en-US" altLang="x-none" sz="1800" b="1" dirty="0">
                        <a:solidFill>
                          <a:srgbClr val="FF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b="1" dirty="0">
                          <a:solidFill>
                            <a:srgbClr val="FF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A</a:t>
                      </a:r>
                      <a:endParaRPr lang="en-US" altLang="x-none" sz="1800" b="1" dirty="0">
                        <a:solidFill>
                          <a:srgbClr val="FF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81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Q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b="1" dirty="0">
                          <a:solidFill>
                            <a:srgbClr val="FF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97</a:t>
                      </a:r>
                      <a:endParaRPr lang="en-US" altLang="x-none" sz="1800" b="1" dirty="0">
                        <a:solidFill>
                          <a:srgbClr val="FF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b="1" dirty="0">
                          <a:solidFill>
                            <a:srgbClr val="FF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a</a:t>
                      </a:r>
                      <a:endParaRPr lang="en-US" altLang="x-none" sz="1800" b="1" dirty="0">
                        <a:solidFill>
                          <a:srgbClr val="FF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113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q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34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”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50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66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B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82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R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98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b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114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r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35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#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51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67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C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83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99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c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115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36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$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52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68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D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84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d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116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37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%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53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69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E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85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U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101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e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117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u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38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&amp;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54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70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F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86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V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102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f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118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v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39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'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55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71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G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87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W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103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g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119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w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40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(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56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72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H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88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X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104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h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120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x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810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41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)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57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73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89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Y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105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121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y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42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*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58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</a:t>
                      </a: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: 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74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90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Z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106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122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z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43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+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59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;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75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K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91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[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107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k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123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{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44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,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60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&lt;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76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L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92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\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108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l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124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|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45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-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61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=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77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93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]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109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125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}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46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.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62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&gt;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78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N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94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^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110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n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126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～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47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/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63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?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79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O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95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_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111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o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127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deL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67255" y="977900"/>
            <a:ext cx="405066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例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大小字母的转换。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1680" y="2009775"/>
            <a:ext cx="378841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样例输入：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 A</a:t>
            </a:r>
            <a:endParaRPr lang="en-US" altLang="zh-C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endParaRPr lang="en-US" altLang="zh-C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样例输出：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 a</a:t>
            </a:r>
            <a:endParaRPr lang="en-US" altLang="zh-C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70915" y="958215"/>
            <a:ext cx="10292080" cy="5219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505" indent="-230505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给定一个字符，用它构造一个底边长5个字符，高3个字符的等腰字符三角形。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96840" y="3051810"/>
            <a:ext cx="3964305" cy="1764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80000"/>
              </a:lnSpc>
              <a:buNone/>
            </a:pPr>
            <a:r>
              <a:rPr lang="zh-CN" altLang="en-US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</a:t>
            </a:r>
            <a:r>
              <a:rPr lang="en-US" altLang="zh-CN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</a:t>
            </a:r>
            <a:r>
              <a:rPr lang="zh-CN" altLang="en-US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#</a:t>
            </a:r>
            <a:endParaRPr lang="zh-CN" altLang="en-US" sz="32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en-US" altLang="zh-CN" sz="3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###</a:t>
            </a:r>
            <a:endParaRPr lang="zh-CN" altLang="en-US" sz="32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#####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en-US" altLang="zh-CN" sz="32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243330" y="605790"/>
            <a:ext cx="9834245" cy="52190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30505" indent="-230505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算术运算符</a:t>
            </a:r>
            <a:endParaRPr lang="zh-CN" altLang="en-US" b="1" dirty="0">
              <a:solidFill>
                <a:schemeClr val="tx2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加(+)、减(-)、乘(*)、除(/)、求余(或称模运算，%)、自增(++)、自减(--)共七种。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endParaRPr lang="zh-CN" altLang="en-US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例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编写程序，整数</a:t>
            </a:r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A=6789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，输出后两位数。</a:t>
            </a:r>
            <a:endParaRPr lang="zh-CN" altLang="en-US" sz="3200" b="1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endParaRPr lang="zh-CN" altLang="en-US" sz="3200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例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输入一个三位数，要求把这个数的百位数与个位数对调，输出对调后的数。</a:t>
            </a:r>
            <a:endParaRPr lang="zh-CN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3200" b="1" dirty="0"/>
          </a:p>
          <a:p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1670" y="763270"/>
            <a:ext cx="9958070" cy="3999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题目描述</a:t>
            </a:r>
            <a:endParaRPr lang="zh-CN" altLang="en-US" b="1" dirty="0" smtClean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Arial" panose="020B0604020202020204" pitchFamily="34" charset="0"/>
            </a:endParaRPr>
          </a:p>
          <a:p>
            <a:r>
              <a:rPr lang="zh-CN" altLang="en-US" sz="22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输入一个不小于 10</a:t>
            </a:r>
            <a:r>
              <a:rPr lang="en-US" altLang="zh-CN" sz="22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0</a:t>
            </a:r>
            <a:r>
              <a:rPr lang="zh-CN" altLang="en-US" sz="22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且小于 1000，同时包括小数点后一位的一个浮点数，例如 123.4，要求把这个数字翻转过来，变成 4.321 并输出。</a:t>
            </a:r>
            <a:endParaRPr lang="zh-CN" altLang="en-US" sz="2200" b="1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输入格式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2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一行一个浮点数</a:t>
            </a:r>
            <a:endParaRPr lang="zh-CN" altLang="en-US" sz="2200" b="1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输出格式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2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一行一个浮点数</a:t>
            </a:r>
            <a:endParaRPr lang="zh-CN" altLang="en-US" sz="2200" b="1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输入输出样例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输入：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输出：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2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123.4  </a:t>
            </a:r>
            <a:r>
              <a:rPr lang="en-US" altLang="zh-CN"/>
              <a:t>                              </a:t>
            </a:r>
            <a:r>
              <a:rPr lang="zh-CN" altLang="en-US" sz="22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  4.321</a:t>
            </a:r>
            <a:endParaRPr lang="zh-CN" altLang="en-US" sz="2200" b="1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27835" y="823595"/>
            <a:ext cx="823912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自增自减运算符</a:t>
            </a:r>
            <a:endParaRPr lang="zh-CN" altLang="en-US" sz="3200" b="1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32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	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参加运算的操作数必须是变量</a:t>
            </a:r>
            <a:endParaRPr lang="zh-CN" altLang="en-US" sz="2400" b="1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	</a:t>
            </a:r>
            <a:r>
              <a:rPr lang="zh-CN" altLang="en-US" sz="24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1）自增运算符。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x++</a:t>
            </a:r>
            <a:r>
              <a:rPr lang="zh-CN" altLang="en-US" sz="24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，即x=x+1。</a:t>
            </a:r>
            <a:r>
              <a:rPr lang="zh-CN" altLang="en-US" sz="2400" b="1">
                <a:solidFill>
                  <a:srgbClr val="7030A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++X</a:t>
            </a:r>
            <a:endParaRPr lang="zh-CN" altLang="en-US" sz="2400" b="1">
              <a:solidFill>
                <a:srgbClr val="7030A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	</a:t>
            </a:r>
            <a:r>
              <a:rPr lang="zh-CN" altLang="en-US" sz="24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2）自减运算符。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x- -</a:t>
            </a:r>
            <a:r>
              <a:rPr lang="zh-CN" altLang="en-US" sz="24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 即x=x-1。  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7030A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-X</a:t>
            </a:r>
            <a:endParaRPr lang="zh-CN" altLang="en-US" sz="2400" b="1">
              <a:solidFill>
                <a:srgbClr val="7030A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4275" y="714375"/>
            <a:ext cx="803592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base"/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例</a:t>
            </a:r>
            <a:r>
              <a:rPr lang="zh-CN" altLang="en-US" sz="2800" b="1" dirty="0"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 #include&lt;iostream&gt;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      using namespace std;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      int main()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{  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   int x,y,z1,z2;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   x=7;   y=8;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   z1=y-(x++);            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   z2=y-(++x);             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   cout&lt;&lt;“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z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1="&lt;&lt;z1&lt;&lt;endl&lt;&lt;“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z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2="&lt;&lt;z2;   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}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UNIT_TABLE_BEAUTIFY" val="smartTable{eadb8d4c-3a64-4c65-a292-a85ec2927543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UNIT_TABLE_BEAUTIFY" val="smartTable{12dadf1a-e1c4-42e5-84c1-7b5165ec75f3}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COMMONDATA" val="eyJoZGlkIjoiMTAzZGVhODBhNzYxOGFjYTAwNTk1MzUwMWEzZjY3MWEifQ=="/>
  <p:tag name="KSO_WPP_MARK_KEY" val="b8aa0a66-bec5-4c04-9810-2cd4aad3c78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2435</Words>
  <Application>WPS 演示</Application>
  <PresentationFormat>宽屏</PresentationFormat>
  <Paragraphs>579</Paragraphs>
  <Slides>15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华文新魏</vt:lpstr>
      <vt:lpstr>华文楷体</vt:lpstr>
      <vt:lpstr>华文中宋</vt:lpstr>
      <vt:lpstr>微软雅黑</vt:lpstr>
      <vt:lpstr>Arial Unicode MS</vt:lpstr>
      <vt:lpstr>Calibri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冰仔</cp:lastModifiedBy>
  <cp:revision>186</cp:revision>
  <dcterms:created xsi:type="dcterms:W3CDTF">2019-06-19T02:08:00Z</dcterms:created>
  <dcterms:modified xsi:type="dcterms:W3CDTF">2023-12-15T01:02:16Z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9B0AC2F7098C474AA99B0EA87C65CEBC</vt:lpwstr>
  </property>
</Properties>
</file>