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9"/>
  </p:notesMasterIdLst>
  <p:sldIdLst>
    <p:sldId id="256" r:id="rId3"/>
    <p:sldId id="316" r:id="rId4"/>
    <p:sldId id="319" r:id="rId5"/>
    <p:sldId id="320" r:id="rId6"/>
    <p:sldId id="317" r:id="rId7"/>
    <p:sldId id="318" r:id="rId8"/>
    <p:sldId id="321" r:id="rId9"/>
    <p:sldId id="322" r:id="rId10"/>
    <p:sldId id="331" r:id="rId11"/>
    <p:sldId id="327" r:id="rId12"/>
    <p:sldId id="324" r:id="rId13"/>
    <p:sldId id="323" r:id="rId14"/>
    <p:sldId id="328" r:id="rId15"/>
    <p:sldId id="332" r:id="rId16"/>
    <p:sldId id="329" r:id="rId17"/>
    <p:sldId id="330" r:id="rId18"/>
  </p:sldIdLst>
  <p:sldSz cx="12192000" cy="6858000"/>
  <p:notesSz cx="6858000" cy="9144000"/>
  <p:custDataLst>
    <p:tags r:id="rId2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9D9D9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3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3" Type="http://schemas.openxmlformats.org/officeDocument/2006/relationships/tags" Target="tags/tag79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notesMaster" Target="notesMasters/notesMaster1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/>
            </a:gs>
            <a:gs pos="100000">
              <a:schemeClr val="bg2">
                <a:lumMod val="8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3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2.xml"/><Relationship Id="rId1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73.xml"/><Relationship Id="rId2" Type="http://schemas.openxmlformats.org/officeDocument/2006/relationships/image" Target="../media/image4.png"/><Relationship Id="rId1" Type="http://schemas.openxmlformats.org/officeDocument/2006/relationships/image" Target="../media/image1.jpe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74.xml"/><Relationship Id="rId2" Type="http://schemas.openxmlformats.org/officeDocument/2006/relationships/image" Target="../media/image4.png"/><Relationship Id="rId1" Type="http://schemas.openxmlformats.org/officeDocument/2006/relationships/image" Target="../media/image1.jpe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75.xml"/><Relationship Id="rId2" Type="http://schemas.openxmlformats.org/officeDocument/2006/relationships/image" Target="../media/image5.png"/><Relationship Id="rId1" Type="http://schemas.openxmlformats.org/officeDocument/2006/relationships/image" Target="../media/image1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6.xml"/><Relationship Id="rId1" Type="http://schemas.openxmlformats.org/officeDocument/2006/relationships/image" Target="../media/image1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7.xml"/><Relationship Id="rId1" Type="http://schemas.openxmlformats.org/officeDocument/2006/relationships/image" Target="../media/image1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78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4.xml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5.xml"/><Relationship Id="rId1" Type="http://schemas.openxmlformats.org/officeDocument/2006/relationships/image" Target="../media/image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6.xml"/><Relationship Id="rId1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7.xml"/><Relationship Id="rId1" Type="http://schemas.openxmlformats.org/officeDocument/2006/relationships/image" Target="../media/image1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8.xml"/><Relationship Id="rId1" Type="http://schemas.openxmlformats.org/officeDocument/2006/relationships/image" Target="../media/image1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69.xml"/><Relationship Id="rId1" Type="http://schemas.openxmlformats.org/officeDocument/2006/relationships/image" Target="../media/image1.jpe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70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71.xml"/><Relationship Id="rId2" Type="http://schemas.openxmlformats.org/officeDocument/2006/relationships/image" Target="../media/image3.png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90295" y="448945"/>
            <a:ext cx="297815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400" b="1" dirty="0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想一想：</a:t>
            </a:r>
            <a:endParaRPr lang="zh-CN" altLang="en-US" sz="4400" b="1" dirty="0">
              <a:solidFill>
                <a:srgbClr val="FF0000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270635" y="1330325"/>
            <a:ext cx="78765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 b="1" dirty="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如何输出一次“hello world”这条语句？</a:t>
            </a:r>
            <a:endParaRPr lang="zh-CN" altLang="en-US" sz="2800" b="1" dirty="0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685925" y="2152015"/>
            <a:ext cx="3106800" cy="2552400"/>
          </a:xfrm>
          <a:prstGeom prst="rect">
            <a:avLst/>
          </a:prstGeom>
          <a:noFill/>
          <a:ln w="28575" cmpd="sng">
            <a:solidFill>
              <a:srgbClr val="FF0000"/>
            </a:solidFill>
            <a:prstDash val="solid"/>
          </a:ln>
        </p:spPr>
        <p:txBody>
          <a:bodyPr wrap="square" rtlCol="0">
            <a:spAutoFit/>
          </a:bodyPr>
          <a:p>
            <a:r>
              <a:rPr lang="en-US" altLang="zh-CN" sz="2000" b="1">
                <a:solidFill>
                  <a:schemeClr val="bg1"/>
                </a:solidFill>
              </a:rPr>
              <a:t>#include&lt;cstdio&gt;</a:t>
            </a:r>
            <a:endParaRPr lang="en-US" altLang="zh-CN" sz="2000" b="1">
              <a:solidFill>
                <a:schemeClr val="bg1"/>
              </a:solidFill>
            </a:endParaRPr>
          </a:p>
          <a:p>
            <a:r>
              <a:rPr lang="en-US" altLang="zh-CN" sz="2000" b="1">
                <a:solidFill>
                  <a:schemeClr val="bg1"/>
                </a:solidFill>
              </a:rPr>
              <a:t>using namespace std</a:t>
            </a:r>
            <a:r>
              <a:rPr lang="zh-CN" altLang="en-US" sz="2000" b="1">
                <a:solidFill>
                  <a:schemeClr val="bg1"/>
                </a:solidFill>
              </a:rPr>
              <a:t>；</a:t>
            </a:r>
            <a:endParaRPr lang="en-US" altLang="zh-CN" sz="2000" b="1">
              <a:solidFill>
                <a:schemeClr val="bg1"/>
              </a:solidFill>
            </a:endParaRPr>
          </a:p>
          <a:p>
            <a:r>
              <a:rPr lang="en-US" altLang="zh-CN" sz="2000" b="1">
                <a:solidFill>
                  <a:schemeClr val="bg1"/>
                </a:solidFill>
              </a:rPr>
              <a:t>int main()</a:t>
            </a:r>
            <a:endParaRPr lang="en-US" altLang="zh-CN" sz="2000" b="1">
              <a:solidFill>
                <a:schemeClr val="bg1"/>
              </a:solidFill>
            </a:endParaRPr>
          </a:p>
          <a:p>
            <a:r>
              <a:rPr lang="en-US" altLang="zh-CN" sz="2000" b="1">
                <a:solidFill>
                  <a:schemeClr val="bg1"/>
                </a:solidFill>
              </a:rPr>
              <a:t>{</a:t>
            </a:r>
            <a:endParaRPr lang="en-US" altLang="zh-CN" sz="2000" b="1">
              <a:solidFill>
                <a:schemeClr val="bg1"/>
              </a:solidFill>
            </a:endParaRPr>
          </a:p>
          <a:p>
            <a:r>
              <a:rPr lang="en-US" altLang="zh-CN" sz="2000" b="1">
                <a:solidFill>
                  <a:schemeClr val="bg1"/>
                </a:solidFill>
              </a:rPr>
              <a:t>printf(“hello world”);</a:t>
            </a:r>
            <a:endParaRPr lang="en-US" altLang="zh-CN" sz="2000" b="1">
              <a:solidFill>
                <a:schemeClr val="bg1"/>
              </a:solidFill>
            </a:endParaRPr>
          </a:p>
          <a:p>
            <a:r>
              <a:rPr lang="en-US" altLang="zh-CN" sz="2000" b="1">
                <a:solidFill>
                  <a:schemeClr val="bg1"/>
                </a:solidFill>
              </a:rPr>
              <a:t>return 0;</a:t>
            </a:r>
            <a:endParaRPr lang="en-US" altLang="zh-CN" sz="2000" b="1">
              <a:solidFill>
                <a:schemeClr val="bg1"/>
              </a:solidFill>
            </a:endParaRPr>
          </a:p>
          <a:p>
            <a:r>
              <a:rPr lang="en-US" altLang="zh-CN" sz="2000" b="1">
                <a:solidFill>
                  <a:schemeClr val="bg1"/>
                </a:solidFill>
              </a:rPr>
              <a:t>}</a:t>
            </a:r>
            <a:endParaRPr lang="en-US" altLang="zh-CN" sz="2000" b="1">
              <a:solidFill>
                <a:schemeClr val="bg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7141210" y="2094865"/>
            <a:ext cx="3105150" cy="2553335"/>
          </a:xfrm>
          <a:prstGeom prst="rect">
            <a:avLst/>
          </a:prstGeom>
          <a:noFill/>
          <a:ln w="28575" cmpd="sng">
            <a:solidFill>
              <a:srgbClr val="FF0000"/>
            </a:solidFill>
            <a:prstDash val="solid"/>
          </a:ln>
        </p:spPr>
        <p:txBody>
          <a:bodyPr wrap="square" rtlCol="0">
            <a:spAutoFit/>
          </a:bodyPr>
          <a:p>
            <a:r>
              <a:rPr lang="en-US" altLang="zh-CN" sz="2000" b="1">
                <a:solidFill>
                  <a:schemeClr val="bg1"/>
                </a:solidFill>
              </a:rPr>
              <a:t>#include&lt;cstdio&gt;</a:t>
            </a:r>
            <a:endParaRPr lang="en-US" altLang="zh-CN" sz="2000" b="1">
              <a:solidFill>
                <a:schemeClr val="bg1"/>
              </a:solidFill>
            </a:endParaRPr>
          </a:p>
          <a:p>
            <a:r>
              <a:rPr lang="en-US" altLang="zh-CN" sz="2000" b="1">
                <a:solidFill>
                  <a:schemeClr val="bg1"/>
                </a:solidFill>
                <a:sym typeface="+mn-ea"/>
              </a:rPr>
              <a:t>using namespace std</a:t>
            </a:r>
            <a:r>
              <a:rPr lang="zh-CN" altLang="en-US" sz="2000" b="1">
                <a:solidFill>
                  <a:schemeClr val="bg1"/>
                </a:solidFill>
                <a:sym typeface="+mn-ea"/>
              </a:rPr>
              <a:t>；</a:t>
            </a:r>
            <a:endParaRPr lang="en-US" altLang="zh-CN" sz="2000" b="1">
              <a:solidFill>
                <a:schemeClr val="bg1"/>
              </a:solidFill>
            </a:endParaRPr>
          </a:p>
          <a:p>
            <a:r>
              <a:rPr lang="en-US" altLang="zh-CN" sz="2000" b="1">
                <a:solidFill>
                  <a:schemeClr val="bg1"/>
                </a:solidFill>
              </a:rPr>
              <a:t>int main()</a:t>
            </a:r>
            <a:endParaRPr lang="en-US" altLang="zh-CN" sz="2000" b="1">
              <a:solidFill>
                <a:schemeClr val="bg1"/>
              </a:solidFill>
            </a:endParaRPr>
          </a:p>
          <a:p>
            <a:r>
              <a:rPr lang="en-US" altLang="zh-CN" sz="2000" b="1">
                <a:solidFill>
                  <a:schemeClr val="bg1"/>
                </a:solidFill>
              </a:rPr>
              <a:t>{</a:t>
            </a:r>
            <a:endParaRPr lang="en-US" altLang="zh-CN" sz="2000" b="1">
              <a:solidFill>
                <a:schemeClr val="bg1"/>
              </a:solidFill>
            </a:endParaRPr>
          </a:p>
          <a:p>
            <a:r>
              <a:rPr lang="en-US" altLang="zh-CN" sz="2000" b="1">
                <a:solidFill>
                  <a:schemeClr val="bg1"/>
                </a:solidFill>
              </a:rPr>
              <a:t>printf(“hello world</a:t>
            </a:r>
            <a:r>
              <a:rPr lang="en-US" altLang="zh-CN" sz="2000" b="1">
                <a:solidFill>
                  <a:srgbClr val="FF0000"/>
                </a:solidFill>
              </a:rPr>
              <a:t>\n</a:t>
            </a:r>
            <a:r>
              <a:rPr lang="en-US" altLang="zh-CN" sz="2000" b="1">
                <a:solidFill>
                  <a:schemeClr val="bg1"/>
                </a:solidFill>
              </a:rPr>
              <a:t>”);</a:t>
            </a:r>
            <a:endParaRPr lang="en-US" altLang="zh-CN" sz="2000" b="1">
              <a:solidFill>
                <a:schemeClr val="bg1"/>
              </a:solidFill>
            </a:endParaRPr>
          </a:p>
          <a:p>
            <a:r>
              <a:rPr lang="en-US" altLang="zh-CN" sz="2000" b="1">
                <a:solidFill>
                  <a:schemeClr val="bg1"/>
                </a:solidFill>
                <a:sym typeface="+mn-ea"/>
              </a:rPr>
              <a:t>printf(“hello world”);</a:t>
            </a:r>
            <a:endParaRPr lang="en-US" altLang="zh-CN" sz="2000" b="1">
              <a:solidFill>
                <a:schemeClr val="bg1"/>
              </a:solidFill>
            </a:endParaRPr>
          </a:p>
          <a:p>
            <a:r>
              <a:rPr lang="en-US" altLang="zh-CN" sz="2000" b="1">
                <a:solidFill>
                  <a:schemeClr val="bg1"/>
                </a:solidFill>
              </a:rPr>
              <a:t>return 0;</a:t>
            </a:r>
            <a:endParaRPr lang="en-US" altLang="zh-CN" sz="2000" b="1">
              <a:solidFill>
                <a:schemeClr val="bg1"/>
              </a:solidFill>
            </a:endParaRPr>
          </a:p>
          <a:p>
            <a:r>
              <a:rPr lang="en-US" altLang="zh-CN" sz="2000" b="1">
                <a:solidFill>
                  <a:schemeClr val="bg1"/>
                </a:solidFill>
              </a:rPr>
              <a:t>}</a:t>
            </a:r>
            <a:endParaRPr lang="en-US" altLang="zh-CN" sz="2000" b="1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945890" y="5001260"/>
            <a:ext cx="630047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400">
                <a:solidFill>
                  <a:srgbClr val="FF0000"/>
                </a:solidFill>
              </a:rPr>
              <a:t>输出</a:t>
            </a:r>
            <a:r>
              <a:rPr lang="en-US" altLang="zh-CN" sz="4400">
                <a:solidFill>
                  <a:srgbClr val="FF0000"/>
                </a:solidFill>
              </a:rPr>
              <a:t>100</a:t>
            </a:r>
            <a:r>
              <a:rPr lang="zh-CN" altLang="en-US" sz="4400">
                <a:solidFill>
                  <a:srgbClr val="FF0000"/>
                </a:solidFill>
              </a:rPr>
              <a:t>次呢 </a:t>
            </a:r>
            <a:r>
              <a:rPr lang="zh-CN" altLang="en-US" sz="5400">
                <a:solidFill>
                  <a:srgbClr val="FF0000"/>
                </a:solidFill>
              </a:rPr>
              <a:t>？？</a:t>
            </a:r>
            <a:endParaRPr lang="zh-CN" altLang="en-US" sz="5400">
              <a:solidFill>
                <a:srgbClr val="FF0000"/>
              </a:solidFill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800" decel="100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800" decel="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  <p:bldP spid="5" grpId="0" bldLvl="0" animBg="1"/>
      <p:bldP spid="8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393950" y="1663065"/>
            <a:ext cx="7812405" cy="70675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40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charset="-122"/>
                <a:ea typeface="华文楷体" panose="02010600040101010101" charset="-122"/>
                <a:sym typeface="+mn-ea"/>
              </a:rPr>
              <a:t>不知道具体的循环次数时怎么办？</a:t>
            </a:r>
            <a:endParaRPr lang="zh-CN" altLang="en-US" sz="4000" b="1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楷体" panose="02010600040101010101" charset="-122"/>
              <a:ea typeface="华文楷体" panose="02010600040101010101" charset="-122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815975" y="613410"/>
            <a:ext cx="10747375" cy="1568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en-US" altLang="zh-CN" sz="3200" b="1">
                <a:solidFill>
                  <a:srgbClr val="FF0000"/>
                </a:solidFill>
              </a:rPr>
              <a:t>例5：</a:t>
            </a:r>
            <a:r>
              <a:rPr lang="en-US" altLang="zh-CN" sz="3200" b="1">
                <a:solidFill>
                  <a:schemeClr val="bg1"/>
                </a:solidFill>
              </a:rPr>
              <a:t>求s=1 +2 +3……+n，当加到第几项时，s的值会超过10？</a:t>
            </a:r>
            <a:endParaRPr lang="en-US" altLang="zh-CN" sz="3200" b="1">
              <a:solidFill>
                <a:schemeClr val="bg1"/>
              </a:solidFill>
            </a:endParaRPr>
          </a:p>
        </p:txBody>
      </p:sp>
      <p:pic>
        <p:nvPicPr>
          <p:cNvPr id="3" name="图片 2" descr="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6095" y="1594485"/>
            <a:ext cx="3154045" cy="426212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816100" y="464820"/>
            <a:ext cx="10358120" cy="4121785"/>
            <a:chOff x="2860" y="732"/>
            <a:chExt cx="16312" cy="6491"/>
          </a:xfrm>
        </p:grpSpPr>
        <p:sp>
          <p:nvSpPr>
            <p:cNvPr id="4" name="文本框 3"/>
            <p:cNvSpPr txBox="1"/>
            <p:nvPr/>
          </p:nvSpPr>
          <p:spPr>
            <a:xfrm>
              <a:off x="2860" y="1651"/>
              <a:ext cx="16312" cy="5572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>
                <a:lnSpc>
                  <a:spcPct val="150000"/>
                </a:lnSpc>
              </a:pPr>
              <a:r>
                <a:rPr lang="en-US" altLang="zh-CN" sz="2800" b="1">
                  <a:solidFill>
                    <a:schemeClr val="bg1"/>
                  </a:solidFill>
                </a:rPr>
                <a:t>while(</a:t>
              </a:r>
              <a:r>
                <a:rPr lang="en-US" altLang="zh-CN" sz="2800" b="1">
                  <a:solidFill>
                    <a:srgbClr val="FF0000"/>
                  </a:solidFill>
                </a:rPr>
                <a:t>条件表达式</a:t>
              </a:r>
              <a:r>
                <a:rPr lang="en-US" altLang="zh-CN" sz="2800" b="1">
                  <a:solidFill>
                    <a:schemeClr val="bg1"/>
                  </a:solidFill>
                </a:rPr>
                <a:t>)</a:t>
              </a:r>
              <a:endParaRPr lang="en-US" altLang="zh-CN" sz="2800" b="1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2800" b="1">
                  <a:solidFill>
                    <a:schemeClr val="bg1"/>
                  </a:solidFill>
                </a:rPr>
                <a:t>{ 语句1；</a:t>
              </a:r>
              <a:endParaRPr lang="en-US" altLang="zh-CN" sz="2800" b="1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2800" b="1">
                  <a:solidFill>
                    <a:schemeClr val="bg1"/>
                  </a:solidFill>
                </a:rPr>
                <a:t>语句2；</a:t>
              </a:r>
              <a:endParaRPr lang="en-US" altLang="zh-CN" sz="2800" b="1">
                <a:solidFill>
                  <a:schemeClr val="bg1"/>
                </a:solidFill>
              </a:endParaRPr>
            </a:p>
            <a:p>
              <a:pPr>
                <a:lnSpc>
                  <a:spcPct val="150000"/>
                </a:lnSpc>
              </a:pPr>
              <a:r>
                <a:rPr lang="en-US" altLang="zh-CN" sz="2800" b="1">
                  <a:solidFill>
                    <a:schemeClr val="bg1"/>
                  </a:solidFill>
                </a:rPr>
                <a:t>........ }</a:t>
              </a:r>
              <a:endParaRPr lang="en-US" altLang="zh-CN" sz="2800" b="1">
                <a:solidFill>
                  <a:schemeClr val="bg1"/>
                </a:solidFill>
              </a:endParaRPr>
            </a:p>
            <a:p>
              <a:endParaRPr lang="en-US" altLang="zh-CN" sz="2800" b="1">
                <a:solidFill>
                  <a:schemeClr val="bg1"/>
                </a:solidFill>
              </a:endParaRPr>
            </a:p>
            <a:p>
              <a:endParaRPr lang="zh-CN" altLang="en-US" sz="2800" b="1">
                <a:solidFill>
                  <a:schemeClr val="bg1"/>
                </a:solidFill>
              </a:endParaRPr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2972" y="732"/>
              <a:ext cx="4439" cy="919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r>
                <a:rPr lang="en-US" altLang="zh-CN" sz="3200" b="1">
                  <a:solidFill>
                    <a:srgbClr val="FF0000"/>
                  </a:solidFill>
                  <a:sym typeface="+mn-ea"/>
                </a:rPr>
                <a:t>while</a:t>
              </a:r>
              <a:r>
                <a:rPr lang="zh-CN" altLang="zh-CN" sz="3200" b="1">
                  <a:solidFill>
                    <a:srgbClr val="FF0000"/>
                  </a:solidFill>
                  <a:sym typeface="+mn-ea"/>
                </a:rPr>
                <a:t>循环：</a:t>
              </a:r>
              <a:endParaRPr lang="zh-CN" altLang="zh-CN" sz="3200" b="1">
                <a:solidFill>
                  <a:srgbClr val="FF0000"/>
                </a:solidFill>
                <a:sym typeface="+mn-ea"/>
              </a:endParaRPr>
            </a:p>
          </p:txBody>
        </p:sp>
      </p:grpSp>
      <p:pic>
        <p:nvPicPr>
          <p:cNvPr id="8" name="图片 7" descr="2"/>
          <p:cNvPicPr>
            <a:picLocks noChangeAspect="1"/>
          </p:cNvPicPr>
          <p:nvPr/>
        </p:nvPicPr>
        <p:blipFill>
          <a:blip r:embed="rId2"/>
          <a:srcRect t="35221" b="25700"/>
          <a:stretch>
            <a:fillRect/>
          </a:stretch>
        </p:blipFill>
        <p:spPr>
          <a:xfrm>
            <a:off x="5878830" y="1280160"/>
            <a:ext cx="3894455" cy="240601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15975" y="613410"/>
            <a:ext cx="1074737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en-US" altLang="zh-CN" sz="3200" b="1">
                <a:solidFill>
                  <a:srgbClr val="FF0000"/>
                </a:solidFill>
              </a:rPr>
              <a:t>例6：</a:t>
            </a:r>
            <a:r>
              <a:rPr lang="zh-CN" altLang="en-US" sz="3200" dirty="0" smtClean="0">
                <a:solidFill>
                  <a:schemeClr val="bg1"/>
                </a:solidFill>
                <a:sym typeface="+mn-ea"/>
              </a:rPr>
              <a:t>编写程序求输入的数值的总和，以</a:t>
            </a:r>
            <a:r>
              <a:rPr lang="en-US" altLang="zh-CN" sz="3200" dirty="0" smtClean="0">
                <a:solidFill>
                  <a:schemeClr val="bg1"/>
                </a:solidFill>
                <a:sym typeface="+mn-ea"/>
              </a:rPr>
              <a:t>-1</a:t>
            </a:r>
            <a:r>
              <a:rPr lang="zh-CN" altLang="en-US" sz="3200" dirty="0" smtClean="0">
                <a:solidFill>
                  <a:schemeClr val="bg1"/>
                </a:solidFill>
                <a:sym typeface="+mn-ea"/>
              </a:rPr>
              <a:t>表示输入结束。</a:t>
            </a:r>
            <a:endParaRPr lang="zh-CN" altLang="en-US" sz="3200" b="1" dirty="0" smtClean="0">
              <a:solidFill>
                <a:schemeClr val="bg1"/>
              </a:solidFill>
              <a:sym typeface="+mn-ea"/>
            </a:endParaRPr>
          </a:p>
        </p:txBody>
      </p:sp>
      <p:pic>
        <p:nvPicPr>
          <p:cNvPr id="5" name="图片 4" descr="C:\Users\sony\Desktop\3.png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974783" y="1564005"/>
            <a:ext cx="3197860" cy="420751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5"/>
          <p:cNvSpPr txBox="1"/>
          <p:nvPr/>
        </p:nvSpPr>
        <p:spPr>
          <a:xfrm>
            <a:off x="3766185" y="1458595"/>
            <a:ext cx="4659630" cy="2676525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altLang="zh-CN" sz="2800" dirty="0" smtClean="0"/>
              <a:t>do</a:t>
            </a:r>
            <a:endParaRPr lang="en-US" altLang="zh-CN" sz="2800" dirty="0" smtClean="0"/>
          </a:p>
          <a:p>
            <a:r>
              <a:rPr lang="en-US" altLang="zh-CN" sz="2800" dirty="0" smtClean="0"/>
              <a:t>{</a:t>
            </a:r>
            <a:endParaRPr lang="en-US" altLang="zh-CN" sz="2800" dirty="0" smtClean="0"/>
          </a:p>
          <a:p>
            <a:r>
              <a:rPr lang="en-US" altLang="zh-CN" sz="2800" dirty="0" smtClean="0"/>
              <a:t>    </a:t>
            </a:r>
            <a:r>
              <a:rPr lang="zh-CN" altLang="en-US" sz="2800" dirty="0" smtClean="0"/>
              <a:t>语句</a:t>
            </a:r>
            <a:r>
              <a:rPr lang="en-US" altLang="zh-CN" sz="2800" dirty="0" smtClean="0"/>
              <a:t>1</a:t>
            </a:r>
            <a:r>
              <a:rPr lang="zh-CN" altLang="en-US" sz="2800" dirty="0" smtClean="0"/>
              <a:t>；</a:t>
            </a:r>
            <a:endParaRPr lang="en-US" altLang="zh-CN" sz="2800" dirty="0" smtClean="0"/>
          </a:p>
          <a:p>
            <a:r>
              <a:rPr lang="en-US" altLang="zh-CN" sz="2800" dirty="0" smtClean="0"/>
              <a:t>    </a:t>
            </a:r>
            <a:r>
              <a:rPr lang="zh-CN" altLang="en-US" sz="2800" dirty="0" smtClean="0"/>
              <a:t>语句</a:t>
            </a:r>
            <a:r>
              <a:rPr lang="en-US" altLang="zh-CN" sz="2800" dirty="0" smtClean="0"/>
              <a:t>2</a:t>
            </a:r>
            <a:r>
              <a:rPr lang="zh-CN" altLang="en-US" sz="2800" dirty="0" smtClean="0"/>
              <a:t>；</a:t>
            </a:r>
            <a:endParaRPr lang="en-US" altLang="zh-CN" sz="2800" dirty="0" smtClean="0"/>
          </a:p>
          <a:p>
            <a:r>
              <a:rPr lang="en-US" altLang="zh-CN" sz="2800" dirty="0" smtClean="0"/>
              <a:t>    …</a:t>
            </a:r>
            <a:endParaRPr lang="en-US" altLang="zh-CN" sz="2800" dirty="0" smtClean="0"/>
          </a:p>
          <a:p>
            <a:r>
              <a:rPr lang="en-US" altLang="zh-CN" sz="2800" dirty="0" smtClean="0"/>
              <a:t>}while</a:t>
            </a:r>
            <a:r>
              <a:rPr lang="zh-CN" altLang="en-US" sz="2800" dirty="0" smtClean="0"/>
              <a:t>（条件表达式）</a:t>
            </a:r>
            <a:r>
              <a:rPr lang="zh-CN" altLang="en-US" sz="2800" dirty="0" smtClean="0"/>
              <a:t>；</a:t>
            </a:r>
            <a:endParaRPr lang="zh-CN" altLang="en-US" sz="2800" dirty="0" smtClean="0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840740" y="595630"/>
            <a:ext cx="10703560" cy="45231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3600" b="1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for，while与do while循环的使用场景</a:t>
            </a:r>
            <a:endParaRPr lang="zh-CN" altLang="en-US" sz="3600" b="1">
              <a:solidFill>
                <a:srgbClr val="FF0000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r>
              <a:rPr lang="zh-CN" altLang="en-US" sz="3600" b="1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当循环次数固定的时候，使用for循环。</a:t>
            </a:r>
            <a:endParaRPr lang="zh-CN" altLang="en-US" sz="3600" b="1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endParaRPr lang="zh-CN" altLang="en-US" sz="3600" b="1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r>
              <a:rPr lang="zh-CN" altLang="en-US" sz="3600" b="1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当循环次数不固定且需要判断之后再执行循环操作的时候，使用while循环。</a:t>
            </a:r>
            <a:endParaRPr lang="zh-CN" altLang="en-US" sz="3600" b="1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endParaRPr lang="zh-CN" altLang="en-US" sz="3600" b="1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r>
              <a:rPr lang="zh-CN" altLang="en-US" sz="3600" b="1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当循环次数不固定且至少会执行一次循环操作的时候，使用do while循环。</a:t>
            </a:r>
            <a:endParaRPr lang="zh-CN" altLang="en-US" sz="3600" b="1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3766820" y="1993265"/>
            <a:ext cx="4658360" cy="144526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8800" b="1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</a:rPr>
              <a:t>循环语句</a:t>
            </a:r>
            <a:endParaRPr lang="zh-CN" altLang="en-US" sz="8800" b="1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2284095" y="729615"/>
            <a:ext cx="8270240" cy="70675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循环：</a:t>
            </a:r>
            <a:r>
              <a:rPr lang="zh-CN" alt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控制语句块重复执行的结构</a:t>
            </a:r>
            <a:r>
              <a:rPr lang="zh-CN" altLang="en-US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。</a:t>
            </a:r>
            <a:endParaRPr lang="zh-CN" altLang="en-US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224405" y="2065020"/>
            <a:ext cx="774255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 sz="3600" b="1" dirty="0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                     </a:t>
            </a:r>
            <a:r>
              <a:rPr lang="en-US" altLang="zh-CN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for</a:t>
            </a:r>
            <a:r>
              <a:rPr lang="zh-CN" alt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循环；</a:t>
            </a:r>
            <a:endParaRPr lang="zh-CN" altLang="en-US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		    while</a:t>
            </a:r>
            <a:r>
              <a:rPr lang="zh-CN" alt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循环；</a:t>
            </a:r>
            <a:endParaRPr lang="zh-CN" altLang="en-US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>
              <a:lnSpc>
                <a:spcPct val="150000"/>
              </a:lnSpc>
            </a:pPr>
            <a:r>
              <a:rPr lang="en-US" altLang="zh-CN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                 do-while</a:t>
            </a:r>
            <a:r>
              <a:rPr lang="zh-CN" altLang="en-US" sz="40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循环。</a:t>
            </a:r>
            <a:endParaRPr lang="zh-CN" altLang="en-US" sz="4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本框 7"/>
          <p:cNvSpPr txBox="1"/>
          <p:nvPr/>
        </p:nvSpPr>
        <p:spPr>
          <a:xfrm>
            <a:off x="1769745" y="316230"/>
            <a:ext cx="630047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400">
                <a:solidFill>
                  <a:srgbClr val="FF0000"/>
                </a:solidFill>
              </a:rPr>
              <a:t>输出</a:t>
            </a:r>
            <a:r>
              <a:rPr lang="en-US" altLang="zh-CN" sz="4400">
                <a:solidFill>
                  <a:srgbClr val="FF0000"/>
                </a:solidFill>
              </a:rPr>
              <a:t>100</a:t>
            </a:r>
            <a:r>
              <a:rPr lang="zh-CN" altLang="en-US" sz="4400">
                <a:solidFill>
                  <a:srgbClr val="FF0000"/>
                </a:solidFill>
              </a:rPr>
              <a:t>次呢 </a:t>
            </a:r>
            <a:r>
              <a:rPr lang="zh-CN" altLang="en-US" sz="5400">
                <a:solidFill>
                  <a:srgbClr val="FF0000"/>
                </a:solidFill>
              </a:rPr>
              <a:t>？？</a:t>
            </a:r>
            <a:endParaRPr lang="zh-CN" altLang="en-US" sz="5400">
              <a:solidFill>
                <a:srgbClr val="FF0000"/>
              </a:solidFill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3590925" y="1304925"/>
            <a:ext cx="5625465" cy="47078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50000"/>
              </a:lnSpc>
            </a:pPr>
            <a:r>
              <a:rPr lang="en-US" altLang="zh-CN" sz="2000" b="1">
                <a:solidFill>
                  <a:schemeClr val="bg1"/>
                </a:solidFill>
              </a:rPr>
              <a:t>#include&lt;cstdio&gt;</a:t>
            </a:r>
            <a:endParaRPr lang="en-US" altLang="zh-CN" sz="2000" b="1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000" b="1">
                <a:solidFill>
                  <a:schemeClr val="bg1"/>
                </a:solidFill>
              </a:rPr>
              <a:t>using namespace std</a:t>
            </a:r>
            <a:r>
              <a:rPr lang="zh-CN" altLang="en-US" sz="2000" b="1">
                <a:solidFill>
                  <a:schemeClr val="bg1"/>
                </a:solidFill>
              </a:rPr>
              <a:t>；</a:t>
            </a:r>
            <a:endParaRPr lang="en-US" altLang="zh-CN" sz="2000" b="1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000" b="1">
                <a:solidFill>
                  <a:schemeClr val="bg1"/>
                </a:solidFill>
              </a:rPr>
              <a:t>int main()</a:t>
            </a:r>
            <a:endParaRPr lang="en-US" altLang="zh-CN" sz="2000" b="1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000" b="1">
                <a:solidFill>
                  <a:schemeClr val="bg1"/>
                </a:solidFill>
              </a:rPr>
              <a:t>{</a:t>
            </a:r>
            <a:endParaRPr lang="en-US" altLang="zh-CN" sz="2000" b="1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000" b="1">
                <a:solidFill>
                  <a:srgbClr val="FF0000"/>
                </a:solidFill>
              </a:rPr>
              <a:t>for(int i=1;i&lt;=100;i++)</a:t>
            </a:r>
            <a:endParaRPr lang="en-US" altLang="zh-CN" sz="2000" b="1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000" b="1">
                <a:solidFill>
                  <a:schemeClr val="bg1"/>
                </a:solidFill>
              </a:rPr>
              <a:t>{</a:t>
            </a:r>
            <a:endParaRPr lang="en-US" altLang="zh-CN" sz="2000" b="1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000" b="1"/>
              <a:t>	</a:t>
            </a:r>
            <a:r>
              <a:rPr lang="en-US" altLang="zh-CN" sz="2000" b="1">
                <a:solidFill>
                  <a:srgbClr val="00B050"/>
                </a:solidFill>
              </a:rPr>
              <a:t>printf("hello world\n");</a:t>
            </a:r>
            <a:endParaRPr lang="en-US" altLang="zh-CN" sz="2000" b="1">
              <a:solidFill>
                <a:srgbClr val="00B05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000" b="1">
                <a:solidFill>
                  <a:schemeClr val="bg1"/>
                </a:solidFill>
              </a:rPr>
              <a:t>}</a:t>
            </a:r>
            <a:endParaRPr lang="en-US" altLang="zh-CN" sz="2000" b="1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000" b="1">
                <a:solidFill>
                  <a:schemeClr val="bg1"/>
                </a:solidFill>
              </a:rPr>
              <a:t>return 0;</a:t>
            </a:r>
            <a:endParaRPr lang="en-US" altLang="zh-CN" sz="2000" b="1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000" b="1">
                <a:solidFill>
                  <a:schemeClr val="bg1"/>
                </a:solidFill>
              </a:rPr>
              <a:t>}</a:t>
            </a:r>
            <a:endParaRPr lang="en-US" altLang="zh-CN" sz="2000" b="1">
              <a:solidFill>
                <a:schemeClr val="bg1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569970" y="3234690"/>
            <a:ext cx="3924935" cy="1800000"/>
          </a:xfrm>
          <a:prstGeom prst="rect">
            <a:avLst/>
          </a:prstGeom>
          <a:noFill/>
          <a:ln w="28575" cmpd="sng">
            <a:solidFill>
              <a:srgbClr val="FF0000"/>
            </a:solidFill>
            <a:prstDash val="solid"/>
          </a:ln>
        </p:spPr>
        <p:txBody>
          <a:bodyPr wrap="square" rtlCol="0">
            <a:spAutoFit/>
          </a:bodyPr>
          <a:p>
            <a:endParaRPr lang="zh-CN" altLang="en-US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840865" y="461645"/>
            <a:ext cx="9086850" cy="45231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for</a:t>
            </a:r>
            <a:r>
              <a:rPr lang="en-US" altLang="zh-CN" sz="3200" b="1">
                <a:solidFill>
                  <a:schemeClr val="tx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（</a:t>
            </a:r>
            <a:r>
              <a:rPr lang="en-US" altLang="zh-CN" sz="3200" b="1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表达式1</a:t>
            </a:r>
            <a:r>
              <a:rPr lang="en-US" altLang="zh-CN" sz="3200" b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；</a:t>
            </a:r>
            <a:r>
              <a:rPr lang="en-US" altLang="zh-CN" sz="3200" b="1">
                <a:solidFill>
                  <a:srgbClr val="92D05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表达式2</a:t>
            </a:r>
            <a:r>
              <a:rPr lang="en-US" altLang="zh-CN" sz="3200" b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；</a:t>
            </a:r>
            <a:r>
              <a:rPr lang="en-US" altLang="zh-CN" sz="3200" b="1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表达式3</a:t>
            </a:r>
            <a:r>
              <a:rPr lang="en-US" altLang="zh-CN" sz="3200" b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）</a:t>
            </a:r>
            <a:endParaRPr lang="en-US" altLang="zh-CN" sz="3200" b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r>
              <a:rPr lang="en-US" altLang="zh-CN" sz="3200" b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{</a:t>
            </a:r>
            <a:endParaRPr lang="en-US" altLang="zh-CN" sz="3200" b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r>
              <a:rPr lang="en-US" altLang="zh-CN" sz="3200" b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	</a:t>
            </a:r>
            <a:r>
              <a:rPr lang="zh-CN" altLang="en-US" sz="3200" b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语句块；</a:t>
            </a:r>
            <a:endParaRPr lang="en-US" altLang="zh-CN" sz="3200" b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r>
              <a:rPr lang="en-US" altLang="zh-CN" sz="3200" b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}</a:t>
            </a:r>
            <a:endParaRPr lang="en-US" altLang="zh-CN" sz="3200" b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3200" b="1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表达式</a:t>
            </a:r>
            <a:r>
              <a:rPr lang="en-US" altLang="zh-CN" sz="3200" b="1">
                <a:solidFill>
                  <a:srgbClr val="FF0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1</a:t>
            </a:r>
            <a:r>
              <a:rPr lang="zh-CN" altLang="en-US" sz="3200" b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：循环控制变量初值；</a:t>
            </a:r>
            <a:endParaRPr lang="zh-CN" altLang="en-US" sz="3200" b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3200" b="1">
                <a:solidFill>
                  <a:srgbClr val="92D05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表达式</a:t>
            </a:r>
            <a:r>
              <a:rPr lang="en-US" altLang="zh-CN" sz="3200" b="1">
                <a:solidFill>
                  <a:srgbClr val="92D05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2</a:t>
            </a:r>
            <a:r>
              <a:rPr lang="zh-CN" altLang="en-US" sz="3200" b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：是一个关系表达式，决定什么时候退出循环；</a:t>
            </a:r>
            <a:endParaRPr lang="zh-CN" altLang="en-US" sz="3200" b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3200" b="1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表达式</a:t>
            </a:r>
            <a:r>
              <a:rPr lang="en-US" altLang="zh-CN" sz="3200" b="1">
                <a:solidFill>
                  <a:srgbClr val="FFC000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3</a:t>
            </a:r>
            <a:r>
              <a:rPr lang="zh-CN" altLang="en-US" sz="3200" b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：循环控制变量变化的步长；</a:t>
            </a:r>
            <a:endParaRPr lang="zh-CN" altLang="en-US" sz="3200" b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>
              <a:lnSpc>
                <a:spcPct val="100000"/>
              </a:lnSpc>
            </a:pPr>
            <a:r>
              <a:rPr lang="zh-CN" altLang="en-US" sz="3200" b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这三个部分用</a:t>
            </a:r>
            <a:r>
              <a:rPr lang="en-US" altLang="zh-CN" sz="3200" b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“ </a:t>
            </a:r>
            <a:r>
              <a:rPr lang="zh-CN" altLang="en-US" sz="3200" b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；</a:t>
            </a:r>
            <a:r>
              <a:rPr lang="en-US" altLang="zh-CN" sz="3200" b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”</a:t>
            </a:r>
            <a:r>
              <a:rPr lang="zh-CN" altLang="en-US" sz="3200" b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（</a:t>
            </a:r>
            <a:r>
              <a:rPr lang="zh-CN" altLang="en-US" sz="3200" b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  <a:sym typeface="+mn-ea"/>
              </a:rPr>
              <a:t>分号</a:t>
            </a:r>
            <a:r>
              <a:rPr lang="zh-CN" altLang="en-US" sz="3200" b="1"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）隔开。</a:t>
            </a:r>
            <a:endParaRPr lang="zh-CN" altLang="en-US" sz="3200" b="1"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8669655" y="461645"/>
            <a:ext cx="316865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 b="1">
                <a:solidFill>
                  <a:schemeClr val="bg1"/>
                </a:solidFill>
              </a:rPr>
              <a:t>for</a:t>
            </a:r>
            <a:r>
              <a:rPr lang="zh-CN" altLang="en-US" sz="2800" b="1"/>
              <a:t>(</a:t>
            </a:r>
            <a:r>
              <a:rPr lang="zh-CN" altLang="en-US" sz="2800" b="1">
                <a:solidFill>
                  <a:srgbClr val="FF0000"/>
                </a:solidFill>
              </a:rPr>
              <a:t>i=1</a:t>
            </a:r>
            <a:r>
              <a:rPr lang="zh-CN" altLang="en-US" sz="2800" b="1"/>
              <a:t>;</a:t>
            </a:r>
            <a:r>
              <a:rPr lang="zh-CN" altLang="en-US" sz="2800" b="1">
                <a:solidFill>
                  <a:srgbClr val="92D050"/>
                </a:solidFill>
              </a:rPr>
              <a:t>i&lt;=100</a:t>
            </a:r>
            <a:r>
              <a:rPr lang="zh-CN" altLang="en-US" sz="2800" b="1"/>
              <a:t>;</a:t>
            </a:r>
            <a:r>
              <a:rPr lang="zh-CN" altLang="en-US" sz="2800" b="1">
                <a:solidFill>
                  <a:srgbClr val="FFC000"/>
                </a:solidFill>
              </a:rPr>
              <a:t>i++</a:t>
            </a:r>
            <a:r>
              <a:rPr lang="zh-CN" altLang="en-US" sz="2800" b="1"/>
              <a:t>)</a:t>
            </a:r>
            <a:endParaRPr lang="zh-CN" altLang="en-US" sz="2800" b="1"/>
          </a:p>
        </p:txBody>
      </p:sp>
      <p:sp>
        <p:nvSpPr>
          <p:cNvPr id="6" name="文本框 5"/>
          <p:cNvSpPr txBox="1"/>
          <p:nvPr/>
        </p:nvSpPr>
        <p:spPr>
          <a:xfrm>
            <a:off x="3215640" y="5031740"/>
            <a:ext cx="3796030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>
              <a:lnSpc>
                <a:spcPct val="150000"/>
              </a:lnSpc>
            </a:pPr>
            <a:r>
              <a:rPr lang="en-US" altLang="zh-CN" sz="2400" b="1">
                <a:solidFill>
                  <a:srgbClr val="FF0000"/>
                </a:solidFill>
                <a:sym typeface="+mn-ea"/>
              </a:rPr>
              <a:t>        for(int i=100;i&gt;=1;i--)</a:t>
            </a:r>
            <a:endParaRPr lang="zh-CN" altLang="en-US" sz="2400"/>
          </a:p>
        </p:txBody>
      </p:sp>
      <p:sp>
        <p:nvSpPr>
          <p:cNvPr id="8" name="文本框 7"/>
          <p:cNvSpPr txBox="1"/>
          <p:nvPr/>
        </p:nvSpPr>
        <p:spPr>
          <a:xfrm>
            <a:off x="2915285" y="5519420"/>
            <a:ext cx="4286885" cy="64516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>
              <a:lnSpc>
                <a:spcPct val="150000"/>
              </a:lnSpc>
            </a:pPr>
            <a:r>
              <a:rPr lang="en-US" altLang="zh-CN" sz="2400" b="1">
                <a:solidFill>
                  <a:srgbClr val="FF0000"/>
                </a:solidFill>
                <a:sym typeface="+mn-ea"/>
              </a:rPr>
              <a:t>        for(int i=1;i&lt;=100;i=i+2 )</a:t>
            </a:r>
            <a:endParaRPr lang="zh-CN" altLang="en-US" sz="2400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779780" y="1575435"/>
            <a:ext cx="434149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000" b="1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  for</a:t>
            </a:r>
            <a:r>
              <a:rPr lang="zh-CN" altLang="en-US" sz="4000" b="1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语句</a:t>
            </a:r>
            <a:endParaRPr lang="zh-CN" altLang="en-US" sz="4000" b="1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r>
              <a:rPr lang="zh-CN" altLang="en-US" sz="4000" b="1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执行过程</a:t>
            </a:r>
            <a:r>
              <a:rPr lang="en-US" altLang="zh-CN" sz="4000" b="1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：</a:t>
            </a:r>
            <a:endParaRPr lang="en-US" altLang="zh-CN" sz="4000" b="1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121275" y="365125"/>
            <a:ext cx="4524375" cy="56311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en-US" altLang="zh-CN" sz="2400" b="1">
                <a:solidFill>
                  <a:schemeClr val="bg1"/>
                </a:solidFill>
                <a:sym typeface="+mn-ea"/>
              </a:rPr>
              <a:t>#include&lt;cstdio&gt;</a:t>
            </a:r>
            <a:endParaRPr lang="en-US" altLang="zh-CN" sz="2400" b="1">
              <a:solidFill>
                <a:schemeClr val="bg1"/>
              </a:solidFill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altLang="zh-CN" sz="2400" b="1">
                <a:solidFill>
                  <a:schemeClr val="bg1"/>
                </a:solidFill>
                <a:sym typeface="+mn-ea"/>
              </a:rPr>
              <a:t>using namespace std</a:t>
            </a:r>
            <a:r>
              <a:rPr lang="zh-CN" altLang="en-US" sz="2400" b="1">
                <a:solidFill>
                  <a:schemeClr val="bg1"/>
                </a:solidFill>
                <a:sym typeface="+mn-ea"/>
              </a:rPr>
              <a:t>；</a:t>
            </a:r>
            <a:endParaRPr lang="en-US" altLang="zh-CN" sz="2400" b="1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400" b="1">
                <a:solidFill>
                  <a:schemeClr val="bg1"/>
                </a:solidFill>
                <a:sym typeface="+mn-ea"/>
              </a:rPr>
              <a:t>int main()</a:t>
            </a:r>
            <a:endParaRPr lang="en-US" altLang="zh-CN" sz="2400" b="1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400" b="1">
                <a:solidFill>
                  <a:schemeClr val="bg1"/>
                </a:solidFill>
                <a:sym typeface="+mn-ea"/>
              </a:rPr>
              <a:t>{</a:t>
            </a:r>
            <a:endParaRPr lang="en-US" altLang="zh-CN" sz="2400" b="1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400" b="1">
                <a:solidFill>
                  <a:srgbClr val="FF0000"/>
                </a:solidFill>
                <a:sym typeface="+mn-ea"/>
              </a:rPr>
              <a:t>for(int i=1;i&lt;=100;i++)</a:t>
            </a:r>
            <a:endParaRPr lang="en-US" altLang="zh-CN" sz="2400" b="1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400" b="1">
                <a:solidFill>
                  <a:schemeClr val="bg1"/>
                </a:solidFill>
                <a:sym typeface="+mn-ea"/>
              </a:rPr>
              <a:t>{</a:t>
            </a:r>
            <a:endParaRPr lang="en-US" altLang="zh-CN" sz="2400" b="1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400" b="1">
                <a:sym typeface="+mn-ea"/>
              </a:rPr>
              <a:t>	</a:t>
            </a:r>
            <a:r>
              <a:rPr lang="en-US" altLang="zh-CN" sz="2400" b="1">
                <a:solidFill>
                  <a:srgbClr val="00B050"/>
                </a:solidFill>
                <a:sym typeface="+mn-ea"/>
              </a:rPr>
              <a:t>printf("hello world\n");</a:t>
            </a:r>
            <a:endParaRPr lang="en-US" altLang="zh-CN" sz="2400" b="1">
              <a:solidFill>
                <a:srgbClr val="00B05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400" b="1">
                <a:solidFill>
                  <a:schemeClr val="bg1"/>
                </a:solidFill>
                <a:sym typeface="+mn-ea"/>
              </a:rPr>
              <a:t>}</a:t>
            </a:r>
            <a:endParaRPr lang="en-US" altLang="zh-CN" sz="2400" b="1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400" b="1">
                <a:solidFill>
                  <a:schemeClr val="bg1"/>
                </a:solidFill>
                <a:sym typeface="+mn-ea"/>
              </a:rPr>
              <a:t>return 0;</a:t>
            </a:r>
            <a:endParaRPr lang="en-US" altLang="zh-CN" sz="2400" b="1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zh-CN" sz="2400" b="1">
                <a:solidFill>
                  <a:schemeClr val="bg1"/>
                </a:solidFill>
                <a:sym typeface="+mn-ea"/>
              </a:rPr>
              <a:t>}</a:t>
            </a:r>
            <a:endParaRPr lang="en-US" altLang="zh-CN" sz="2400" b="1">
              <a:solidFill>
                <a:schemeClr val="bg1"/>
              </a:solidFill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517650" y="536575"/>
            <a:ext cx="7789545" cy="52197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800" b="1">
                <a:solidFill>
                  <a:srgbClr val="FF0000"/>
                </a:solidFill>
                <a:sym typeface="+mn-ea"/>
              </a:rPr>
              <a:t>例</a:t>
            </a:r>
            <a:r>
              <a:rPr lang="en-US" altLang="zh-CN" sz="2800" b="1">
                <a:solidFill>
                  <a:srgbClr val="FF0000"/>
                </a:solidFill>
                <a:sym typeface="+mn-ea"/>
              </a:rPr>
              <a:t>1</a:t>
            </a:r>
            <a:r>
              <a:rPr lang="zh-CN" altLang="en-US" sz="2800" b="1">
                <a:solidFill>
                  <a:srgbClr val="FF0000"/>
                </a:solidFill>
                <a:sym typeface="+mn-ea"/>
              </a:rPr>
              <a:t>：</a:t>
            </a:r>
            <a:r>
              <a:rPr lang="zh-CN" altLang="en-US" sz="2800" b="1">
                <a:solidFill>
                  <a:schemeClr val="bg1"/>
                </a:solidFill>
                <a:sym typeface="+mn-ea"/>
              </a:rPr>
              <a:t>利用</a:t>
            </a:r>
            <a:r>
              <a:rPr lang="en-US" altLang="zh-CN" sz="2800" b="1">
                <a:solidFill>
                  <a:schemeClr val="bg1"/>
                </a:solidFill>
                <a:sym typeface="+mn-ea"/>
              </a:rPr>
              <a:t>for</a:t>
            </a:r>
            <a:r>
              <a:rPr lang="zh-CN" altLang="en-US" sz="2800" b="1">
                <a:solidFill>
                  <a:schemeClr val="bg1"/>
                </a:solidFill>
                <a:sym typeface="+mn-ea"/>
              </a:rPr>
              <a:t>循环，计算出</a:t>
            </a:r>
            <a:r>
              <a:rPr lang="en-US" altLang="zh-CN" sz="2800" b="1">
                <a:solidFill>
                  <a:schemeClr val="bg1"/>
                </a:solidFill>
                <a:sym typeface="+mn-ea"/>
              </a:rPr>
              <a:t>1+2+3+...+100</a:t>
            </a:r>
            <a:r>
              <a:rPr lang="zh-CN" altLang="en-US" sz="2800" b="1">
                <a:solidFill>
                  <a:schemeClr val="bg1"/>
                </a:solidFill>
                <a:sym typeface="+mn-ea"/>
              </a:rPr>
              <a:t>的和。</a:t>
            </a:r>
            <a:endParaRPr lang="zh-CN" altLang="en-US" sz="2800" b="1">
              <a:solidFill>
                <a:schemeClr val="bg1"/>
              </a:solidFill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1450340" y="1766570"/>
            <a:ext cx="6456680" cy="50673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>
              <a:lnSpc>
                <a:spcPct val="150000"/>
              </a:lnSpc>
            </a:pPr>
            <a:r>
              <a:rPr lang="zh-CN" altLang="en-US" sz="2800" b="1">
                <a:solidFill>
                  <a:srgbClr val="FF0000"/>
                </a:solidFill>
                <a:sym typeface="+mn-ea"/>
              </a:rPr>
              <a:t>例2：</a:t>
            </a:r>
            <a:r>
              <a:rPr lang="zh-CN" altLang="en-US" sz="2800" b="1">
                <a:solidFill>
                  <a:schemeClr val="bg1"/>
                </a:solidFill>
                <a:sym typeface="+mn-ea"/>
              </a:rPr>
              <a:t>利用for循环，输出1-100之间所有偶数及它们的偶数和。</a:t>
            </a:r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1460500" y="3325495"/>
            <a:ext cx="10090150" cy="7988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 b="1">
                <a:solidFill>
                  <a:srgbClr val="FF0000"/>
                </a:solidFill>
                <a:sym typeface="+mn-ea"/>
              </a:rPr>
              <a:t>例</a:t>
            </a:r>
            <a:r>
              <a:rPr lang="en-US" altLang="zh-CN" sz="2800" b="1">
                <a:solidFill>
                  <a:srgbClr val="FF0000"/>
                </a:solidFill>
                <a:sym typeface="+mn-ea"/>
              </a:rPr>
              <a:t>3</a:t>
            </a:r>
            <a:r>
              <a:rPr lang="zh-CN" altLang="en-US" sz="2800" b="1">
                <a:solidFill>
                  <a:srgbClr val="FF0000"/>
                </a:solidFill>
                <a:sym typeface="+mn-ea"/>
              </a:rPr>
              <a:t>：</a:t>
            </a:r>
            <a:r>
              <a:rPr lang="zh-CN" altLang="en-US" sz="2800" b="1">
                <a:solidFill>
                  <a:schemeClr val="bg1"/>
                </a:solidFill>
                <a:sym typeface="+mn-ea"/>
              </a:rPr>
              <a:t>利用for循环,分别计算1—100中奇数的和、偶数的和。</a:t>
            </a:r>
            <a:br>
              <a:rPr lang="zh-CN" altLang="en-US" sz="2800" b="1">
                <a:solidFill>
                  <a:schemeClr val="bg1"/>
                </a:solidFill>
                <a:sym typeface="+mn-ea"/>
              </a:rPr>
            </a:br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1174115" y="737235"/>
            <a:ext cx="10060305" cy="737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50000"/>
              </a:lnSpc>
            </a:pPr>
            <a:r>
              <a:rPr lang="en-US" altLang="zh-CN" sz="2800" b="1">
                <a:solidFill>
                  <a:schemeClr val="bg1"/>
                </a:solidFill>
                <a:sym typeface="+mn-ea"/>
              </a:rPr>
              <a:t>利用for循环，输出1+2+3+...+100的和，重复加10次。</a:t>
            </a:r>
            <a:endParaRPr lang="en-US" altLang="zh-CN" sz="2800" b="1">
              <a:solidFill>
                <a:schemeClr val="bg1"/>
              </a:solidFill>
              <a:sym typeface="+mn-ea"/>
            </a:endParaRPr>
          </a:p>
        </p:txBody>
      </p:sp>
      <p:pic>
        <p:nvPicPr>
          <p:cNvPr id="2" name="图片 1" descr="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7775" y="1617980"/>
            <a:ext cx="4169410" cy="428815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643380" y="718820"/>
            <a:ext cx="10090150" cy="7988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800" b="1">
                <a:solidFill>
                  <a:srgbClr val="FF0000"/>
                </a:solidFill>
                <a:sym typeface="+mn-ea"/>
              </a:rPr>
              <a:t>例</a:t>
            </a:r>
            <a:r>
              <a:rPr lang="en-US" altLang="zh-CN" sz="2800" b="1">
                <a:solidFill>
                  <a:srgbClr val="FF0000"/>
                </a:solidFill>
                <a:sym typeface="+mn-ea"/>
              </a:rPr>
              <a:t>4</a:t>
            </a:r>
            <a:r>
              <a:rPr lang="zh-CN" altLang="en-US" sz="2800" b="1">
                <a:solidFill>
                  <a:srgbClr val="FF0000"/>
                </a:solidFill>
                <a:sym typeface="+mn-ea"/>
              </a:rPr>
              <a:t>：</a:t>
            </a:r>
            <a:r>
              <a:rPr lang="zh-CN" altLang="en-US" sz="2800" b="1">
                <a:solidFill>
                  <a:schemeClr val="bg1"/>
                </a:solidFill>
                <a:sym typeface="+mn-ea"/>
              </a:rPr>
              <a:t>求1！+2！+3！+4！的值</a:t>
            </a:r>
            <a:br>
              <a:rPr lang="zh-CN" altLang="en-US" sz="2800" b="1">
                <a:solidFill>
                  <a:schemeClr val="bg1"/>
                </a:solidFill>
                <a:sym typeface="+mn-ea"/>
              </a:rPr>
            </a:br>
            <a:endParaRPr lang="zh-CN" altLang="en-US"/>
          </a:p>
        </p:txBody>
      </p:sp>
      <p:pic>
        <p:nvPicPr>
          <p:cNvPr id="3" name="图片 2" descr="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3445" y="1328420"/>
            <a:ext cx="3580130" cy="462470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4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7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8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9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1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2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3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4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5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6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7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8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9.xml><?xml version="1.0" encoding="utf-8"?>
<p:tagLst xmlns:p="http://schemas.openxmlformats.org/presentationml/2006/main">
  <p:tag name="COMMONDATA" val="eyJoZGlkIjoiMTAzZGVhODBhNzYxOGFjYTAwNTk1MzUwMWEzZjY3MWEifQ=="/>
  <p:tag name="KSO_WPP_MARK_KEY" val="b8aa0a66-bec5-4c04-9810-2cd4aad3c784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/>
            </a:gs>
            <a:gs pos="100000">
              <a:schemeClr val="phClr">
                <a:lumMod val="85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1145</Words>
  <Application>WPS 演示</Application>
  <PresentationFormat>宽屏</PresentationFormat>
  <Paragraphs>112</Paragraphs>
  <Slides>16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7" baseType="lpstr">
      <vt:lpstr>Arial</vt:lpstr>
      <vt:lpstr>宋体</vt:lpstr>
      <vt:lpstr>Wingdings</vt:lpstr>
      <vt:lpstr>Wingdings</vt:lpstr>
      <vt:lpstr>华文新魏</vt:lpstr>
      <vt:lpstr>华文楷体</vt:lpstr>
      <vt:lpstr>华文中宋</vt:lpstr>
      <vt:lpstr>微软雅黑</vt:lpstr>
      <vt:lpstr>Arial Unicode MS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sony</cp:lastModifiedBy>
  <cp:revision>190</cp:revision>
  <dcterms:created xsi:type="dcterms:W3CDTF">2019-06-19T02:08:00Z</dcterms:created>
  <dcterms:modified xsi:type="dcterms:W3CDTF">2022-12-05T01:44:40Z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  <property fmtid="{D5CDD505-2E9C-101B-9397-08002B2CF9AE}" pid="3" name="ICV">
    <vt:lpwstr>9B0AC2F7098C474AA99B0EA87C65CEBC</vt:lpwstr>
  </property>
</Properties>
</file>