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8" r:id="rId3"/>
    <p:sldId id="401" r:id="rId4"/>
    <p:sldId id="402" r:id="rId5"/>
    <p:sldId id="405" r:id="rId6"/>
    <p:sldId id="407" r:id="rId7"/>
    <p:sldId id="419" r:id="rId8"/>
    <p:sldId id="420" r:id="rId9"/>
    <p:sldId id="422" r:id="rId10"/>
    <p:sldId id="426" r:id="rId11"/>
    <p:sldId id="424" r:id="rId12"/>
    <p:sldId id="425" r:id="rId13"/>
    <p:sldId id="411" r:id="rId14"/>
    <p:sldId id="412" r:id="rId15"/>
    <p:sldId id="408" r:id="rId16"/>
    <p:sldId id="409" r:id="rId17"/>
    <p:sldId id="414" r:id="rId18"/>
    <p:sldId id="413" r:id="rId19"/>
    <p:sldId id="439" r:id="rId20"/>
    <p:sldId id="440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3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7"/>
        <p:guide pos="37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29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4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439160" y="128270"/>
            <a:ext cx="4902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          </a:t>
            </a:r>
            <a:r>
              <a:rPr lang="zh-CN" altLang="en-US" sz="4000">
                <a:ln w="6600">
                  <a:solidFill>
                    <a:srgbClr val="FFFF00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二维数组</a:t>
            </a:r>
            <a:endParaRPr lang="zh-CN" altLang="en-US" sz="4000">
              <a:ln w="6600">
                <a:solidFill>
                  <a:srgbClr val="FFFF00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077720" y="1085215"/>
            <a:ext cx="8797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6" charset="0"/>
                <a:sym typeface="+mn-ea"/>
              </a:rPr>
              <a:t>         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一维数组的元素可以是任何基本数据类型，如果一维数组的每一个元素又是一个一维数组呢？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626995" y="2392045"/>
            <a:ext cx="633984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我们称这种数组为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”。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721610" y="3091815"/>
            <a:ext cx="499618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二维数组的定义格式：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类型标识符 数组名 [ 常量 1][ 常量 2];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842260" y="4493895"/>
            <a:ext cx="665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二维数组元素个数：常量1*常量2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583180" y="5076825"/>
            <a:ext cx="660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a[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][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146675" y="5033645"/>
            <a:ext cx="5770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ea typeface="黑体" panose="02010609060101010101" pitchFamily="49" charset="-122"/>
                <a:sym typeface="+mn-ea"/>
              </a:rPr>
              <a:t>       a[0][0] a[0][1] a[0][2] </a:t>
            </a:r>
            <a:endParaRPr lang="en-US" altLang="zh-CN" sz="2400"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　　</a:t>
            </a:r>
            <a:r>
              <a:rPr lang="en-US" altLang="zh-CN" sz="2400">
                <a:ea typeface="黑体" panose="02010609060101010101" pitchFamily="49" charset="-122"/>
                <a:sym typeface="+mn-ea"/>
              </a:rPr>
              <a:t>a[1][0] a[1][1] a[1][2] </a:t>
            </a:r>
            <a:endParaRPr lang="en-US" altLang="zh-CN" sz="2400">
              <a:ea typeface="黑体" panose="02010609060101010101" pitchFamily="49" charset="-122"/>
              <a:sym typeface="+mn-ea"/>
            </a:endParaRPr>
          </a:p>
          <a:p>
            <a:r>
              <a:rPr lang="zh-CN" altLang="en-US" sz="2400" dirty="0">
                <a:ea typeface="黑体" panose="02010609060101010101" pitchFamily="49" charset="-122"/>
                <a:sym typeface="+mn-ea"/>
              </a:rPr>
              <a:t>　　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2" name="右箭头 11"/>
          <p:cNvSpPr/>
          <p:nvPr>
            <p:custDataLst>
              <p:tags r:id="rId9"/>
            </p:custDataLst>
          </p:nvPr>
        </p:nvSpPr>
        <p:spPr>
          <a:xfrm>
            <a:off x="4968875" y="5177155"/>
            <a:ext cx="835660" cy="3600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>
            <p:custDataLst>
              <p:tags r:id="rId10"/>
            </p:custDataLst>
          </p:nvPr>
        </p:nvSpPr>
        <p:spPr>
          <a:xfrm>
            <a:off x="8679815" y="5076825"/>
            <a:ext cx="795020" cy="3600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9582150" y="5008880"/>
            <a:ext cx="1287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0 0 0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0 0 0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  <p:bldP spid="11" grpId="0"/>
      <p:bldP spid="10" grpId="0"/>
      <p:bldP spid="12" grpId="0" animBg="1"/>
      <p:bldP spid="12" grpId="1" animBg="1"/>
      <p:bldP spid="12" grpId="2" animBg="1"/>
      <p:bldP spid="12" grpId="3" bldLvl="0" animBg="1"/>
      <p:bldP spid="13" grpId="0" animBg="1"/>
      <p:bldP spid="13" grpId="1" animBg="1"/>
      <p:bldP spid="13" grpId="2" animBg="1"/>
      <p:bldP spid="13" grpId="3" bldLvl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04938" y="1773238"/>
            <a:ext cx="69850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输出时，逐个输出字符直到遇结束符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′\0′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，就停止输出。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输出结果为：</a:t>
            </a:r>
            <a:b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          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China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628900" y="1268413"/>
          <a:ext cx="3671886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81"/>
                <a:gridCol w="611981"/>
                <a:gridCol w="611981"/>
                <a:gridCol w="611981"/>
                <a:gridCol w="611981"/>
                <a:gridCol w="611981"/>
              </a:tblGrid>
              <a:tr h="396875"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27" marR="91427" marT="45793" marB="45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004859" y="357166"/>
            <a:ext cx="3840480" cy="5835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四、字符数组的输出</a:t>
            </a:r>
            <a:endParaRPr lang="zh-CN" alt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04859" y="2845354"/>
            <a:ext cx="8104216" cy="70788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char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str0[8]={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a','b','c','d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','\0','f','i','h'};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&lt;&lt;str0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;//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按字符串输出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33" name="TextBox 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6297" y="3631172"/>
            <a:ext cx="590074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for(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=0;i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&lt;=7;i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++)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str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]; //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按字符数组输出：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148395" y="40598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fjh</a:t>
            </a:r>
            <a:endParaRPr lang="zh-CN" alt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4505321" y="3202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647669" y="4500570"/>
            <a:ext cx="8066087" cy="163121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char chr3[3][4]={“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abc”,“mno”,“xyz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”};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在数组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ch3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中存放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个字符串，每个字符串的长度不得大于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for(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=0;i&lt;=2;i++)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&lt;&lt;chr3[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]&lt;&lt;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endl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字符串输出：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>
          <a:xfrm>
            <a:off x="6568451" y="5200982"/>
            <a:ext cx="530915" cy="92333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mno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xyz</a:t>
            </a:r>
            <a:endParaRPr lang="zh-CN" altLang="en-US" dirty="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3333" grpId="0"/>
      <p:bldP spid="8" grpId="0"/>
      <p:bldP spid="9" grpId="0"/>
      <p:bldP spid="10" grpId="0" bldLvl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9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53535" y="607675"/>
          <a:ext cx="8496300" cy="5906935"/>
        </p:xfrm>
        <a:graphic>
          <a:graphicData uri="http://schemas.openxmlformats.org/drawingml/2006/table">
            <a:tbl>
              <a:tblPr/>
              <a:tblGrid>
                <a:gridCol w="3571900"/>
                <a:gridCol w="4924400"/>
              </a:tblGrid>
              <a:tr h="33528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函数格式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函数功能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strcat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连接到字符串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后边，返回字符串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的值。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strncat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长度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前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个字符连接到字符串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后边，返回字符串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的值。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strcpy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复制到字符串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后边，返回字符串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的值。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strncpy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长度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个字符复制到字符串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后边，返回字符串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的值。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15522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strcmp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比较字符串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和字符串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的大小，比较的结果由函数带回；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如果字符串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1&gt;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，返回一个正整数；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如果字符串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1=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，返回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；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如果字符串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1&lt;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，返回一个负整数；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5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strncmp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长度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比较字符串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和字符串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个字符进行比较，函数返回值的情况同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strcmp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函数；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81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strlen(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计算字符串的长度，终止符’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\0’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不算在长度之内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48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strlwr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将字符串中大写字母换成小写字母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48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strupr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将字符串中小写字母换成大写字母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7486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strstr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是否是字符串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anose="02010600030101010101" pitchFamily="2" charset="-122"/>
                        </a:rPr>
                        <a:t>的子串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黑体" panose="02010609060101010101" pitchFamily="49" charset="-122"/>
                        <a:sym typeface="宋体" panose="02010600030101010101" pitchFamily="2" charset="-122"/>
                      </a:endParaRPr>
                    </a:p>
                  </a:txBody>
                  <a:tcPr marT="45718" marB="45718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214282" y="85725"/>
            <a:ext cx="6988810" cy="52197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r>
              <a:rPr lang="zh-CN" alt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八、字符串处理函数</a:t>
            </a:r>
            <a:r>
              <a:rPr lang="en-US" altLang="zh-CN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zh-CN" alt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头文件</a:t>
            </a:r>
            <a:r>
              <a:rPr lang="en-US" altLang="zh-CN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cstring)</a:t>
            </a:r>
            <a:r>
              <a:rPr lang="zh-CN" altLang="en-US" sz="28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  </a:t>
            </a:r>
            <a:r>
              <a:rPr lang="zh-CN" alt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     </a:t>
            </a:r>
            <a:endParaRPr lang="zh-CN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56740" y="375285"/>
            <a:ext cx="83254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>
                <a:solidFill>
                  <a:srgbClr val="FF0000"/>
                </a:solidFill>
                <a:sym typeface="+mn-ea"/>
              </a:rPr>
              <a:t>练习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矩阵交换行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给定一个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5*5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的矩阵，将第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行和第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行交换，输出交换后的结果。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输入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输入共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行，前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行为矩阵的每一行元素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元素与元素之间以一个空格分开。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行包含两个整数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，以一个空格分开（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 &lt;= m,n &lt;= 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）。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输出交换之后的矩阵，矩阵的每一行元素占一行，元素之间以一个空格分开。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1 2 2 1 2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5 6 7 8 3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9 3 0 5 3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7 2 1 4 6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3 0 8 2 4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1 5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3 0 8 2 4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5 6 7 8 3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9 3 0 5 3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7 2 1 4 6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1 2 2 1 2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19960" y="478790"/>
            <a:ext cx="7886700" cy="5911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#include&lt;iostream&gt;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using namespace std;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int main()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int n,m,a[6][6],t,i,j;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for(j=1;j&lt;=5;j++)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	cin&gt;&gt;a[i][j];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cin&gt;&gt;m&gt;&gt;n;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</a:rPr>
              <a:t>swap</a:t>
            </a:r>
            <a:r>
              <a:rPr lang="zh-CN" altLang="en-US" sz="1600" b="1">
                <a:solidFill>
                  <a:schemeClr val="bg1"/>
                </a:solidFill>
              </a:rPr>
              <a:t>(a[m][i],a[n][i]);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for(j=1;j&lt;=5;j++)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	cout&lt;&lt;a[i][j]&lt;&lt;" ";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cout&lt;&lt;endl;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return 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35430" y="467360"/>
            <a:ext cx="8557260" cy="612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1800" b="1">
                <a:solidFill>
                  <a:srgbClr val="FF0000"/>
                </a:solidFill>
                <a:sym typeface="黑体" panose="02010609060101010101" pitchFamily="49" charset="-122"/>
              </a:rPr>
              <a:t>练习</a:t>
            </a:r>
            <a:r>
              <a:rPr lang="en-US" altLang="zh-CN" sz="1800" b="1">
                <a:solidFill>
                  <a:srgbClr val="FF0000"/>
                </a:solidFill>
                <a:sym typeface="黑体" panose="02010609060101010101" pitchFamily="49" charset="-122"/>
              </a:rPr>
              <a:t>4</a:t>
            </a:r>
            <a:r>
              <a:rPr lang="zh-CN" altLang="en-US" sz="1800" b="1">
                <a:solidFill>
                  <a:srgbClr val="FF0000"/>
                </a:solidFill>
                <a:sym typeface="黑体" panose="02010609060101010101" pitchFamily="49" charset="-122"/>
              </a:rPr>
              <a:t>：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输入一个整数矩阵，计算位于矩阵边缘的元素之和。所谓矩阵边缘的元素，就是第一行和最后一行的元素以及第一列和最后一列的元素。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输入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第一行分别为矩阵的行数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和列数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（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m&lt;100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n&lt;100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），两者之间以一个空格分开。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接下来输入的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行数据中，每行包含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个整数，整数之间以一个空格分开。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输出对应矩阵的边缘元素和。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样例输入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3 3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3 4 1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3 7 1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2 0 1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样例输出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15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152650" y="5007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#include&lt;iostream&gt;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using namespace std;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int main()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int m,n,i,j,a[101][101],s=0;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cin&gt;&gt;m&gt;&gt;n;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for(i=1;i&lt;=m;i++)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for(j=1;j&lt;=n;j++)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cin&gt;&gt;a[i][j];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if(i==1||j==1||i==m||j==n)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	s+=a[i][j];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cout&lt;&lt;s;</a:t>
            </a:r>
            <a:endParaRPr lang="zh-CN" altLang="en-US" b="1">
              <a:solidFill>
                <a:schemeClr val="bg1"/>
              </a:solidFill>
            </a:endParaRPr>
          </a:p>
          <a:p>
            <a:pPr marL="914400" lvl="2" indent="0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return 0</a:t>
            </a:r>
            <a:r>
              <a:rPr lang="zh-CN" altLang="en-US" sz="2400" b="1">
                <a:solidFill>
                  <a:schemeClr val="bg1"/>
                </a:solidFill>
              </a:rPr>
              <a:t>；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13865" y="867410"/>
            <a:ext cx="8764270" cy="38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rgbClr val="FF0000"/>
                </a:solidFill>
                <a:sym typeface="黑体" panose="02010609060101010101" pitchFamily="49" charset="-122"/>
              </a:rPr>
              <a:t>练习</a:t>
            </a:r>
            <a:r>
              <a:rPr lang="zh-CN" altLang="zh-CN" b="1" dirty="0">
                <a:solidFill>
                  <a:srgbClr val="FF0000"/>
                </a:solidFill>
                <a:sym typeface="黑体" panose="02010609060101010101" pitchFamily="49" charset="-122"/>
              </a:rPr>
              <a:t>7</a:t>
            </a:r>
            <a:r>
              <a:rPr lang="zh-CN" altLang="en-US" b="1" dirty="0" smtClean="0">
                <a:sym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大部分元素是0的矩阵称为稀疏矩阵，假设有k个非0元素，则可把稀疏矩阵用K*3的矩阵简记之，其中第一列是行号，第二列是列号，第三列是该行、该列下的非元素的值。如：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0  0  5      写简记成： 1  4  5      //第1行第4列有个数是5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2  0  0              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  2  2      //第2行第2列有个数是2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1  0  0              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3  2  1      //第3行第2列有个数是1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试编程读入一稀疏矩阵，转换成简记形式，并输出。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819910" y="227330"/>
            <a:ext cx="7886700" cy="6363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#include&lt;iostream&gt;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const int n=3,m=5;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using namespace std;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int main()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int    a[n+1][m+1],b[101][4],k=0;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for (int i=1; i&lt;=n; ++i)    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for (int j=1; j&lt;=m; ++j)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cin&gt;&gt;a[i][j];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for (int i=1; i&lt;=n; ++i)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for (int j=1; j&lt;=m; ++j)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if (a[i][j]!=0)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++k;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b[k][1]=i;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b[k][2]=j;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b[k][3]=a[i][j];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 (int i=1; i&lt;=k; ++i)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for (int j=1; j&lt;=3; ++j)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                        cout&lt;&lt;b[i][j];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cout&lt;&lt;endl;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return 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}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375" y="311150"/>
            <a:ext cx="1177925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9.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加密的病历单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【1.7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编程基础之字符串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10】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小英是药学专业大三的学生，暑假期间获得了去医院药房实习的机会。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在药房实习期间，小英扎实的专业基础获得了医生的一致好评，得知小英在计算概论中取得过好成绩后，主任又额外交给她一项任务，解密抗战时期被加密过的一些伤员的名单。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经过研究，小英发现了如下加密规律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括号中是一个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原文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-&gt;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密文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的例子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原文中所有的字符都在字母表中被循环左移了三个位置（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dec  -&gt; abz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）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逆序存储（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abcd -&gt; dcba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）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大小写反转（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abXY -&gt; ABxy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）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一个加密的字符串。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长度小于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50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且只包含大小写字母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输出解密后的字符串。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GSOOWFASOq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Trvdizrrvj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矩形 3"/>
          <p:cNvSpPr/>
          <p:nvPr>
            <p:custDataLst>
              <p:tags r:id="rId2"/>
            </p:custDataLst>
          </p:nvPr>
        </p:nvSpPr>
        <p:spPr>
          <a:xfrm>
            <a:off x="717550" y="271463"/>
            <a:ext cx="4751388" cy="563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#include&lt;cstdio&gt;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#include&lt;cstring&gt;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using namespace std;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char a[100001];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int i;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gets(a);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for(i=0;i&lt;strlen(a);i++)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{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if(a[i]&gt;='a'&amp;&amp;a[i]&lt;='z')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{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a[i]-=32;	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a[i]+=3;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if(a[i]&gt;'Z') a[i]=a[i]-26;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}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386" name="矩形 4"/>
          <p:cNvSpPr/>
          <p:nvPr>
            <p:custDataLst>
              <p:tags r:id="rId3"/>
            </p:custDataLst>
          </p:nvPr>
        </p:nvSpPr>
        <p:spPr>
          <a:xfrm>
            <a:off x="5688013" y="1619250"/>
            <a:ext cx="3827462" cy="4094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else if(a[i]&gt;='A'&amp;&amp;a[i]&lt;='Z')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{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a[i]+=32;	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a[i]+=3;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if(a[i]&gt;'z') a[i]=a[i]-26;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  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}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for(int i=strlen(a)-1;i&gt;=0;i--)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printf("%c",a[i]);	 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return 0;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    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GB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GB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5181600" y="8255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88720" y="252095"/>
            <a:ext cx="2931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二维数组的初始化：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1035" y="939800"/>
            <a:ext cx="78962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数据类型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数组名[常量表达式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常量表达式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2]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={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值1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值2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，…}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306195" y="1548765"/>
            <a:ext cx="60915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 int a[2][3] = {{1,2,3},{4,5,6}}；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a[0][0]=?    a[1][1]=?    a[1][2]=?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556385" y="3013710"/>
            <a:ext cx="6422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];  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745615" y="3677920"/>
            <a:ext cx="66795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for(int i=0;i&lt;3;i++)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for(int j=0;j&lt;3;j++)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cin&gt;&gt;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a[i][j];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39595" y="422910"/>
            <a:ext cx="87630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二维数组的引用：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数组名[下标1][下标2]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a[1][2]; b[3][4];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49780" y="5515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练习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程序的输入:     程序的输出: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2 3 1                    2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3 3 1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3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2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1 2 1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1</a:t>
            </a:r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94990" y="725805"/>
            <a:ext cx="7886700" cy="6132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#include&lt;iostream&gt;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using namespace std;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int a[3][3];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int main()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for (int i=1; i&lt;=3; ++i)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for (int j=1; j&lt;=3; ++j)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cin&gt;&gt;a[i][j];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}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for (int i=1; i&lt;=3; ++i)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for (int j=1; j&lt;=3; ++j) 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     cout&lt;&lt;a[j][i]&lt;&lt;" ";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cout&lt;&lt;endl;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}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return 0;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}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1860" y="230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优先列输出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8240" y="272415"/>
            <a:ext cx="9570085" cy="243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　　　　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　　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一、字符类型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　　字符类型为由一个字符组成的字符常量或字符变量。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　　　　　const　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char p=‘P’;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                char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ch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;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　　　　　　　　　　　　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220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57348" y="2767006"/>
            <a:ext cx="4673074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字符输入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scanf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(“%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”,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cin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&gt;&gt;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getchar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 );   //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iostream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头文件中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矩形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37400" y="2766835"/>
            <a:ext cx="249299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字符输出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printf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(“%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”,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cout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&lt;&lt;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putchar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857375" y="4609148"/>
            <a:ext cx="6242050" cy="10144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toupper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小写变大写  头文件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&lt;cstdio&gt;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tolower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大写变小写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"/>
          <p:cNvSpPr/>
          <p:nvPr>
            <p:custDataLst>
              <p:tags r:id="rId2"/>
            </p:custDataLst>
          </p:nvPr>
        </p:nvSpPr>
        <p:spPr>
          <a:xfrm>
            <a:off x="1437323" y="678498"/>
            <a:ext cx="8640762" cy="13220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Calibri" panose="020F0502020204030204" charset="0"/>
                <a:ea typeface="黑体" panose="02010609060101010101" pitchFamily="49" charset="-122"/>
              </a:rPr>
              <a:t>数组元素的类型可以是任何类型，当它是字符型时，我们称它为字符数组。</a:t>
            </a:r>
            <a:endParaRPr lang="en-US" altLang="zh-CN" sz="2000" dirty="0">
              <a:solidFill>
                <a:schemeClr val="bg1"/>
              </a:solidFill>
              <a:latin typeface="Calibri" panose="020F0502020204030204" charset="0"/>
              <a:ea typeface="黑体" panose="02010609060101010101" pitchFamily="49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ch1[5]; //数组ch1是一个具有5个字符元素的一维字符数组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ch2[3][5]; //数组ch2是一个具有15个字符元素的二维字符数组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495" y="231076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二、字符数组的赋值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6740" y="29140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(1).用字符初始化数组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char chr1[5]={‘a’,‘b’,‘c’,‘d’,‘e’};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6740" y="3956685"/>
            <a:ext cx="8841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</a:t>
            </a:r>
            <a:r>
              <a:rPr lang="zh-CN" altLang="en-US" sz="1600" dirty="0"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字符数组中也可以存放若干个字符，也可以来存放字符串。两者的区别是字符串有一结束符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(‘\0’)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。反过来说，在一维字符数组中存放着带有结束符的若干个字符称为字符串。字符串是一维数组，但是一维字符数组不等于字符串。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6740" y="5184775"/>
            <a:ext cx="89611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char chr2[5]={‘a’,‘b’,‘c’,‘d’,‘\0’}; 即在数组chr2中存放着一个字符串“abcd”。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6025" y="393065"/>
            <a:ext cx="88023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(2).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用字符串初始化数组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用一个字符串初始化一个一维字符数组：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char chr2[5]=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“</a:t>
            </a:r>
            <a:r>
              <a:rPr lang="en-US" altLang="zh-CN" err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abcd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”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835" y="1372235"/>
            <a:ext cx="78930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(3).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数组元素赋值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字符数组的赋值是给该字符数组的各个元素赋一个字符值。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例如：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　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char chr[3];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　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chr[0]=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‘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’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; chr[1]=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‘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b’;chr[2]=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‘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c’;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655" y="3039745"/>
            <a:ext cx="93738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(4).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字符常量和字符串常量的区别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①两者的定界符不同，字符常量由单引号括起来，字符串常量由双引号括起来。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②字符常量只能是单个字符，字符串常量则可以是多个字符。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③可以把一个字符常量赋给一个字符变量，但不能把一个字符串常量赋给一个字符变量。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④字符常量占一个字节，而字符串常量占用字节数等于字符串的字节数加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。增加的一个字节中存放字符串结束标志‘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\0’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。例如：字符常量‘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a’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占一个字节，字符串常量“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a”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占二个字节。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29292" y="1248397"/>
            <a:ext cx="4160113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chr2[5]=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abcd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”;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0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 chr3[10]=“I am happy”;  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116302" y="60005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p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三、字符串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769476" y="1248364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字符串的长度不得大于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chr2[4]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存放‘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\0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//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错误</a:t>
            </a:r>
            <a:endParaRPr lang="zh-CN" altLang="en-US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8355" y="25717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字符串的输入：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4285" y="2636520"/>
            <a:ext cx="5471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gets</a:t>
            </a:r>
            <a:r>
              <a:rPr lang="zh-CN" altLang="en-US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r>
              <a:rPr lang="zh-CN" altLang="en-US" sz="2400" b="1">
                <a:solidFill>
                  <a:schemeClr val="bg1"/>
                </a:solidFill>
              </a:rPr>
              <a:t>）；</a:t>
            </a:r>
            <a:r>
              <a:rPr lang="en-US" altLang="zh-CN" sz="2400" b="1">
                <a:solidFill>
                  <a:schemeClr val="bg1"/>
                </a:solidFill>
              </a:rPr>
              <a:t>//</a:t>
            </a:r>
            <a:r>
              <a:rPr lang="zh-CN" altLang="en-US" sz="2400" b="1">
                <a:solidFill>
                  <a:schemeClr val="bg1"/>
                </a:solidFill>
              </a:rPr>
              <a:t>取到</a:t>
            </a:r>
            <a:r>
              <a:rPr lang="zh-CN" altLang="en-US" sz="2400" b="1">
                <a:solidFill>
                  <a:schemeClr val="bg1"/>
                </a:solidFill>
              </a:rPr>
              <a:t>换行符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scanf</a:t>
            </a:r>
            <a:r>
              <a:rPr lang="zh-CN" altLang="en-US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“%s”</a:t>
            </a:r>
            <a:r>
              <a:rPr lang="zh-CN" altLang="en-US" sz="2400" b="1">
                <a:solidFill>
                  <a:schemeClr val="bg1"/>
                </a:solidFill>
              </a:rPr>
              <a:t>，</a:t>
            </a:r>
            <a:r>
              <a:rPr lang="en-US" altLang="zh-CN" sz="2400" b="1">
                <a:solidFill>
                  <a:schemeClr val="bg1"/>
                </a:solidFill>
              </a:rPr>
              <a:t>a</a:t>
            </a:r>
            <a:r>
              <a:rPr lang="zh-CN" altLang="en-US" sz="2400" b="1">
                <a:solidFill>
                  <a:schemeClr val="bg1"/>
                </a:solidFill>
              </a:rPr>
              <a:t>）；</a:t>
            </a:r>
            <a:r>
              <a:rPr lang="en-US" altLang="zh-CN" sz="2400" b="1">
                <a:solidFill>
                  <a:schemeClr val="bg1"/>
                </a:solidFill>
              </a:rPr>
              <a:t>//</a:t>
            </a:r>
            <a:r>
              <a:rPr lang="zh-CN" altLang="en-US" sz="2400" b="1">
                <a:solidFill>
                  <a:schemeClr val="bg1"/>
                </a:solidFill>
              </a:rPr>
              <a:t>取到</a:t>
            </a:r>
            <a:r>
              <a:rPr lang="zh-CN" altLang="en-US" sz="2400" b="1">
                <a:solidFill>
                  <a:schemeClr val="bg1"/>
                </a:solidFill>
              </a:rPr>
              <a:t>空格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cin&gt;&gt;a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08355" y="4111625"/>
            <a:ext cx="769874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字符串的输出：</a:t>
            </a:r>
            <a:r>
              <a:rPr lang="en-US" altLang="zh-CN" sz="2800">
                <a:solidFill>
                  <a:srgbClr val="FF0000"/>
                </a:solidFill>
              </a:rPr>
              <a:t>     </a:t>
            </a:r>
            <a:r>
              <a:rPr lang="en-US" altLang="zh-CN" sz="2400" b="1">
                <a:solidFill>
                  <a:schemeClr val="bg1"/>
                </a:solidFill>
              </a:rPr>
              <a:t>puts（a）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                          printf（“%s”,a）;</a:t>
            </a:r>
            <a:endParaRPr lang="en-US" altLang="zh-CN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                                   cout&lt;&lt;a;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BEAUTIFY_FLAG" val=""/>
  <p:tag name="KSO_WM_UNIT_TABLE_BEAUTIFY" val="smartTable{fc26299b-b434-43ee-bf5b-7f4050754c46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COMMONDATA" val="eyJoZGlkIjoiMTAzZGVhODBhNzYxOGFjYTAwNTk1MzUwMWEzZjY3MWEifQ=="/>
  <p:tag name="KSO_WPP_MARK_KEY" val="b8aa0a66-bec5-4c04-9810-2cd4aad3c784"/>
  <p:tag name="commondata" val="eyJoZGlkIjoiOTJlOGE3N2UxNTc0MmVjZTcyMjcxM2JiNzQwYmMxODM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5773</Words>
  <Application>WPS 演示</Application>
  <PresentationFormat>宽屏</PresentationFormat>
  <Paragraphs>403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华文楷体</vt:lpstr>
      <vt:lpstr>Times New Roman</vt:lpstr>
      <vt:lpstr>黑体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冰仔</cp:lastModifiedBy>
  <cp:revision>222</cp:revision>
  <dcterms:created xsi:type="dcterms:W3CDTF">2019-06-19T02:08:00Z</dcterms:created>
  <dcterms:modified xsi:type="dcterms:W3CDTF">2023-10-09T03:05:58Z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9B0AC2F7098C474AA99B0EA87C65CEBC</vt:lpwstr>
  </property>
</Properties>
</file>