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3" r:id="rId4"/>
  </p:sldMasterIdLst>
  <p:notesMasterIdLst>
    <p:notesMasterId r:id="rId6"/>
  </p:notesMasterIdLst>
  <p:sldIdLst>
    <p:sldId id="256" r:id="rId5"/>
    <p:sldId id="397" r:id="rId7"/>
    <p:sldId id="260" r:id="rId8"/>
    <p:sldId id="480" r:id="rId9"/>
    <p:sldId id="262" r:id="rId10"/>
    <p:sldId id="265" r:id="rId11"/>
    <p:sldId id="398" r:id="rId12"/>
    <p:sldId id="454" r:id="rId13"/>
    <p:sldId id="330" r:id="rId14"/>
    <p:sldId id="271" r:id="rId15"/>
    <p:sldId id="433" r:id="rId16"/>
    <p:sldId id="272" r:id="rId17"/>
    <p:sldId id="434" r:id="rId18"/>
    <p:sldId id="273" r:id="rId19"/>
    <p:sldId id="435" r:id="rId20"/>
    <p:sldId id="503" r:id="rId21"/>
    <p:sldId id="504" r:id="rId22"/>
    <p:sldId id="505" r:id="rId23"/>
    <p:sldId id="506" r:id="rId24"/>
    <p:sldId id="507" r:id="rId25"/>
    <p:sldId id="518" r:id="rId26"/>
    <p:sldId id="519" r:id="rId27"/>
    <p:sldId id="520" r:id="rId28"/>
    <p:sldId id="521" r:id="rId29"/>
    <p:sldId id="522" r:id="rId30"/>
    <p:sldId id="523" r:id="rId31"/>
    <p:sldId id="289" r:id="rId32"/>
    <p:sldId id="439" r:id="rId33"/>
    <p:sldId id="456" r:id="rId34"/>
    <p:sldId id="457" r:id="rId35"/>
    <p:sldId id="458" r:id="rId36"/>
    <p:sldId id="459" r:id="rId37"/>
    <p:sldId id="436" r:id="rId38"/>
    <p:sldId id="437" r:id="rId39"/>
    <p:sldId id="478" r:id="rId40"/>
    <p:sldId id="479" r:id="rId41"/>
  </p:sldIdLst>
  <p:sldSz cx="9144000" cy="6858000" type="screen4x3"/>
  <p:notesSz cx="6858000" cy="9144000"/>
  <p:custDataLst>
    <p:tags r:id="rId45"/>
  </p:custDataLst>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28" userDrawn="1">
          <p15:clr>
            <a:srgbClr val="A4A3A4"/>
          </p15:clr>
        </p15:guide>
        <p15:guide id="2" pos="288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00"/>
    <a:srgbClr val="FF9900"/>
    <a:srgbClr val="CCCC00"/>
    <a:srgbClr val="CC9900"/>
    <a:srgbClr val="666633"/>
    <a:srgbClr val="996633"/>
    <a:srgbClr val="81562B"/>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20000"/>
    <p:restoredTop sz="94660"/>
  </p:normalViewPr>
  <p:slideViewPr>
    <p:cSldViewPr showGuides="1">
      <p:cViewPr>
        <p:scale>
          <a:sx n="50" d="100"/>
          <a:sy n="50" d="100"/>
        </p:scale>
        <p:origin x="-1704" y="-426"/>
      </p:cViewPr>
      <p:guideLst>
        <p:guide orient="horz" pos="2228"/>
        <p:guide pos="288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5" Type="http://schemas.openxmlformats.org/officeDocument/2006/relationships/tags" Target="tags/tag1.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p:cNvSpPr>
          <p:nvPr>
            <p:ph type="hdr" sz="quarter"/>
          </p:nvPr>
        </p:nvSpPr>
        <p:spPr>
          <a:xfrm>
            <a:off x="0" y="0"/>
            <a:ext cx="2971800" cy="457200"/>
          </a:xfrm>
          <a:prstGeom prst="rect">
            <a:avLst/>
          </a:prstGeom>
          <a:noFill/>
          <a:ln w="9525">
            <a:noFill/>
          </a:ln>
        </p:spPr>
        <p:txBody>
          <a:bodyPr/>
          <a:lstStyle/>
          <a:p>
            <a:pPr lvl="0"/>
            <a:endParaRPr lang="zh-CN" altLang="en-US" sz="1200" dirty="0"/>
          </a:p>
        </p:txBody>
      </p:sp>
      <p:sp>
        <p:nvSpPr>
          <p:cNvPr id="3075" name="Rectangle 3"/>
          <p:cNvSpPr>
            <a:spLocks noGrp="1"/>
          </p:cNvSpPr>
          <p:nvPr>
            <p:ph type="dt" idx="1"/>
          </p:nvPr>
        </p:nvSpPr>
        <p:spPr>
          <a:xfrm>
            <a:off x="3884613" y="0"/>
            <a:ext cx="2971800" cy="457200"/>
          </a:xfrm>
          <a:prstGeom prst="rect">
            <a:avLst/>
          </a:prstGeom>
          <a:noFill/>
          <a:ln w="9525">
            <a:noFill/>
          </a:ln>
        </p:spPr>
        <p:txBody>
          <a:bodyPr/>
          <a:lstStyle/>
          <a:p>
            <a:pPr lvl="0" algn="r"/>
            <a:endParaRPr lang="zh-CN" altLang="en-US" sz="1200" dirty="0"/>
          </a:p>
        </p:txBody>
      </p:sp>
      <p:sp>
        <p:nvSpPr>
          <p:cNvPr id="3076" name="Rectangle 4"/>
          <p:cNvSpPr>
            <a:spLocks noGrp="1" noRot="1" noChangeAspect="1"/>
          </p:cNvSpPr>
          <p:nvPr>
            <p:ph type="sldImg" idx="2"/>
          </p:nvPr>
        </p:nvSpPr>
        <p:spPr>
          <a:xfrm>
            <a:off x="1143000" y="685800"/>
            <a:ext cx="4572000" cy="3429000"/>
          </a:xfrm>
          <a:prstGeom prst="rect">
            <a:avLst/>
          </a:prstGeom>
          <a:noFill/>
          <a:ln w="9525">
            <a:noFill/>
          </a:ln>
        </p:spPr>
      </p:sp>
      <p:sp>
        <p:nvSpPr>
          <p:cNvPr id="3077" name="Rectangle 5"/>
          <p:cNvSpPr>
            <a:spLocks noGrp="1"/>
          </p:cNvSpPr>
          <p:nvPr>
            <p:ph type="body" sz="quarter" idx="3"/>
          </p:nvPr>
        </p:nvSpPr>
        <p:spPr>
          <a:xfrm>
            <a:off x="685800" y="4343400"/>
            <a:ext cx="5486400" cy="4114800"/>
          </a:xfrm>
          <a:prstGeom prst="rect">
            <a:avLst/>
          </a:prstGeom>
          <a:noFill/>
          <a:ln w="9525">
            <a:noFill/>
          </a:ln>
        </p:spPr>
        <p:txBody>
          <a:bodyPr anchor="ct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078" name="Rectangle 6"/>
          <p:cNvSpPr>
            <a:spLocks noGrp="1"/>
          </p:cNvSpPr>
          <p:nvPr>
            <p:ph type="ftr" sz="quarter" idx="4"/>
          </p:nvPr>
        </p:nvSpPr>
        <p:spPr>
          <a:xfrm>
            <a:off x="0" y="8685213"/>
            <a:ext cx="2971800" cy="457200"/>
          </a:xfrm>
          <a:prstGeom prst="rect">
            <a:avLst/>
          </a:prstGeom>
          <a:noFill/>
          <a:ln w="9525">
            <a:noFill/>
          </a:ln>
        </p:spPr>
        <p:txBody>
          <a:bodyPr anchor="b"/>
          <a:lstStyle/>
          <a:p>
            <a:pPr lvl="0"/>
            <a:endParaRPr lang="en-US" altLang="x-none" sz="1200" dirty="0"/>
          </a:p>
        </p:txBody>
      </p:sp>
      <p:sp>
        <p:nvSpPr>
          <p:cNvPr id="3079" name="Rectangle 7"/>
          <p:cNvSpPr>
            <a:spLocks noGrp="1"/>
          </p:cNvSpPr>
          <p:nvPr>
            <p:ph type="sldNum" sz="quarter" idx="5"/>
          </p:nvPr>
        </p:nvSpPr>
        <p:spPr>
          <a:xfrm>
            <a:off x="3884613" y="8685213"/>
            <a:ext cx="2971800" cy="457200"/>
          </a:xfrm>
          <a:prstGeom prst="rect">
            <a:avLst/>
          </a:prstGeom>
          <a:noFill/>
          <a:ln w="9525">
            <a:noFill/>
          </a:ln>
        </p:spPr>
        <p:txBody>
          <a:bodyPr anchor="b"/>
          <a:lstStyle/>
          <a:p>
            <a:pPr lvl="0" algn="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marL="0" lvl="0"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1pPr>
    <a:lvl2pPr marL="457200" lvl="1"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2pPr>
    <a:lvl3pPr marL="914400" lvl="2"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3pPr>
    <a:lvl4pPr marL="1371600" lvl="3"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4pPr>
    <a:lvl5pPr marL="1828800" lvl="4"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5pPr>
    <a:lvl6pPr marL="2286000" lvl="5"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6pPr>
    <a:lvl7pPr marL="2743200" lvl="6"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7pPr>
    <a:lvl8pPr marL="3200400" lvl="7"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8pPr>
    <a:lvl9pPr marL="3657600" lvl="8" indent="0" algn="l" defTabSz="914400" rtl="0" eaLnBrk="0" fontAlgn="base" latinLnBrk="0" hangingPunct="0">
      <a:lnSpc>
        <a:spcPct val="100000"/>
      </a:lnSpc>
      <a:spcBef>
        <a:spcPct val="30000"/>
      </a:spcBef>
      <a:spcAft>
        <a:spcPct val="0"/>
      </a:spcAft>
      <a:buNone/>
      <a:defRPr sz="1200" b="0" i="0" u="none" kern="1200" baseline="0">
        <a:solidFill>
          <a:schemeClr val="tx1"/>
        </a:solidFill>
        <a:latin typeface="Calibri" panose="020F0502020204030204" pitchFamily="34"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5122" name="Rectangle 2"/>
          <p:cNvSpPr>
            <a:spLocks noGrp="1" noRot="1" noChangeAspect="1" noTextEdit="1"/>
          </p:cNvSpPr>
          <p:nvPr>
            <p:ph type="sldImg"/>
          </p:nvPr>
        </p:nvSpPr>
        <p:spPr/>
      </p:sp>
      <p:sp>
        <p:nvSpPr>
          <p:cNvPr id="5123" name="Rectangle 3"/>
          <p:cNvSpPr>
            <a:spLocks noGrp="1"/>
          </p:cNvSpPr>
          <p:nvPr>
            <p:ph type="body" idx="1"/>
          </p:nvPr>
        </p:nvSpPr>
        <p:spPr/>
        <p:txBody>
          <a:bodyPr vert="horz" wrap="square" anchor="t"/>
          <a:lstStyle/>
          <a:p>
            <a:pPr lvl="0" eaLnBrk="1" hangingPunct="1"/>
            <a:r>
              <a:rPr lang="zh-CN" altLang="en-US" dirty="0"/>
              <a:t>本模板来源于网络，由第一课件网整理发布，免费分享给大家使用。</a:t>
            </a:r>
            <a:endParaRPr lang="zh-CN" altLang="en-US" dirty="0"/>
          </a:p>
          <a:p>
            <a:pPr lvl="0" eaLnBrk="1" hangingPunct="1"/>
            <a:r>
              <a:rPr lang="zh-CN" altLang="en-US" dirty="0"/>
              <a:t>更多精彩</a:t>
            </a:r>
            <a:r>
              <a:rPr lang="en-US" altLang="zh-CN" dirty="0"/>
              <a:t>PPT</a:t>
            </a:r>
            <a:r>
              <a:rPr lang="zh-CN" altLang="en-US" dirty="0"/>
              <a:t>模板，请访问</a:t>
            </a:r>
            <a:r>
              <a:rPr lang="en-US" altLang="zh-CN" dirty="0"/>
              <a:t>http://www.1kejian.com</a:t>
            </a:r>
            <a:endParaRPr lang="en-US" altLang="zh-CN" dirty="0"/>
          </a:p>
          <a:p>
            <a:pPr lvl="0" eaLnBrk="1" hangingPunct="1"/>
            <a:r>
              <a:rPr lang="zh-CN" altLang="en-US" dirty="0"/>
              <a:t>使用时删除此备注即可。</a:t>
            </a:r>
            <a:endParaRPr lang="zh-CN" altLang="en-US" dirty="0"/>
          </a:p>
          <a:p>
            <a:pPr lvl="0" eaLnBrk="1" hangingPunct="1"/>
            <a:endParaRPr lang="zh-CN" altLang="en-US" dirty="0"/>
          </a:p>
          <a:p>
            <a:pPr lvl="0" eaLnBrk="1" hangingPunct="1"/>
            <a:r>
              <a:rPr lang="zh-CN" altLang="en-US" dirty="0"/>
              <a:t>配色方案修改：</a:t>
            </a:r>
            <a:endParaRPr lang="zh-CN" altLang="en-US" dirty="0"/>
          </a:p>
          <a:p>
            <a:pPr lvl="0" eaLnBrk="1" hangingPunct="1"/>
            <a:r>
              <a:rPr lang="zh-CN" altLang="en-US" dirty="0"/>
              <a:t>配色方案在</a:t>
            </a:r>
            <a:r>
              <a:rPr lang="en-US" altLang="zh-CN" dirty="0"/>
              <a:t>【</a:t>
            </a:r>
            <a:r>
              <a:rPr lang="zh-CN" altLang="en-US" dirty="0"/>
              <a:t>格式</a:t>
            </a:r>
            <a:r>
              <a:rPr lang="en-US" altLang="zh-CN" dirty="0"/>
              <a:t>】--&gt;【</a:t>
            </a:r>
            <a:r>
              <a:rPr lang="zh-CN" altLang="en-US" dirty="0"/>
              <a:t>幻灯片设计</a:t>
            </a:r>
            <a:r>
              <a:rPr lang="en-US" altLang="zh-CN" dirty="0"/>
              <a:t>】--&gt;【</a:t>
            </a:r>
            <a:r>
              <a:rPr lang="zh-CN" altLang="en-US" dirty="0"/>
              <a:t>配色方案</a:t>
            </a:r>
            <a:r>
              <a:rPr lang="en-US" altLang="zh-CN" dirty="0"/>
              <a:t>】--&gt;【</a:t>
            </a:r>
            <a:r>
              <a:rPr lang="zh-CN" altLang="en-US" dirty="0"/>
              <a:t>编辑配色方案</a:t>
            </a:r>
            <a:r>
              <a:rPr lang="en-US" altLang="zh-CN" dirty="0"/>
              <a:t>】</a:t>
            </a:r>
            <a:r>
              <a:rPr lang="zh-CN" altLang="en-US" dirty="0"/>
              <a:t>下调整。</a:t>
            </a:r>
            <a:endParaRPr lang="zh-CN" altLang="en-US" dirty="0"/>
          </a:p>
          <a:p>
            <a:pPr lvl="0" eaLnBrk="1" hangingPunct="1"/>
            <a:endParaRPr lang="zh-CN" altLang="en-US" dirty="0"/>
          </a:p>
          <a:p>
            <a:pPr lvl="0" eaLnBrk="1" hangingPunct="1"/>
            <a:r>
              <a:rPr lang="en-US" altLang="zh-CN" dirty="0"/>
              <a:t>LOGO</a:t>
            </a:r>
            <a:r>
              <a:rPr lang="zh-CN" altLang="en-US" dirty="0"/>
              <a:t>的添加：</a:t>
            </a:r>
            <a:endParaRPr lang="zh-CN" altLang="en-US" dirty="0"/>
          </a:p>
          <a:p>
            <a:pPr lvl="0" eaLnBrk="1" hangingPunct="1"/>
            <a:r>
              <a:rPr lang="en-US" altLang="zh-CN" dirty="0"/>
              <a:t>Logo</a:t>
            </a:r>
            <a:r>
              <a:rPr lang="zh-CN" altLang="en-US" dirty="0"/>
              <a:t>添加修改在</a:t>
            </a:r>
            <a:r>
              <a:rPr lang="en-US" altLang="zh-CN" dirty="0"/>
              <a:t>【</a:t>
            </a:r>
            <a:r>
              <a:rPr lang="zh-CN" altLang="en-US" dirty="0"/>
              <a:t>视图</a:t>
            </a:r>
            <a:r>
              <a:rPr lang="en-US" altLang="zh-CN" dirty="0"/>
              <a:t>】--&gt;【</a:t>
            </a:r>
            <a:r>
              <a:rPr lang="zh-CN" altLang="en-US" dirty="0"/>
              <a:t>母版</a:t>
            </a:r>
            <a:r>
              <a:rPr lang="en-US" altLang="zh-CN" dirty="0"/>
              <a:t>】--&gt;【</a:t>
            </a:r>
            <a:r>
              <a:rPr lang="zh-CN" altLang="en-US" dirty="0"/>
              <a:t>幻灯片母版</a:t>
            </a:r>
            <a:r>
              <a:rPr lang="en-US" altLang="zh-CN" dirty="0"/>
              <a:t>】</a:t>
            </a:r>
            <a:r>
              <a:rPr lang="zh-CN" altLang="en-US" dirty="0"/>
              <a:t>下调整。直接选择</a:t>
            </a:r>
            <a:r>
              <a:rPr lang="en-US" altLang="zh-CN" dirty="0"/>
              <a:t>logo</a:t>
            </a:r>
            <a:r>
              <a:rPr lang="zh-CN" altLang="en-US" dirty="0"/>
              <a:t>图片删除或修改。</a:t>
            </a:r>
            <a:endParaRPr lang="zh-CN" altLang="en-US" dirty="0"/>
          </a:p>
          <a:p>
            <a:pPr lvl="0" eaLnBrk="1" hangingPunct="1"/>
            <a:endParaRPr lang="zh-CN" altLang="en-US" dirty="0"/>
          </a:p>
          <a:p>
            <a:pPr lvl="0" eaLnBrk="1" hangingPunct="1"/>
            <a:r>
              <a:rPr lang="zh-CN" altLang="en-US" dirty="0"/>
              <a:t>字体格式的设置：</a:t>
            </a:r>
            <a:endParaRPr lang="zh-CN" altLang="en-US" dirty="0"/>
          </a:p>
          <a:p>
            <a:pPr lvl="0" eaLnBrk="1" hangingPunct="1"/>
            <a:r>
              <a:rPr lang="zh-CN" altLang="en-US" dirty="0"/>
              <a:t>括标题和文本格式的设置在</a:t>
            </a:r>
            <a:r>
              <a:rPr lang="en-US" altLang="zh-CN" dirty="0"/>
              <a:t>【</a:t>
            </a:r>
            <a:r>
              <a:rPr lang="zh-CN" altLang="en-US" dirty="0"/>
              <a:t>视图</a:t>
            </a:r>
            <a:r>
              <a:rPr lang="en-US" altLang="zh-CN" dirty="0"/>
              <a:t>】--&gt;【</a:t>
            </a:r>
            <a:r>
              <a:rPr lang="zh-CN" altLang="en-US" dirty="0"/>
              <a:t>母版</a:t>
            </a:r>
            <a:r>
              <a:rPr lang="en-US" altLang="zh-CN" dirty="0"/>
              <a:t>】--&gt;【</a:t>
            </a:r>
            <a:r>
              <a:rPr lang="zh-CN" altLang="en-US" dirty="0"/>
              <a:t>幻灯片母版</a:t>
            </a:r>
            <a:r>
              <a:rPr lang="en-US" altLang="zh-CN" dirty="0"/>
              <a:t>】</a:t>
            </a:r>
            <a:r>
              <a:rPr lang="zh-CN" altLang="en-US" dirty="0"/>
              <a:t>下调整。</a:t>
            </a:r>
            <a:endParaRPr lang="zh-CN" altLang="en-US" dirty="0"/>
          </a:p>
          <a:p>
            <a:pPr lvl="0" eaLnBrk="1" hangingPunct="1"/>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eaLnBrk="1" hangingPunct="1"/>
            <a:endParaRPr lang="en-US" altLang="x-none">
              <a:latin typeface="Arial" panose="020B0604020202020204" pitchFamily="34" charset="0"/>
            </a:endParaRPr>
          </a:p>
        </p:txBody>
      </p:sp>
      <p:sp>
        <p:nvSpPr>
          <p:cNvPr id="5" name="页脚占位符 4"/>
          <p:cNvSpPr>
            <a:spLocks noGrp="1"/>
          </p:cNvSpPr>
          <p:nvPr>
            <p:ph type="ftr" sz="quarter" idx="11"/>
          </p:nvPr>
        </p:nvSpPr>
        <p:spPr/>
        <p:txBody>
          <a:bodyPr/>
          <a:lstStyle/>
          <a:p>
            <a:pPr lvl="0" eaLnBrk="1" hangingPunct="1"/>
            <a:endParaRPr lang="en-US" altLang="x-none">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a:latin typeface="Arial" panose="020B0604020202020204" pitchFamily="34" charset="0"/>
              </a:rPr>
            </a:fld>
            <a:endParaRPr lang="en-US" altLang="zh-CN">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endParaRPr lang="en-US" altLang="x-none">
              <a:latin typeface="Arial" panose="020B0604020202020204" pitchFamily="34" charset="0"/>
            </a:endParaRPr>
          </a:p>
        </p:txBody>
      </p:sp>
      <p:sp>
        <p:nvSpPr>
          <p:cNvPr id="5" name="页脚占位符 4"/>
          <p:cNvSpPr>
            <a:spLocks noGrp="1"/>
          </p:cNvSpPr>
          <p:nvPr>
            <p:ph type="ftr" sz="quarter" idx="11"/>
          </p:nvPr>
        </p:nvSpPr>
        <p:spPr/>
        <p:txBody>
          <a:bodyPr/>
          <a:lstStyle/>
          <a:p>
            <a:pPr lvl="0" eaLnBrk="1" hangingPunct="1"/>
            <a:endParaRPr lang="en-US" altLang="x-none">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a:latin typeface="Arial" panose="020B0604020202020204" pitchFamily="34" charset="0"/>
              </a:rPr>
            </a:fld>
            <a:endParaRPr lang="en-US" altLang="zh-CN">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endParaRPr lang="en-US" altLang="x-none">
              <a:latin typeface="Arial" panose="020B0604020202020204" pitchFamily="34" charset="0"/>
            </a:endParaRPr>
          </a:p>
        </p:txBody>
      </p:sp>
      <p:sp>
        <p:nvSpPr>
          <p:cNvPr id="5" name="页脚占位符 4"/>
          <p:cNvSpPr>
            <a:spLocks noGrp="1"/>
          </p:cNvSpPr>
          <p:nvPr>
            <p:ph type="ftr" sz="quarter" idx="11"/>
          </p:nvPr>
        </p:nvSpPr>
        <p:spPr/>
        <p:txBody>
          <a:bodyPr/>
          <a:lstStyle/>
          <a:p>
            <a:pPr lvl="0" eaLnBrk="1" hangingPunct="1"/>
            <a:endParaRPr lang="en-US" altLang="x-none">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a:latin typeface="Arial" panose="020B0604020202020204" pitchFamily="34" charset="0"/>
              </a:rPr>
            </a:fld>
            <a:endParaRPr lang="en-US" altLang="zh-CN">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eaLnBrk="1" hangingPunct="1"/>
            <a:endParaRPr lang="en-US" altLang="x-none">
              <a:latin typeface="Arial" panose="020B0604020202020204" pitchFamily="34" charset="0"/>
            </a:endParaRPr>
          </a:p>
        </p:txBody>
      </p:sp>
      <p:sp>
        <p:nvSpPr>
          <p:cNvPr id="6" name="页脚占位符 5"/>
          <p:cNvSpPr>
            <a:spLocks noGrp="1"/>
          </p:cNvSpPr>
          <p:nvPr>
            <p:ph type="ftr" sz="quarter" idx="11"/>
          </p:nvPr>
        </p:nvSpPr>
        <p:spPr/>
        <p:txBody>
          <a:bodyPr/>
          <a:lstStyle/>
          <a:p>
            <a:pPr lvl="0" eaLnBrk="1" hangingPunct="1"/>
            <a:endParaRPr lang="en-US" altLang="x-none">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a:latin typeface="Arial" panose="020B0604020202020204" pitchFamily="34" charset="0"/>
              </a:rPr>
            </a:fld>
            <a:endParaRPr lang="en-US" altLang="zh-CN">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endParaRPr lang="en-US" altLang="x-none">
              <a:latin typeface="Arial" panose="020B0604020202020204" pitchFamily="34" charset="0"/>
            </a:endParaRPr>
          </a:p>
        </p:txBody>
      </p:sp>
      <p:sp>
        <p:nvSpPr>
          <p:cNvPr id="5" name="页脚占位符 4"/>
          <p:cNvSpPr>
            <a:spLocks noGrp="1"/>
          </p:cNvSpPr>
          <p:nvPr>
            <p:ph type="ftr" sz="quarter" idx="11"/>
          </p:nvPr>
        </p:nvSpPr>
        <p:spPr/>
        <p:txBody>
          <a:bodyPr/>
          <a:lstStyle/>
          <a:p>
            <a:pPr lvl="0" eaLnBrk="1" hangingPunct="1"/>
            <a:endParaRPr lang="en-US" altLang="x-none">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a:latin typeface="Arial" panose="020B0604020202020204" pitchFamily="34" charset="0"/>
              </a:rPr>
            </a:fld>
            <a:endParaRPr lang="en-US" altLang="zh-CN">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365125"/>
            <a:ext cx="78867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eaLnBrk="1" hangingPunct="1"/>
            <a:endParaRPr lang="en-US" altLang="x-none">
              <a:latin typeface="Arial" panose="020B0604020202020204" pitchFamily="34" charset="0"/>
            </a:endParaRPr>
          </a:p>
        </p:txBody>
      </p:sp>
      <p:sp>
        <p:nvSpPr>
          <p:cNvPr id="5" name="页脚占位符 4"/>
          <p:cNvSpPr>
            <a:spLocks noGrp="1"/>
          </p:cNvSpPr>
          <p:nvPr>
            <p:ph type="ftr" sz="quarter" idx="11"/>
          </p:nvPr>
        </p:nvSpPr>
        <p:spPr/>
        <p:txBody>
          <a:bodyPr/>
          <a:lstStyle/>
          <a:p>
            <a:pPr lvl="0" eaLnBrk="1" hangingPunct="1"/>
            <a:endParaRPr lang="en-US" altLang="x-none">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a:latin typeface="Arial" panose="020B0604020202020204" pitchFamily="34" charset="0"/>
              </a:rPr>
            </a:fld>
            <a:endParaRPr lang="en-US" altLang="zh-CN">
              <a:latin typeface="Arial" panose="020B0604020202020204" pitchFamily="34"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endParaRPr lang="en-US" altLang="x-none">
              <a:latin typeface="Arial" panose="020B0604020202020204" pitchFamily="34" charset="0"/>
            </a:endParaRPr>
          </a:p>
        </p:txBody>
      </p:sp>
      <p:sp>
        <p:nvSpPr>
          <p:cNvPr id="5" name="页脚占位符 4"/>
          <p:cNvSpPr>
            <a:spLocks noGrp="1"/>
          </p:cNvSpPr>
          <p:nvPr>
            <p:ph type="ftr" sz="quarter" idx="11"/>
          </p:nvPr>
        </p:nvSpPr>
        <p:spPr/>
        <p:txBody>
          <a:bodyPr/>
          <a:lstStyle/>
          <a:p>
            <a:pPr lvl="0" eaLnBrk="1" hangingPunct="1"/>
            <a:endParaRPr lang="en-US" altLang="x-none">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a:latin typeface="Arial" panose="020B0604020202020204" pitchFamily="34" charset="0"/>
              </a:rPr>
            </a:fld>
            <a:endParaRPr lang="en-US" altLang="zh-CN">
              <a:latin typeface="Arial" panose="020B0604020202020204" pitchFamily="34"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eaLnBrk="1" hangingPunct="1"/>
            <a:endParaRPr lang="en-US" altLang="x-none">
              <a:latin typeface="Arial" panose="020B0604020202020204" pitchFamily="34" charset="0"/>
            </a:endParaRPr>
          </a:p>
        </p:txBody>
      </p:sp>
      <p:sp>
        <p:nvSpPr>
          <p:cNvPr id="5" name="页脚占位符 4"/>
          <p:cNvSpPr>
            <a:spLocks noGrp="1"/>
          </p:cNvSpPr>
          <p:nvPr>
            <p:ph type="ftr" sz="quarter" idx="11"/>
          </p:nvPr>
        </p:nvSpPr>
        <p:spPr/>
        <p:txBody>
          <a:bodyPr/>
          <a:lstStyle/>
          <a:p>
            <a:pPr lvl="0" eaLnBrk="1" hangingPunct="1"/>
            <a:endParaRPr lang="en-US" altLang="x-none">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a:latin typeface="Arial" panose="020B0604020202020204" pitchFamily="34" charset="0"/>
              </a:rPr>
            </a:fld>
            <a:endParaRPr lang="en-US" altLang="zh-CN">
              <a:latin typeface="Arial" panose="020B0604020202020204" pitchFamily="34"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eaLnBrk="1" hangingPunct="1"/>
            <a:endParaRPr lang="en-US" altLang="x-none">
              <a:latin typeface="Arial" panose="020B0604020202020204" pitchFamily="34" charset="0"/>
            </a:endParaRPr>
          </a:p>
        </p:txBody>
      </p:sp>
      <p:sp>
        <p:nvSpPr>
          <p:cNvPr id="6" name="页脚占位符 5"/>
          <p:cNvSpPr>
            <a:spLocks noGrp="1"/>
          </p:cNvSpPr>
          <p:nvPr>
            <p:ph type="ftr" sz="quarter" idx="11"/>
          </p:nvPr>
        </p:nvSpPr>
        <p:spPr/>
        <p:txBody>
          <a:bodyPr/>
          <a:lstStyle/>
          <a:p>
            <a:pPr lvl="0" eaLnBrk="1" hangingPunct="1"/>
            <a:endParaRPr lang="en-US" altLang="x-none">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a:latin typeface="Arial" panose="020B0604020202020204" pitchFamily="34" charset="0"/>
              </a:rPr>
            </a:fld>
            <a:endParaRPr lang="en-US" altLang="zh-CN">
              <a:latin typeface="Arial" panose="020B0604020202020204" pitchFamily="34"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eaLnBrk="1" hangingPunct="1"/>
            <a:endParaRPr lang="en-US" altLang="x-none">
              <a:latin typeface="Arial" panose="020B0604020202020204" pitchFamily="34" charset="0"/>
            </a:endParaRPr>
          </a:p>
        </p:txBody>
      </p:sp>
      <p:sp>
        <p:nvSpPr>
          <p:cNvPr id="8" name="页脚占位符 7"/>
          <p:cNvSpPr>
            <a:spLocks noGrp="1"/>
          </p:cNvSpPr>
          <p:nvPr>
            <p:ph type="ftr" sz="quarter" idx="11"/>
          </p:nvPr>
        </p:nvSpPr>
        <p:spPr/>
        <p:txBody>
          <a:bodyPr/>
          <a:lstStyle/>
          <a:p>
            <a:pPr lvl="0" eaLnBrk="1" hangingPunct="1"/>
            <a:endParaRPr lang="en-US" altLang="x-none">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en-US" altLang="zh-CN">
                <a:latin typeface="Arial" panose="020B0604020202020204" pitchFamily="34" charset="0"/>
              </a:rPr>
            </a:fld>
            <a:endParaRPr lang="en-US" altLang="zh-CN">
              <a:latin typeface="Arial" panose="020B0604020202020204" pitchFamily="34"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eaLnBrk="1" hangingPunct="1"/>
            <a:endParaRPr lang="en-US" altLang="x-none">
              <a:latin typeface="Arial" panose="020B0604020202020204" pitchFamily="34" charset="0"/>
            </a:endParaRPr>
          </a:p>
        </p:txBody>
      </p:sp>
      <p:sp>
        <p:nvSpPr>
          <p:cNvPr id="4" name="页脚占位符 3"/>
          <p:cNvSpPr>
            <a:spLocks noGrp="1"/>
          </p:cNvSpPr>
          <p:nvPr>
            <p:ph type="ftr" sz="quarter" idx="11"/>
          </p:nvPr>
        </p:nvSpPr>
        <p:spPr/>
        <p:txBody>
          <a:bodyPr/>
          <a:lstStyle/>
          <a:p>
            <a:pPr lvl="0" eaLnBrk="1" hangingPunct="1"/>
            <a:endParaRPr lang="en-US" altLang="x-none">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en-US" altLang="zh-CN">
                <a:latin typeface="Arial" panose="020B0604020202020204" pitchFamily="34" charset="0"/>
              </a:rPr>
            </a:fld>
            <a:endParaRPr lang="en-US" altLang="zh-CN">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eaLnBrk="1" hangingPunct="1"/>
            <a:endParaRPr lang="en-US" altLang="x-none">
              <a:latin typeface="Arial" panose="020B0604020202020204" pitchFamily="34" charset="0"/>
            </a:endParaRPr>
          </a:p>
        </p:txBody>
      </p:sp>
      <p:sp>
        <p:nvSpPr>
          <p:cNvPr id="5" name="页脚占位符 4"/>
          <p:cNvSpPr>
            <a:spLocks noGrp="1"/>
          </p:cNvSpPr>
          <p:nvPr>
            <p:ph type="ftr" sz="quarter" idx="11"/>
          </p:nvPr>
        </p:nvSpPr>
        <p:spPr/>
        <p:txBody>
          <a:bodyPr/>
          <a:lstStyle/>
          <a:p>
            <a:pPr lvl="0" eaLnBrk="1" hangingPunct="1"/>
            <a:endParaRPr lang="en-US" altLang="x-none">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a:latin typeface="Arial" panose="020B0604020202020204" pitchFamily="34" charset="0"/>
              </a:rPr>
            </a:fld>
            <a:endParaRPr lang="en-US" altLang="zh-CN">
              <a:latin typeface="Arial" panose="020B0604020202020204" pitchFamily="34"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endParaRPr lang="en-US" altLang="x-none">
              <a:latin typeface="Arial" panose="020B0604020202020204" pitchFamily="34" charset="0"/>
            </a:endParaRPr>
          </a:p>
        </p:txBody>
      </p:sp>
      <p:sp>
        <p:nvSpPr>
          <p:cNvPr id="3" name="页脚占位符 2"/>
          <p:cNvSpPr>
            <a:spLocks noGrp="1"/>
          </p:cNvSpPr>
          <p:nvPr>
            <p:ph type="ftr" sz="quarter" idx="11"/>
          </p:nvPr>
        </p:nvSpPr>
        <p:spPr/>
        <p:txBody>
          <a:bodyPr/>
          <a:lstStyle/>
          <a:p>
            <a:pPr lvl="0" eaLnBrk="1" hangingPunct="1"/>
            <a:endParaRPr lang="en-US" altLang="x-none">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en-US" altLang="zh-CN">
                <a:latin typeface="Arial" panose="020B0604020202020204" pitchFamily="34" charset="0"/>
              </a:rPr>
            </a:fld>
            <a:endParaRPr lang="en-US" altLang="zh-CN">
              <a:latin typeface="Arial" panose="020B0604020202020204" pitchFamily="34"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endParaRPr lang="en-US" altLang="x-none">
              <a:latin typeface="Arial" panose="020B0604020202020204" pitchFamily="34" charset="0"/>
            </a:endParaRPr>
          </a:p>
        </p:txBody>
      </p:sp>
      <p:sp>
        <p:nvSpPr>
          <p:cNvPr id="6" name="页脚占位符 5"/>
          <p:cNvSpPr>
            <a:spLocks noGrp="1"/>
          </p:cNvSpPr>
          <p:nvPr>
            <p:ph type="ftr" sz="quarter" idx="11"/>
          </p:nvPr>
        </p:nvSpPr>
        <p:spPr/>
        <p:txBody>
          <a:bodyPr/>
          <a:lstStyle/>
          <a:p>
            <a:pPr lvl="0" eaLnBrk="1" hangingPunct="1"/>
            <a:endParaRPr lang="en-US" altLang="x-none">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a:latin typeface="Arial" panose="020B0604020202020204" pitchFamily="34" charset="0"/>
              </a:rPr>
            </a:fld>
            <a:endParaRPr lang="en-US" altLang="zh-CN">
              <a:latin typeface="Arial" panose="020B0604020202020204" pitchFamily="34"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endParaRPr lang="en-US" altLang="x-none">
              <a:latin typeface="Arial" panose="020B0604020202020204" pitchFamily="34" charset="0"/>
            </a:endParaRPr>
          </a:p>
        </p:txBody>
      </p:sp>
      <p:sp>
        <p:nvSpPr>
          <p:cNvPr id="6" name="页脚占位符 5"/>
          <p:cNvSpPr>
            <a:spLocks noGrp="1"/>
          </p:cNvSpPr>
          <p:nvPr>
            <p:ph type="ftr" sz="quarter" idx="11"/>
          </p:nvPr>
        </p:nvSpPr>
        <p:spPr/>
        <p:txBody>
          <a:bodyPr/>
          <a:lstStyle/>
          <a:p>
            <a:pPr lvl="0" eaLnBrk="1" hangingPunct="1"/>
            <a:endParaRPr lang="en-US" altLang="x-none">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a:latin typeface="Arial" panose="020B0604020202020204" pitchFamily="34" charset="0"/>
              </a:rPr>
            </a:fld>
            <a:endParaRPr lang="en-US" altLang="zh-CN">
              <a:latin typeface="Arial" panose="020B0604020202020204" pitchFamily="34" charset="0"/>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endParaRPr lang="en-US" altLang="x-none">
              <a:latin typeface="Arial" panose="020B0604020202020204" pitchFamily="34" charset="0"/>
            </a:endParaRPr>
          </a:p>
        </p:txBody>
      </p:sp>
      <p:sp>
        <p:nvSpPr>
          <p:cNvPr id="5" name="页脚占位符 4"/>
          <p:cNvSpPr>
            <a:spLocks noGrp="1"/>
          </p:cNvSpPr>
          <p:nvPr>
            <p:ph type="ftr" sz="quarter" idx="11"/>
          </p:nvPr>
        </p:nvSpPr>
        <p:spPr/>
        <p:txBody>
          <a:bodyPr/>
          <a:lstStyle/>
          <a:p>
            <a:pPr lvl="0" eaLnBrk="1" hangingPunct="1"/>
            <a:endParaRPr lang="en-US" altLang="x-none">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a:latin typeface="Arial" panose="020B0604020202020204" pitchFamily="34" charset="0"/>
              </a:rPr>
            </a:fld>
            <a:endParaRPr lang="en-US" altLang="zh-CN">
              <a:latin typeface="Arial" panose="020B0604020202020204" pitchFamily="34" charset="0"/>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endParaRPr lang="en-US" altLang="x-none">
              <a:latin typeface="Arial" panose="020B0604020202020204" pitchFamily="34" charset="0"/>
            </a:endParaRPr>
          </a:p>
        </p:txBody>
      </p:sp>
      <p:sp>
        <p:nvSpPr>
          <p:cNvPr id="5" name="页脚占位符 4"/>
          <p:cNvSpPr>
            <a:spLocks noGrp="1"/>
          </p:cNvSpPr>
          <p:nvPr>
            <p:ph type="ftr" sz="quarter" idx="11"/>
          </p:nvPr>
        </p:nvSpPr>
        <p:spPr/>
        <p:txBody>
          <a:bodyPr/>
          <a:lstStyle/>
          <a:p>
            <a:pPr lvl="0" eaLnBrk="1" hangingPunct="1"/>
            <a:endParaRPr lang="en-US" altLang="x-none">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en-US" altLang="zh-CN">
                <a:latin typeface="Arial" panose="020B0604020202020204" pitchFamily="34" charset="0"/>
              </a:rPr>
            </a:fld>
            <a:endParaRPr lang="en-US" altLang="zh-CN">
              <a:latin typeface="Arial" panose="020B0604020202020204" pitchFamily="34" charset="0"/>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eaLnBrk="1" hangingPunct="1"/>
            <a:endParaRPr lang="en-US" altLang="x-none">
              <a:latin typeface="Arial" panose="020B0604020202020204" pitchFamily="34" charset="0"/>
            </a:endParaRPr>
          </a:p>
        </p:txBody>
      </p:sp>
      <p:sp>
        <p:nvSpPr>
          <p:cNvPr id="6" name="页脚占位符 5"/>
          <p:cNvSpPr>
            <a:spLocks noGrp="1"/>
          </p:cNvSpPr>
          <p:nvPr>
            <p:ph type="ftr" sz="quarter" idx="11"/>
          </p:nvPr>
        </p:nvSpPr>
        <p:spPr/>
        <p:txBody>
          <a:bodyPr/>
          <a:lstStyle/>
          <a:p>
            <a:pPr lvl="0" eaLnBrk="1" hangingPunct="1"/>
            <a:endParaRPr lang="en-US" altLang="x-none">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a:latin typeface="Arial" panose="020B0604020202020204" pitchFamily="34" charset="0"/>
              </a:rPr>
            </a:fld>
            <a:endParaRPr lang="en-US" altLang="zh-CN">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eaLnBrk="1" hangingPunct="1"/>
            <a:endParaRPr lang="en-US" altLang="x-none">
              <a:latin typeface="Arial" panose="020B0604020202020204" pitchFamily="34" charset="0"/>
            </a:endParaRPr>
          </a:p>
        </p:txBody>
      </p:sp>
      <p:sp>
        <p:nvSpPr>
          <p:cNvPr id="6" name="页脚占位符 5"/>
          <p:cNvSpPr>
            <a:spLocks noGrp="1"/>
          </p:cNvSpPr>
          <p:nvPr>
            <p:ph type="ftr" sz="quarter" idx="11"/>
          </p:nvPr>
        </p:nvSpPr>
        <p:spPr/>
        <p:txBody>
          <a:bodyPr/>
          <a:lstStyle/>
          <a:p>
            <a:pPr lvl="0" eaLnBrk="1" hangingPunct="1"/>
            <a:endParaRPr lang="en-US" altLang="x-none">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a:latin typeface="Arial" panose="020B0604020202020204" pitchFamily="34" charset="0"/>
              </a:rPr>
            </a:fld>
            <a:endParaRPr lang="en-US" altLang="zh-CN">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eaLnBrk="1" hangingPunct="1"/>
            <a:endParaRPr lang="en-US" altLang="x-none">
              <a:latin typeface="Arial" panose="020B0604020202020204" pitchFamily="34" charset="0"/>
            </a:endParaRPr>
          </a:p>
        </p:txBody>
      </p:sp>
      <p:sp>
        <p:nvSpPr>
          <p:cNvPr id="8" name="页脚占位符 7"/>
          <p:cNvSpPr>
            <a:spLocks noGrp="1"/>
          </p:cNvSpPr>
          <p:nvPr>
            <p:ph type="ftr" sz="quarter" idx="11"/>
          </p:nvPr>
        </p:nvSpPr>
        <p:spPr/>
        <p:txBody>
          <a:bodyPr/>
          <a:lstStyle/>
          <a:p>
            <a:pPr lvl="0" eaLnBrk="1" hangingPunct="1"/>
            <a:endParaRPr lang="en-US" altLang="x-none">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en-US" altLang="zh-CN">
                <a:latin typeface="Arial" panose="020B0604020202020204" pitchFamily="34" charset="0"/>
              </a:rPr>
            </a:fld>
            <a:endParaRPr lang="en-US" altLang="zh-CN">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eaLnBrk="1" hangingPunct="1"/>
            <a:endParaRPr lang="en-US" altLang="x-none">
              <a:latin typeface="Arial" panose="020B0604020202020204" pitchFamily="34" charset="0"/>
            </a:endParaRPr>
          </a:p>
        </p:txBody>
      </p:sp>
      <p:sp>
        <p:nvSpPr>
          <p:cNvPr id="4" name="页脚占位符 3"/>
          <p:cNvSpPr>
            <a:spLocks noGrp="1"/>
          </p:cNvSpPr>
          <p:nvPr>
            <p:ph type="ftr" sz="quarter" idx="11"/>
          </p:nvPr>
        </p:nvSpPr>
        <p:spPr/>
        <p:txBody>
          <a:bodyPr/>
          <a:lstStyle/>
          <a:p>
            <a:pPr lvl="0" eaLnBrk="1" hangingPunct="1"/>
            <a:endParaRPr lang="en-US" altLang="x-none">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en-US" altLang="zh-CN">
                <a:latin typeface="Arial" panose="020B0604020202020204" pitchFamily="34" charset="0"/>
              </a:rPr>
            </a:fld>
            <a:endParaRPr lang="en-US" altLang="zh-CN">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endParaRPr lang="en-US" altLang="x-none">
              <a:latin typeface="Arial" panose="020B0604020202020204" pitchFamily="34" charset="0"/>
            </a:endParaRPr>
          </a:p>
        </p:txBody>
      </p:sp>
      <p:sp>
        <p:nvSpPr>
          <p:cNvPr id="3" name="页脚占位符 2"/>
          <p:cNvSpPr>
            <a:spLocks noGrp="1"/>
          </p:cNvSpPr>
          <p:nvPr>
            <p:ph type="ftr" sz="quarter" idx="11"/>
          </p:nvPr>
        </p:nvSpPr>
        <p:spPr/>
        <p:txBody>
          <a:bodyPr/>
          <a:lstStyle/>
          <a:p>
            <a:pPr lvl="0" eaLnBrk="1" hangingPunct="1"/>
            <a:endParaRPr lang="en-US" altLang="x-none">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en-US" altLang="zh-CN">
                <a:latin typeface="Arial" panose="020B0604020202020204" pitchFamily="34" charset="0"/>
              </a:rPr>
            </a:fld>
            <a:endParaRPr lang="en-US" altLang="zh-CN">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endParaRPr lang="en-US" altLang="x-none">
              <a:latin typeface="Arial" panose="020B0604020202020204" pitchFamily="34" charset="0"/>
            </a:endParaRPr>
          </a:p>
        </p:txBody>
      </p:sp>
      <p:sp>
        <p:nvSpPr>
          <p:cNvPr id="6" name="页脚占位符 5"/>
          <p:cNvSpPr>
            <a:spLocks noGrp="1"/>
          </p:cNvSpPr>
          <p:nvPr>
            <p:ph type="ftr" sz="quarter" idx="11"/>
          </p:nvPr>
        </p:nvSpPr>
        <p:spPr/>
        <p:txBody>
          <a:bodyPr/>
          <a:lstStyle/>
          <a:p>
            <a:pPr lvl="0" eaLnBrk="1" hangingPunct="1"/>
            <a:endParaRPr lang="en-US" altLang="x-none">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a:latin typeface="Arial" panose="020B0604020202020204" pitchFamily="34" charset="0"/>
              </a:rPr>
            </a:fld>
            <a:endParaRPr lang="en-US" altLang="zh-CN">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endParaRPr lang="en-US" altLang="x-none">
              <a:latin typeface="Arial" panose="020B0604020202020204" pitchFamily="34" charset="0"/>
            </a:endParaRPr>
          </a:p>
        </p:txBody>
      </p:sp>
      <p:sp>
        <p:nvSpPr>
          <p:cNvPr id="6" name="页脚占位符 5"/>
          <p:cNvSpPr>
            <a:spLocks noGrp="1"/>
          </p:cNvSpPr>
          <p:nvPr>
            <p:ph type="ftr" sz="quarter" idx="11"/>
          </p:nvPr>
        </p:nvSpPr>
        <p:spPr/>
        <p:txBody>
          <a:bodyPr/>
          <a:lstStyle/>
          <a:p>
            <a:pPr lvl="0" eaLnBrk="1" hangingPunct="1"/>
            <a:endParaRPr lang="en-US" altLang="x-none">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en-US" altLang="zh-CN">
                <a:latin typeface="Arial" panose="020B0604020202020204" pitchFamily="34" charset="0"/>
              </a:rPr>
            </a:fld>
            <a:endParaRPr lang="en-US" altLang="zh-CN">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2" Type="http://schemas.openxmlformats.org/officeDocument/2006/relationships/theme" Target="../theme/theme2.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2.xml"/><Relationship Id="rId8" Type="http://schemas.openxmlformats.org/officeDocument/2006/relationships/slideLayout" Target="../slideLayouts/slideLayout31.xml"/><Relationship Id="rId7" Type="http://schemas.openxmlformats.org/officeDocument/2006/relationships/slideLayout" Target="../slideLayouts/slideLayout30.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 Id="rId3" Type="http://schemas.openxmlformats.org/officeDocument/2006/relationships/slideLayout" Target="../slideLayouts/slideLayout26.xml"/><Relationship Id="rId2" Type="http://schemas.openxmlformats.org/officeDocument/2006/relationships/slideLayout" Target="../slideLayouts/slideLayout25.xml"/><Relationship Id="rId13" Type="http://schemas.openxmlformats.org/officeDocument/2006/relationships/theme" Target="../theme/theme3.xml"/><Relationship Id="rId12" Type="http://schemas.openxmlformats.org/officeDocument/2006/relationships/slideLayout" Target="../slideLayouts/slideLayout35.xml"/><Relationship Id="rId11" Type="http://schemas.openxmlformats.org/officeDocument/2006/relationships/slideLayout" Target="../slideLayouts/slideLayout34.xml"/><Relationship Id="rId10" Type="http://schemas.openxmlformats.org/officeDocument/2006/relationships/slideLayout" Target="../slideLayouts/slideLayout33.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457200" y="274638"/>
            <a:ext cx="8229600" cy="1143000"/>
          </a:xfrm>
          <a:prstGeom prst="rect">
            <a:avLst/>
          </a:prstGeom>
          <a:noFill/>
          <a:ln w="9525">
            <a:noFill/>
          </a:ln>
        </p:spPr>
        <p:txBody>
          <a:bodyPr anchor="ctr"/>
          <a:lstStyle/>
          <a:p>
            <a:pPr lvl="0"/>
            <a:r>
              <a:rPr lang="zh-CN" altLang="en-US"/>
              <a:t>单击此处编辑母版标题样式</a:t>
            </a:r>
            <a:endParaRPr lang="zh-CN" altLang="en-US"/>
          </a:p>
        </p:txBody>
      </p:sp>
      <p:sp>
        <p:nvSpPr>
          <p:cNvPr id="1027" name="Rectangle 3"/>
          <p:cNvSpPr>
            <a:spLocks noGrp="1"/>
          </p:cNvSpPr>
          <p:nvPr>
            <p:ph type="body" idx="1"/>
          </p:nvPr>
        </p:nvSpPr>
        <p:spPr>
          <a:xfrm>
            <a:off x="457200" y="1600200"/>
            <a:ext cx="8229600" cy="4525963"/>
          </a:xfrm>
          <a:prstGeom prst="rect">
            <a:avLst/>
          </a:prstGeom>
          <a:noFill/>
          <a:ln w="9525">
            <a:noFill/>
          </a:ln>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Rectangle 4"/>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eaLnBrk="1" hangingPunct="1"/>
            <a:endParaRPr lang="en-US" altLang="x-none">
              <a:latin typeface="Arial" panose="020B0604020202020204" pitchFamily="34" charset="0"/>
            </a:endParaRPr>
          </a:p>
        </p:txBody>
      </p:sp>
      <p:sp>
        <p:nvSpPr>
          <p:cNvPr id="1029" name="Rectangle 5"/>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eaLnBrk="1" hangingPunct="1"/>
            <a:endParaRPr lang="en-US" altLang="x-none">
              <a:latin typeface="Arial" panose="020B0604020202020204" pitchFamily="34" charset="0"/>
            </a:endParaRPr>
          </a:p>
        </p:txBody>
      </p:sp>
      <p:sp>
        <p:nvSpPr>
          <p:cNvPr id="1030" name="Rectangle 6"/>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eaLnBrk="1" hangingPunct="1"/>
            <a:fld id="{9A0DB2DC-4C9A-4742-B13C-FB6460FD3503}" type="slidenum">
              <a:rPr lang="en-US" altLang="zh-CN">
                <a:latin typeface="Arial" panose="020B0604020202020204" pitchFamily="34" charset="0"/>
              </a:rPr>
            </a:fld>
            <a:endParaRPr lang="en-US" altLang="zh-CN">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ctr" defTabSz="914400" rtl="0" eaLnBrk="0" fontAlgn="base" latinLnBrk="0" hangingPunct="0">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0" fontAlgn="base" latinLnBrk="0" hangingPunct="0">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0" fontAlgn="base" latinLnBrk="0" hangingPunct="0">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0" fontAlgn="base" latinLnBrk="0" hangingPunct="0">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457200" y="274638"/>
            <a:ext cx="8229600" cy="1143000"/>
          </a:xfrm>
          <a:prstGeom prst="rect">
            <a:avLst/>
          </a:prstGeom>
          <a:noFill/>
          <a:ln w="9525">
            <a:noFill/>
          </a:ln>
        </p:spPr>
        <p:txBody>
          <a:bodyPr anchor="ctr"/>
          <a:lstStyle/>
          <a:p>
            <a:pPr lvl="0"/>
            <a:r>
              <a:rPr lang="zh-CN" altLang="en-US"/>
              <a:t>单击此处编辑母版标题样式</a:t>
            </a:r>
            <a:endParaRPr lang="zh-CN" altLang="en-US"/>
          </a:p>
        </p:txBody>
      </p:sp>
      <p:sp>
        <p:nvSpPr>
          <p:cNvPr id="1027" name="Rectangle 3"/>
          <p:cNvSpPr>
            <a:spLocks noGrp="1"/>
          </p:cNvSpPr>
          <p:nvPr>
            <p:ph type="body" idx="1"/>
          </p:nvPr>
        </p:nvSpPr>
        <p:spPr>
          <a:xfrm>
            <a:off x="457200" y="1600200"/>
            <a:ext cx="8229600" cy="4525963"/>
          </a:xfrm>
          <a:prstGeom prst="rect">
            <a:avLst/>
          </a:prstGeom>
          <a:noFill/>
          <a:ln w="9525">
            <a:noFill/>
          </a:ln>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Rectangle 4"/>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eaLnBrk="1" hangingPunct="1"/>
            <a:endParaRPr lang="en-US" altLang="x-none">
              <a:latin typeface="Arial" panose="020B0604020202020204" pitchFamily="34" charset="0"/>
            </a:endParaRPr>
          </a:p>
        </p:txBody>
      </p:sp>
      <p:sp>
        <p:nvSpPr>
          <p:cNvPr id="1029" name="Rectangle 5"/>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eaLnBrk="1" hangingPunct="1"/>
            <a:endParaRPr lang="en-US" altLang="x-none">
              <a:latin typeface="Arial" panose="020B0604020202020204" pitchFamily="34" charset="0"/>
            </a:endParaRPr>
          </a:p>
        </p:txBody>
      </p:sp>
      <p:sp>
        <p:nvSpPr>
          <p:cNvPr id="1030" name="Rectangle 6"/>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eaLnBrk="1" hangingPunct="1"/>
            <a:fld id="{9A0DB2DC-4C9A-4742-B13C-FB6460FD3503}" type="slidenum">
              <a:rPr lang="en-US" altLang="zh-CN">
                <a:latin typeface="Arial" panose="020B0604020202020204" pitchFamily="34" charset="0"/>
              </a:rPr>
            </a:fld>
            <a:endParaRPr lang="en-US" altLang="zh-CN">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sldNum="0" hdr="0" ftr="0" dt="0"/>
  <p:txStyles>
    <p:titleStyle>
      <a:lvl1pPr marL="0" lvl="0" indent="0" algn="ctr" defTabSz="914400" rtl="0" eaLnBrk="0" fontAlgn="base" latinLnBrk="0" hangingPunct="0">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0" fontAlgn="base" latinLnBrk="0" hangingPunct="0">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0" fontAlgn="base" latinLnBrk="0" hangingPunct="0">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0" fontAlgn="base" latinLnBrk="0" hangingPunct="0">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wmf"/><Relationship Id="rId1"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Text Box 2"/>
          <p:cNvSpPr txBox="1"/>
          <p:nvPr/>
        </p:nvSpPr>
        <p:spPr>
          <a:xfrm>
            <a:off x="481648" y="2137410"/>
            <a:ext cx="7991475" cy="1198880"/>
          </a:xfrm>
          <a:prstGeom prst="rect">
            <a:avLst/>
          </a:prstGeom>
          <a:noFill/>
          <a:ln w="9525">
            <a:noFill/>
          </a:ln>
        </p:spPr>
        <p:txBody>
          <a:bodyPr>
            <a:spAutoFit/>
          </a:bodyPr>
          <a:lstStyle/>
          <a:p>
            <a:pPr algn="ctr"/>
            <a:r>
              <a:rPr lang="zh-CN" altLang="en-US" sz="4800" dirty="0">
                <a:solidFill>
                  <a:srgbClr val="FFFF66"/>
                </a:solidFill>
                <a:latin typeface="Arial" panose="020B0604020202020204" pitchFamily="34" charset="0"/>
                <a:ea typeface="黑体" panose="02010609060101010101" pitchFamily="49" charset="-122"/>
              </a:rPr>
              <a:t> </a:t>
            </a:r>
            <a:r>
              <a:rPr lang="zh-CN" altLang="en-US" sz="4800" b="1" dirty="0">
                <a:solidFill>
                  <a:srgbClr val="FFFF66"/>
                </a:solidFill>
                <a:latin typeface="楷体" panose="02010609060101010101" charset="-122"/>
                <a:ea typeface="楷体" panose="02010609060101010101" charset="-122"/>
                <a:cs typeface="楷体" panose="02010609060101010101" charset="-122"/>
              </a:rPr>
              <a:t> </a:t>
            </a:r>
            <a:r>
              <a:rPr lang="zh-CN" altLang="en-US" sz="7200" b="1" dirty="0">
                <a:solidFill>
                  <a:schemeClr val="accent6">
                    <a:lumMod val="50000"/>
                  </a:schemeClr>
                </a:solidFill>
                <a:effectLst/>
                <a:latin typeface="楷体" panose="02010609060101010101" charset="-122"/>
                <a:ea typeface="楷体" panose="02010609060101010101" charset="-122"/>
                <a:cs typeface="楷体" panose="02010609060101010101" charset="-122"/>
              </a:rPr>
              <a:t>函  数</a:t>
            </a:r>
            <a:endParaRPr lang="zh-CN" altLang="en-US" sz="7200" b="1" dirty="0">
              <a:solidFill>
                <a:schemeClr val="accent6">
                  <a:lumMod val="50000"/>
                </a:schemeClr>
              </a:solidFill>
              <a:effectLst/>
              <a:latin typeface="楷体" panose="02010609060101010101" charset="-122"/>
              <a:ea typeface="楷体" panose="02010609060101010101" charset="-122"/>
              <a:cs typeface="楷体" panose="02010609060101010101"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标题 15361"/>
          <p:cNvSpPr>
            <a:spLocks noGrp="1"/>
          </p:cNvSpPr>
          <p:nvPr>
            <p:ph type="title"/>
          </p:nvPr>
        </p:nvSpPr>
        <p:spPr>
          <a:xfrm>
            <a:off x="457200" y="-141922"/>
            <a:ext cx="8229600" cy="1143000"/>
          </a:xfrm>
        </p:spPr>
        <p:txBody>
          <a:bodyPr anchor="ctr"/>
          <a:lstStyle/>
          <a:p>
            <a:pPr algn="l"/>
            <a:r>
              <a:rPr lang="zh-CN" altLang="en-US" sz="2800" b="1" dirty="0">
                <a:solidFill>
                  <a:schemeClr val="accent6">
                    <a:lumMod val="50000"/>
                  </a:schemeClr>
                </a:solidFill>
                <a:latin typeface="楷体" panose="02010609060101010101" charset="-122"/>
                <a:ea typeface="楷体" panose="02010609060101010101" charset="-122"/>
                <a:cs typeface="楷体" panose="02010609060101010101" charset="-122"/>
              </a:rPr>
              <a:t>二、函数的声明和调用----【函数】</a:t>
            </a:r>
            <a:endParaRPr lang="zh-CN" altLang="en-US" sz="2800" b="1" dirty="0">
              <a:solidFill>
                <a:schemeClr val="accent6">
                  <a:lumMod val="50000"/>
                </a:schemeClr>
              </a:solidFill>
              <a:latin typeface="楷体" panose="02010609060101010101" charset="-122"/>
              <a:ea typeface="楷体" panose="02010609060101010101" charset="-122"/>
              <a:cs typeface="楷体" panose="02010609060101010101" charset="-122"/>
            </a:endParaRPr>
          </a:p>
        </p:txBody>
      </p:sp>
      <p:sp>
        <p:nvSpPr>
          <p:cNvPr id="15363" name="文本占位符 15362"/>
          <p:cNvSpPr>
            <a:spLocks noGrp="1"/>
          </p:cNvSpPr>
          <p:nvPr>
            <p:ph type="body" idx="1"/>
          </p:nvPr>
        </p:nvSpPr>
        <p:spPr>
          <a:xfrm>
            <a:off x="457200" y="859155"/>
            <a:ext cx="8229600" cy="4527550"/>
          </a:xfrm>
        </p:spPr>
        <p:txBody>
          <a:bodyPr/>
          <a:lstStyle/>
          <a:p>
            <a:pPr>
              <a:lnSpc>
                <a:spcPct val="80000"/>
              </a:lnSpc>
            </a:pPr>
            <a:r>
              <a:rPr lang="zh-CN" altLang="en-US" sz="2400" b="1" dirty="0">
                <a:solidFill>
                  <a:schemeClr val="accent6">
                    <a:lumMod val="50000"/>
                  </a:schemeClr>
                </a:solidFill>
                <a:latin typeface="楷体" panose="02010609060101010101" charset="-122"/>
                <a:ea typeface="楷体" panose="02010609060101010101" charset="-122"/>
                <a:cs typeface="楷体" panose="02010609060101010101" charset="-122"/>
              </a:rPr>
              <a:t>1．函数的声明</a:t>
            </a:r>
            <a:endParaRPr lang="zh-CN" altLang="en-US" sz="2400" b="1" dirty="0">
              <a:solidFill>
                <a:schemeClr val="accent6">
                  <a:lumMod val="50000"/>
                </a:schemeClr>
              </a:solidFill>
              <a:latin typeface="楷体" panose="02010609060101010101" charset="-122"/>
              <a:ea typeface="楷体" panose="02010609060101010101" charset="-122"/>
              <a:cs typeface="楷体" panose="02010609060101010101" charset="-122"/>
            </a:endParaRPr>
          </a:p>
          <a:p>
            <a:pPr>
              <a:lnSpc>
                <a:spcPct val="80000"/>
              </a:lnSpc>
              <a:buNone/>
            </a:pPr>
            <a:r>
              <a:rPr lang="zh-CN" altLang="en-US" sz="2400" dirty="0">
                <a:solidFill>
                  <a:schemeClr val="accent6">
                    <a:lumMod val="50000"/>
                  </a:schemeClr>
                </a:solidFill>
                <a:latin typeface="楷体" panose="02010609060101010101" charset="-122"/>
                <a:ea typeface="楷体" panose="02010609060101010101" charset="-122"/>
                <a:cs typeface="楷体" panose="02010609060101010101" charset="-122"/>
              </a:rPr>
              <a:t>	    </a:t>
            </a:r>
            <a:endParaRPr lang="zh-CN" altLang="en-US" sz="2400" dirty="0">
              <a:solidFill>
                <a:schemeClr val="accent6">
                  <a:lumMod val="50000"/>
                </a:schemeClr>
              </a:solidFill>
              <a:latin typeface="楷体" panose="02010609060101010101" charset="-122"/>
              <a:ea typeface="楷体" panose="02010609060101010101" charset="-122"/>
              <a:cs typeface="楷体" panose="02010609060101010101" charset="-122"/>
            </a:endParaRPr>
          </a:p>
          <a:p>
            <a:pPr>
              <a:lnSpc>
                <a:spcPct val="80000"/>
              </a:lnSpc>
              <a:buNone/>
            </a:pPr>
            <a:r>
              <a:rPr lang="zh-CN" altLang="en-US" sz="2400" b="1" dirty="0">
                <a:solidFill>
                  <a:schemeClr val="accent6">
                    <a:lumMod val="50000"/>
                  </a:schemeClr>
                </a:solidFill>
                <a:latin typeface="楷体" panose="02010609060101010101" charset="-122"/>
                <a:ea typeface="楷体" panose="02010609060101010101" charset="-122"/>
                <a:cs typeface="楷体" panose="02010609060101010101" charset="-122"/>
              </a:rPr>
              <a:t>类型说明符  被调函数名（含类型说明的形参表）；</a:t>
            </a:r>
            <a:endParaRPr lang="zh-CN" altLang="en-US" sz="2400" b="1" dirty="0">
              <a:solidFill>
                <a:schemeClr val="accent6">
                  <a:lumMod val="50000"/>
                </a:schemeClr>
              </a:solidFill>
              <a:latin typeface="楷体" panose="02010609060101010101" charset="-122"/>
              <a:ea typeface="楷体" panose="02010609060101010101" charset="-122"/>
              <a:cs typeface="楷体" panose="02010609060101010101" charset="-122"/>
            </a:endParaRPr>
          </a:p>
          <a:p>
            <a:pPr>
              <a:lnSpc>
                <a:spcPct val="80000"/>
              </a:lnSpc>
              <a:buNone/>
            </a:pPr>
            <a:r>
              <a:rPr lang="zh-CN" altLang="en-US" sz="2400" dirty="0">
                <a:solidFill>
                  <a:schemeClr val="accent6">
                    <a:lumMod val="50000"/>
                  </a:schemeClr>
                </a:solidFill>
                <a:latin typeface="楷体" panose="02010609060101010101" charset="-122"/>
                <a:ea typeface="楷体" panose="02010609060101010101" charset="-122"/>
                <a:cs typeface="楷体" panose="02010609060101010101" charset="-122"/>
              </a:rPr>
              <a:t>	    </a:t>
            </a:r>
            <a:endParaRPr lang="zh-CN" altLang="en-US" sz="2400" dirty="0">
              <a:solidFill>
                <a:schemeClr val="accent6">
                  <a:lumMod val="50000"/>
                </a:schemeClr>
              </a:solidFill>
              <a:latin typeface="楷体" panose="02010609060101010101" charset="-122"/>
              <a:ea typeface="楷体" panose="02010609060101010101" charset="-122"/>
              <a:cs typeface="楷体" panose="02010609060101010101" charset="-122"/>
            </a:endParaRPr>
          </a:p>
          <a:p>
            <a:pPr>
              <a:lnSpc>
                <a:spcPct val="80000"/>
              </a:lnSpc>
              <a:buNone/>
            </a:pPr>
            <a:r>
              <a:rPr lang="zh-CN" altLang="en-US" sz="2400" dirty="0">
                <a:solidFill>
                  <a:schemeClr val="accent6">
                    <a:lumMod val="50000"/>
                  </a:schemeClr>
                </a:solidFill>
                <a:latin typeface="楷体" panose="02010609060101010101" charset="-122"/>
                <a:ea typeface="楷体" panose="02010609060101010101" charset="-122"/>
                <a:cs typeface="楷体" panose="02010609060101010101" charset="-122"/>
              </a:rPr>
              <a:t>	           int js(int n);</a:t>
            </a:r>
            <a:endParaRPr lang="zh-CN" altLang="en-US" sz="2400" dirty="0">
              <a:solidFill>
                <a:schemeClr val="accent6">
                  <a:lumMod val="50000"/>
                </a:schemeClr>
              </a:solidFill>
              <a:latin typeface="楷体" panose="02010609060101010101" charset="-122"/>
              <a:ea typeface="楷体" panose="02010609060101010101" charset="-122"/>
              <a:cs typeface="楷体" panose="02010609060101010101" charset="-122"/>
            </a:endParaRPr>
          </a:p>
          <a:p>
            <a:pPr>
              <a:lnSpc>
                <a:spcPct val="80000"/>
              </a:lnSpc>
              <a:buNone/>
            </a:pPr>
            <a:r>
              <a:rPr lang="zh-CN" altLang="en-US" sz="2400" dirty="0">
                <a:solidFill>
                  <a:schemeClr val="accent6">
                    <a:lumMod val="50000"/>
                  </a:schemeClr>
                </a:solidFill>
                <a:latin typeface="楷体" panose="02010609060101010101" charset="-122"/>
                <a:ea typeface="楷体" panose="02010609060101010101" charset="-122"/>
                <a:cs typeface="楷体" panose="02010609060101010101" charset="-122"/>
              </a:rPr>
              <a:t>     或者</a:t>
            </a:r>
            <a:endParaRPr lang="zh-CN" altLang="en-US" sz="2400" dirty="0">
              <a:solidFill>
                <a:schemeClr val="accent6">
                  <a:lumMod val="50000"/>
                </a:schemeClr>
              </a:solidFill>
              <a:latin typeface="楷体" panose="02010609060101010101" charset="-122"/>
              <a:ea typeface="楷体" panose="02010609060101010101" charset="-122"/>
              <a:cs typeface="楷体" panose="02010609060101010101" charset="-122"/>
            </a:endParaRPr>
          </a:p>
          <a:p>
            <a:pPr>
              <a:lnSpc>
                <a:spcPct val="80000"/>
              </a:lnSpc>
              <a:buNone/>
            </a:pPr>
            <a:r>
              <a:rPr lang="zh-CN" altLang="en-US" sz="2400" dirty="0">
                <a:solidFill>
                  <a:schemeClr val="accent6">
                    <a:lumMod val="50000"/>
                  </a:schemeClr>
                </a:solidFill>
                <a:latin typeface="楷体" panose="02010609060101010101" charset="-122"/>
                <a:ea typeface="楷体" panose="02010609060101010101" charset="-122"/>
                <a:cs typeface="楷体" panose="02010609060101010101" charset="-122"/>
              </a:rPr>
              <a:t>              int js(int);</a:t>
            </a:r>
            <a:endParaRPr lang="zh-CN" altLang="en-US" sz="2400" dirty="0">
              <a:solidFill>
                <a:schemeClr val="accent6">
                  <a:lumMod val="50000"/>
                </a:schemeClr>
              </a:solidFill>
              <a:latin typeface="楷体" panose="02010609060101010101" charset="-122"/>
              <a:ea typeface="楷体" panose="02010609060101010101" charset="-122"/>
              <a:cs typeface="楷体" panose="02010609060101010101" charset="-122"/>
            </a:endParaRPr>
          </a:p>
          <a:p>
            <a:pPr>
              <a:lnSpc>
                <a:spcPct val="80000"/>
              </a:lnSpc>
              <a:buNone/>
            </a:pPr>
            <a:endParaRPr lang="zh-CN" altLang="en-US" sz="2400" dirty="0">
              <a:solidFill>
                <a:schemeClr val="accent6">
                  <a:lumMod val="50000"/>
                </a:schemeClr>
              </a:solidFill>
              <a:latin typeface="楷体" panose="02010609060101010101" charset="-122"/>
              <a:ea typeface="楷体" panose="02010609060101010101" charset="-122"/>
              <a:cs typeface="楷体" panose="02010609060101010101" charset="-122"/>
            </a:endParaRPr>
          </a:p>
          <a:p>
            <a:pPr>
              <a:lnSpc>
                <a:spcPct val="150000"/>
              </a:lnSpc>
              <a:buNone/>
            </a:pPr>
            <a:r>
              <a:rPr lang="zh-CN" altLang="en-US" sz="2400" dirty="0">
                <a:solidFill>
                  <a:schemeClr val="accent6">
                    <a:lumMod val="50000"/>
                  </a:schemeClr>
                </a:solidFill>
                <a:latin typeface="楷体" panose="02010609060101010101" charset="-122"/>
                <a:ea typeface="楷体" panose="02010609060101010101" charset="-122"/>
                <a:cs typeface="楷体" panose="02010609060101010101" charset="-122"/>
              </a:rPr>
              <a:t>      </a:t>
            </a:r>
            <a:endParaRPr lang="zh-CN" altLang="en-US" sz="2400" dirty="0">
              <a:solidFill>
                <a:schemeClr val="accent6">
                  <a:lumMod val="50000"/>
                </a:schemeClr>
              </a:solidFill>
              <a:latin typeface="楷体" panose="02010609060101010101" charset="-122"/>
              <a:ea typeface="楷体" panose="02010609060101010101" charset="-122"/>
              <a:cs typeface="楷体" panose="02010609060101010101" charset="-122"/>
            </a:endParaRPr>
          </a:p>
        </p:txBody>
      </p:sp>
      <p:sp>
        <p:nvSpPr>
          <p:cNvPr id="2" name="文本框 1"/>
          <p:cNvSpPr txBox="1"/>
          <p:nvPr/>
        </p:nvSpPr>
        <p:spPr>
          <a:xfrm>
            <a:off x="364490" y="3891280"/>
            <a:ext cx="7951470" cy="1568450"/>
          </a:xfrm>
          <a:prstGeom prst="rect">
            <a:avLst/>
          </a:prstGeom>
          <a:noFill/>
        </p:spPr>
        <p:txBody>
          <a:bodyPr wrap="square" rtlCol="0">
            <a:spAutoFit/>
          </a:bodyPr>
          <a:lstStyle/>
          <a:p>
            <a:pPr>
              <a:lnSpc>
                <a:spcPct val="150000"/>
              </a:lnSpc>
            </a:pPr>
            <a:r>
              <a:rPr lang="en-US" altLang="zh-CN" dirty="0">
                <a:solidFill>
                  <a:schemeClr val="accent6">
                    <a:lumMod val="50000"/>
                  </a:schemeClr>
                </a:solidFill>
                <a:latin typeface="楷体" panose="02010609060101010101" charset="-122"/>
                <a:ea typeface="楷体" panose="02010609060101010101" charset="-122"/>
                <a:cs typeface="楷体" panose="02010609060101010101" charset="-122"/>
                <a:sym typeface="+mn-ea"/>
              </a:rPr>
              <a:t>    </a:t>
            </a:r>
            <a:r>
              <a:rPr lang="en-US" altLang="zh-CN" dirty="0">
                <a:solidFill>
                  <a:srgbClr val="FF0000"/>
                </a:solidFill>
                <a:latin typeface="楷体" panose="02010609060101010101" charset="-122"/>
                <a:ea typeface="楷体" panose="02010609060101010101" charset="-122"/>
                <a:cs typeface="楷体" panose="02010609060101010101" charset="-122"/>
                <a:sym typeface="+mn-ea"/>
              </a:rPr>
              <a:t> </a:t>
            </a:r>
            <a:r>
              <a:rPr lang="zh-CN" altLang="en-US" sz="2400" b="1" dirty="0">
                <a:solidFill>
                  <a:srgbClr val="FF0000"/>
                </a:solidFill>
                <a:latin typeface="楷体" panose="02010609060101010101" charset="-122"/>
                <a:ea typeface="楷体" panose="02010609060101010101" charset="-122"/>
                <a:cs typeface="楷体" panose="02010609060101010101" charset="-122"/>
                <a:sym typeface="+mn-ea"/>
              </a:rPr>
              <a:t>可以看到函数原型声明与函数定义时的第一行类似，只多了一个分号，成为了一个声明语句而已。</a:t>
            </a:r>
            <a:endParaRPr lang="zh-CN" altLang="en-US" sz="2400" b="1" dirty="0">
              <a:solidFill>
                <a:srgbClr val="FF0000"/>
              </a:solidFill>
              <a:latin typeface="楷体" panose="02010609060101010101" charset="-122"/>
              <a:ea typeface="楷体" panose="02010609060101010101" charset="-122"/>
              <a:cs typeface="楷体" panose="02010609060101010101" charset="-122"/>
            </a:endParaRPr>
          </a:p>
          <a:p>
            <a:endParaRPr lang="zh-CN" altLang="en-US" sz="2400" b="1" dirty="0">
              <a:solidFill>
                <a:srgbClr val="FF0000"/>
              </a:solidFill>
              <a:latin typeface="楷体" panose="02010609060101010101" charset="-122"/>
              <a:ea typeface="楷体" panose="02010609060101010101" charset="-122"/>
              <a:cs typeface="楷体" panose="0201060906010101010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文本占位符 14337"/>
          <p:cNvSpPr>
            <a:spLocks noGrp="1"/>
          </p:cNvSpPr>
          <p:nvPr>
            <p:ph type="body" idx="1"/>
          </p:nvPr>
        </p:nvSpPr>
        <p:spPr>
          <a:xfrm>
            <a:off x="373380" y="54610"/>
            <a:ext cx="8229600" cy="6048375"/>
          </a:xfrm>
        </p:spPr>
        <p:txBody>
          <a:bodyPr/>
          <a:lstStyle/>
          <a:p>
            <a:pPr>
              <a:buNone/>
            </a:pPr>
            <a:r>
              <a:rPr lang="zh-CN" altLang="en-US" sz="1600" b="1">
                <a:solidFill>
                  <a:schemeClr val="accent6">
                    <a:lumMod val="50000"/>
                  </a:schemeClr>
                </a:solidFill>
                <a:latin typeface="楷体" panose="02010609060101010101" charset="-122"/>
                <a:ea typeface="楷体" panose="02010609060101010101" charset="-122"/>
                <a:cs typeface="楷体" panose="02010609060101010101" charset="-122"/>
                <a:sym typeface="Arial" panose="020B0604020202020204" pitchFamily="34" charset="0"/>
              </a:rPr>
              <a:t>完整的程序如下：</a:t>
            </a:r>
            <a:endParaRPr lang="zh-CN" altLang="en-US" sz="1600" b="1">
              <a:solidFill>
                <a:schemeClr val="accent6">
                  <a:lumMod val="50000"/>
                </a:schemeClr>
              </a:solidFill>
              <a:latin typeface="楷体" panose="02010609060101010101" charset="-122"/>
              <a:ea typeface="楷体" panose="02010609060101010101" charset="-122"/>
              <a:cs typeface="楷体" panose="02010609060101010101" charset="-122"/>
              <a:sym typeface="Arial" panose="020B0604020202020204" pitchFamily="34" charset="0"/>
            </a:endParaRPr>
          </a:p>
          <a:p>
            <a:pPr>
              <a:buNone/>
            </a:pPr>
            <a:r>
              <a:rPr lang="en-US" altLang="zh-CN" sz="1600" b="1">
                <a:solidFill>
                  <a:schemeClr val="accent6">
                    <a:lumMod val="50000"/>
                  </a:schemeClr>
                </a:solidFill>
                <a:latin typeface="楷体" panose="02010609060101010101" charset="-122"/>
                <a:ea typeface="楷体" panose="02010609060101010101" charset="-122"/>
                <a:cs typeface="楷体" panose="02010609060101010101" charset="-122"/>
                <a:sym typeface="Arial" panose="020B0604020202020204" pitchFamily="34" charset="0"/>
              </a:rPr>
              <a:t>#include&lt;iostream&gt;</a:t>
            </a:r>
            <a:endParaRPr lang="en-US" altLang="zh-CN" sz="1600" b="1">
              <a:solidFill>
                <a:schemeClr val="accent6">
                  <a:lumMod val="50000"/>
                </a:schemeClr>
              </a:solidFill>
              <a:latin typeface="楷体" panose="02010609060101010101" charset="-122"/>
              <a:ea typeface="楷体" panose="02010609060101010101" charset="-122"/>
              <a:cs typeface="楷体" panose="02010609060101010101" charset="-122"/>
              <a:sym typeface="Arial" panose="020B0604020202020204" pitchFamily="34" charset="0"/>
            </a:endParaRPr>
          </a:p>
          <a:p>
            <a:pPr>
              <a:buNone/>
            </a:pPr>
            <a:r>
              <a:rPr lang="en-US" altLang="zh-CN" sz="1600" b="1">
                <a:solidFill>
                  <a:schemeClr val="accent6">
                    <a:lumMod val="50000"/>
                  </a:schemeClr>
                </a:solidFill>
                <a:latin typeface="楷体" panose="02010609060101010101" charset="-122"/>
                <a:ea typeface="楷体" panose="02010609060101010101" charset="-122"/>
                <a:cs typeface="楷体" panose="02010609060101010101" charset="-122"/>
                <a:sym typeface="Arial" panose="020B0604020202020204" pitchFamily="34" charset="0"/>
              </a:rPr>
              <a:t>using namespace std;</a:t>
            </a:r>
            <a:endParaRPr lang="en-US" altLang="zh-CN" sz="1600" b="1">
              <a:solidFill>
                <a:schemeClr val="accent6">
                  <a:lumMod val="50000"/>
                </a:schemeClr>
              </a:solidFill>
              <a:latin typeface="楷体" panose="02010609060101010101" charset="-122"/>
              <a:ea typeface="楷体" panose="02010609060101010101" charset="-122"/>
              <a:cs typeface="楷体" panose="02010609060101010101" charset="-122"/>
              <a:sym typeface="Arial" panose="020B0604020202020204" pitchFamily="34" charset="0"/>
            </a:endParaRPr>
          </a:p>
          <a:p>
            <a:pPr>
              <a:buNone/>
            </a:pPr>
            <a:r>
              <a:rPr lang="en-US" altLang="zh-CN" sz="1800" b="1" u="sng">
                <a:solidFill>
                  <a:srgbClr val="FFC000"/>
                </a:solidFill>
                <a:latin typeface="楷体" panose="02010609060101010101" charset="-122"/>
                <a:ea typeface="楷体" panose="02010609060101010101" charset="-122"/>
                <a:cs typeface="楷体" panose="02010609060101010101" charset="-122"/>
                <a:sym typeface="Arial" panose="020B0604020202020204" pitchFamily="34" charset="0"/>
              </a:rPr>
              <a:t>int js(int); </a:t>
            </a:r>
            <a:r>
              <a:rPr lang="en-US" altLang="zh-CN" sz="1600" b="1">
                <a:solidFill>
                  <a:srgbClr val="FFC000"/>
                </a:solidFill>
                <a:latin typeface="楷体" panose="02010609060101010101" charset="-122"/>
                <a:ea typeface="楷体" panose="02010609060101010101" charset="-122"/>
                <a:cs typeface="楷体" panose="02010609060101010101" charset="-122"/>
                <a:sym typeface="Arial" panose="020B0604020202020204" pitchFamily="34" charset="0"/>
              </a:rPr>
              <a:t> </a:t>
            </a:r>
            <a:r>
              <a:rPr lang="en-US" altLang="zh-CN" sz="1600" b="1">
                <a:solidFill>
                  <a:schemeClr val="accent6">
                    <a:lumMod val="50000"/>
                  </a:schemeClr>
                </a:solidFill>
                <a:latin typeface="楷体" panose="02010609060101010101" charset="-122"/>
                <a:ea typeface="楷体" panose="02010609060101010101" charset="-122"/>
                <a:cs typeface="楷体" panose="02010609060101010101" charset="-122"/>
                <a:sym typeface="Arial" panose="020B0604020202020204" pitchFamily="34" charset="0"/>
              </a:rPr>
              <a:t>                       </a:t>
            </a:r>
            <a:r>
              <a:rPr lang="en-US" altLang="zh-CN" sz="1600" b="1">
                <a:solidFill>
                  <a:srgbClr val="FFC000"/>
                </a:solidFill>
                <a:latin typeface="楷体" panose="02010609060101010101" charset="-122"/>
                <a:ea typeface="楷体" panose="02010609060101010101" charset="-122"/>
                <a:cs typeface="楷体" panose="02010609060101010101" charset="-122"/>
                <a:sym typeface="Arial" panose="020B0604020202020204" pitchFamily="34" charset="0"/>
              </a:rPr>
              <a:t> //</a:t>
            </a:r>
            <a:r>
              <a:rPr lang="zh-CN" altLang="en-US" sz="1600" b="1">
                <a:solidFill>
                  <a:srgbClr val="FFC000"/>
                </a:solidFill>
                <a:latin typeface="楷体" panose="02010609060101010101" charset="-122"/>
                <a:ea typeface="楷体" panose="02010609060101010101" charset="-122"/>
                <a:cs typeface="楷体" panose="02010609060101010101" charset="-122"/>
                <a:sym typeface="Arial" panose="020B0604020202020204" pitchFamily="34" charset="0"/>
              </a:rPr>
              <a:t>函数的声明</a:t>
            </a:r>
            <a:endParaRPr lang="zh-CN" altLang="en-US" sz="1600" b="1">
              <a:solidFill>
                <a:schemeClr val="accent6">
                  <a:lumMod val="50000"/>
                </a:schemeClr>
              </a:solidFill>
              <a:latin typeface="楷体" panose="02010609060101010101" charset="-122"/>
              <a:ea typeface="楷体" panose="02010609060101010101" charset="-122"/>
              <a:cs typeface="楷体" panose="02010609060101010101" charset="-122"/>
              <a:sym typeface="Arial" panose="020B0604020202020204" pitchFamily="34" charset="0"/>
            </a:endParaRPr>
          </a:p>
          <a:p>
            <a:pPr>
              <a:buNone/>
            </a:pPr>
            <a:r>
              <a:rPr lang="en-US" altLang="zh-CN" sz="1600" b="1">
                <a:solidFill>
                  <a:srgbClr val="FF0000"/>
                </a:solidFill>
                <a:latin typeface="楷体" panose="02010609060101010101" charset="-122"/>
                <a:ea typeface="楷体" panose="02010609060101010101" charset="-122"/>
                <a:cs typeface="楷体" panose="02010609060101010101" charset="-122"/>
                <a:sym typeface="Arial" panose="020B0604020202020204" pitchFamily="34" charset="0"/>
              </a:rPr>
              <a:t>int main()</a:t>
            </a:r>
            <a:endParaRPr lang="en-US" altLang="zh-CN" sz="1600" b="1">
              <a:solidFill>
                <a:srgbClr val="FF0000"/>
              </a:solidFill>
              <a:latin typeface="楷体" panose="02010609060101010101" charset="-122"/>
              <a:ea typeface="楷体" panose="02010609060101010101" charset="-122"/>
              <a:cs typeface="楷体" panose="02010609060101010101" charset="-122"/>
              <a:sym typeface="Arial" panose="020B0604020202020204" pitchFamily="34" charset="0"/>
            </a:endParaRPr>
          </a:p>
          <a:p>
            <a:pPr>
              <a:buNone/>
            </a:pPr>
            <a:r>
              <a:rPr lang="en-US" altLang="zh-CN" sz="1600" b="1">
                <a:solidFill>
                  <a:srgbClr val="FF0000"/>
                </a:solidFill>
                <a:latin typeface="楷体" panose="02010609060101010101" charset="-122"/>
                <a:ea typeface="楷体" panose="02010609060101010101" charset="-122"/>
                <a:cs typeface="楷体" panose="02010609060101010101" charset="-122"/>
                <a:sym typeface="Arial" panose="020B0604020202020204" pitchFamily="34" charset="0"/>
              </a:rPr>
              <a:t>{</a:t>
            </a:r>
            <a:endParaRPr lang="en-US" altLang="zh-CN" sz="1600" b="1">
              <a:solidFill>
                <a:srgbClr val="FF0000"/>
              </a:solidFill>
              <a:latin typeface="楷体" panose="02010609060101010101" charset="-122"/>
              <a:ea typeface="楷体" panose="02010609060101010101" charset="-122"/>
              <a:cs typeface="楷体" panose="02010609060101010101" charset="-122"/>
              <a:sym typeface="Arial" panose="020B0604020202020204" pitchFamily="34" charset="0"/>
            </a:endParaRPr>
          </a:p>
          <a:p>
            <a:pPr>
              <a:buNone/>
            </a:pPr>
            <a:r>
              <a:rPr lang="en-US" altLang="zh-CN" sz="1600" b="1">
                <a:solidFill>
                  <a:srgbClr val="FF0000"/>
                </a:solidFill>
                <a:latin typeface="楷体" panose="02010609060101010101" charset="-122"/>
                <a:ea typeface="楷体" panose="02010609060101010101" charset="-122"/>
                <a:cs typeface="楷体" panose="02010609060101010101" charset="-122"/>
                <a:sym typeface="Arial" panose="020B0604020202020204" pitchFamily="34" charset="0"/>
              </a:rPr>
              <a:t>    int sum=0;</a:t>
            </a:r>
            <a:endParaRPr lang="en-US" altLang="zh-CN" sz="1600" b="1">
              <a:solidFill>
                <a:srgbClr val="FF0000"/>
              </a:solidFill>
              <a:latin typeface="楷体" panose="02010609060101010101" charset="-122"/>
              <a:ea typeface="楷体" panose="02010609060101010101" charset="-122"/>
              <a:cs typeface="楷体" panose="02010609060101010101" charset="-122"/>
              <a:sym typeface="Arial" panose="020B0604020202020204" pitchFamily="34" charset="0"/>
            </a:endParaRPr>
          </a:p>
          <a:p>
            <a:pPr>
              <a:buNone/>
            </a:pPr>
            <a:r>
              <a:rPr lang="en-US" altLang="zh-CN" sz="1600" b="1">
                <a:solidFill>
                  <a:srgbClr val="FF0000"/>
                </a:solidFill>
                <a:latin typeface="楷体" panose="02010609060101010101" charset="-122"/>
                <a:ea typeface="楷体" panose="02010609060101010101" charset="-122"/>
                <a:cs typeface="楷体" panose="02010609060101010101" charset="-122"/>
                <a:sym typeface="Arial" panose="020B0604020202020204" pitchFamily="34" charset="0"/>
              </a:rPr>
              <a:t>    for (int i=1; i&lt;=10; ++i)</a:t>
            </a:r>
            <a:endParaRPr lang="en-US" altLang="zh-CN" sz="1600" b="1">
              <a:solidFill>
                <a:srgbClr val="FF0000"/>
              </a:solidFill>
              <a:latin typeface="楷体" panose="02010609060101010101" charset="-122"/>
              <a:ea typeface="楷体" panose="02010609060101010101" charset="-122"/>
              <a:cs typeface="楷体" panose="02010609060101010101" charset="-122"/>
              <a:sym typeface="Arial" panose="020B0604020202020204" pitchFamily="34" charset="0"/>
            </a:endParaRPr>
          </a:p>
          <a:p>
            <a:pPr>
              <a:buNone/>
            </a:pPr>
            <a:r>
              <a:rPr lang="en-US" altLang="zh-CN" sz="1600" b="1">
                <a:solidFill>
                  <a:srgbClr val="FF0000"/>
                </a:solidFill>
                <a:latin typeface="楷体" panose="02010609060101010101" charset="-122"/>
                <a:ea typeface="楷体" panose="02010609060101010101" charset="-122"/>
                <a:cs typeface="楷体" panose="02010609060101010101" charset="-122"/>
                <a:sym typeface="Arial" panose="020B0604020202020204" pitchFamily="34" charset="0"/>
              </a:rPr>
              <a:t>      sum+=</a:t>
            </a:r>
            <a:r>
              <a:rPr lang="en-US" altLang="zh-CN" sz="1600" b="1">
                <a:solidFill>
                  <a:srgbClr val="00B050"/>
                </a:solidFill>
                <a:latin typeface="楷体" panose="02010609060101010101" charset="-122"/>
                <a:ea typeface="楷体" panose="02010609060101010101" charset="-122"/>
                <a:cs typeface="楷体" panose="02010609060101010101" charset="-122"/>
                <a:sym typeface="Arial" panose="020B0604020202020204" pitchFamily="34" charset="0"/>
              </a:rPr>
              <a:t>js(i)</a:t>
            </a:r>
            <a:r>
              <a:rPr lang="en-US" altLang="zh-CN" sz="1600" b="1">
                <a:solidFill>
                  <a:srgbClr val="FF0000"/>
                </a:solidFill>
                <a:latin typeface="楷体" panose="02010609060101010101" charset="-122"/>
                <a:ea typeface="楷体" panose="02010609060101010101" charset="-122"/>
                <a:cs typeface="楷体" panose="02010609060101010101" charset="-122"/>
                <a:sym typeface="Arial" panose="020B0604020202020204" pitchFamily="34" charset="0"/>
              </a:rPr>
              <a:t>;                       //</a:t>
            </a:r>
            <a:r>
              <a:rPr lang="zh-CN" altLang="en-US" sz="1600" b="1">
                <a:solidFill>
                  <a:srgbClr val="FF0000"/>
                </a:solidFill>
                <a:latin typeface="楷体" panose="02010609060101010101" charset="-122"/>
                <a:ea typeface="楷体" panose="02010609060101010101" charset="-122"/>
                <a:cs typeface="楷体" panose="02010609060101010101" charset="-122"/>
                <a:sym typeface="Arial" panose="020B0604020202020204" pitchFamily="34" charset="0"/>
              </a:rPr>
              <a:t>函数的调用</a:t>
            </a:r>
            <a:endParaRPr lang="zh-CN" altLang="en-US" sz="1600" b="1">
              <a:solidFill>
                <a:srgbClr val="FF0000"/>
              </a:solidFill>
              <a:latin typeface="楷体" panose="02010609060101010101" charset="-122"/>
              <a:ea typeface="楷体" panose="02010609060101010101" charset="-122"/>
              <a:cs typeface="楷体" panose="02010609060101010101" charset="-122"/>
              <a:sym typeface="Arial" panose="020B0604020202020204" pitchFamily="34" charset="0"/>
            </a:endParaRPr>
          </a:p>
          <a:p>
            <a:pPr>
              <a:buNone/>
            </a:pPr>
            <a:r>
              <a:rPr lang="zh-CN" altLang="en-US" sz="1600" b="1">
                <a:solidFill>
                  <a:srgbClr val="FF0000"/>
                </a:solidFill>
                <a:latin typeface="楷体" panose="02010609060101010101" charset="-122"/>
                <a:ea typeface="楷体" panose="02010609060101010101" charset="-122"/>
                <a:cs typeface="楷体" panose="02010609060101010101" charset="-122"/>
                <a:sym typeface="Arial" panose="020B0604020202020204" pitchFamily="34" charset="0"/>
              </a:rPr>
              <a:t>    </a:t>
            </a:r>
            <a:r>
              <a:rPr lang="en-US" altLang="zh-CN" sz="1600" b="1">
                <a:solidFill>
                  <a:srgbClr val="FF0000"/>
                </a:solidFill>
                <a:latin typeface="楷体" panose="02010609060101010101" charset="-122"/>
                <a:ea typeface="楷体" panose="02010609060101010101" charset="-122"/>
                <a:cs typeface="楷体" panose="02010609060101010101" charset="-122"/>
                <a:sym typeface="Arial" panose="020B0604020202020204" pitchFamily="34" charset="0"/>
              </a:rPr>
              <a:t>cout&lt;&lt;"sum="&lt;&lt;sum&lt;&lt;endl;</a:t>
            </a:r>
            <a:endParaRPr lang="en-US" altLang="zh-CN" sz="1600" b="1">
              <a:solidFill>
                <a:srgbClr val="FF0000"/>
              </a:solidFill>
              <a:latin typeface="楷体" panose="02010609060101010101" charset="-122"/>
              <a:ea typeface="楷体" panose="02010609060101010101" charset="-122"/>
              <a:cs typeface="楷体" panose="02010609060101010101" charset="-122"/>
              <a:sym typeface="Arial" panose="020B0604020202020204" pitchFamily="34" charset="0"/>
            </a:endParaRPr>
          </a:p>
          <a:p>
            <a:pPr>
              <a:buNone/>
            </a:pPr>
            <a:r>
              <a:rPr lang="en-US" altLang="zh-CN" sz="1600" b="1">
                <a:solidFill>
                  <a:srgbClr val="FF0000"/>
                </a:solidFill>
                <a:latin typeface="楷体" panose="02010609060101010101" charset="-122"/>
                <a:ea typeface="楷体" panose="02010609060101010101" charset="-122"/>
                <a:cs typeface="楷体" panose="02010609060101010101" charset="-122"/>
                <a:sym typeface="Arial" panose="020B0604020202020204" pitchFamily="34" charset="0"/>
              </a:rPr>
              <a:t>return 0;</a:t>
            </a:r>
            <a:endParaRPr lang="en-US" altLang="zh-CN" sz="1600" b="1">
              <a:solidFill>
                <a:srgbClr val="FF0000"/>
              </a:solidFill>
              <a:latin typeface="楷体" panose="02010609060101010101" charset="-122"/>
              <a:ea typeface="楷体" panose="02010609060101010101" charset="-122"/>
              <a:cs typeface="楷体" panose="02010609060101010101" charset="-122"/>
              <a:sym typeface="Arial" panose="020B0604020202020204" pitchFamily="34" charset="0"/>
            </a:endParaRPr>
          </a:p>
          <a:p>
            <a:pPr>
              <a:buNone/>
            </a:pPr>
            <a:r>
              <a:rPr lang="en-US" altLang="zh-CN" sz="1600" b="1">
                <a:solidFill>
                  <a:srgbClr val="FF0000"/>
                </a:solidFill>
                <a:latin typeface="楷体" panose="02010609060101010101" charset="-122"/>
                <a:ea typeface="楷体" panose="02010609060101010101" charset="-122"/>
                <a:cs typeface="楷体" panose="02010609060101010101" charset="-122"/>
                <a:sym typeface="Arial" panose="020B0604020202020204" pitchFamily="34" charset="0"/>
              </a:rPr>
              <a:t>}</a:t>
            </a:r>
            <a:endParaRPr lang="en-US" altLang="zh-CN" sz="1600" b="1">
              <a:solidFill>
                <a:srgbClr val="FF0000"/>
              </a:solidFill>
              <a:latin typeface="楷体" panose="02010609060101010101" charset="-122"/>
              <a:ea typeface="楷体" panose="02010609060101010101" charset="-122"/>
              <a:cs typeface="楷体" panose="02010609060101010101" charset="-122"/>
              <a:sym typeface="Arial" panose="020B0604020202020204" pitchFamily="34" charset="0"/>
            </a:endParaRPr>
          </a:p>
          <a:p>
            <a:pPr>
              <a:buNone/>
            </a:pPr>
            <a:endParaRPr lang="en-US" altLang="zh-CN" sz="1600" b="1">
              <a:solidFill>
                <a:schemeClr val="accent6">
                  <a:lumMod val="50000"/>
                </a:schemeClr>
              </a:solidFill>
              <a:latin typeface="楷体" panose="02010609060101010101" charset="-122"/>
              <a:ea typeface="楷体" panose="02010609060101010101" charset="-122"/>
              <a:cs typeface="楷体" panose="02010609060101010101" charset="-122"/>
              <a:sym typeface="Arial" panose="020B0604020202020204" pitchFamily="34" charset="0"/>
            </a:endParaRPr>
          </a:p>
          <a:p>
            <a:pPr>
              <a:buNone/>
            </a:pPr>
            <a:r>
              <a:rPr lang="en-US" altLang="zh-CN" sz="1600" b="1">
                <a:solidFill>
                  <a:srgbClr val="00B050"/>
                </a:solidFill>
                <a:latin typeface="楷体" panose="02010609060101010101" charset="-122"/>
                <a:ea typeface="楷体" panose="02010609060101010101" charset="-122"/>
                <a:cs typeface="楷体" panose="02010609060101010101" charset="-122"/>
                <a:sym typeface="Arial" panose="020B0604020202020204" pitchFamily="34" charset="0"/>
              </a:rPr>
              <a:t>int js(int n)                           //</a:t>
            </a:r>
            <a:r>
              <a:rPr lang="zh-CN" altLang="en-US" sz="1600" b="1">
                <a:solidFill>
                  <a:srgbClr val="00B050"/>
                </a:solidFill>
                <a:latin typeface="楷体" panose="02010609060101010101" charset="-122"/>
                <a:ea typeface="楷体" panose="02010609060101010101" charset="-122"/>
                <a:cs typeface="楷体" panose="02010609060101010101" charset="-122"/>
                <a:sym typeface="Arial" panose="020B0604020202020204" pitchFamily="34" charset="0"/>
              </a:rPr>
              <a:t>定义的函数体</a:t>
            </a:r>
            <a:endParaRPr lang="zh-CN" altLang="en-US" sz="1600" b="1">
              <a:solidFill>
                <a:srgbClr val="00B050"/>
              </a:solidFill>
              <a:latin typeface="楷体" panose="02010609060101010101" charset="-122"/>
              <a:ea typeface="楷体" panose="02010609060101010101" charset="-122"/>
              <a:cs typeface="楷体" panose="02010609060101010101" charset="-122"/>
              <a:sym typeface="Arial" panose="020B0604020202020204" pitchFamily="34" charset="0"/>
            </a:endParaRPr>
          </a:p>
          <a:p>
            <a:pPr>
              <a:buNone/>
            </a:pPr>
            <a:r>
              <a:rPr lang="en-US" altLang="zh-CN" sz="1600" b="1">
                <a:solidFill>
                  <a:srgbClr val="00B050"/>
                </a:solidFill>
                <a:latin typeface="楷体" panose="02010609060101010101" charset="-122"/>
                <a:ea typeface="楷体" panose="02010609060101010101" charset="-122"/>
                <a:cs typeface="楷体" panose="02010609060101010101" charset="-122"/>
                <a:sym typeface="Arial" panose="020B0604020202020204" pitchFamily="34" charset="0"/>
              </a:rPr>
              <a:t>{</a:t>
            </a:r>
            <a:endParaRPr lang="en-US" altLang="zh-CN" sz="1600" b="1">
              <a:solidFill>
                <a:srgbClr val="00B050"/>
              </a:solidFill>
              <a:latin typeface="楷体" panose="02010609060101010101" charset="-122"/>
              <a:ea typeface="楷体" panose="02010609060101010101" charset="-122"/>
              <a:cs typeface="楷体" panose="02010609060101010101" charset="-122"/>
              <a:sym typeface="Arial" panose="020B0604020202020204" pitchFamily="34" charset="0"/>
            </a:endParaRPr>
          </a:p>
          <a:p>
            <a:pPr>
              <a:buNone/>
            </a:pPr>
            <a:endParaRPr lang="en-US" altLang="zh-CN" sz="1600" b="1">
              <a:solidFill>
                <a:srgbClr val="00B050"/>
              </a:solidFill>
              <a:latin typeface="楷体" panose="02010609060101010101" charset="-122"/>
              <a:ea typeface="楷体" panose="02010609060101010101" charset="-122"/>
              <a:cs typeface="楷体" panose="02010609060101010101" charset="-122"/>
              <a:sym typeface="Arial" panose="020B0604020202020204" pitchFamily="34" charset="0"/>
            </a:endParaRPr>
          </a:p>
          <a:p>
            <a:pPr>
              <a:buNone/>
            </a:pPr>
            <a:r>
              <a:rPr lang="en-US" altLang="zh-CN" sz="1600" b="1">
                <a:solidFill>
                  <a:srgbClr val="00B050"/>
                </a:solidFill>
                <a:latin typeface="楷体" panose="02010609060101010101" charset="-122"/>
                <a:ea typeface="楷体" panose="02010609060101010101" charset="-122"/>
                <a:cs typeface="楷体" panose="02010609060101010101" charset="-122"/>
                <a:sym typeface="Arial" panose="020B0604020202020204" pitchFamily="34" charset="0"/>
              </a:rPr>
              <a:t>     int s=1;</a:t>
            </a:r>
            <a:endParaRPr lang="en-US" altLang="zh-CN" sz="1600" b="1">
              <a:solidFill>
                <a:srgbClr val="00B050"/>
              </a:solidFill>
              <a:latin typeface="楷体" panose="02010609060101010101" charset="-122"/>
              <a:ea typeface="楷体" panose="02010609060101010101" charset="-122"/>
              <a:cs typeface="楷体" panose="02010609060101010101" charset="-122"/>
              <a:sym typeface="Arial" panose="020B0604020202020204" pitchFamily="34" charset="0"/>
            </a:endParaRPr>
          </a:p>
          <a:p>
            <a:pPr>
              <a:buNone/>
            </a:pPr>
            <a:r>
              <a:rPr lang="en-US" altLang="zh-CN" sz="1600" b="1">
                <a:solidFill>
                  <a:srgbClr val="00B050"/>
                </a:solidFill>
                <a:latin typeface="楷体" panose="02010609060101010101" charset="-122"/>
                <a:ea typeface="楷体" panose="02010609060101010101" charset="-122"/>
                <a:cs typeface="楷体" panose="02010609060101010101" charset="-122"/>
                <a:sym typeface="Arial" panose="020B0604020202020204" pitchFamily="34" charset="0"/>
              </a:rPr>
              <a:t>     for (int i=1; i&lt;=n; ++i)</a:t>
            </a:r>
            <a:endParaRPr lang="en-US" altLang="zh-CN" sz="1600" b="1">
              <a:solidFill>
                <a:srgbClr val="00B050"/>
              </a:solidFill>
              <a:latin typeface="楷体" panose="02010609060101010101" charset="-122"/>
              <a:ea typeface="楷体" panose="02010609060101010101" charset="-122"/>
              <a:cs typeface="楷体" panose="02010609060101010101" charset="-122"/>
              <a:sym typeface="Arial" panose="020B0604020202020204" pitchFamily="34" charset="0"/>
            </a:endParaRPr>
          </a:p>
          <a:p>
            <a:pPr>
              <a:buNone/>
            </a:pPr>
            <a:r>
              <a:rPr lang="en-US" altLang="zh-CN" sz="1600" b="1">
                <a:solidFill>
                  <a:srgbClr val="00B050"/>
                </a:solidFill>
                <a:latin typeface="楷体" panose="02010609060101010101" charset="-122"/>
                <a:ea typeface="楷体" panose="02010609060101010101" charset="-122"/>
                <a:cs typeface="楷体" panose="02010609060101010101" charset="-122"/>
                <a:sym typeface="Arial" panose="020B0604020202020204" pitchFamily="34" charset="0"/>
              </a:rPr>
              <a:t>       s*=i;</a:t>
            </a:r>
            <a:endParaRPr lang="en-US" altLang="zh-CN" sz="1600" b="1">
              <a:solidFill>
                <a:srgbClr val="00B050"/>
              </a:solidFill>
              <a:latin typeface="楷体" panose="02010609060101010101" charset="-122"/>
              <a:ea typeface="楷体" panose="02010609060101010101" charset="-122"/>
              <a:cs typeface="楷体" panose="02010609060101010101" charset="-122"/>
              <a:sym typeface="Arial" panose="020B0604020202020204" pitchFamily="34" charset="0"/>
            </a:endParaRPr>
          </a:p>
          <a:p>
            <a:pPr>
              <a:buNone/>
            </a:pPr>
            <a:r>
              <a:rPr lang="en-US" altLang="zh-CN" sz="1600" b="1">
                <a:solidFill>
                  <a:srgbClr val="00B050"/>
                </a:solidFill>
                <a:latin typeface="楷体" panose="02010609060101010101" charset="-122"/>
                <a:ea typeface="楷体" panose="02010609060101010101" charset="-122"/>
                <a:cs typeface="楷体" panose="02010609060101010101" charset="-122"/>
                <a:sym typeface="Arial" panose="020B0604020202020204" pitchFamily="34" charset="0"/>
              </a:rPr>
              <a:t>     return s;                          //</a:t>
            </a:r>
            <a:r>
              <a:rPr lang="zh-CN" altLang="en-US" sz="1600" b="1">
                <a:solidFill>
                  <a:srgbClr val="00B050"/>
                </a:solidFill>
                <a:latin typeface="楷体" panose="02010609060101010101" charset="-122"/>
                <a:ea typeface="楷体" panose="02010609060101010101" charset="-122"/>
                <a:cs typeface="楷体" panose="02010609060101010101" charset="-122"/>
                <a:sym typeface="Arial" panose="020B0604020202020204" pitchFamily="34" charset="0"/>
              </a:rPr>
              <a:t>函数的返回值</a:t>
            </a:r>
            <a:endParaRPr lang="zh-CN" altLang="en-US" sz="1600" b="1">
              <a:solidFill>
                <a:srgbClr val="00B050"/>
              </a:solidFill>
              <a:latin typeface="楷体" panose="02010609060101010101" charset="-122"/>
              <a:ea typeface="楷体" panose="02010609060101010101" charset="-122"/>
              <a:cs typeface="楷体" panose="02010609060101010101" charset="-122"/>
              <a:sym typeface="Arial" panose="020B0604020202020204" pitchFamily="34" charset="0"/>
            </a:endParaRPr>
          </a:p>
          <a:p>
            <a:pPr>
              <a:buNone/>
            </a:pPr>
            <a:r>
              <a:rPr lang="en-US" altLang="zh-CN" sz="1600" b="1">
                <a:solidFill>
                  <a:srgbClr val="00B050"/>
                </a:solidFill>
                <a:latin typeface="楷体" panose="02010609060101010101" charset="-122"/>
                <a:ea typeface="楷体" panose="02010609060101010101" charset="-122"/>
                <a:cs typeface="楷体" panose="02010609060101010101" charset="-122"/>
                <a:sym typeface="Arial" panose="020B0604020202020204" pitchFamily="34" charset="0"/>
              </a:rPr>
              <a:t>}</a:t>
            </a:r>
            <a:endParaRPr lang="en-US" altLang="zh-CN" sz="1600" b="1">
              <a:solidFill>
                <a:srgbClr val="00B050"/>
              </a:solidFill>
              <a:latin typeface="楷体" panose="02010609060101010101" charset="-122"/>
              <a:ea typeface="楷体" panose="02010609060101010101" charset="-122"/>
              <a:cs typeface="楷体" panose="02010609060101010101" charset="-122"/>
              <a:sym typeface="Arial" panose="020B0604020202020204"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文本占位符 16385"/>
          <p:cNvSpPr>
            <a:spLocks noGrp="1"/>
          </p:cNvSpPr>
          <p:nvPr>
            <p:ph type="body" idx="1"/>
          </p:nvPr>
        </p:nvSpPr>
        <p:spPr>
          <a:xfrm>
            <a:off x="345440" y="445770"/>
            <a:ext cx="8229600" cy="4525963"/>
          </a:xfrm>
        </p:spPr>
        <p:txBody>
          <a:bodyPr/>
          <a:lstStyle/>
          <a:p>
            <a:pPr>
              <a:buSzPct val="40000"/>
              <a:buFont typeface="Wingdings" panose="05000000000000000000" pitchFamily="2" charset="2"/>
              <a:buChar char="l"/>
            </a:pPr>
            <a:r>
              <a:rPr lang="zh-CN" altLang="en-US" sz="2400" b="1" dirty="0">
                <a:solidFill>
                  <a:schemeClr val="accent6">
                    <a:lumMod val="50000"/>
                  </a:schemeClr>
                </a:solidFill>
                <a:latin typeface="楷体" panose="02010609060101010101" charset="-122"/>
                <a:ea typeface="楷体" panose="02010609060101010101" charset="-122"/>
                <a:cs typeface="楷体" panose="02010609060101010101" charset="-122"/>
              </a:rPr>
              <a:t>2．函数的调用</a:t>
            </a:r>
            <a:endParaRPr lang="zh-CN" altLang="en-US" sz="2400" b="1" dirty="0">
              <a:solidFill>
                <a:schemeClr val="accent6">
                  <a:lumMod val="50000"/>
                </a:schemeClr>
              </a:solidFill>
              <a:latin typeface="楷体" panose="02010609060101010101" charset="-122"/>
              <a:ea typeface="楷体" panose="02010609060101010101" charset="-122"/>
              <a:cs typeface="楷体" panose="02010609060101010101" charset="-122"/>
            </a:endParaRPr>
          </a:p>
          <a:p>
            <a:pPr>
              <a:buNone/>
            </a:pPr>
            <a:r>
              <a:rPr lang="zh-CN" altLang="en-US" sz="2000" dirty="0">
                <a:solidFill>
                  <a:schemeClr val="accent6">
                    <a:lumMod val="50000"/>
                  </a:schemeClr>
                </a:solidFill>
                <a:latin typeface="楷体" panose="02010609060101010101" charset="-122"/>
                <a:ea typeface="楷体" panose="02010609060101010101" charset="-122"/>
                <a:cs typeface="楷体" panose="02010609060101010101" charset="-122"/>
              </a:rPr>
              <a:t>		</a:t>
            </a:r>
            <a:endParaRPr lang="zh-CN" altLang="en-US" sz="2000" dirty="0">
              <a:solidFill>
                <a:schemeClr val="accent6">
                  <a:lumMod val="50000"/>
                </a:schemeClr>
              </a:solidFill>
              <a:latin typeface="楷体" panose="02010609060101010101" charset="-122"/>
              <a:ea typeface="楷体" panose="02010609060101010101" charset="-122"/>
              <a:cs typeface="楷体" panose="02010609060101010101" charset="-122"/>
            </a:endParaRPr>
          </a:p>
          <a:p>
            <a:pPr algn="ctr">
              <a:lnSpc>
                <a:spcPct val="150000"/>
              </a:lnSpc>
              <a:buFont typeface="Wingdings" panose="05000000000000000000" pitchFamily="2" charset="2"/>
              <a:buChar char="Ø"/>
            </a:pPr>
            <a:r>
              <a:rPr lang="zh-CN" altLang="en-US" sz="2400" b="1" dirty="0">
                <a:solidFill>
                  <a:schemeClr val="accent6">
                    <a:lumMod val="50000"/>
                  </a:schemeClr>
                </a:solidFill>
                <a:latin typeface="楷体" panose="02010609060101010101" charset="-122"/>
                <a:ea typeface="楷体" panose="02010609060101010101" charset="-122"/>
                <a:cs typeface="楷体" panose="02010609060101010101" charset="-122"/>
              </a:rPr>
              <a:t>函数名（实参列表） </a:t>
            </a:r>
            <a:endParaRPr lang="zh-CN" altLang="en-US" sz="2400" b="1" dirty="0">
              <a:solidFill>
                <a:schemeClr val="accent6">
                  <a:lumMod val="50000"/>
                </a:schemeClr>
              </a:solidFill>
              <a:latin typeface="楷体" panose="02010609060101010101" charset="-122"/>
              <a:ea typeface="楷体" panose="02010609060101010101" charset="-122"/>
              <a:cs typeface="楷体" panose="02010609060101010101" charset="-122"/>
            </a:endParaRPr>
          </a:p>
          <a:p>
            <a:pPr algn="ctr">
              <a:lnSpc>
                <a:spcPct val="150000"/>
              </a:lnSpc>
              <a:buFont typeface="Wingdings" panose="05000000000000000000" pitchFamily="2" charset="2"/>
              <a:buChar char="Ø"/>
            </a:pPr>
            <a:r>
              <a:rPr lang="zh-CN" altLang="en-US" sz="2400" b="1" dirty="0">
                <a:solidFill>
                  <a:schemeClr val="accent6">
                    <a:lumMod val="50000"/>
                  </a:schemeClr>
                </a:solidFill>
                <a:latin typeface="楷体" panose="02010609060101010101" charset="-122"/>
                <a:ea typeface="楷体" panose="02010609060101010101" charset="-122"/>
                <a:cs typeface="楷体" panose="02010609060101010101" charset="-122"/>
              </a:rPr>
              <a:t>例题中语句 sum+=js(i);</a:t>
            </a:r>
            <a:endParaRPr lang="zh-CN" altLang="en-US" sz="2400" b="1" dirty="0">
              <a:solidFill>
                <a:schemeClr val="accent6">
                  <a:lumMod val="50000"/>
                </a:schemeClr>
              </a:solidFill>
              <a:latin typeface="楷体" panose="02010609060101010101" charset="-122"/>
              <a:ea typeface="楷体" panose="02010609060101010101" charset="-122"/>
              <a:cs typeface="楷体" panose="02010609060101010101" charset="-122"/>
            </a:endParaRPr>
          </a:p>
          <a:p>
            <a:pPr algn="ctr">
              <a:lnSpc>
                <a:spcPct val="150000"/>
              </a:lnSpc>
              <a:buFont typeface="Wingdings" panose="05000000000000000000" pitchFamily="2" charset="2"/>
              <a:buChar char="Ø"/>
            </a:pPr>
            <a:endParaRPr lang="zh-CN" altLang="en-US" sz="2400" b="1" dirty="0">
              <a:solidFill>
                <a:schemeClr val="accent6">
                  <a:lumMod val="50000"/>
                </a:schemeClr>
              </a:solidFill>
              <a:latin typeface="楷体" panose="02010609060101010101" charset="-122"/>
              <a:ea typeface="楷体" panose="02010609060101010101" charset="-122"/>
              <a:cs typeface="楷体" panose="02010609060101010101" charset="-122"/>
            </a:endParaRPr>
          </a:p>
          <a:p>
            <a:pPr>
              <a:lnSpc>
                <a:spcPct val="150000"/>
              </a:lnSpc>
              <a:buNone/>
            </a:pPr>
            <a:r>
              <a:rPr lang="zh-CN" altLang="en-US" sz="2000" dirty="0">
                <a:solidFill>
                  <a:schemeClr val="accent6">
                    <a:lumMod val="50000"/>
                  </a:schemeClr>
                </a:solidFill>
                <a:latin typeface="楷体" panose="02010609060101010101" charset="-122"/>
                <a:ea typeface="楷体" panose="02010609060101010101" charset="-122"/>
                <a:cs typeface="楷体" panose="02010609060101010101" charset="-122"/>
              </a:rPr>
              <a:t>		</a:t>
            </a:r>
            <a:r>
              <a:rPr lang="zh-CN" altLang="en-US" sz="2400" b="1" dirty="0">
                <a:solidFill>
                  <a:srgbClr val="FF0000"/>
                </a:solidFill>
                <a:latin typeface="楷体" panose="02010609060101010101" charset="-122"/>
                <a:ea typeface="楷体" panose="02010609060101010101" charset="-122"/>
                <a:cs typeface="楷体" panose="02010609060101010101" charset="-122"/>
              </a:rPr>
              <a:t>实参列表中应给出与函数原型形参个数相同、类型相符的实参。</a:t>
            </a:r>
            <a:endParaRPr lang="zh-CN" altLang="en-US" sz="2400" b="1" dirty="0">
              <a:solidFill>
                <a:srgbClr val="FF0000"/>
              </a:solidFill>
              <a:latin typeface="楷体" panose="02010609060101010101" charset="-122"/>
              <a:ea typeface="楷体" panose="02010609060101010101" charset="-122"/>
              <a:cs typeface="楷体" panose="02010609060101010101"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文本占位符 14337"/>
          <p:cNvSpPr>
            <a:spLocks noGrp="1"/>
          </p:cNvSpPr>
          <p:nvPr>
            <p:ph type="body" idx="1"/>
          </p:nvPr>
        </p:nvSpPr>
        <p:spPr>
          <a:xfrm>
            <a:off x="373380" y="54610"/>
            <a:ext cx="8229600" cy="6048375"/>
          </a:xfrm>
        </p:spPr>
        <p:txBody>
          <a:bodyPr/>
          <a:lstStyle/>
          <a:p>
            <a:pPr>
              <a:buNone/>
            </a:pPr>
            <a:r>
              <a:rPr lang="zh-CN" altLang="en-US" sz="1600" b="1">
                <a:solidFill>
                  <a:schemeClr val="accent6">
                    <a:lumMod val="50000"/>
                  </a:schemeClr>
                </a:solidFill>
                <a:latin typeface="楷体" panose="02010609060101010101" charset="-122"/>
                <a:ea typeface="楷体" panose="02010609060101010101" charset="-122"/>
                <a:cs typeface="楷体" panose="02010609060101010101" charset="-122"/>
                <a:sym typeface="Arial" panose="020B0604020202020204" pitchFamily="34" charset="0"/>
              </a:rPr>
              <a:t>完整的程序如下：</a:t>
            </a:r>
            <a:endParaRPr lang="zh-CN" altLang="en-US" sz="1600" b="1">
              <a:solidFill>
                <a:schemeClr val="accent6">
                  <a:lumMod val="50000"/>
                </a:schemeClr>
              </a:solidFill>
              <a:latin typeface="楷体" panose="02010609060101010101" charset="-122"/>
              <a:ea typeface="楷体" panose="02010609060101010101" charset="-122"/>
              <a:cs typeface="楷体" panose="02010609060101010101" charset="-122"/>
              <a:sym typeface="Arial" panose="020B0604020202020204" pitchFamily="34" charset="0"/>
            </a:endParaRPr>
          </a:p>
          <a:p>
            <a:pPr>
              <a:buNone/>
            </a:pPr>
            <a:r>
              <a:rPr lang="en-US" altLang="zh-CN" sz="1600" b="1">
                <a:solidFill>
                  <a:schemeClr val="accent6">
                    <a:lumMod val="50000"/>
                  </a:schemeClr>
                </a:solidFill>
                <a:latin typeface="楷体" panose="02010609060101010101" charset="-122"/>
                <a:ea typeface="楷体" panose="02010609060101010101" charset="-122"/>
                <a:cs typeface="楷体" panose="02010609060101010101" charset="-122"/>
                <a:sym typeface="Arial" panose="020B0604020202020204" pitchFamily="34" charset="0"/>
              </a:rPr>
              <a:t>#include&lt;iostream&gt;</a:t>
            </a:r>
            <a:endParaRPr lang="en-US" altLang="zh-CN" sz="1600" b="1">
              <a:solidFill>
                <a:schemeClr val="accent6">
                  <a:lumMod val="50000"/>
                </a:schemeClr>
              </a:solidFill>
              <a:latin typeface="楷体" panose="02010609060101010101" charset="-122"/>
              <a:ea typeface="楷体" panose="02010609060101010101" charset="-122"/>
              <a:cs typeface="楷体" panose="02010609060101010101" charset="-122"/>
              <a:sym typeface="Arial" panose="020B0604020202020204" pitchFamily="34" charset="0"/>
            </a:endParaRPr>
          </a:p>
          <a:p>
            <a:pPr>
              <a:buNone/>
            </a:pPr>
            <a:r>
              <a:rPr lang="en-US" altLang="zh-CN" sz="1600" b="1">
                <a:solidFill>
                  <a:schemeClr val="accent6">
                    <a:lumMod val="50000"/>
                  </a:schemeClr>
                </a:solidFill>
                <a:latin typeface="楷体" panose="02010609060101010101" charset="-122"/>
                <a:ea typeface="楷体" panose="02010609060101010101" charset="-122"/>
                <a:cs typeface="楷体" panose="02010609060101010101" charset="-122"/>
                <a:sym typeface="Arial" panose="020B0604020202020204" pitchFamily="34" charset="0"/>
              </a:rPr>
              <a:t>using namespace std;</a:t>
            </a:r>
            <a:endParaRPr lang="en-US" altLang="zh-CN" sz="1600" b="1">
              <a:solidFill>
                <a:schemeClr val="accent6">
                  <a:lumMod val="50000"/>
                </a:schemeClr>
              </a:solidFill>
              <a:latin typeface="楷体" panose="02010609060101010101" charset="-122"/>
              <a:ea typeface="楷体" panose="02010609060101010101" charset="-122"/>
              <a:cs typeface="楷体" panose="02010609060101010101" charset="-122"/>
              <a:sym typeface="Arial" panose="020B0604020202020204" pitchFamily="34" charset="0"/>
            </a:endParaRPr>
          </a:p>
          <a:p>
            <a:pPr>
              <a:buNone/>
            </a:pPr>
            <a:r>
              <a:rPr lang="en-US" altLang="zh-CN" sz="1800" b="1" u="sng">
                <a:solidFill>
                  <a:srgbClr val="FFC000"/>
                </a:solidFill>
                <a:latin typeface="楷体" panose="02010609060101010101" charset="-122"/>
                <a:ea typeface="楷体" panose="02010609060101010101" charset="-122"/>
                <a:cs typeface="楷体" panose="02010609060101010101" charset="-122"/>
                <a:sym typeface="Arial" panose="020B0604020202020204" pitchFamily="34" charset="0"/>
              </a:rPr>
              <a:t>int js(int); </a:t>
            </a:r>
            <a:r>
              <a:rPr lang="en-US" altLang="zh-CN" sz="1600" b="1">
                <a:solidFill>
                  <a:srgbClr val="FFC000"/>
                </a:solidFill>
                <a:latin typeface="楷体" panose="02010609060101010101" charset="-122"/>
                <a:ea typeface="楷体" panose="02010609060101010101" charset="-122"/>
                <a:cs typeface="楷体" panose="02010609060101010101" charset="-122"/>
                <a:sym typeface="Arial" panose="020B0604020202020204" pitchFamily="34" charset="0"/>
              </a:rPr>
              <a:t> </a:t>
            </a:r>
            <a:r>
              <a:rPr lang="en-US" altLang="zh-CN" sz="1600" b="1">
                <a:solidFill>
                  <a:schemeClr val="accent6">
                    <a:lumMod val="50000"/>
                  </a:schemeClr>
                </a:solidFill>
                <a:latin typeface="楷体" panose="02010609060101010101" charset="-122"/>
                <a:ea typeface="楷体" panose="02010609060101010101" charset="-122"/>
                <a:cs typeface="楷体" panose="02010609060101010101" charset="-122"/>
                <a:sym typeface="Arial" panose="020B0604020202020204" pitchFamily="34" charset="0"/>
              </a:rPr>
              <a:t>                       </a:t>
            </a:r>
            <a:r>
              <a:rPr lang="en-US" altLang="zh-CN" sz="1600" b="1">
                <a:solidFill>
                  <a:srgbClr val="FFC000"/>
                </a:solidFill>
                <a:latin typeface="楷体" panose="02010609060101010101" charset="-122"/>
                <a:ea typeface="楷体" panose="02010609060101010101" charset="-122"/>
                <a:cs typeface="楷体" panose="02010609060101010101" charset="-122"/>
                <a:sym typeface="Arial" panose="020B0604020202020204" pitchFamily="34" charset="0"/>
              </a:rPr>
              <a:t> //</a:t>
            </a:r>
            <a:r>
              <a:rPr lang="zh-CN" altLang="en-US" sz="1600" b="1">
                <a:solidFill>
                  <a:srgbClr val="FFC000"/>
                </a:solidFill>
                <a:latin typeface="楷体" panose="02010609060101010101" charset="-122"/>
                <a:ea typeface="楷体" panose="02010609060101010101" charset="-122"/>
                <a:cs typeface="楷体" panose="02010609060101010101" charset="-122"/>
                <a:sym typeface="Arial" panose="020B0604020202020204" pitchFamily="34" charset="0"/>
              </a:rPr>
              <a:t>函数的声明</a:t>
            </a:r>
            <a:endParaRPr lang="zh-CN" altLang="en-US" sz="1600" b="1">
              <a:solidFill>
                <a:schemeClr val="accent6">
                  <a:lumMod val="50000"/>
                </a:schemeClr>
              </a:solidFill>
              <a:latin typeface="楷体" panose="02010609060101010101" charset="-122"/>
              <a:ea typeface="楷体" panose="02010609060101010101" charset="-122"/>
              <a:cs typeface="楷体" panose="02010609060101010101" charset="-122"/>
              <a:sym typeface="Arial" panose="020B0604020202020204" pitchFamily="34" charset="0"/>
            </a:endParaRPr>
          </a:p>
          <a:p>
            <a:pPr>
              <a:buNone/>
            </a:pPr>
            <a:r>
              <a:rPr lang="en-US" altLang="zh-CN" sz="1600" b="1">
                <a:solidFill>
                  <a:srgbClr val="FF0000"/>
                </a:solidFill>
                <a:latin typeface="楷体" panose="02010609060101010101" charset="-122"/>
                <a:ea typeface="楷体" panose="02010609060101010101" charset="-122"/>
                <a:cs typeface="楷体" panose="02010609060101010101" charset="-122"/>
                <a:sym typeface="Arial" panose="020B0604020202020204" pitchFamily="34" charset="0"/>
              </a:rPr>
              <a:t>int main()</a:t>
            </a:r>
            <a:endParaRPr lang="en-US" altLang="zh-CN" sz="1600" b="1">
              <a:solidFill>
                <a:srgbClr val="FF0000"/>
              </a:solidFill>
              <a:latin typeface="楷体" panose="02010609060101010101" charset="-122"/>
              <a:ea typeface="楷体" panose="02010609060101010101" charset="-122"/>
              <a:cs typeface="楷体" panose="02010609060101010101" charset="-122"/>
              <a:sym typeface="Arial" panose="020B0604020202020204" pitchFamily="34" charset="0"/>
            </a:endParaRPr>
          </a:p>
          <a:p>
            <a:pPr>
              <a:buNone/>
            </a:pPr>
            <a:r>
              <a:rPr lang="en-US" altLang="zh-CN" sz="1600" b="1">
                <a:solidFill>
                  <a:srgbClr val="FF0000"/>
                </a:solidFill>
                <a:latin typeface="楷体" panose="02010609060101010101" charset="-122"/>
                <a:ea typeface="楷体" panose="02010609060101010101" charset="-122"/>
                <a:cs typeface="楷体" panose="02010609060101010101" charset="-122"/>
                <a:sym typeface="Arial" panose="020B0604020202020204" pitchFamily="34" charset="0"/>
              </a:rPr>
              <a:t>{</a:t>
            </a:r>
            <a:endParaRPr lang="en-US" altLang="zh-CN" sz="1600" b="1">
              <a:solidFill>
                <a:srgbClr val="FF0000"/>
              </a:solidFill>
              <a:latin typeface="楷体" panose="02010609060101010101" charset="-122"/>
              <a:ea typeface="楷体" panose="02010609060101010101" charset="-122"/>
              <a:cs typeface="楷体" panose="02010609060101010101" charset="-122"/>
              <a:sym typeface="Arial" panose="020B0604020202020204" pitchFamily="34" charset="0"/>
            </a:endParaRPr>
          </a:p>
          <a:p>
            <a:pPr>
              <a:buNone/>
            </a:pPr>
            <a:r>
              <a:rPr lang="en-US" altLang="zh-CN" sz="1600" b="1">
                <a:solidFill>
                  <a:srgbClr val="FF0000"/>
                </a:solidFill>
                <a:latin typeface="楷体" panose="02010609060101010101" charset="-122"/>
                <a:ea typeface="楷体" panose="02010609060101010101" charset="-122"/>
                <a:cs typeface="楷体" panose="02010609060101010101" charset="-122"/>
                <a:sym typeface="Arial" panose="020B0604020202020204" pitchFamily="34" charset="0"/>
              </a:rPr>
              <a:t>    int sum=0;</a:t>
            </a:r>
            <a:endParaRPr lang="en-US" altLang="zh-CN" sz="1600" b="1">
              <a:solidFill>
                <a:srgbClr val="FF0000"/>
              </a:solidFill>
              <a:latin typeface="楷体" panose="02010609060101010101" charset="-122"/>
              <a:ea typeface="楷体" panose="02010609060101010101" charset="-122"/>
              <a:cs typeface="楷体" panose="02010609060101010101" charset="-122"/>
              <a:sym typeface="Arial" panose="020B0604020202020204" pitchFamily="34" charset="0"/>
            </a:endParaRPr>
          </a:p>
          <a:p>
            <a:pPr>
              <a:buNone/>
            </a:pPr>
            <a:r>
              <a:rPr lang="en-US" altLang="zh-CN" sz="1600" b="1">
                <a:solidFill>
                  <a:srgbClr val="FF0000"/>
                </a:solidFill>
                <a:latin typeface="楷体" panose="02010609060101010101" charset="-122"/>
                <a:ea typeface="楷体" panose="02010609060101010101" charset="-122"/>
                <a:cs typeface="楷体" panose="02010609060101010101" charset="-122"/>
                <a:sym typeface="Arial" panose="020B0604020202020204" pitchFamily="34" charset="0"/>
              </a:rPr>
              <a:t>    for (int i=1; i&lt;=10; ++i)</a:t>
            </a:r>
            <a:endParaRPr lang="en-US" altLang="zh-CN" sz="1600" b="1">
              <a:solidFill>
                <a:srgbClr val="FF0000"/>
              </a:solidFill>
              <a:latin typeface="楷体" panose="02010609060101010101" charset="-122"/>
              <a:ea typeface="楷体" panose="02010609060101010101" charset="-122"/>
              <a:cs typeface="楷体" panose="02010609060101010101" charset="-122"/>
              <a:sym typeface="Arial" panose="020B0604020202020204" pitchFamily="34" charset="0"/>
            </a:endParaRPr>
          </a:p>
          <a:p>
            <a:pPr>
              <a:buNone/>
            </a:pPr>
            <a:r>
              <a:rPr lang="en-US" altLang="zh-CN" sz="1600" b="1">
                <a:solidFill>
                  <a:srgbClr val="FF0000"/>
                </a:solidFill>
                <a:latin typeface="楷体" panose="02010609060101010101" charset="-122"/>
                <a:ea typeface="楷体" panose="02010609060101010101" charset="-122"/>
                <a:cs typeface="楷体" panose="02010609060101010101" charset="-122"/>
                <a:sym typeface="Arial" panose="020B0604020202020204" pitchFamily="34" charset="0"/>
              </a:rPr>
              <a:t>      sum+=</a:t>
            </a:r>
            <a:r>
              <a:rPr lang="en-US" altLang="zh-CN" sz="1600" b="1">
                <a:solidFill>
                  <a:srgbClr val="00B050"/>
                </a:solidFill>
                <a:latin typeface="楷体" panose="02010609060101010101" charset="-122"/>
                <a:ea typeface="楷体" panose="02010609060101010101" charset="-122"/>
                <a:cs typeface="楷体" panose="02010609060101010101" charset="-122"/>
                <a:sym typeface="Arial" panose="020B0604020202020204" pitchFamily="34" charset="0"/>
              </a:rPr>
              <a:t>js(i)</a:t>
            </a:r>
            <a:r>
              <a:rPr lang="en-US" altLang="zh-CN" sz="1600" b="1">
                <a:solidFill>
                  <a:srgbClr val="FF0000"/>
                </a:solidFill>
                <a:latin typeface="楷体" panose="02010609060101010101" charset="-122"/>
                <a:ea typeface="楷体" panose="02010609060101010101" charset="-122"/>
                <a:cs typeface="楷体" panose="02010609060101010101" charset="-122"/>
                <a:sym typeface="Arial" panose="020B0604020202020204" pitchFamily="34" charset="0"/>
              </a:rPr>
              <a:t>;                       //</a:t>
            </a:r>
            <a:r>
              <a:rPr lang="zh-CN" altLang="en-US" sz="1600" b="1">
                <a:solidFill>
                  <a:srgbClr val="FF0000"/>
                </a:solidFill>
                <a:latin typeface="楷体" panose="02010609060101010101" charset="-122"/>
                <a:ea typeface="楷体" panose="02010609060101010101" charset="-122"/>
                <a:cs typeface="楷体" panose="02010609060101010101" charset="-122"/>
                <a:sym typeface="Arial" panose="020B0604020202020204" pitchFamily="34" charset="0"/>
              </a:rPr>
              <a:t>函数的调用</a:t>
            </a:r>
            <a:endParaRPr lang="zh-CN" altLang="en-US" sz="1600" b="1">
              <a:solidFill>
                <a:srgbClr val="FF0000"/>
              </a:solidFill>
              <a:latin typeface="楷体" panose="02010609060101010101" charset="-122"/>
              <a:ea typeface="楷体" panose="02010609060101010101" charset="-122"/>
              <a:cs typeface="楷体" panose="02010609060101010101" charset="-122"/>
              <a:sym typeface="Arial" panose="020B0604020202020204" pitchFamily="34" charset="0"/>
            </a:endParaRPr>
          </a:p>
          <a:p>
            <a:pPr>
              <a:buNone/>
            </a:pPr>
            <a:r>
              <a:rPr lang="zh-CN" altLang="en-US" sz="1600" b="1">
                <a:solidFill>
                  <a:srgbClr val="FF0000"/>
                </a:solidFill>
                <a:latin typeface="楷体" panose="02010609060101010101" charset="-122"/>
                <a:ea typeface="楷体" panose="02010609060101010101" charset="-122"/>
                <a:cs typeface="楷体" panose="02010609060101010101" charset="-122"/>
                <a:sym typeface="Arial" panose="020B0604020202020204" pitchFamily="34" charset="0"/>
              </a:rPr>
              <a:t>    </a:t>
            </a:r>
            <a:r>
              <a:rPr lang="en-US" altLang="zh-CN" sz="1600" b="1">
                <a:solidFill>
                  <a:srgbClr val="FF0000"/>
                </a:solidFill>
                <a:latin typeface="楷体" panose="02010609060101010101" charset="-122"/>
                <a:ea typeface="楷体" panose="02010609060101010101" charset="-122"/>
                <a:cs typeface="楷体" panose="02010609060101010101" charset="-122"/>
                <a:sym typeface="Arial" panose="020B0604020202020204" pitchFamily="34" charset="0"/>
              </a:rPr>
              <a:t>cout&lt;&lt;"sum="&lt;&lt;sum&lt;&lt;endl;</a:t>
            </a:r>
            <a:endParaRPr lang="en-US" altLang="zh-CN" sz="1600" b="1">
              <a:solidFill>
                <a:srgbClr val="FF0000"/>
              </a:solidFill>
              <a:latin typeface="楷体" panose="02010609060101010101" charset="-122"/>
              <a:ea typeface="楷体" panose="02010609060101010101" charset="-122"/>
              <a:cs typeface="楷体" panose="02010609060101010101" charset="-122"/>
              <a:sym typeface="Arial" panose="020B0604020202020204" pitchFamily="34" charset="0"/>
            </a:endParaRPr>
          </a:p>
          <a:p>
            <a:pPr>
              <a:buNone/>
            </a:pPr>
            <a:r>
              <a:rPr lang="en-US" altLang="zh-CN" sz="1600" b="1">
                <a:solidFill>
                  <a:srgbClr val="FF0000"/>
                </a:solidFill>
                <a:latin typeface="楷体" panose="02010609060101010101" charset="-122"/>
                <a:ea typeface="楷体" panose="02010609060101010101" charset="-122"/>
                <a:cs typeface="楷体" panose="02010609060101010101" charset="-122"/>
                <a:sym typeface="Arial" panose="020B0604020202020204" pitchFamily="34" charset="0"/>
              </a:rPr>
              <a:t>return 0;</a:t>
            </a:r>
            <a:endParaRPr lang="en-US" altLang="zh-CN" sz="1600" b="1">
              <a:solidFill>
                <a:srgbClr val="FF0000"/>
              </a:solidFill>
              <a:latin typeface="楷体" panose="02010609060101010101" charset="-122"/>
              <a:ea typeface="楷体" panose="02010609060101010101" charset="-122"/>
              <a:cs typeface="楷体" panose="02010609060101010101" charset="-122"/>
              <a:sym typeface="Arial" panose="020B0604020202020204" pitchFamily="34" charset="0"/>
            </a:endParaRPr>
          </a:p>
          <a:p>
            <a:pPr>
              <a:buNone/>
            </a:pPr>
            <a:r>
              <a:rPr lang="en-US" altLang="zh-CN" sz="1600" b="1">
                <a:solidFill>
                  <a:srgbClr val="FF0000"/>
                </a:solidFill>
                <a:latin typeface="楷体" panose="02010609060101010101" charset="-122"/>
                <a:ea typeface="楷体" panose="02010609060101010101" charset="-122"/>
                <a:cs typeface="楷体" panose="02010609060101010101" charset="-122"/>
                <a:sym typeface="Arial" panose="020B0604020202020204" pitchFamily="34" charset="0"/>
              </a:rPr>
              <a:t>}</a:t>
            </a:r>
            <a:endParaRPr lang="en-US" altLang="zh-CN" sz="1600" b="1">
              <a:solidFill>
                <a:srgbClr val="FF0000"/>
              </a:solidFill>
              <a:latin typeface="楷体" panose="02010609060101010101" charset="-122"/>
              <a:ea typeface="楷体" panose="02010609060101010101" charset="-122"/>
              <a:cs typeface="楷体" panose="02010609060101010101" charset="-122"/>
              <a:sym typeface="Arial" panose="020B0604020202020204" pitchFamily="34" charset="0"/>
            </a:endParaRPr>
          </a:p>
          <a:p>
            <a:pPr>
              <a:buNone/>
            </a:pPr>
            <a:endParaRPr lang="en-US" altLang="zh-CN" sz="1600" b="1">
              <a:solidFill>
                <a:schemeClr val="accent6">
                  <a:lumMod val="50000"/>
                </a:schemeClr>
              </a:solidFill>
              <a:latin typeface="楷体" panose="02010609060101010101" charset="-122"/>
              <a:ea typeface="楷体" panose="02010609060101010101" charset="-122"/>
              <a:cs typeface="楷体" panose="02010609060101010101" charset="-122"/>
              <a:sym typeface="Arial" panose="020B0604020202020204" pitchFamily="34" charset="0"/>
            </a:endParaRPr>
          </a:p>
          <a:p>
            <a:pPr>
              <a:buNone/>
            </a:pPr>
            <a:r>
              <a:rPr lang="en-US" altLang="zh-CN" sz="1600" b="1">
                <a:solidFill>
                  <a:srgbClr val="00B050"/>
                </a:solidFill>
                <a:latin typeface="楷体" panose="02010609060101010101" charset="-122"/>
                <a:ea typeface="楷体" panose="02010609060101010101" charset="-122"/>
                <a:cs typeface="楷体" panose="02010609060101010101" charset="-122"/>
                <a:sym typeface="Arial" panose="020B0604020202020204" pitchFamily="34" charset="0"/>
              </a:rPr>
              <a:t>int js(int n)                           //</a:t>
            </a:r>
            <a:r>
              <a:rPr lang="zh-CN" altLang="en-US" sz="1600" b="1">
                <a:solidFill>
                  <a:srgbClr val="00B050"/>
                </a:solidFill>
                <a:latin typeface="楷体" panose="02010609060101010101" charset="-122"/>
                <a:ea typeface="楷体" panose="02010609060101010101" charset="-122"/>
                <a:cs typeface="楷体" panose="02010609060101010101" charset="-122"/>
                <a:sym typeface="Arial" panose="020B0604020202020204" pitchFamily="34" charset="0"/>
              </a:rPr>
              <a:t>定义的函数体</a:t>
            </a:r>
            <a:endParaRPr lang="zh-CN" altLang="en-US" sz="1600" b="1">
              <a:solidFill>
                <a:srgbClr val="00B050"/>
              </a:solidFill>
              <a:latin typeface="楷体" panose="02010609060101010101" charset="-122"/>
              <a:ea typeface="楷体" panose="02010609060101010101" charset="-122"/>
              <a:cs typeface="楷体" panose="02010609060101010101" charset="-122"/>
              <a:sym typeface="Arial" panose="020B0604020202020204" pitchFamily="34" charset="0"/>
            </a:endParaRPr>
          </a:p>
          <a:p>
            <a:pPr>
              <a:buNone/>
            </a:pPr>
            <a:r>
              <a:rPr lang="en-US" altLang="zh-CN" sz="1600" b="1">
                <a:solidFill>
                  <a:srgbClr val="00B050"/>
                </a:solidFill>
                <a:latin typeface="楷体" panose="02010609060101010101" charset="-122"/>
                <a:ea typeface="楷体" panose="02010609060101010101" charset="-122"/>
                <a:cs typeface="楷体" panose="02010609060101010101" charset="-122"/>
                <a:sym typeface="Arial" panose="020B0604020202020204" pitchFamily="34" charset="0"/>
              </a:rPr>
              <a:t>{</a:t>
            </a:r>
            <a:endParaRPr lang="en-US" altLang="zh-CN" sz="1600" b="1">
              <a:solidFill>
                <a:srgbClr val="00B050"/>
              </a:solidFill>
              <a:latin typeface="楷体" panose="02010609060101010101" charset="-122"/>
              <a:ea typeface="楷体" panose="02010609060101010101" charset="-122"/>
              <a:cs typeface="楷体" panose="02010609060101010101" charset="-122"/>
              <a:sym typeface="Arial" panose="020B0604020202020204" pitchFamily="34" charset="0"/>
            </a:endParaRPr>
          </a:p>
          <a:p>
            <a:pPr>
              <a:buNone/>
            </a:pPr>
            <a:endParaRPr lang="en-US" altLang="zh-CN" sz="1600" b="1">
              <a:solidFill>
                <a:srgbClr val="00B050"/>
              </a:solidFill>
              <a:latin typeface="楷体" panose="02010609060101010101" charset="-122"/>
              <a:ea typeface="楷体" panose="02010609060101010101" charset="-122"/>
              <a:cs typeface="楷体" panose="02010609060101010101" charset="-122"/>
              <a:sym typeface="Arial" panose="020B0604020202020204" pitchFamily="34" charset="0"/>
            </a:endParaRPr>
          </a:p>
          <a:p>
            <a:pPr>
              <a:buNone/>
            </a:pPr>
            <a:r>
              <a:rPr lang="en-US" altLang="zh-CN" sz="1600" b="1">
                <a:solidFill>
                  <a:srgbClr val="00B050"/>
                </a:solidFill>
                <a:latin typeface="楷体" panose="02010609060101010101" charset="-122"/>
                <a:ea typeface="楷体" panose="02010609060101010101" charset="-122"/>
                <a:cs typeface="楷体" panose="02010609060101010101" charset="-122"/>
                <a:sym typeface="Arial" panose="020B0604020202020204" pitchFamily="34" charset="0"/>
              </a:rPr>
              <a:t>     int s=1;</a:t>
            </a:r>
            <a:endParaRPr lang="en-US" altLang="zh-CN" sz="1600" b="1">
              <a:solidFill>
                <a:srgbClr val="00B050"/>
              </a:solidFill>
              <a:latin typeface="楷体" panose="02010609060101010101" charset="-122"/>
              <a:ea typeface="楷体" panose="02010609060101010101" charset="-122"/>
              <a:cs typeface="楷体" panose="02010609060101010101" charset="-122"/>
              <a:sym typeface="Arial" panose="020B0604020202020204" pitchFamily="34" charset="0"/>
            </a:endParaRPr>
          </a:p>
          <a:p>
            <a:pPr>
              <a:buNone/>
            </a:pPr>
            <a:r>
              <a:rPr lang="en-US" altLang="zh-CN" sz="1600" b="1">
                <a:solidFill>
                  <a:srgbClr val="00B050"/>
                </a:solidFill>
                <a:latin typeface="楷体" panose="02010609060101010101" charset="-122"/>
                <a:ea typeface="楷体" panose="02010609060101010101" charset="-122"/>
                <a:cs typeface="楷体" panose="02010609060101010101" charset="-122"/>
                <a:sym typeface="Arial" panose="020B0604020202020204" pitchFamily="34" charset="0"/>
              </a:rPr>
              <a:t>     for (int i=1; i&lt;=n; ++i)</a:t>
            </a:r>
            <a:endParaRPr lang="en-US" altLang="zh-CN" sz="1600" b="1">
              <a:solidFill>
                <a:srgbClr val="00B050"/>
              </a:solidFill>
              <a:latin typeface="楷体" panose="02010609060101010101" charset="-122"/>
              <a:ea typeface="楷体" panose="02010609060101010101" charset="-122"/>
              <a:cs typeface="楷体" panose="02010609060101010101" charset="-122"/>
              <a:sym typeface="Arial" panose="020B0604020202020204" pitchFamily="34" charset="0"/>
            </a:endParaRPr>
          </a:p>
          <a:p>
            <a:pPr>
              <a:buNone/>
            </a:pPr>
            <a:r>
              <a:rPr lang="en-US" altLang="zh-CN" sz="1600" b="1">
                <a:solidFill>
                  <a:srgbClr val="00B050"/>
                </a:solidFill>
                <a:latin typeface="楷体" panose="02010609060101010101" charset="-122"/>
                <a:ea typeface="楷体" panose="02010609060101010101" charset="-122"/>
                <a:cs typeface="楷体" panose="02010609060101010101" charset="-122"/>
                <a:sym typeface="Arial" panose="020B0604020202020204" pitchFamily="34" charset="0"/>
              </a:rPr>
              <a:t>       s*=i;</a:t>
            </a:r>
            <a:endParaRPr lang="en-US" altLang="zh-CN" sz="1600" b="1">
              <a:solidFill>
                <a:srgbClr val="00B050"/>
              </a:solidFill>
              <a:latin typeface="楷体" panose="02010609060101010101" charset="-122"/>
              <a:ea typeface="楷体" panose="02010609060101010101" charset="-122"/>
              <a:cs typeface="楷体" panose="02010609060101010101" charset="-122"/>
              <a:sym typeface="Arial" panose="020B0604020202020204" pitchFamily="34" charset="0"/>
            </a:endParaRPr>
          </a:p>
          <a:p>
            <a:pPr>
              <a:buNone/>
            </a:pPr>
            <a:r>
              <a:rPr lang="en-US" altLang="zh-CN" sz="1600" b="1">
                <a:solidFill>
                  <a:srgbClr val="00B050"/>
                </a:solidFill>
                <a:latin typeface="楷体" panose="02010609060101010101" charset="-122"/>
                <a:ea typeface="楷体" panose="02010609060101010101" charset="-122"/>
                <a:cs typeface="楷体" panose="02010609060101010101" charset="-122"/>
                <a:sym typeface="Arial" panose="020B0604020202020204" pitchFamily="34" charset="0"/>
              </a:rPr>
              <a:t>     return s;                          //</a:t>
            </a:r>
            <a:r>
              <a:rPr lang="zh-CN" altLang="en-US" sz="1600" b="1">
                <a:solidFill>
                  <a:srgbClr val="00B050"/>
                </a:solidFill>
                <a:latin typeface="楷体" panose="02010609060101010101" charset="-122"/>
                <a:ea typeface="楷体" panose="02010609060101010101" charset="-122"/>
                <a:cs typeface="楷体" panose="02010609060101010101" charset="-122"/>
                <a:sym typeface="Arial" panose="020B0604020202020204" pitchFamily="34" charset="0"/>
              </a:rPr>
              <a:t>函数的返回值</a:t>
            </a:r>
            <a:endParaRPr lang="zh-CN" altLang="en-US" sz="1600" b="1">
              <a:solidFill>
                <a:srgbClr val="00B050"/>
              </a:solidFill>
              <a:latin typeface="楷体" panose="02010609060101010101" charset="-122"/>
              <a:ea typeface="楷体" panose="02010609060101010101" charset="-122"/>
              <a:cs typeface="楷体" panose="02010609060101010101" charset="-122"/>
              <a:sym typeface="Arial" panose="020B0604020202020204" pitchFamily="34" charset="0"/>
            </a:endParaRPr>
          </a:p>
          <a:p>
            <a:pPr>
              <a:buNone/>
            </a:pPr>
            <a:r>
              <a:rPr lang="en-US" altLang="zh-CN" sz="1600" b="1">
                <a:solidFill>
                  <a:srgbClr val="00B050"/>
                </a:solidFill>
                <a:latin typeface="楷体" panose="02010609060101010101" charset="-122"/>
                <a:ea typeface="楷体" panose="02010609060101010101" charset="-122"/>
                <a:cs typeface="楷体" panose="02010609060101010101" charset="-122"/>
                <a:sym typeface="Arial" panose="020B0604020202020204" pitchFamily="34" charset="0"/>
              </a:rPr>
              <a:t>}</a:t>
            </a:r>
            <a:endParaRPr lang="en-US" altLang="zh-CN" sz="1600" b="1">
              <a:solidFill>
                <a:srgbClr val="00B050"/>
              </a:solidFill>
              <a:latin typeface="楷体" panose="02010609060101010101" charset="-122"/>
              <a:ea typeface="楷体" panose="02010609060101010101" charset="-122"/>
              <a:cs typeface="楷体" panose="02010609060101010101" charset="-122"/>
              <a:sym typeface="Arial" panose="020B0604020202020204"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文本占位符 17409"/>
          <p:cNvSpPr>
            <a:spLocks noGrp="1"/>
          </p:cNvSpPr>
          <p:nvPr>
            <p:ph type="body" idx="1"/>
          </p:nvPr>
        </p:nvSpPr>
        <p:spPr>
          <a:xfrm>
            <a:off x="457200" y="375920"/>
            <a:ext cx="8229600" cy="4525963"/>
          </a:xfrm>
        </p:spPr>
        <p:txBody>
          <a:bodyPr/>
          <a:lstStyle/>
          <a:p>
            <a:pPr>
              <a:lnSpc>
                <a:spcPct val="90000"/>
              </a:lnSpc>
            </a:pPr>
            <a:r>
              <a:rPr lang="zh-CN" altLang="en-US" sz="2400" b="1" dirty="0">
                <a:solidFill>
                  <a:schemeClr val="accent6">
                    <a:lumMod val="50000"/>
                  </a:schemeClr>
                </a:solidFill>
                <a:latin typeface="楷体" panose="02010609060101010101" charset="-122"/>
                <a:ea typeface="楷体" panose="02010609060101010101" charset="-122"/>
                <a:cs typeface="楷体" panose="02010609060101010101" charset="-122"/>
              </a:rPr>
              <a:t>3．函数的返回值</a:t>
            </a:r>
            <a:endParaRPr lang="zh-CN" altLang="en-US" sz="2400" b="1" dirty="0">
              <a:solidFill>
                <a:schemeClr val="accent6">
                  <a:lumMod val="50000"/>
                </a:schemeClr>
              </a:solidFill>
              <a:latin typeface="楷体" panose="02010609060101010101" charset="-122"/>
              <a:ea typeface="楷体" panose="02010609060101010101" charset="-122"/>
              <a:cs typeface="楷体" panose="02010609060101010101" charset="-122"/>
            </a:endParaRPr>
          </a:p>
          <a:p>
            <a:pPr>
              <a:lnSpc>
                <a:spcPct val="90000"/>
              </a:lnSpc>
              <a:buNone/>
            </a:pPr>
            <a:r>
              <a:rPr lang="zh-CN" altLang="en-US" sz="2400" dirty="0">
                <a:solidFill>
                  <a:schemeClr val="accent6">
                    <a:lumMod val="50000"/>
                  </a:schemeClr>
                </a:solidFill>
                <a:latin typeface="楷体" panose="02010609060101010101" charset="-122"/>
                <a:ea typeface="楷体" panose="02010609060101010101" charset="-122"/>
                <a:cs typeface="楷体" panose="02010609060101010101" charset="-122"/>
              </a:rPr>
              <a:t>	    </a:t>
            </a:r>
            <a:endParaRPr lang="zh-CN" altLang="en-US" sz="2400" dirty="0">
              <a:solidFill>
                <a:schemeClr val="accent6">
                  <a:lumMod val="50000"/>
                </a:schemeClr>
              </a:solidFill>
              <a:latin typeface="楷体" panose="02010609060101010101" charset="-122"/>
              <a:ea typeface="楷体" panose="02010609060101010101" charset="-122"/>
              <a:cs typeface="楷体" panose="02010609060101010101" charset="-122"/>
            </a:endParaRPr>
          </a:p>
          <a:p>
            <a:pPr algn="ctr">
              <a:lnSpc>
                <a:spcPct val="150000"/>
              </a:lnSpc>
              <a:buFont typeface="Wingdings" panose="05000000000000000000" pitchFamily="2" charset="2"/>
              <a:buChar char="Ø"/>
            </a:pPr>
            <a:r>
              <a:rPr lang="zh-CN" altLang="en-US" sz="2400" b="1" dirty="0">
                <a:solidFill>
                  <a:schemeClr val="accent6">
                    <a:lumMod val="50000"/>
                  </a:schemeClr>
                </a:solidFill>
                <a:latin typeface="楷体" panose="02010609060101010101" charset="-122"/>
                <a:ea typeface="楷体" panose="02010609060101010101" charset="-122"/>
                <a:cs typeface="楷体" panose="02010609060101010101" charset="-122"/>
              </a:rPr>
              <a:t>return（表达式）；</a:t>
            </a:r>
            <a:endParaRPr lang="zh-CN" altLang="en-US" sz="2400" b="1" dirty="0">
              <a:solidFill>
                <a:schemeClr val="accent6">
                  <a:lumMod val="50000"/>
                </a:schemeClr>
              </a:solidFill>
              <a:latin typeface="楷体" panose="02010609060101010101" charset="-122"/>
              <a:ea typeface="楷体" panose="02010609060101010101" charset="-122"/>
              <a:cs typeface="楷体" panose="02010609060101010101" charset="-122"/>
            </a:endParaRPr>
          </a:p>
          <a:p>
            <a:pPr algn="ctr">
              <a:lnSpc>
                <a:spcPct val="150000"/>
              </a:lnSpc>
              <a:buFont typeface="Wingdings" panose="05000000000000000000" pitchFamily="2" charset="2"/>
              <a:buChar char="Ø"/>
            </a:pPr>
            <a:r>
              <a:rPr lang="zh-CN" altLang="en-US" sz="2400" b="1" dirty="0">
                <a:solidFill>
                  <a:schemeClr val="accent6">
                    <a:lumMod val="50000"/>
                  </a:schemeClr>
                </a:solidFill>
                <a:latin typeface="楷体" panose="02010609060101010101" charset="-122"/>
                <a:ea typeface="楷体" panose="02010609060101010101" charset="-122"/>
                <a:cs typeface="楷体" panose="02010609060101010101" charset="-122"/>
              </a:rPr>
              <a:t> 例题中语句return s;</a:t>
            </a:r>
            <a:endParaRPr lang="zh-CN" altLang="en-US" sz="2400" b="1" dirty="0">
              <a:solidFill>
                <a:schemeClr val="accent6">
                  <a:lumMod val="50000"/>
                </a:schemeClr>
              </a:solidFill>
              <a:latin typeface="楷体" panose="02010609060101010101" charset="-122"/>
              <a:ea typeface="楷体" panose="02010609060101010101" charset="-122"/>
              <a:cs typeface="楷体" panose="02010609060101010101" charset="-122"/>
            </a:endParaRPr>
          </a:p>
          <a:p>
            <a:pPr algn="ctr">
              <a:lnSpc>
                <a:spcPct val="150000"/>
              </a:lnSpc>
              <a:buFont typeface="Wingdings" panose="05000000000000000000" pitchFamily="2" charset="2"/>
              <a:buChar char="Ø"/>
            </a:pPr>
            <a:endParaRPr lang="zh-CN" altLang="en-US" sz="2400" b="1" dirty="0">
              <a:solidFill>
                <a:schemeClr val="accent6">
                  <a:lumMod val="50000"/>
                </a:schemeClr>
              </a:solidFill>
              <a:latin typeface="楷体" panose="02010609060101010101" charset="-122"/>
              <a:ea typeface="楷体" panose="02010609060101010101" charset="-122"/>
              <a:cs typeface="楷体" panose="02010609060101010101" charset="-122"/>
            </a:endParaRPr>
          </a:p>
          <a:p>
            <a:pPr>
              <a:lnSpc>
                <a:spcPct val="90000"/>
              </a:lnSpc>
              <a:buNone/>
            </a:pPr>
            <a:r>
              <a:rPr lang="zh-CN" altLang="en-US" sz="2400" dirty="0">
                <a:solidFill>
                  <a:schemeClr val="accent6">
                    <a:lumMod val="50000"/>
                  </a:schemeClr>
                </a:solidFill>
                <a:latin typeface="楷体" panose="02010609060101010101" charset="-122"/>
                <a:ea typeface="楷体" panose="02010609060101010101" charset="-122"/>
                <a:cs typeface="楷体" panose="02010609060101010101" charset="-122"/>
              </a:rPr>
              <a:t>	    </a:t>
            </a:r>
            <a:endParaRPr lang="zh-CN" altLang="en-US" sz="2400" dirty="0">
              <a:solidFill>
                <a:schemeClr val="accent6">
                  <a:lumMod val="50000"/>
                </a:schemeClr>
              </a:solidFill>
              <a:latin typeface="楷体" panose="02010609060101010101" charset="-122"/>
              <a:ea typeface="楷体" panose="02010609060101010101" charset="-122"/>
              <a:cs typeface="楷体" panose="02010609060101010101" charset="-122"/>
            </a:endParaRPr>
          </a:p>
        </p:txBody>
      </p:sp>
      <p:sp>
        <p:nvSpPr>
          <p:cNvPr id="2" name="文本框 1"/>
          <p:cNvSpPr txBox="1"/>
          <p:nvPr/>
        </p:nvSpPr>
        <p:spPr>
          <a:xfrm>
            <a:off x="534670" y="2740025"/>
            <a:ext cx="8075295" cy="3117850"/>
          </a:xfrm>
          <a:prstGeom prst="rect">
            <a:avLst/>
          </a:prstGeom>
          <a:noFill/>
        </p:spPr>
        <p:txBody>
          <a:bodyPr wrap="square" rtlCol="0">
            <a:spAutoFit/>
          </a:bodyPr>
          <a:lstStyle/>
          <a:p>
            <a:pPr>
              <a:lnSpc>
                <a:spcPct val="90000"/>
              </a:lnSpc>
              <a:buNone/>
            </a:pPr>
            <a:r>
              <a:rPr lang="en-US" altLang="zh-CN" sz="2400" b="1" dirty="0">
                <a:solidFill>
                  <a:schemeClr val="accent6">
                    <a:lumMod val="50000"/>
                  </a:schemeClr>
                </a:solidFill>
                <a:latin typeface="楷体" panose="02010609060101010101" charset="-122"/>
                <a:ea typeface="楷体" panose="02010609060101010101" charset="-122"/>
                <a:cs typeface="楷体" panose="02010609060101010101" charset="-122"/>
                <a:sym typeface="+mn-ea"/>
              </a:rPr>
              <a:t>    </a:t>
            </a:r>
            <a:r>
              <a:rPr lang="zh-CN" altLang="en-US" sz="2400" b="1" dirty="0">
                <a:solidFill>
                  <a:schemeClr val="accent6">
                    <a:lumMod val="50000"/>
                  </a:schemeClr>
                </a:solidFill>
                <a:latin typeface="楷体" panose="02010609060101010101" charset="-122"/>
                <a:ea typeface="楷体" panose="02010609060101010101" charset="-122"/>
                <a:cs typeface="楷体" panose="02010609060101010101" charset="-122"/>
                <a:sym typeface="+mn-ea"/>
              </a:rPr>
              <a:t>其功能是把程序流程从被调函数转向主调函数并把表达式的值带回主调函数，实现函数的返回。所以，在圆括号表达式的值实际上就是该函数的返回值。</a:t>
            </a:r>
            <a:endParaRPr lang="zh-CN" altLang="en-US" sz="2400" b="1" dirty="0">
              <a:solidFill>
                <a:schemeClr val="accent6">
                  <a:lumMod val="50000"/>
                </a:schemeClr>
              </a:solidFill>
              <a:latin typeface="楷体" panose="02010609060101010101" charset="-122"/>
              <a:ea typeface="楷体" panose="02010609060101010101" charset="-122"/>
              <a:cs typeface="楷体" panose="02010609060101010101" charset="-122"/>
            </a:endParaRPr>
          </a:p>
          <a:p>
            <a:pPr>
              <a:lnSpc>
                <a:spcPct val="90000"/>
              </a:lnSpc>
              <a:buNone/>
            </a:pPr>
            <a:endParaRPr lang="zh-CN" altLang="en-US" sz="2400" b="1" dirty="0">
              <a:solidFill>
                <a:schemeClr val="accent6">
                  <a:lumMod val="50000"/>
                </a:schemeClr>
              </a:solidFill>
              <a:latin typeface="楷体" panose="02010609060101010101" charset="-122"/>
              <a:ea typeface="楷体" panose="02010609060101010101" charset="-122"/>
              <a:cs typeface="楷体" panose="02010609060101010101" charset="-122"/>
            </a:endParaRPr>
          </a:p>
          <a:p>
            <a:pPr>
              <a:lnSpc>
                <a:spcPct val="90000"/>
              </a:lnSpc>
              <a:buNone/>
            </a:pPr>
            <a:r>
              <a:rPr lang="zh-CN" altLang="en-US" sz="2400" b="1" dirty="0">
                <a:solidFill>
                  <a:schemeClr val="accent6">
                    <a:lumMod val="50000"/>
                  </a:schemeClr>
                </a:solidFill>
                <a:latin typeface="楷体" panose="02010609060101010101" charset="-122"/>
                <a:ea typeface="楷体" panose="02010609060101010101" charset="-122"/>
                <a:cs typeface="楷体" panose="02010609060101010101" charset="-122"/>
                <a:sym typeface="+mn-ea"/>
              </a:rPr>
              <a:t>    可以有return语句，但return后没有表达式。返回语句的另一种形式是：</a:t>
            </a:r>
            <a:endParaRPr lang="zh-CN" altLang="en-US" sz="2400" b="1" dirty="0">
              <a:solidFill>
                <a:schemeClr val="accent6">
                  <a:lumMod val="50000"/>
                </a:schemeClr>
              </a:solidFill>
              <a:latin typeface="楷体" panose="02010609060101010101" charset="-122"/>
              <a:ea typeface="楷体" panose="02010609060101010101" charset="-122"/>
              <a:cs typeface="楷体" panose="02010609060101010101" charset="-122"/>
            </a:endParaRPr>
          </a:p>
          <a:p>
            <a:pPr>
              <a:lnSpc>
                <a:spcPct val="90000"/>
              </a:lnSpc>
              <a:buNone/>
            </a:pPr>
            <a:r>
              <a:rPr lang="zh-CN" altLang="en-US" sz="2400" b="1" dirty="0">
                <a:solidFill>
                  <a:schemeClr val="accent6">
                    <a:lumMod val="50000"/>
                  </a:schemeClr>
                </a:solidFill>
                <a:latin typeface="楷体" panose="02010609060101010101" charset="-122"/>
                <a:ea typeface="楷体" panose="02010609060101010101" charset="-122"/>
                <a:cs typeface="楷体" panose="02010609060101010101" charset="-122"/>
                <a:sym typeface="+mn-ea"/>
              </a:rPr>
              <a:t>		return；</a:t>
            </a:r>
            <a:endParaRPr lang="zh-CN" altLang="en-US" sz="2400" b="1" dirty="0">
              <a:solidFill>
                <a:schemeClr val="accent6">
                  <a:lumMod val="50000"/>
                </a:schemeClr>
              </a:solidFill>
              <a:latin typeface="楷体" panose="02010609060101010101" charset="-122"/>
              <a:ea typeface="楷体" panose="02010609060101010101" charset="-122"/>
              <a:cs typeface="楷体" panose="02010609060101010101" charset="-122"/>
            </a:endParaRPr>
          </a:p>
          <a:p>
            <a:pPr>
              <a:lnSpc>
                <a:spcPct val="90000"/>
              </a:lnSpc>
              <a:buNone/>
            </a:pPr>
            <a:r>
              <a:rPr lang="zh-CN" altLang="en-US" sz="2400" b="1" dirty="0">
                <a:solidFill>
                  <a:schemeClr val="accent6">
                    <a:lumMod val="50000"/>
                  </a:schemeClr>
                </a:solidFill>
                <a:latin typeface="楷体" panose="02010609060101010101" charset="-122"/>
                <a:ea typeface="楷体" panose="02010609060101010101" charset="-122"/>
                <a:cs typeface="楷体" panose="02010609060101010101" charset="-122"/>
                <a:sym typeface="+mn-ea"/>
              </a:rPr>
              <a:t>这时函数没有返回值，而只把流程转向主调函数。</a:t>
            </a:r>
            <a:endParaRPr lang="zh-CN" altLang="en-US" sz="2400" b="1" dirty="0">
              <a:solidFill>
                <a:schemeClr val="accent6">
                  <a:lumMod val="50000"/>
                </a:schemeClr>
              </a:solidFill>
              <a:latin typeface="楷体" panose="02010609060101010101" charset="-122"/>
              <a:ea typeface="楷体" panose="02010609060101010101" charset="-122"/>
              <a:cs typeface="楷体" panose="02010609060101010101" charset="-122"/>
            </a:endParaRPr>
          </a:p>
          <a:p>
            <a:endParaRPr lang="zh-CN" altLang="en-US" sz="24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文本占位符 14337"/>
          <p:cNvSpPr>
            <a:spLocks noGrp="1"/>
          </p:cNvSpPr>
          <p:nvPr>
            <p:ph type="body" idx="1"/>
          </p:nvPr>
        </p:nvSpPr>
        <p:spPr>
          <a:xfrm>
            <a:off x="373380" y="54610"/>
            <a:ext cx="8229600" cy="6048375"/>
          </a:xfrm>
        </p:spPr>
        <p:txBody>
          <a:bodyPr/>
          <a:lstStyle/>
          <a:p>
            <a:pPr>
              <a:buNone/>
            </a:pPr>
            <a:r>
              <a:rPr lang="zh-CN" altLang="en-US" sz="1600" b="1">
                <a:solidFill>
                  <a:schemeClr val="accent6">
                    <a:lumMod val="50000"/>
                  </a:schemeClr>
                </a:solidFill>
                <a:latin typeface="楷体" panose="02010609060101010101" charset="-122"/>
                <a:ea typeface="楷体" panose="02010609060101010101" charset="-122"/>
                <a:cs typeface="楷体" panose="02010609060101010101" charset="-122"/>
                <a:sym typeface="Arial" panose="020B0604020202020204" pitchFamily="34" charset="0"/>
              </a:rPr>
              <a:t>完整的程序如下：</a:t>
            </a:r>
            <a:endParaRPr lang="zh-CN" altLang="en-US" sz="1600" b="1">
              <a:solidFill>
                <a:schemeClr val="accent6">
                  <a:lumMod val="50000"/>
                </a:schemeClr>
              </a:solidFill>
              <a:latin typeface="楷体" panose="02010609060101010101" charset="-122"/>
              <a:ea typeface="楷体" panose="02010609060101010101" charset="-122"/>
              <a:cs typeface="楷体" panose="02010609060101010101" charset="-122"/>
              <a:sym typeface="Arial" panose="020B0604020202020204" pitchFamily="34" charset="0"/>
            </a:endParaRPr>
          </a:p>
          <a:p>
            <a:pPr>
              <a:buNone/>
            </a:pPr>
            <a:r>
              <a:rPr lang="en-US" altLang="zh-CN" sz="1600" b="1">
                <a:solidFill>
                  <a:schemeClr val="accent6">
                    <a:lumMod val="50000"/>
                  </a:schemeClr>
                </a:solidFill>
                <a:latin typeface="楷体" panose="02010609060101010101" charset="-122"/>
                <a:ea typeface="楷体" panose="02010609060101010101" charset="-122"/>
                <a:cs typeface="楷体" panose="02010609060101010101" charset="-122"/>
                <a:sym typeface="Arial" panose="020B0604020202020204" pitchFamily="34" charset="0"/>
              </a:rPr>
              <a:t>#include&lt;iostream&gt;</a:t>
            </a:r>
            <a:endParaRPr lang="en-US" altLang="zh-CN" sz="1600" b="1">
              <a:solidFill>
                <a:schemeClr val="accent6">
                  <a:lumMod val="50000"/>
                </a:schemeClr>
              </a:solidFill>
              <a:latin typeface="楷体" panose="02010609060101010101" charset="-122"/>
              <a:ea typeface="楷体" panose="02010609060101010101" charset="-122"/>
              <a:cs typeface="楷体" panose="02010609060101010101" charset="-122"/>
              <a:sym typeface="Arial" panose="020B0604020202020204" pitchFamily="34" charset="0"/>
            </a:endParaRPr>
          </a:p>
          <a:p>
            <a:pPr>
              <a:buNone/>
            </a:pPr>
            <a:r>
              <a:rPr lang="en-US" altLang="zh-CN" sz="1600" b="1">
                <a:solidFill>
                  <a:schemeClr val="accent6">
                    <a:lumMod val="50000"/>
                  </a:schemeClr>
                </a:solidFill>
                <a:latin typeface="楷体" panose="02010609060101010101" charset="-122"/>
                <a:ea typeface="楷体" panose="02010609060101010101" charset="-122"/>
                <a:cs typeface="楷体" panose="02010609060101010101" charset="-122"/>
                <a:sym typeface="Arial" panose="020B0604020202020204" pitchFamily="34" charset="0"/>
              </a:rPr>
              <a:t>using namespace std;</a:t>
            </a:r>
            <a:endParaRPr lang="en-US" altLang="zh-CN" sz="1600" b="1">
              <a:solidFill>
                <a:schemeClr val="accent6">
                  <a:lumMod val="50000"/>
                </a:schemeClr>
              </a:solidFill>
              <a:latin typeface="楷体" panose="02010609060101010101" charset="-122"/>
              <a:ea typeface="楷体" panose="02010609060101010101" charset="-122"/>
              <a:cs typeface="楷体" panose="02010609060101010101" charset="-122"/>
              <a:sym typeface="Arial" panose="020B0604020202020204" pitchFamily="34" charset="0"/>
            </a:endParaRPr>
          </a:p>
          <a:p>
            <a:pPr>
              <a:buNone/>
            </a:pPr>
            <a:r>
              <a:rPr lang="en-US" altLang="zh-CN" sz="1800" b="1" u="sng">
                <a:solidFill>
                  <a:srgbClr val="FFC000"/>
                </a:solidFill>
                <a:latin typeface="楷体" panose="02010609060101010101" charset="-122"/>
                <a:ea typeface="楷体" panose="02010609060101010101" charset="-122"/>
                <a:cs typeface="楷体" panose="02010609060101010101" charset="-122"/>
                <a:sym typeface="Arial" panose="020B0604020202020204" pitchFamily="34" charset="0"/>
              </a:rPr>
              <a:t>int js(int); </a:t>
            </a:r>
            <a:r>
              <a:rPr lang="en-US" altLang="zh-CN" sz="1600" b="1">
                <a:solidFill>
                  <a:srgbClr val="FFC000"/>
                </a:solidFill>
                <a:latin typeface="楷体" panose="02010609060101010101" charset="-122"/>
                <a:ea typeface="楷体" panose="02010609060101010101" charset="-122"/>
                <a:cs typeface="楷体" panose="02010609060101010101" charset="-122"/>
                <a:sym typeface="Arial" panose="020B0604020202020204" pitchFamily="34" charset="0"/>
              </a:rPr>
              <a:t> </a:t>
            </a:r>
            <a:r>
              <a:rPr lang="en-US" altLang="zh-CN" sz="1600" b="1">
                <a:solidFill>
                  <a:schemeClr val="accent6">
                    <a:lumMod val="50000"/>
                  </a:schemeClr>
                </a:solidFill>
                <a:latin typeface="楷体" panose="02010609060101010101" charset="-122"/>
                <a:ea typeface="楷体" panose="02010609060101010101" charset="-122"/>
                <a:cs typeface="楷体" panose="02010609060101010101" charset="-122"/>
                <a:sym typeface="Arial" panose="020B0604020202020204" pitchFamily="34" charset="0"/>
              </a:rPr>
              <a:t>                       </a:t>
            </a:r>
            <a:r>
              <a:rPr lang="en-US" altLang="zh-CN" sz="1600" b="1">
                <a:solidFill>
                  <a:srgbClr val="FFC000"/>
                </a:solidFill>
                <a:latin typeface="楷体" panose="02010609060101010101" charset="-122"/>
                <a:ea typeface="楷体" panose="02010609060101010101" charset="-122"/>
                <a:cs typeface="楷体" panose="02010609060101010101" charset="-122"/>
                <a:sym typeface="Arial" panose="020B0604020202020204" pitchFamily="34" charset="0"/>
              </a:rPr>
              <a:t> //</a:t>
            </a:r>
            <a:r>
              <a:rPr lang="zh-CN" altLang="en-US" sz="1600" b="1">
                <a:solidFill>
                  <a:srgbClr val="FFC000"/>
                </a:solidFill>
                <a:latin typeface="楷体" panose="02010609060101010101" charset="-122"/>
                <a:ea typeface="楷体" panose="02010609060101010101" charset="-122"/>
                <a:cs typeface="楷体" panose="02010609060101010101" charset="-122"/>
                <a:sym typeface="Arial" panose="020B0604020202020204" pitchFamily="34" charset="0"/>
              </a:rPr>
              <a:t>函数的声明</a:t>
            </a:r>
            <a:endParaRPr lang="zh-CN" altLang="en-US" sz="1600" b="1">
              <a:solidFill>
                <a:schemeClr val="accent6">
                  <a:lumMod val="50000"/>
                </a:schemeClr>
              </a:solidFill>
              <a:latin typeface="楷体" panose="02010609060101010101" charset="-122"/>
              <a:ea typeface="楷体" panose="02010609060101010101" charset="-122"/>
              <a:cs typeface="楷体" panose="02010609060101010101" charset="-122"/>
              <a:sym typeface="Arial" panose="020B0604020202020204" pitchFamily="34" charset="0"/>
            </a:endParaRPr>
          </a:p>
          <a:p>
            <a:pPr>
              <a:buNone/>
            </a:pPr>
            <a:r>
              <a:rPr lang="en-US" altLang="zh-CN" sz="1600" b="1">
                <a:solidFill>
                  <a:srgbClr val="FF0000"/>
                </a:solidFill>
                <a:latin typeface="楷体" panose="02010609060101010101" charset="-122"/>
                <a:ea typeface="楷体" panose="02010609060101010101" charset="-122"/>
                <a:cs typeface="楷体" panose="02010609060101010101" charset="-122"/>
                <a:sym typeface="Arial" panose="020B0604020202020204" pitchFamily="34" charset="0"/>
              </a:rPr>
              <a:t>int main()</a:t>
            </a:r>
            <a:endParaRPr lang="en-US" altLang="zh-CN" sz="1600" b="1">
              <a:solidFill>
                <a:srgbClr val="FF0000"/>
              </a:solidFill>
              <a:latin typeface="楷体" panose="02010609060101010101" charset="-122"/>
              <a:ea typeface="楷体" panose="02010609060101010101" charset="-122"/>
              <a:cs typeface="楷体" panose="02010609060101010101" charset="-122"/>
              <a:sym typeface="Arial" panose="020B0604020202020204" pitchFamily="34" charset="0"/>
            </a:endParaRPr>
          </a:p>
          <a:p>
            <a:pPr>
              <a:buNone/>
            </a:pPr>
            <a:r>
              <a:rPr lang="en-US" altLang="zh-CN" sz="1600" b="1">
                <a:solidFill>
                  <a:srgbClr val="FF0000"/>
                </a:solidFill>
                <a:latin typeface="楷体" panose="02010609060101010101" charset="-122"/>
                <a:ea typeface="楷体" panose="02010609060101010101" charset="-122"/>
                <a:cs typeface="楷体" panose="02010609060101010101" charset="-122"/>
                <a:sym typeface="Arial" panose="020B0604020202020204" pitchFamily="34" charset="0"/>
              </a:rPr>
              <a:t>{</a:t>
            </a:r>
            <a:endParaRPr lang="en-US" altLang="zh-CN" sz="1600" b="1">
              <a:solidFill>
                <a:srgbClr val="FF0000"/>
              </a:solidFill>
              <a:latin typeface="楷体" panose="02010609060101010101" charset="-122"/>
              <a:ea typeface="楷体" panose="02010609060101010101" charset="-122"/>
              <a:cs typeface="楷体" panose="02010609060101010101" charset="-122"/>
              <a:sym typeface="Arial" panose="020B0604020202020204" pitchFamily="34" charset="0"/>
            </a:endParaRPr>
          </a:p>
          <a:p>
            <a:pPr>
              <a:buNone/>
            </a:pPr>
            <a:r>
              <a:rPr lang="en-US" altLang="zh-CN" sz="1600" b="1">
                <a:solidFill>
                  <a:srgbClr val="FF0000"/>
                </a:solidFill>
                <a:latin typeface="楷体" panose="02010609060101010101" charset="-122"/>
                <a:ea typeface="楷体" panose="02010609060101010101" charset="-122"/>
                <a:cs typeface="楷体" panose="02010609060101010101" charset="-122"/>
                <a:sym typeface="Arial" panose="020B0604020202020204" pitchFamily="34" charset="0"/>
              </a:rPr>
              <a:t>    int sum=0;</a:t>
            </a:r>
            <a:endParaRPr lang="en-US" altLang="zh-CN" sz="1600" b="1">
              <a:solidFill>
                <a:srgbClr val="FF0000"/>
              </a:solidFill>
              <a:latin typeface="楷体" panose="02010609060101010101" charset="-122"/>
              <a:ea typeface="楷体" panose="02010609060101010101" charset="-122"/>
              <a:cs typeface="楷体" panose="02010609060101010101" charset="-122"/>
              <a:sym typeface="Arial" panose="020B0604020202020204" pitchFamily="34" charset="0"/>
            </a:endParaRPr>
          </a:p>
          <a:p>
            <a:pPr>
              <a:buNone/>
            </a:pPr>
            <a:r>
              <a:rPr lang="en-US" altLang="zh-CN" sz="1600" b="1">
                <a:solidFill>
                  <a:srgbClr val="FF0000"/>
                </a:solidFill>
                <a:latin typeface="楷体" panose="02010609060101010101" charset="-122"/>
                <a:ea typeface="楷体" panose="02010609060101010101" charset="-122"/>
                <a:cs typeface="楷体" panose="02010609060101010101" charset="-122"/>
                <a:sym typeface="Arial" panose="020B0604020202020204" pitchFamily="34" charset="0"/>
              </a:rPr>
              <a:t>    for (int i=1; i&lt;=10; ++i)</a:t>
            </a:r>
            <a:endParaRPr lang="en-US" altLang="zh-CN" sz="1600" b="1">
              <a:solidFill>
                <a:srgbClr val="FF0000"/>
              </a:solidFill>
              <a:latin typeface="楷体" panose="02010609060101010101" charset="-122"/>
              <a:ea typeface="楷体" panose="02010609060101010101" charset="-122"/>
              <a:cs typeface="楷体" panose="02010609060101010101" charset="-122"/>
              <a:sym typeface="Arial" panose="020B0604020202020204" pitchFamily="34" charset="0"/>
            </a:endParaRPr>
          </a:p>
          <a:p>
            <a:pPr>
              <a:buNone/>
            </a:pPr>
            <a:r>
              <a:rPr lang="en-US" altLang="zh-CN" sz="1600" b="1">
                <a:solidFill>
                  <a:srgbClr val="FF0000"/>
                </a:solidFill>
                <a:latin typeface="楷体" panose="02010609060101010101" charset="-122"/>
                <a:ea typeface="楷体" panose="02010609060101010101" charset="-122"/>
                <a:cs typeface="楷体" panose="02010609060101010101" charset="-122"/>
                <a:sym typeface="Arial" panose="020B0604020202020204" pitchFamily="34" charset="0"/>
              </a:rPr>
              <a:t>      sum+=</a:t>
            </a:r>
            <a:r>
              <a:rPr lang="en-US" altLang="zh-CN" sz="1600" b="1">
                <a:solidFill>
                  <a:srgbClr val="00B050"/>
                </a:solidFill>
                <a:latin typeface="楷体" panose="02010609060101010101" charset="-122"/>
                <a:ea typeface="楷体" panose="02010609060101010101" charset="-122"/>
                <a:cs typeface="楷体" panose="02010609060101010101" charset="-122"/>
                <a:sym typeface="Arial" panose="020B0604020202020204" pitchFamily="34" charset="0"/>
              </a:rPr>
              <a:t>js(i)</a:t>
            </a:r>
            <a:r>
              <a:rPr lang="en-US" altLang="zh-CN" sz="1600" b="1">
                <a:solidFill>
                  <a:srgbClr val="FF0000"/>
                </a:solidFill>
                <a:latin typeface="楷体" panose="02010609060101010101" charset="-122"/>
                <a:ea typeface="楷体" panose="02010609060101010101" charset="-122"/>
                <a:cs typeface="楷体" panose="02010609060101010101" charset="-122"/>
                <a:sym typeface="Arial" panose="020B0604020202020204" pitchFamily="34" charset="0"/>
              </a:rPr>
              <a:t>;                       //</a:t>
            </a:r>
            <a:r>
              <a:rPr lang="zh-CN" altLang="en-US" sz="1600" b="1">
                <a:solidFill>
                  <a:srgbClr val="FF0000"/>
                </a:solidFill>
                <a:latin typeface="楷体" panose="02010609060101010101" charset="-122"/>
                <a:ea typeface="楷体" panose="02010609060101010101" charset="-122"/>
                <a:cs typeface="楷体" panose="02010609060101010101" charset="-122"/>
                <a:sym typeface="Arial" panose="020B0604020202020204" pitchFamily="34" charset="0"/>
              </a:rPr>
              <a:t>函数的调用</a:t>
            </a:r>
            <a:endParaRPr lang="zh-CN" altLang="en-US" sz="1600" b="1">
              <a:solidFill>
                <a:srgbClr val="FF0000"/>
              </a:solidFill>
              <a:latin typeface="楷体" panose="02010609060101010101" charset="-122"/>
              <a:ea typeface="楷体" panose="02010609060101010101" charset="-122"/>
              <a:cs typeface="楷体" panose="02010609060101010101" charset="-122"/>
              <a:sym typeface="Arial" panose="020B0604020202020204" pitchFamily="34" charset="0"/>
            </a:endParaRPr>
          </a:p>
          <a:p>
            <a:pPr>
              <a:buNone/>
            </a:pPr>
            <a:r>
              <a:rPr lang="zh-CN" altLang="en-US" sz="1600" b="1">
                <a:solidFill>
                  <a:srgbClr val="FF0000"/>
                </a:solidFill>
                <a:latin typeface="楷体" panose="02010609060101010101" charset="-122"/>
                <a:ea typeface="楷体" panose="02010609060101010101" charset="-122"/>
                <a:cs typeface="楷体" panose="02010609060101010101" charset="-122"/>
                <a:sym typeface="Arial" panose="020B0604020202020204" pitchFamily="34" charset="0"/>
              </a:rPr>
              <a:t>    </a:t>
            </a:r>
            <a:r>
              <a:rPr lang="en-US" altLang="zh-CN" sz="1600" b="1">
                <a:solidFill>
                  <a:srgbClr val="FF0000"/>
                </a:solidFill>
                <a:latin typeface="楷体" panose="02010609060101010101" charset="-122"/>
                <a:ea typeface="楷体" panose="02010609060101010101" charset="-122"/>
                <a:cs typeface="楷体" panose="02010609060101010101" charset="-122"/>
                <a:sym typeface="Arial" panose="020B0604020202020204" pitchFamily="34" charset="0"/>
              </a:rPr>
              <a:t>cout&lt;&lt;"sum="&lt;&lt;sum&lt;&lt;endl;</a:t>
            </a:r>
            <a:endParaRPr lang="en-US" altLang="zh-CN" sz="1600" b="1">
              <a:solidFill>
                <a:srgbClr val="FF0000"/>
              </a:solidFill>
              <a:latin typeface="楷体" panose="02010609060101010101" charset="-122"/>
              <a:ea typeface="楷体" panose="02010609060101010101" charset="-122"/>
              <a:cs typeface="楷体" panose="02010609060101010101" charset="-122"/>
              <a:sym typeface="Arial" panose="020B0604020202020204" pitchFamily="34" charset="0"/>
            </a:endParaRPr>
          </a:p>
          <a:p>
            <a:pPr>
              <a:buNone/>
            </a:pPr>
            <a:r>
              <a:rPr lang="en-US" altLang="zh-CN" sz="1600" b="1">
                <a:solidFill>
                  <a:srgbClr val="FF0000"/>
                </a:solidFill>
                <a:latin typeface="楷体" panose="02010609060101010101" charset="-122"/>
                <a:ea typeface="楷体" panose="02010609060101010101" charset="-122"/>
                <a:cs typeface="楷体" panose="02010609060101010101" charset="-122"/>
                <a:sym typeface="Arial" panose="020B0604020202020204" pitchFamily="34" charset="0"/>
              </a:rPr>
              <a:t>return 0;</a:t>
            </a:r>
            <a:endParaRPr lang="en-US" altLang="zh-CN" sz="1600" b="1">
              <a:solidFill>
                <a:srgbClr val="FF0000"/>
              </a:solidFill>
              <a:latin typeface="楷体" panose="02010609060101010101" charset="-122"/>
              <a:ea typeface="楷体" panose="02010609060101010101" charset="-122"/>
              <a:cs typeface="楷体" panose="02010609060101010101" charset="-122"/>
              <a:sym typeface="Arial" panose="020B0604020202020204" pitchFamily="34" charset="0"/>
            </a:endParaRPr>
          </a:p>
          <a:p>
            <a:pPr>
              <a:buNone/>
            </a:pPr>
            <a:r>
              <a:rPr lang="en-US" altLang="zh-CN" sz="1600" b="1">
                <a:solidFill>
                  <a:srgbClr val="FF0000"/>
                </a:solidFill>
                <a:latin typeface="楷体" panose="02010609060101010101" charset="-122"/>
                <a:ea typeface="楷体" panose="02010609060101010101" charset="-122"/>
                <a:cs typeface="楷体" panose="02010609060101010101" charset="-122"/>
                <a:sym typeface="Arial" panose="020B0604020202020204" pitchFamily="34" charset="0"/>
              </a:rPr>
              <a:t>}</a:t>
            </a:r>
            <a:endParaRPr lang="en-US" altLang="zh-CN" sz="1600" b="1">
              <a:solidFill>
                <a:srgbClr val="FF0000"/>
              </a:solidFill>
              <a:latin typeface="楷体" panose="02010609060101010101" charset="-122"/>
              <a:ea typeface="楷体" panose="02010609060101010101" charset="-122"/>
              <a:cs typeface="楷体" panose="02010609060101010101" charset="-122"/>
              <a:sym typeface="Arial" panose="020B0604020202020204" pitchFamily="34" charset="0"/>
            </a:endParaRPr>
          </a:p>
          <a:p>
            <a:pPr>
              <a:buNone/>
            </a:pPr>
            <a:endParaRPr lang="en-US" altLang="zh-CN" sz="1600" b="1">
              <a:solidFill>
                <a:schemeClr val="accent6">
                  <a:lumMod val="50000"/>
                </a:schemeClr>
              </a:solidFill>
              <a:latin typeface="楷体" panose="02010609060101010101" charset="-122"/>
              <a:ea typeface="楷体" panose="02010609060101010101" charset="-122"/>
              <a:cs typeface="楷体" panose="02010609060101010101" charset="-122"/>
              <a:sym typeface="Arial" panose="020B0604020202020204" pitchFamily="34" charset="0"/>
            </a:endParaRPr>
          </a:p>
          <a:p>
            <a:pPr>
              <a:buNone/>
            </a:pPr>
            <a:r>
              <a:rPr lang="en-US" altLang="zh-CN" sz="1600" b="1">
                <a:solidFill>
                  <a:srgbClr val="00B050"/>
                </a:solidFill>
                <a:latin typeface="楷体" panose="02010609060101010101" charset="-122"/>
                <a:ea typeface="楷体" panose="02010609060101010101" charset="-122"/>
                <a:cs typeface="楷体" panose="02010609060101010101" charset="-122"/>
                <a:sym typeface="Arial" panose="020B0604020202020204" pitchFamily="34" charset="0"/>
              </a:rPr>
              <a:t>int js(int n)                           //</a:t>
            </a:r>
            <a:r>
              <a:rPr lang="zh-CN" altLang="en-US" sz="1600" b="1">
                <a:solidFill>
                  <a:srgbClr val="00B050"/>
                </a:solidFill>
                <a:latin typeface="楷体" panose="02010609060101010101" charset="-122"/>
                <a:ea typeface="楷体" panose="02010609060101010101" charset="-122"/>
                <a:cs typeface="楷体" panose="02010609060101010101" charset="-122"/>
                <a:sym typeface="Arial" panose="020B0604020202020204" pitchFamily="34" charset="0"/>
              </a:rPr>
              <a:t>定义的函数体</a:t>
            </a:r>
            <a:endParaRPr lang="zh-CN" altLang="en-US" sz="1600" b="1">
              <a:solidFill>
                <a:srgbClr val="00B050"/>
              </a:solidFill>
              <a:latin typeface="楷体" panose="02010609060101010101" charset="-122"/>
              <a:ea typeface="楷体" panose="02010609060101010101" charset="-122"/>
              <a:cs typeface="楷体" panose="02010609060101010101" charset="-122"/>
              <a:sym typeface="Arial" panose="020B0604020202020204" pitchFamily="34" charset="0"/>
            </a:endParaRPr>
          </a:p>
          <a:p>
            <a:pPr>
              <a:buNone/>
            </a:pPr>
            <a:r>
              <a:rPr lang="en-US" altLang="zh-CN" sz="1600" b="1">
                <a:solidFill>
                  <a:srgbClr val="00B050"/>
                </a:solidFill>
                <a:latin typeface="楷体" panose="02010609060101010101" charset="-122"/>
                <a:ea typeface="楷体" panose="02010609060101010101" charset="-122"/>
                <a:cs typeface="楷体" panose="02010609060101010101" charset="-122"/>
                <a:sym typeface="Arial" panose="020B0604020202020204" pitchFamily="34" charset="0"/>
              </a:rPr>
              <a:t>{</a:t>
            </a:r>
            <a:endParaRPr lang="en-US" altLang="zh-CN" sz="1600" b="1">
              <a:solidFill>
                <a:srgbClr val="00B050"/>
              </a:solidFill>
              <a:latin typeface="楷体" panose="02010609060101010101" charset="-122"/>
              <a:ea typeface="楷体" panose="02010609060101010101" charset="-122"/>
              <a:cs typeface="楷体" panose="02010609060101010101" charset="-122"/>
              <a:sym typeface="Arial" panose="020B0604020202020204" pitchFamily="34" charset="0"/>
            </a:endParaRPr>
          </a:p>
          <a:p>
            <a:pPr>
              <a:buNone/>
            </a:pPr>
            <a:endParaRPr lang="en-US" altLang="zh-CN" sz="1600" b="1">
              <a:solidFill>
                <a:srgbClr val="00B050"/>
              </a:solidFill>
              <a:latin typeface="楷体" panose="02010609060101010101" charset="-122"/>
              <a:ea typeface="楷体" panose="02010609060101010101" charset="-122"/>
              <a:cs typeface="楷体" panose="02010609060101010101" charset="-122"/>
              <a:sym typeface="Arial" panose="020B0604020202020204" pitchFamily="34" charset="0"/>
            </a:endParaRPr>
          </a:p>
          <a:p>
            <a:pPr>
              <a:buNone/>
            </a:pPr>
            <a:r>
              <a:rPr lang="en-US" altLang="zh-CN" sz="1600" b="1">
                <a:solidFill>
                  <a:srgbClr val="00B050"/>
                </a:solidFill>
                <a:latin typeface="楷体" panose="02010609060101010101" charset="-122"/>
                <a:ea typeface="楷体" panose="02010609060101010101" charset="-122"/>
                <a:cs typeface="楷体" panose="02010609060101010101" charset="-122"/>
                <a:sym typeface="Arial" panose="020B0604020202020204" pitchFamily="34" charset="0"/>
              </a:rPr>
              <a:t>     int s=1;</a:t>
            </a:r>
            <a:endParaRPr lang="en-US" altLang="zh-CN" sz="1600" b="1">
              <a:solidFill>
                <a:srgbClr val="00B050"/>
              </a:solidFill>
              <a:latin typeface="楷体" panose="02010609060101010101" charset="-122"/>
              <a:ea typeface="楷体" panose="02010609060101010101" charset="-122"/>
              <a:cs typeface="楷体" panose="02010609060101010101" charset="-122"/>
              <a:sym typeface="Arial" panose="020B0604020202020204" pitchFamily="34" charset="0"/>
            </a:endParaRPr>
          </a:p>
          <a:p>
            <a:pPr>
              <a:buNone/>
            </a:pPr>
            <a:r>
              <a:rPr lang="en-US" altLang="zh-CN" sz="1600" b="1">
                <a:solidFill>
                  <a:srgbClr val="00B050"/>
                </a:solidFill>
                <a:latin typeface="楷体" panose="02010609060101010101" charset="-122"/>
                <a:ea typeface="楷体" panose="02010609060101010101" charset="-122"/>
                <a:cs typeface="楷体" panose="02010609060101010101" charset="-122"/>
                <a:sym typeface="Arial" panose="020B0604020202020204" pitchFamily="34" charset="0"/>
              </a:rPr>
              <a:t>     for (int i=1; i&lt;=n; ++i)</a:t>
            </a:r>
            <a:endParaRPr lang="en-US" altLang="zh-CN" sz="1600" b="1">
              <a:solidFill>
                <a:srgbClr val="00B050"/>
              </a:solidFill>
              <a:latin typeface="楷体" panose="02010609060101010101" charset="-122"/>
              <a:ea typeface="楷体" panose="02010609060101010101" charset="-122"/>
              <a:cs typeface="楷体" panose="02010609060101010101" charset="-122"/>
              <a:sym typeface="Arial" panose="020B0604020202020204" pitchFamily="34" charset="0"/>
            </a:endParaRPr>
          </a:p>
          <a:p>
            <a:pPr>
              <a:buNone/>
            </a:pPr>
            <a:r>
              <a:rPr lang="en-US" altLang="zh-CN" sz="1600" b="1">
                <a:solidFill>
                  <a:srgbClr val="00B050"/>
                </a:solidFill>
                <a:latin typeface="楷体" panose="02010609060101010101" charset="-122"/>
                <a:ea typeface="楷体" panose="02010609060101010101" charset="-122"/>
                <a:cs typeface="楷体" panose="02010609060101010101" charset="-122"/>
                <a:sym typeface="Arial" panose="020B0604020202020204" pitchFamily="34" charset="0"/>
              </a:rPr>
              <a:t>       s*=i;</a:t>
            </a:r>
            <a:endParaRPr lang="en-US" altLang="zh-CN" sz="1600" b="1">
              <a:solidFill>
                <a:srgbClr val="00B050"/>
              </a:solidFill>
              <a:latin typeface="楷体" panose="02010609060101010101" charset="-122"/>
              <a:ea typeface="楷体" panose="02010609060101010101" charset="-122"/>
              <a:cs typeface="楷体" panose="02010609060101010101" charset="-122"/>
              <a:sym typeface="Arial" panose="020B0604020202020204" pitchFamily="34" charset="0"/>
            </a:endParaRPr>
          </a:p>
          <a:p>
            <a:pPr>
              <a:buNone/>
            </a:pPr>
            <a:r>
              <a:rPr lang="en-US" altLang="zh-CN" sz="1600" b="1">
                <a:solidFill>
                  <a:srgbClr val="00B050"/>
                </a:solidFill>
                <a:latin typeface="楷体" panose="02010609060101010101" charset="-122"/>
                <a:ea typeface="楷体" panose="02010609060101010101" charset="-122"/>
                <a:cs typeface="楷体" panose="02010609060101010101" charset="-122"/>
                <a:sym typeface="Arial" panose="020B0604020202020204" pitchFamily="34" charset="0"/>
              </a:rPr>
              <a:t>     return s;                          //</a:t>
            </a:r>
            <a:r>
              <a:rPr lang="zh-CN" altLang="en-US" sz="1600" b="1">
                <a:solidFill>
                  <a:srgbClr val="00B050"/>
                </a:solidFill>
                <a:latin typeface="楷体" panose="02010609060101010101" charset="-122"/>
                <a:ea typeface="楷体" panose="02010609060101010101" charset="-122"/>
                <a:cs typeface="楷体" panose="02010609060101010101" charset="-122"/>
                <a:sym typeface="Arial" panose="020B0604020202020204" pitchFamily="34" charset="0"/>
              </a:rPr>
              <a:t>函数的返回值</a:t>
            </a:r>
            <a:endParaRPr lang="zh-CN" altLang="en-US" sz="1600" b="1">
              <a:solidFill>
                <a:srgbClr val="00B050"/>
              </a:solidFill>
              <a:latin typeface="楷体" panose="02010609060101010101" charset="-122"/>
              <a:ea typeface="楷体" panose="02010609060101010101" charset="-122"/>
              <a:cs typeface="楷体" panose="02010609060101010101" charset="-122"/>
              <a:sym typeface="Arial" panose="020B0604020202020204" pitchFamily="34" charset="0"/>
            </a:endParaRPr>
          </a:p>
          <a:p>
            <a:pPr>
              <a:buNone/>
            </a:pPr>
            <a:r>
              <a:rPr lang="en-US" altLang="zh-CN" sz="1600" b="1">
                <a:solidFill>
                  <a:srgbClr val="00B050"/>
                </a:solidFill>
                <a:latin typeface="楷体" panose="02010609060101010101" charset="-122"/>
                <a:ea typeface="楷体" panose="02010609060101010101" charset="-122"/>
                <a:cs typeface="楷体" panose="02010609060101010101" charset="-122"/>
                <a:sym typeface="Arial" panose="020B0604020202020204" pitchFamily="34" charset="0"/>
              </a:rPr>
              <a:t>}</a:t>
            </a:r>
            <a:endParaRPr lang="en-US" altLang="zh-CN" sz="1600" b="1">
              <a:solidFill>
                <a:srgbClr val="00B050"/>
              </a:solidFill>
              <a:latin typeface="楷体" panose="02010609060101010101" charset="-122"/>
              <a:ea typeface="楷体" panose="02010609060101010101" charset="-122"/>
              <a:cs typeface="楷体" panose="02010609060101010101" charset="-122"/>
              <a:sym typeface="Arial" panose="020B0604020202020204"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5361"/>
          <p:cNvSpPr>
            <a:spLocks noGrp="1"/>
          </p:cNvSpPr>
          <p:nvPr>
            <p:ph type="title"/>
          </p:nvPr>
        </p:nvSpPr>
        <p:spPr>
          <a:xfrm>
            <a:off x="457200" y="-141922"/>
            <a:ext cx="8229600" cy="1143000"/>
          </a:xfrm>
        </p:spPr>
        <p:txBody>
          <a:bodyPr anchor="ctr"/>
          <a:lstStyle/>
          <a:p>
            <a:pPr algn="l"/>
            <a:r>
              <a:rPr lang="zh-CN" altLang="en-US" sz="2800" b="1" dirty="0">
                <a:solidFill>
                  <a:schemeClr val="accent6">
                    <a:lumMod val="50000"/>
                  </a:schemeClr>
                </a:solidFill>
                <a:latin typeface="楷体" panose="02010609060101010101" charset="-122"/>
                <a:ea typeface="楷体" panose="02010609060101010101" charset="-122"/>
                <a:cs typeface="楷体" panose="02010609060101010101" charset="-122"/>
              </a:rPr>
              <a:t>三、函数的传值调用</a:t>
            </a:r>
            <a:endParaRPr lang="zh-CN" altLang="en-US" sz="2800" b="1" dirty="0">
              <a:solidFill>
                <a:schemeClr val="accent6">
                  <a:lumMod val="50000"/>
                </a:schemeClr>
              </a:solidFill>
              <a:latin typeface="楷体" panose="02010609060101010101" charset="-122"/>
              <a:ea typeface="楷体" panose="02010609060101010101" charset="-122"/>
              <a:cs typeface="楷体" panose="02010609060101010101" charset="-122"/>
            </a:endParaRPr>
          </a:p>
        </p:txBody>
      </p:sp>
      <p:sp>
        <p:nvSpPr>
          <p:cNvPr id="15363" name="文本占位符 15362"/>
          <p:cNvSpPr>
            <a:spLocks noGrp="1"/>
          </p:cNvSpPr>
          <p:nvPr>
            <p:ph type="body" idx="1"/>
          </p:nvPr>
        </p:nvSpPr>
        <p:spPr>
          <a:xfrm>
            <a:off x="457200" y="859155"/>
            <a:ext cx="8229600" cy="4527550"/>
          </a:xfrm>
        </p:spPr>
        <p:txBody>
          <a:bodyPr/>
          <a:lstStyle/>
          <a:p>
            <a:pPr marL="0" indent="609600" algn="just">
              <a:lnSpc>
                <a:spcPct val="110000"/>
              </a:lnSpc>
              <a:spcBef>
                <a:spcPts val="0"/>
              </a:spcBef>
              <a:buNone/>
              <a:extLst>
                <a:ext uri="{35155182-B16C-46BC-9424-99874614C6A1}">
                  <wpsdc:indentchars xmlns:wpsdc="http://www.wps.cn/officeDocument/2017/drawingmlCustomData" val="200" checksum="4158780845"/>
                </a:ext>
              </a:extLst>
            </a:pPr>
            <a:r>
              <a:rPr lang="zh-CN" altLang="en-US" sz="2400" dirty="0">
                <a:solidFill>
                  <a:schemeClr val="accent6">
                    <a:lumMod val="50000"/>
                  </a:schemeClr>
                </a:solidFill>
                <a:latin typeface="楷体" panose="02010609060101010101" charset="-122"/>
                <a:ea typeface="楷体" panose="02010609060101010101" charset="-122"/>
                <a:cs typeface="楷体" panose="02010609060101010101" charset="-122"/>
              </a:rPr>
              <a:t>函数传值调用的特点是将调用函数的实参表中的实参值依次对应地传递给被调用函数的形参表中的形参。要求函数的</a:t>
            </a:r>
            <a:r>
              <a:rPr lang="zh-CN" altLang="en-US" sz="2400" dirty="0">
                <a:solidFill>
                  <a:srgbClr val="FF0000"/>
                </a:solidFill>
                <a:latin typeface="楷体" panose="02010609060101010101" charset="-122"/>
                <a:ea typeface="楷体" panose="02010609060101010101" charset="-122"/>
                <a:cs typeface="楷体" panose="02010609060101010101" charset="-122"/>
              </a:rPr>
              <a:t>实参与形参个数相等</a:t>
            </a:r>
            <a:r>
              <a:rPr lang="zh-CN" altLang="en-US" sz="2400" dirty="0">
                <a:solidFill>
                  <a:schemeClr val="accent6">
                    <a:lumMod val="50000"/>
                  </a:schemeClr>
                </a:solidFill>
                <a:latin typeface="楷体" panose="02010609060101010101" charset="-122"/>
                <a:ea typeface="楷体" panose="02010609060101010101" charset="-122"/>
                <a:cs typeface="楷体" panose="02010609060101010101" charset="-122"/>
              </a:rPr>
              <a:t>，并且</a:t>
            </a:r>
            <a:r>
              <a:rPr lang="zh-CN" altLang="en-US" sz="2400" dirty="0">
                <a:solidFill>
                  <a:srgbClr val="FF0000"/>
                </a:solidFill>
                <a:latin typeface="楷体" panose="02010609060101010101" charset="-122"/>
                <a:ea typeface="楷体" panose="02010609060101010101" charset="-122"/>
                <a:cs typeface="楷体" panose="02010609060101010101" charset="-122"/>
              </a:rPr>
              <a:t>类型相同</a:t>
            </a:r>
            <a:r>
              <a:rPr lang="zh-CN" altLang="en-US" sz="2400" dirty="0">
                <a:solidFill>
                  <a:schemeClr val="accent6">
                    <a:lumMod val="50000"/>
                  </a:schemeClr>
                </a:solidFill>
                <a:latin typeface="楷体" panose="02010609060101010101" charset="-122"/>
                <a:ea typeface="楷体" panose="02010609060101010101" charset="-122"/>
                <a:cs typeface="楷体" panose="02010609060101010101" charset="-122"/>
              </a:rPr>
              <a:t>。</a:t>
            </a:r>
            <a:endParaRPr lang="zh-CN" altLang="en-US" sz="2400" dirty="0">
              <a:solidFill>
                <a:schemeClr val="accent6">
                  <a:lumMod val="50000"/>
                </a:schemeClr>
              </a:solidFill>
              <a:latin typeface="楷体" panose="02010609060101010101" charset="-122"/>
              <a:ea typeface="楷体" panose="02010609060101010101" charset="-122"/>
              <a:cs typeface="楷体" panose="02010609060101010101" charset="-122"/>
            </a:endParaRPr>
          </a:p>
          <a:p>
            <a:pPr marL="0" indent="609600" algn="just">
              <a:lnSpc>
                <a:spcPct val="110000"/>
              </a:lnSpc>
              <a:spcBef>
                <a:spcPts val="0"/>
              </a:spcBef>
              <a:buNone/>
              <a:extLst>
                <a:ext uri="{35155182-B16C-46BC-9424-99874614C6A1}">
                  <wpsdc:indentchars xmlns:wpsdc="http://www.wps.cn/officeDocument/2017/drawingmlCustomData" val="200" checksum="4158780845"/>
                </a:ext>
              </a:extLst>
            </a:pPr>
            <a:endParaRPr lang="zh-CN" altLang="en-US" sz="2400" dirty="0">
              <a:solidFill>
                <a:schemeClr val="accent6">
                  <a:lumMod val="50000"/>
                </a:schemeClr>
              </a:solidFill>
              <a:latin typeface="楷体" panose="02010609060101010101" charset="-122"/>
              <a:ea typeface="楷体" panose="02010609060101010101" charset="-122"/>
              <a:cs typeface="楷体" panose="02010609060101010101" charset="-122"/>
            </a:endParaRPr>
          </a:p>
          <a:p>
            <a:pPr marL="0" indent="609600" algn="just">
              <a:lnSpc>
                <a:spcPct val="110000"/>
              </a:lnSpc>
              <a:spcBef>
                <a:spcPts val="0"/>
              </a:spcBef>
              <a:buNone/>
              <a:extLst>
                <a:ext uri="{35155182-B16C-46BC-9424-99874614C6A1}">
                  <wpsdc:indentchars xmlns:wpsdc="http://www.wps.cn/officeDocument/2017/drawingmlCustomData" val="200" checksum="4158780845"/>
                </a:ext>
              </a:extLst>
            </a:pPr>
            <a:r>
              <a:rPr lang="zh-CN" altLang="en-US" sz="2400" dirty="0">
                <a:solidFill>
                  <a:schemeClr val="accent6">
                    <a:lumMod val="50000"/>
                  </a:schemeClr>
                </a:solidFill>
                <a:latin typeface="楷体" panose="02010609060101010101" charset="-122"/>
                <a:ea typeface="楷体" panose="02010609060101010101" charset="-122"/>
                <a:cs typeface="楷体" panose="02010609060101010101" charset="-122"/>
              </a:rPr>
              <a:t>在C++语言中，函数调用方式分</a:t>
            </a:r>
            <a:r>
              <a:rPr lang="zh-CN" altLang="en-US" sz="2400" dirty="0">
                <a:solidFill>
                  <a:srgbClr val="FF0000"/>
                </a:solidFill>
                <a:latin typeface="楷体" panose="02010609060101010101" charset="-122"/>
                <a:ea typeface="楷体" panose="02010609060101010101" charset="-122"/>
                <a:cs typeface="楷体" panose="02010609060101010101" charset="-122"/>
              </a:rPr>
              <a:t>传值调用</a:t>
            </a:r>
            <a:r>
              <a:rPr lang="zh-CN" altLang="en-US" sz="2400" dirty="0">
                <a:solidFill>
                  <a:schemeClr val="accent6">
                    <a:lumMod val="50000"/>
                  </a:schemeClr>
                </a:solidFill>
                <a:latin typeface="楷体" panose="02010609060101010101" charset="-122"/>
                <a:ea typeface="楷体" panose="02010609060101010101" charset="-122"/>
                <a:cs typeface="楷体" panose="02010609060101010101" charset="-122"/>
              </a:rPr>
              <a:t>和</a:t>
            </a:r>
            <a:r>
              <a:rPr lang="zh-CN" altLang="en-US" sz="2400" dirty="0">
                <a:solidFill>
                  <a:srgbClr val="FF0000"/>
                </a:solidFill>
                <a:latin typeface="楷体" panose="02010609060101010101" charset="-122"/>
                <a:ea typeface="楷体" panose="02010609060101010101" charset="-122"/>
                <a:cs typeface="楷体" panose="02010609060101010101" charset="-122"/>
              </a:rPr>
              <a:t>传址调用</a:t>
            </a:r>
            <a:r>
              <a:rPr lang="zh-CN" altLang="en-US" sz="2400" dirty="0">
                <a:solidFill>
                  <a:schemeClr val="accent6">
                    <a:lumMod val="50000"/>
                  </a:schemeClr>
                </a:solidFill>
                <a:latin typeface="楷体" panose="02010609060101010101" charset="-122"/>
                <a:ea typeface="楷体" panose="02010609060101010101" charset="-122"/>
                <a:cs typeface="楷体" panose="02010609060101010101" charset="-122"/>
              </a:rPr>
              <a:t>。</a:t>
            </a:r>
            <a:endParaRPr lang="zh-CN" altLang="en-US" sz="2400" dirty="0">
              <a:solidFill>
                <a:schemeClr val="accent6">
                  <a:lumMod val="50000"/>
                </a:schemeClr>
              </a:solidFill>
              <a:latin typeface="楷体" panose="02010609060101010101" charset="-122"/>
              <a:ea typeface="楷体" panose="02010609060101010101" charset="-122"/>
              <a:cs typeface="楷体" panose="02010609060101010101"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占位符 15362"/>
          <p:cNvSpPr>
            <a:spLocks noGrp="1"/>
          </p:cNvSpPr>
          <p:nvPr>
            <p:ph type="body" idx="1"/>
          </p:nvPr>
        </p:nvSpPr>
        <p:spPr>
          <a:xfrm>
            <a:off x="467995" y="260350"/>
            <a:ext cx="8229600" cy="6450965"/>
          </a:xfrm>
        </p:spPr>
        <p:txBody>
          <a:bodyPr/>
          <a:lstStyle/>
          <a:p>
            <a:pPr marL="0" indent="609600" algn="just">
              <a:lnSpc>
                <a:spcPct val="110000"/>
              </a:lnSpc>
              <a:spcBef>
                <a:spcPts val="0"/>
              </a:spcBef>
              <a:buNone/>
              <a:extLst>
                <a:ext uri="{35155182-B16C-46BC-9424-99874614C6A1}">
                  <wpsdc:indentchars xmlns:wpsdc="http://www.wps.cn/officeDocument/2017/drawingmlCustomData" val="200" checksum="4158780845"/>
                </a:ext>
              </a:extLst>
            </a:pPr>
            <a:r>
              <a:rPr lang="zh-CN" altLang="en-US" sz="2400" b="1" dirty="0">
                <a:latin typeface="楷体" panose="02010609060101010101" charset="-122"/>
                <a:ea typeface="楷体" panose="02010609060101010101" charset="-122"/>
                <a:cs typeface="楷体" panose="02010609060101010101" charset="-122"/>
              </a:rPr>
              <a:t>1、传值调用</a:t>
            </a:r>
            <a:endParaRPr lang="zh-CN" altLang="en-US" sz="2400" dirty="0">
              <a:latin typeface="楷体" panose="02010609060101010101" charset="-122"/>
              <a:ea typeface="楷体" panose="02010609060101010101" charset="-122"/>
              <a:cs typeface="楷体" panose="02010609060101010101" charset="-122"/>
            </a:endParaRPr>
          </a:p>
          <a:p>
            <a:pPr marL="0" indent="508000" algn="just">
              <a:lnSpc>
                <a:spcPct val="110000"/>
              </a:lnSpc>
              <a:spcBef>
                <a:spcPts val="0"/>
              </a:spcBef>
              <a:buNone/>
              <a:extLst>
                <a:ext uri="{35155182-B16C-46BC-9424-99874614C6A1}">
                  <wpsdc:indentchars xmlns:wpsdc="http://www.wps.cn/officeDocument/2017/drawingmlCustomData" val="200" checksum="282533468"/>
                </a:ext>
              </a:extLst>
            </a:pPr>
            <a:r>
              <a:rPr lang="zh-CN" altLang="en-US" sz="2000" dirty="0">
                <a:latin typeface="楷体" panose="02010609060101010101" charset="-122"/>
                <a:ea typeface="楷体" panose="02010609060101010101" charset="-122"/>
                <a:cs typeface="楷体" panose="02010609060101010101" charset="-122"/>
              </a:rPr>
              <a:t>这种调用方式是</a:t>
            </a:r>
            <a:r>
              <a:rPr lang="zh-CN" altLang="en-US" sz="2000" dirty="0">
                <a:solidFill>
                  <a:srgbClr val="FF0000"/>
                </a:solidFill>
                <a:latin typeface="楷体" panose="02010609060101010101" charset="-122"/>
                <a:ea typeface="楷体" panose="02010609060101010101" charset="-122"/>
                <a:cs typeface="楷体" panose="02010609060101010101" charset="-122"/>
              </a:rPr>
              <a:t>将实参的数据值</a:t>
            </a:r>
            <a:r>
              <a:rPr lang="zh-CN" altLang="en-US" sz="2000" dirty="0">
                <a:latin typeface="楷体" panose="02010609060101010101" charset="-122"/>
                <a:ea typeface="楷体" panose="02010609060101010101" charset="-122"/>
                <a:cs typeface="楷体" panose="02010609060101010101" charset="-122"/>
              </a:rPr>
              <a:t>传递给</a:t>
            </a:r>
            <a:r>
              <a:rPr lang="zh-CN" altLang="en-US" sz="2000" dirty="0">
                <a:solidFill>
                  <a:srgbClr val="FF0000"/>
                </a:solidFill>
                <a:latin typeface="楷体" panose="02010609060101010101" charset="-122"/>
                <a:ea typeface="楷体" panose="02010609060101010101" charset="-122"/>
                <a:cs typeface="楷体" panose="02010609060101010101" charset="-122"/>
              </a:rPr>
              <a:t>形参</a:t>
            </a:r>
            <a:r>
              <a:rPr lang="zh-CN" altLang="en-US" sz="2000" dirty="0">
                <a:latin typeface="楷体" panose="02010609060101010101" charset="-122"/>
                <a:ea typeface="楷体" panose="02010609060101010101" charset="-122"/>
                <a:cs typeface="楷体" panose="02010609060101010101" charset="-122"/>
              </a:rPr>
              <a:t>。在被调用函数中，形参值可以改变，但不影响主调函数的实参值。参数传递方向只是</a:t>
            </a:r>
            <a:r>
              <a:rPr lang="zh-CN" altLang="en-US" sz="2000" dirty="0">
                <a:solidFill>
                  <a:srgbClr val="FF0000"/>
                </a:solidFill>
                <a:latin typeface="楷体" panose="02010609060101010101" charset="-122"/>
                <a:ea typeface="楷体" panose="02010609060101010101" charset="-122"/>
                <a:cs typeface="楷体" panose="02010609060101010101" charset="-122"/>
              </a:rPr>
              <a:t>从实参到形参</a:t>
            </a:r>
            <a:r>
              <a:rPr lang="zh-CN" altLang="en-US" sz="2000" dirty="0">
                <a:latin typeface="楷体" panose="02010609060101010101" charset="-122"/>
                <a:ea typeface="楷体" panose="02010609060101010101" charset="-122"/>
                <a:cs typeface="楷体" panose="02010609060101010101" charset="-122"/>
              </a:rPr>
              <a:t>，简称单向值传递。</a:t>
            </a:r>
            <a:endParaRPr lang="zh-CN" altLang="en-US" sz="2000" dirty="0">
              <a:latin typeface="楷体" panose="02010609060101010101" charset="-122"/>
              <a:ea typeface="楷体" panose="02010609060101010101" charset="-122"/>
              <a:cs typeface="楷体" panose="02010609060101010101" charset="-122"/>
            </a:endParaRPr>
          </a:p>
          <a:p>
            <a:pPr marL="0" indent="508000" algn="just">
              <a:lnSpc>
                <a:spcPct val="110000"/>
              </a:lnSpc>
              <a:spcBef>
                <a:spcPts val="0"/>
              </a:spcBef>
              <a:buNone/>
              <a:extLst>
                <a:ext uri="{35155182-B16C-46BC-9424-99874614C6A1}">
                  <wpsdc:indentchars xmlns:wpsdc="http://www.wps.cn/officeDocument/2017/drawingmlCustomData" val="200" checksum="282533468"/>
                </a:ext>
              </a:extLst>
            </a:pPr>
            <a:r>
              <a:rPr lang="zh-CN" altLang="en-US" sz="2000" dirty="0">
                <a:latin typeface="楷体" panose="02010609060101010101" charset="-122"/>
                <a:ea typeface="楷体" panose="02010609060101010101" charset="-122"/>
                <a:cs typeface="楷体" panose="02010609060101010101" charset="-122"/>
              </a:rPr>
              <a:t>举个例子：</a:t>
            </a:r>
            <a:endParaRPr lang="zh-CN" altLang="en-US" sz="2400" dirty="0">
              <a:latin typeface="楷体" panose="02010609060101010101" charset="-122"/>
              <a:ea typeface="楷体" panose="02010609060101010101" charset="-122"/>
              <a:cs typeface="楷体" panose="02010609060101010101" charset="-122"/>
            </a:endParaRPr>
          </a:p>
          <a:p>
            <a:pPr marL="0" indent="609600" algn="just">
              <a:lnSpc>
                <a:spcPct val="110000"/>
              </a:lnSpc>
              <a:spcBef>
                <a:spcPts val="0"/>
              </a:spcBef>
              <a:buNone/>
              <a:extLst>
                <a:ext uri="{35155182-B16C-46BC-9424-99874614C6A1}">
                  <wpsdc:indentchars xmlns:wpsdc="http://www.wps.cn/officeDocument/2017/drawingmlCustomData" val="200" checksum="4158780845"/>
                </a:ext>
              </a:extLst>
            </a:pPr>
            <a:r>
              <a:rPr lang="zh-CN" altLang="en-US" sz="2400" dirty="0">
                <a:latin typeface="楷体" panose="02010609060101010101" charset="-122"/>
                <a:ea typeface="楷体" panose="02010609060101010101" charset="-122"/>
                <a:cs typeface="楷体" panose="02010609060101010101" charset="-122"/>
              </a:rPr>
              <a:t>   </a:t>
            </a:r>
            <a:r>
              <a:rPr lang="zh-CN" altLang="en-US" sz="2000" dirty="0">
                <a:latin typeface="楷体" panose="02010609060101010101" charset="-122"/>
                <a:ea typeface="楷体" panose="02010609060101010101" charset="-122"/>
                <a:cs typeface="楷体" panose="02010609060101010101" charset="-122"/>
              </a:rPr>
              <a:t>#include&lt;iostream&gt;</a:t>
            </a:r>
            <a:endParaRPr lang="zh-CN" altLang="en-US" sz="2000" dirty="0">
              <a:latin typeface="楷体" panose="02010609060101010101" charset="-122"/>
              <a:ea typeface="楷体" panose="02010609060101010101" charset="-122"/>
              <a:cs typeface="楷体" panose="02010609060101010101" charset="-122"/>
            </a:endParaRPr>
          </a:p>
          <a:p>
            <a:pPr marL="0" indent="508000" algn="just">
              <a:lnSpc>
                <a:spcPct val="110000"/>
              </a:lnSpc>
              <a:spcBef>
                <a:spcPts val="0"/>
              </a:spcBef>
              <a:buNone/>
              <a:extLst>
                <a:ext uri="{35155182-B16C-46BC-9424-99874614C6A1}">
                  <wpsdc:indentchars xmlns:wpsdc="http://www.wps.cn/officeDocument/2017/drawingmlCustomData" val="200" checksum="282533468"/>
                </a:ext>
              </a:extLst>
            </a:pPr>
            <a:r>
              <a:rPr lang="zh-CN" altLang="en-US" sz="2000" dirty="0">
                <a:latin typeface="楷体" panose="02010609060101010101" charset="-122"/>
                <a:ea typeface="楷体" panose="02010609060101010101" charset="-122"/>
                <a:cs typeface="楷体" panose="02010609060101010101" charset="-122"/>
              </a:rPr>
              <a:t>   using namespace std;</a:t>
            </a:r>
            <a:endParaRPr lang="zh-CN" altLang="en-US" sz="2000" dirty="0">
              <a:latin typeface="楷体" panose="02010609060101010101" charset="-122"/>
              <a:ea typeface="楷体" panose="02010609060101010101" charset="-122"/>
              <a:cs typeface="楷体" panose="02010609060101010101" charset="-122"/>
            </a:endParaRPr>
          </a:p>
          <a:p>
            <a:pPr marL="0" indent="508000" algn="just">
              <a:lnSpc>
                <a:spcPct val="110000"/>
              </a:lnSpc>
              <a:spcBef>
                <a:spcPts val="0"/>
              </a:spcBef>
              <a:buNone/>
              <a:extLst>
                <a:ext uri="{35155182-B16C-46BC-9424-99874614C6A1}">
                  <wpsdc:indentchars xmlns:wpsdc="http://www.wps.cn/officeDocument/2017/drawingmlCustomData" val="200" checksum="282533468"/>
                </a:ext>
              </a:extLst>
            </a:pPr>
            <a:r>
              <a:rPr lang="zh-CN" altLang="en-US" sz="2000" dirty="0">
                <a:latin typeface="楷体" panose="02010609060101010101" charset="-122"/>
                <a:ea typeface="楷体" panose="02010609060101010101" charset="-122"/>
                <a:cs typeface="楷体" panose="02010609060101010101" charset="-122"/>
              </a:rPr>
              <a:t>   void swap(int a,int b)</a:t>
            </a:r>
            <a:endParaRPr lang="zh-CN" altLang="en-US" sz="2000" dirty="0">
              <a:latin typeface="楷体" panose="02010609060101010101" charset="-122"/>
              <a:ea typeface="楷体" panose="02010609060101010101" charset="-122"/>
              <a:cs typeface="楷体" panose="02010609060101010101" charset="-122"/>
            </a:endParaRPr>
          </a:p>
          <a:p>
            <a:pPr marL="0" indent="508000" algn="just">
              <a:lnSpc>
                <a:spcPct val="110000"/>
              </a:lnSpc>
              <a:spcBef>
                <a:spcPts val="0"/>
              </a:spcBef>
              <a:buNone/>
              <a:extLst>
                <a:ext uri="{35155182-B16C-46BC-9424-99874614C6A1}">
                  <wpsdc:indentchars xmlns:wpsdc="http://www.wps.cn/officeDocument/2017/drawingmlCustomData" val="200" checksum="282533468"/>
                </a:ext>
              </a:extLst>
            </a:pPr>
            <a:r>
              <a:rPr lang="zh-CN" altLang="en-US" sz="2000" dirty="0">
                <a:latin typeface="楷体" panose="02010609060101010101" charset="-122"/>
                <a:ea typeface="楷体" panose="02010609060101010101" charset="-122"/>
                <a:cs typeface="楷体" panose="02010609060101010101" charset="-122"/>
              </a:rPr>
              <a:t>  {</a:t>
            </a:r>
            <a:endParaRPr lang="zh-CN" altLang="en-US" sz="2000" dirty="0">
              <a:latin typeface="楷体" panose="02010609060101010101" charset="-122"/>
              <a:ea typeface="楷体" panose="02010609060101010101" charset="-122"/>
              <a:cs typeface="楷体" panose="02010609060101010101" charset="-122"/>
            </a:endParaRPr>
          </a:p>
          <a:p>
            <a:pPr marL="0" indent="508000" algn="just">
              <a:lnSpc>
                <a:spcPct val="110000"/>
              </a:lnSpc>
              <a:spcBef>
                <a:spcPts val="0"/>
              </a:spcBef>
              <a:buNone/>
              <a:extLst>
                <a:ext uri="{35155182-B16C-46BC-9424-99874614C6A1}">
                  <wpsdc:indentchars xmlns:wpsdc="http://www.wps.cn/officeDocument/2017/drawingmlCustomData" val="200" checksum="282533468"/>
                </a:ext>
              </a:extLst>
            </a:pPr>
            <a:r>
              <a:rPr lang="zh-CN" altLang="en-US" sz="2000" dirty="0">
                <a:latin typeface="楷体" panose="02010609060101010101" charset="-122"/>
                <a:ea typeface="楷体" panose="02010609060101010101" charset="-122"/>
                <a:cs typeface="楷体" panose="02010609060101010101" charset="-122"/>
              </a:rPr>
              <a:t>     int tmp=a;a=b;b=tmp;</a:t>
            </a:r>
            <a:endParaRPr lang="zh-CN" altLang="en-US" sz="2000" dirty="0">
              <a:latin typeface="楷体" panose="02010609060101010101" charset="-122"/>
              <a:ea typeface="楷体" panose="02010609060101010101" charset="-122"/>
              <a:cs typeface="楷体" panose="02010609060101010101" charset="-122"/>
            </a:endParaRPr>
          </a:p>
          <a:p>
            <a:pPr marL="0" indent="508000" algn="just">
              <a:lnSpc>
                <a:spcPct val="110000"/>
              </a:lnSpc>
              <a:spcBef>
                <a:spcPts val="0"/>
              </a:spcBef>
              <a:buNone/>
              <a:extLst>
                <a:ext uri="{35155182-B16C-46BC-9424-99874614C6A1}">
                  <wpsdc:indentchars xmlns:wpsdc="http://www.wps.cn/officeDocument/2017/drawingmlCustomData" val="200" checksum="282533468"/>
                </a:ext>
              </a:extLst>
            </a:pPr>
            <a:r>
              <a:rPr lang="zh-CN" altLang="en-US" sz="2000" dirty="0">
                <a:latin typeface="楷体" panose="02010609060101010101" charset="-122"/>
                <a:ea typeface="楷体" panose="02010609060101010101" charset="-122"/>
                <a:cs typeface="楷体" panose="02010609060101010101" charset="-122"/>
              </a:rPr>
              <a:t>  }</a:t>
            </a:r>
            <a:endParaRPr lang="zh-CN" altLang="en-US" sz="2000" dirty="0">
              <a:latin typeface="楷体" panose="02010609060101010101" charset="-122"/>
              <a:ea typeface="楷体" panose="02010609060101010101" charset="-122"/>
              <a:cs typeface="楷体" panose="02010609060101010101" charset="-122"/>
            </a:endParaRPr>
          </a:p>
          <a:p>
            <a:pPr marL="0" indent="508000" algn="just">
              <a:lnSpc>
                <a:spcPct val="110000"/>
              </a:lnSpc>
              <a:spcBef>
                <a:spcPts val="0"/>
              </a:spcBef>
              <a:buNone/>
              <a:extLst>
                <a:ext uri="{35155182-B16C-46BC-9424-99874614C6A1}">
                  <wpsdc:indentchars xmlns:wpsdc="http://www.wps.cn/officeDocument/2017/drawingmlCustomData" val="200" checksum="282533468"/>
                </a:ext>
              </a:extLst>
            </a:pPr>
            <a:r>
              <a:rPr lang="zh-CN" altLang="en-US" sz="2000" dirty="0">
                <a:latin typeface="楷体" panose="02010609060101010101" charset="-122"/>
                <a:ea typeface="楷体" panose="02010609060101010101" charset="-122"/>
                <a:cs typeface="楷体" panose="02010609060101010101" charset="-122"/>
              </a:rPr>
              <a:t>  int main()</a:t>
            </a:r>
            <a:endParaRPr lang="zh-CN" altLang="en-US" sz="2000" dirty="0">
              <a:latin typeface="楷体" panose="02010609060101010101" charset="-122"/>
              <a:ea typeface="楷体" panose="02010609060101010101" charset="-122"/>
              <a:cs typeface="楷体" panose="02010609060101010101" charset="-122"/>
            </a:endParaRPr>
          </a:p>
          <a:p>
            <a:pPr marL="0" indent="508000" algn="just">
              <a:lnSpc>
                <a:spcPct val="110000"/>
              </a:lnSpc>
              <a:spcBef>
                <a:spcPts val="0"/>
              </a:spcBef>
              <a:buNone/>
              <a:extLst>
                <a:ext uri="{35155182-B16C-46BC-9424-99874614C6A1}">
                  <wpsdc:indentchars xmlns:wpsdc="http://www.wps.cn/officeDocument/2017/drawingmlCustomData" val="200" checksum="282533468"/>
                </a:ext>
              </a:extLst>
            </a:pPr>
            <a:r>
              <a:rPr lang="zh-CN" altLang="en-US" sz="2000" dirty="0">
                <a:latin typeface="楷体" panose="02010609060101010101" charset="-122"/>
                <a:ea typeface="楷体" panose="02010609060101010101" charset="-122"/>
                <a:cs typeface="楷体" panose="02010609060101010101" charset="-122"/>
              </a:rPr>
              <a:t>  {</a:t>
            </a:r>
            <a:endParaRPr lang="zh-CN" altLang="en-US" sz="2000" dirty="0">
              <a:latin typeface="楷体" panose="02010609060101010101" charset="-122"/>
              <a:ea typeface="楷体" panose="02010609060101010101" charset="-122"/>
              <a:cs typeface="楷体" panose="02010609060101010101" charset="-122"/>
            </a:endParaRPr>
          </a:p>
          <a:p>
            <a:pPr marL="0" indent="508000" algn="just">
              <a:lnSpc>
                <a:spcPct val="110000"/>
              </a:lnSpc>
              <a:spcBef>
                <a:spcPts val="0"/>
              </a:spcBef>
              <a:buNone/>
              <a:extLst>
                <a:ext uri="{35155182-B16C-46BC-9424-99874614C6A1}">
                  <wpsdc:indentchars xmlns:wpsdc="http://www.wps.cn/officeDocument/2017/drawingmlCustomData" val="200" checksum="282533468"/>
                </a:ext>
              </a:extLst>
            </a:pPr>
            <a:r>
              <a:rPr lang="zh-CN" altLang="en-US" sz="2000" dirty="0">
                <a:latin typeface="楷体" panose="02010609060101010101" charset="-122"/>
                <a:ea typeface="楷体" panose="02010609060101010101" charset="-122"/>
                <a:cs typeface="楷体" panose="02010609060101010101" charset="-122"/>
              </a:rPr>
              <a:t>      int c=1,d=2;</a:t>
            </a:r>
            <a:endParaRPr lang="zh-CN" altLang="en-US" sz="2000" dirty="0">
              <a:latin typeface="楷体" panose="02010609060101010101" charset="-122"/>
              <a:ea typeface="楷体" panose="02010609060101010101" charset="-122"/>
              <a:cs typeface="楷体" panose="02010609060101010101" charset="-122"/>
            </a:endParaRPr>
          </a:p>
          <a:p>
            <a:pPr marL="0" indent="508000" algn="just">
              <a:lnSpc>
                <a:spcPct val="110000"/>
              </a:lnSpc>
              <a:spcBef>
                <a:spcPts val="0"/>
              </a:spcBef>
              <a:buNone/>
              <a:extLst>
                <a:ext uri="{35155182-B16C-46BC-9424-99874614C6A1}">
                  <wpsdc:indentchars xmlns:wpsdc="http://www.wps.cn/officeDocument/2017/drawingmlCustomData" val="200" checksum="282533468"/>
                </a:ext>
              </a:extLst>
            </a:pPr>
            <a:r>
              <a:rPr lang="zh-CN" altLang="en-US" sz="2000" dirty="0">
                <a:latin typeface="楷体" panose="02010609060101010101" charset="-122"/>
                <a:ea typeface="楷体" panose="02010609060101010101" charset="-122"/>
                <a:cs typeface="楷体" panose="02010609060101010101" charset="-122"/>
              </a:rPr>
              <a:t>      swap(c,d);</a:t>
            </a:r>
            <a:endParaRPr lang="zh-CN" altLang="en-US" sz="2000" dirty="0">
              <a:latin typeface="楷体" panose="02010609060101010101" charset="-122"/>
              <a:ea typeface="楷体" panose="02010609060101010101" charset="-122"/>
              <a:cs typeface="楷体" panose="02010609060101010101" charset="-122"/>
            </a:endParaRPr>
          </a:p>
          <a:p>
            <a:pPr marL="0" indent="508000" algn="just">
              <a:lnSpc>
                <a:spcPct val="110000"/>
              </a:lnSpc>
              <a:spcBef>
                <a:spcPts val="0"/>
              </a:spcBef>
              <a:buNone/>
              <a:extLst>
                <a:ext uri="{35155182-B16C-46BC-9424-99874614C6A1}">
                  <wpsdc:indentchars xmlns:wpsdc="http://www.wps.cn/officeDocument/2017/drawingmlCustomData" val="200" checksum="282533468"/>
                </a:ext>
              </a:extLst>
            </a:pPr>
            <a:r>
              <a:rPr lang="zh-CN" altLang="en-US" sz="2000" dirty="0">
                <a:latin typeface="楷体" panose="02010609060101010101" charset="-122"/>
                <a:ea typeface="楷体" panose="02010609060101010101" charset="-122"/>
                <a:cs typeface="楷体" panose="02010609060101010101" charset="-122"/>
              </a:rPr>
              <a:t>      cout&lt;&lt;c&lt;&lt;' '&lt;&lt;d&lt;&lt;endl;</a:t>
            </a:r>
            <a:endParaRPr lang="zh-CN" altLang="en-US" sz="2000" dirty="0">
              <a:latin typeface="楷体" panose="02010609060101010101" charset="-122"/>
              <a:ea typeface="楷体" panose="02010609060101010101" charset="-122"/>
              <a:cs typeface="楷体" panose="02010609060101010101" charset="-122"/>
            </a:endParaRPr>
          </a:p>
          <a:p>
            <a:pPr marL="0" indent="508000" algn="just">
              <a:lnSpc>
                <a:spcPct val="110000"/>
              </a:lnSpc>
              <a:spcBef>
                <a:spcPts val="0"/>
              </a:spcBef>
              <a:buNone/>
              <a:extLst>
                <a:ext uri="{35155182-B16C-46BC-9424-99874614C6A1}">
                  <wpsdc:indentchars xmlns:wpsdc="http://www.wps.cn/officeDocument/2017/drawingmlCustomData" val="200" checksum="282533468"/>
                </a:ext>
              </a:extLst>
            </a:pPr>
            <a:r>
              <a:rPr lang="zh-CN" altLang="en-US" sz="2000" dirty="0">
                <a:latin typeface="楷体" panose="02010609060101010101" charset="-122"/>
                <a:ea typeface="楷体" panose="02010609060101010101" charset="-122"/>
                <a:cs typeface="楷体" panose="02010609060101010101" charset="-122"/>
              </a:rPr>
              <a:t>      return 0;</a:t>
            </a:r>
            <a:endParaRPr lang="zh-CN" altLang="en-US" sz="2000" dirty="0">
              <a:latin typeface="楷体" panose="02010609060101010101" charset="-122"/>
              <a:ea typeface="楷体" panose="02010609060101010101" charset="-122"/>
              <a:cs typeface="楷体" panose="02010609060101010101" charset="-122"/>
            </a:endParaRPr>
          </a:p>
          <a:p>
            <a:pPr marL="0" indent="508000" algn="just">
              <a:lnSpc>
                <a:spcPct val="110000"/>
              </a:lnSpc>
              <a:spcBef>
                <a:spcPts val="0"/>
              </a:spcBef>
              <a:buNone/>
              <a:extLst>
                <a:ext uri="{35155182-B16C-46BC-9424-99874614C6A1}">
                  <wpsdc:indentchars xmlns:wpsdc="http://www.wps.cn/officeDocument/2017/drawingmlCustomData" val="200" checksum="282533468"/>
                </a:ext>
              </a:extLst>
            </a:pPr>
            <a:r>
              <a:rPr lang="zh-CN" altLang="en-US" sz="2000" dirty="0">
                <a:latin typeface="楷体" panose="02010609060101010101" charset="-122"/>
                <a:ea typeface="楷体" panose="02010609060101010101" charset="-122"/>
                <a:cs typeface="楷体" panose="02010609060101010101" charset="-122"/>
              </a:rPr>
              <a:t>  }         //程序输出为：1 2</a:t>
            </a:r>
            <a:endParaRPr lang="zh-CN" altLang="en-US" sz="2400" dirty="0">
              <a:latin typeface="楷体" panose="02010609060101010101" charset="-122"/>
              <a:ea typeface="楷体" panose="02010609060101010101" charset="-122"/>
              <a:cs typeface="楷体" panose="02010609060101010101"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占位符 15362"/>
          <p:cNvSpPr>
            <a:spLocks noGrp="1"/>
          </p:cNvSpPr>
          <p:nvPr>
            <p:ph type="body" idx="1"/>
          </p:nvPr>
        </p:nvSpPr>
        <p:spPr>
          <a:xfrm>
            <a:off x="467995" y="260350"/>
            <a:ext cx="8229600" cy="6450965"/>
          </a:xfrm>
        </p:spPr>
        <p:txBody>
          <a:bodyPr/>
          <a:lstStyle/>
          <a:p>
            <a:pPr marL="0" indent="609600" algn="just">
              <a:lnSpc>
                <a:spcPct val="110000"/>
              </a:lnSpc>
              <a:spcBef>
                <a:spcPts val="0"/>
              </a:spcBef>
              <a:buNone/>
              <a:extLst>
                <a:ext uri="{35155182-B16C-46BC-9424-99874614C6A1}">
                  <wpsdc:indentchars xmlns:wpsdc="http://www.wps.cn/officeDocument/2017/drawingmlCustomData" val="200" checksum="4158780845"/>
                </a:ext>
              </a:extLst>
            </a:pPr>
            <a:r>
              <a:rPr lang="zh-CN" altLang="en-US" sz="2400" b="1" dirty="0">
                <a:latin typeface="楷体" panose="02010609060101010101" charset="-122"/>
                <a:ea typeface="楷体" panose="02010609060101010101" charset="-122"/>
                <a:cs typeface="楷体" panose="02010609060101010101" charset="-122"/>
              </a:rPr>
              <a:t>1、传值调用</a:t>
            </a:r>
            <a:endParaRPr lang="zh-CN" altLang="en-US" sz="2400" dirty="0">
              <a:latin typeface="楷体" panose="02010609060101010101" charset="-122"/>
              <a:ea typeface="楷体" panose="02010609060101010101" charset="-122"/>
              <a:cs typeface="楷体" panose="02010609060101010101" charset="-122"/>
            </a:endParaRPr>
          </a:p>
          <a:p>
            <a:pPr marL="0" indent="609600" algn="just">
              <a:lnSpc>
                <a:spcPct val="110000"/>
              </a:lnSpc>
              <a:spcBef>
                <a:spcPts val="0"/>
              </a:spcBef>
              <a:buNone/>
              <a:extLst>
                <a:ext uri="{35155182-B16C-46BC-9424-99874614C6A1}">
                  <wpsdc:indentchars xmlns:wpsdc="http://www.wps.cn/officeDocument/2017/drawingmlCustomData" val="200" checksum="4158780845"/>
                </a:ext>
              </a:extLst>
            </a:pPr>
            <a:r>
              <a:rPr lang="zh-CN" altLang="en-US" sz="2400" dirty="0">
                <a:latin typeface="楷体" panose="02010609060101010101" charset="-122"/>
                <a:ea typeface="楷体" panose="02010609060101010101" charset="-122"/>
                <a:cs typeface="楷体" panose="02010609060101010101" charset="-122"/>
              </a:rPr>
              <a:t>   </a:t>
            </a:r>
            <a:r>
              <a:rPr lang="zh-CN" altLang="en-US" sz="2000" dirty="0">
                <a:latin typeface="楷体" panose="02010609060101010101" charset="-122"/>
                <a:ea typeface="楷体" panose="02010609060101010101" charset="-122"/>
                <a:cs typeface="楷体" panose="02010609060101010101" charset="-122"/>
              </a:rPr>
              <a:t>#include&lt;iostream&gt;</a:t>
            </a:r>
            <a:endParaRPr lang="zh-CN" altLang="en-US" sz="2000" dirty="0">
              <a:latin typeface="楷体" panose="02010609060101010101" charset="-122"/>
              <a:ea typeface="楷体" panose="02010609060101010101" charset="-122"/>
              <a:cs typeface="楷体" panose="02010609060101010101" charset="-122"/>
            </a:endParaRPr>
          </a:p>
          <a:p>
            <a:pPr marL="0" indent="508000" algn="just">
              <a:lnSpc>
                <a:spcPct val="110000"/>
              </a:lnSpc>
              <a:spcBef>
                <a:spcPts val="0"/>
              </a:spcBef>
              <a:buNone/>
              <a:extLst>
                <a:ext uri="{35155182-B16C-46BC-9424-99874614C6A1}">
                  <wpsdc:indentchars xmlns:wpsdc="http://www.wps.cn/officeDocument/2017/drawingmlCustomData" val="200" checksum="282533468"/>
                </a:ext>
              </a:extLst>
            </a:pPr>
            <a:r>
              <a:rPr lang="zh-CN" altLang="en-US" sz="2000" dirty="0">
                <a:latin typeface="楷体" panose="02010609060101010101" charset="-122"/>
                <a:ea typeface="楷体" panose="02010609060101010101" charset="-122"/>
                <a:cs typeface="楷体" panose="02010609060101010101" charset="-122"/>
              </a:rPr>
              <a:t>   using namespace std;</a:t>
            </a:r>
            <a:endParaRPr lang="zh-CN" altLang="en-US" sz="2000" dirty="0">
              <a:latin typeface="楷体" panose="02010609060101010101" charset="-122"/>
              <a:ea typeface="楷体" panose="02010609060101010101" charset="-122"/>
              <a:cs typeface="楷体" panose="02010609060101010101" charset="-122"/>
            </a:endParaRPr>
          </a:p>
          <a:p>
            <a:pPr marL="0" indent="508000" algn="just">
              <a:lnSpc>
                <a:spcPct val="110000"/>
              </a:lnSpc>
              <a:spcBef>
                <a:spcPts val="0"/>
              </a:spcBef>
              <a:buNone/>
              <a:extLst>
                <a:ext uri="{35155182-B16C-46BC-9424-99874614C6A1}">
                  <wpsdc:indentchars xmlns:wpsdc="http://www.wps.cn/officeDocument/2017/drawingmlCustomData" val="200" checksum="282533468"/>
                </a:ext>
              </a:extLst>
            </a:pPr>
            <a:r>
              <a:rPr lang="zh-CN" altLang="en-US" sz="2000" dirty="0">
                <a:latin typeface="楷体" panose="02010609060101010101" charset="-122"/>
                <a:ea typeface="楷体" panose="02010609060101010101" charset="-122"/>
                <a:cs typeface="楷体" panose="02010609060101010101" charset="-122"/>
              </a:rPr>
              <a:t>   void swap(int a,int b)</a:t>
            </a:r>
            <a:endParaRPr lang="zh-CN" altLang="en-US" sz="2000" dirty="0">
              <a:latin typeface="楷体" panose="02010609060101010101" charset="-122"/>
              <a:ea typeface="楷体" panose="02010609060101010101" charset="-122"/>
              <a:cs typeface="楷体" panose="02010609060101010101" charset="-122"/>
            </a:endParaRPr>
          </a:p>
          <a:p>
            <a:pPr marL="0" indent="508000" algn="just">
              <a:lnSpc>
                <a:spcPct val="110000"/>
              </a:lnSpc>
              <a:spcBef>
                <a:spcPts val="0"/>
              </a:spcBef>
              <a:buNone/>
              <a:extLst>
                <a:ext uri="{35155182-B16C-46BC-9424-99874614C6A1}">
                  <wpsdc:indentchars xmlns:wpsdc="http://www.wps.cn/officeDocument/2017/drawingmlCustomData" val="200" checksum="282533468"/>
                </a:ext>
              </a:extLst>
            </a:pPr>
            <a:r>
              <a:rPr lang="zh-CN" altLang="en-US" sz="2000" dirty="0">
                <a:latin typeface="楷体" panose="02010609060101010101" charset="-122"/>
                <a:ea typeface="楷体" panose="02010609060101010101" charset="-122"/>
                <a:cs typeface="楷体" panose="02010609060101010101" charset="-122"/>
              </a:rPr>
              <a:t>  {</a:t>
            </a:r>
            <a:endParaRPr lang="zh-CN" altLang="en-US" sz="2000" dirty="0">
              <a:latin typeface="楷体" panose="02010609060101010101" charset="-122"/>
              <a:ea typeface="楷体" panose="02010609060101010101" charset="-122"/>
              <a:cs typeface="楷体" panose="02010609060101010101" charset="-122"/>
            </a:endParaRPr>
          </a:p>
          <a:p>
            <a:pPr marL="0" indent="508000" algn="just">
              <a:lnSpc>
                <a:spcPct val="110000"/>
              </a:lnSpc>
              <a:spcBef>
                <a:spcPts val="0"/>
              </a:spcBef>
              <a:buNone/>
              <a:extLst>
                <a:ext uri="{35155182-B16C-46BC-9424-99874614C6A1}">
                  <wpsdc:indentchars xmlns:wpsdc="http://www.wps.cn/officeDocument/2017/drawingmlCustomData" val="200" checksum="282533468"/>
                </a:ext>
              </a:extLst>
            </a:pPr>
            <a:r>
              <a:rPr lang="zh-CN" altLang="en-US" sz="2000" dirty="0">
                <a:latin typeface="楷体" panose="02010609060101010101" charset="-122"/>
                <a:ea typeface="楷体" panose="02010609060101010101" charset="-122"/>
                <a:cs typeface="楷体" panose="02010609060101010101" charset="-122"/>
              </a:rPr>
              <a:t>     int tmp=a;a=b;b=tmp;</a:t>
            </a:r>
            <a:endParaRPr lang="zh-CN" altLang="en-US" sz="2000" dirty="0">
              <a:latin typeface="楷体" panose="02010609060101010101" charset="-122"/>
              <a:ea typeface="楷体" panose="02010609060101010101" charset="-122"/>
              <a:cs typeface="楷体" panose="02010609060101010101" charset="-122"/>
            </a:endParaRPr>
          </a:p>
          <a:p>
            <a:pPr marL="0" indent="508000" algn="just">
              <a:lnSpc>
                <a:spcPct val="110000"/>
              </a:lnSpc>
              <a:spcBef>
                <a:spcPts val="0"/>
              </a:spcBef>
              <a:buNone/>
              <a:extLst>
                <a:ext uri="{35155182-B16C-46BC-9424-99874614C6A1}">
                  <wpsdc:indentchars xmlns:wpsdc="http://www.wps.cn/officeDocument/2017/drawingmlCustomData" val="200" checksum="282533468"/>
                </a:ext>
              </a:extLst>
            </a:pPr>
            <a:r>
              <a:rPr lang="zh-CN" altLang="en-US" sz="2000" dirty="0">
                <a:latin typeface="楷体" panose="02010609060101010101" charset="-122"/>
                <a:ea typeface="楷体" panose="02010609060101010101" charset="-122"/>
                <a:cs typeface="楷体" panose="02010609060101010101" charset="-122"/>
              </a:rPr>
              <a:t>  }</a:t>
            </a:r>
            <a:endParaRPr lang="zh-CN" altLang="en-US" sz="2000" dirty="0">
              <a:latin typeface="楷体" panose="02010609060101010101" charset="-122"/>
              <a:ea typeface="楷体" panose="02010609060101010101" charset="-122"/>
              <a:cs typeface="楷体" panose="02010609060101010101" charset="-122"/>
            </a:endParaRPr>
          </a:p>
          <a:p>
            <a:pPr marL="0" indent="508000" algn="just">
              <a:lnSpc>
                <a:spcPct val="110000"/>
              </a:lnSpc>
              <a:spcBef>
                <a:spcPts val="0"/>
              </a:spcBef>
              <a:buNone/>
              <a:extLst>
                <a:ext uri="{35155182-B16C-46BC-9424-99874614C6A1}">
                  <wpsdc:indentchars xmlns:wpsdc="http://www.wps.cn/officeDocument/2017/drawingmlCustomData" val="200" checksum="282533468"/>
                </a:ext>
              </a:extLst>
            </a:pPr>
            <a:r>
              <a:rPr lang="zh-CN" altLang="en-US" sz="2000" dirty="0">
                <a:latin typeface="楷体" panose="02010609060101010101" charset="-122"/>
                <a:ea typeface="楷体" panose="02010609060101010101" charset="-122"/>
                <a:cs typeface="楷体" panose="02010609060101010101" charset="-122"/>
              </a:rPr>
              <a:t>  int main()</a:t>
            </a:r>
            <a:endParaRPr lang="zh-CN" altLang="en-US" sz="2000" dirty="0">
              <a:latin typeface="楷体" panose="02010609060101010101" charset="-122"/>
              <a:ea typeface="楷体" panose="02010609060101010101" charset="-122"/>
              <a:cs typeface="楷体" panose="02010609060101010101" charset="-122"/>
            </a:endParaRPr>
          </a:p>
          <a:p>
            <a:pPr marL="0" indent="508000" algn="just">
              <a:lnSpc>
                <a:spcPct val="110000"/>
              </a:lnSpc>
              <a:spcBef>
                <a:spcPts val="0"/>
              </a:spcBef>
              <a:buNone/>
              <a:extLst>
                <a:ext uri="{35155182-B16C-46BC-9424-99874614C6A1}">
                  <wpsdc:indentchars xmlns:wpsdc="http://www.wps.cn/officeDocument/2017/drawingmlCustomData" val="200" checksum="282533468"/>
                </a:ext>
              </a:extLst>
            </a:pPr>
            <a:r>
              <a:rPr lang="zh-CN" altLang="en-US" sz="2000" dirty="0">
                <a:latin typeface="楷体" panose="02010609060101010101" charset="-122"/>
                <a:ea typeface="楷体" panose="02010609060101010101" charset="-122"/>
                <a:cs typeface="楷体" panose="02010609060101010101" charset="-122"/>
              </a:rPr>
              <a:t>  {</a:t>
            </a:r>
            <a:endParaRPr lang="zh-CN" altLang="en-US" sz="2000" dirty="0">
              <a:latin typeface="楷体" panose="02010609060101010101" charset="-122"/>
              <a:ea typeface="楷体" panose="02010609060101010101" charset="-122"/>
              <a:cs typeface="楷体" panose="02010609060101010101" charset="-122"/>
            </a:endParaRPr>
          </a:p>
          <a:p>
            <a:pPr marL="0" indent="508000" algn="just">
              <a:lnSpc>
                <a:spcPct val="110000"/>
              </a:lnSpc>
              <a:spcBef>
                <a:spcPts val="0"/>
              </a:spcBef>
              <a:buNone/>
              <a:extLst>
                <a:ext uri="{35155182-B16C-46BC-9424-99874614C6A1}">
                  <wpsdc:indentchars xmlns:wpsdc="http://www.wps.cn/officeDocument/2017/drawingmlCustomData" val="200" checksum="282533468"/>
                </a:ext>
              </a:extLst>
            </a:pPr>
            <a:r>
              <a:rPr lang="zh-CN" altLang="en-US" sz="2000" dirty="0">
                <a:latin typeface="楷体" panose="02010609060101010101" charset="-122"/>
                <a:ea typeface="楷体" panose="02010609060101010101" charset="-122"/>
                <a:cs typeface="楷体" panose="02010609060101010101" charset="-122"/>
              </a:rPr>
              <a:t>      int c=1,d=2;</a:t>
            </a:r>
            <a:endParaRPr lang="zh-CN" altLang="en-US" sz="2000" dirty="0">
              <a:latin typeface="楷体" panose="02010609060101010101" charset="-122"/>
              <a:ea typeface="楷体" panose="02010609060101010101" charset="-122"/>
              <a:cs typeface="楷体" panose="02010609060101010101" charset="-122"/>
            </a:endParaRPr>
          </a:p>
          <a:p>
            <a:pPr marL="0" indent="508000" algn="just">
              <a:lnSpc>
                <a:spcPct val="110000"/>
              </a:lnSpc>
              <a:spcBef>
                <a:spcPts val="0"/>
              </a:spcBef>
              <a:buNone/>
              <a:extLst>
                <a:ext uri="{35155182-B16C-46BC-9424-99874614C6A1}">
                  <wpsdc:indentchars xmlns:wpsdc="http://www.wps.cn/officeDocument/2017/drawingmlCustomData" val="200" checksum="282533468"/>
                </a:ext>
              </a:extLst>
            </a:pPr>
            <a:r>
              <a:rPr lang="zh-CN" altLang="en-US" sz="2000" dirty="0">
                <a:latin typeface="楷体" panose="02010609060101010101" charset="-122"/>
                <a:ea typeface="楷体" panose="02010609060101010101" charset="-122"/>
                <a:cs typeface="楷体" panose="02010609060101010101" charset="-122"/>
              </a:rPr>
              <a:t>      swap(c,d);</a:t>
            </a:r>
            <a:endParaRPr lang="zh-CN" altLang="en-US" sz="2000" dirty="0">
              <a:latin typeface="楷体" panose="02010609060101010101" charset="-122"/>
              <a:ea typeface="楷体" panose="02010609060101010101" charset="-122"/>
              <a:cs typeface="楷体" panose="02010609060101010101" charset="-122"/>
            </a:endParaRPr>
          </a:p>
          <a:p>
            <a:pPr marL="0" indent="508000" algn="just">
              <a:lnSpc>
                <a:spcPct val="110000"/>
              </a:lnSpc>
              <a:spcBef>
                <a:spcPts val="0"/>
              </a:spcBef>
              <a:buNone/>
              <a:extLst>
                <a:ext uri="{35155182-B16C-46BC-9424-99874614C6A1}">
                  <wpsdc:indentchars xmlns:wpsdc="http://www.wps.cn/officeDocument/2017/drawingmlCustomData" val="200" checksum="282533468"/>
                </a:ext>
              </a:extLst>
            </a:pPr>
            <a:r>
              <a:rPr lang="zh-CN" altLang="en-US" sz="2000" dirty="0">
                <a:latin typeface="楷体" panose="02010609060101010101" charset="-122"/>
                <a:ea typeface="楷体" panose="02010609060101010101" charset="-122"/>
                <a:cs typeface="楷体" panose="02010609060101010101" charset="-122"/>
              </a:rPr>
              <a:t>      cout&lt;&lt;c&lt;&lt;' '&lt;&lt;d&lt;&lt;endl;</a:t>
            </a:r>
            <a:endParaRPr lang="zh-CN" altLang="en-US" sz="2000" dirty="0">
              <a:latin typeface="楷体" panose="02010609060101010101" charset="-122"/>
              <a:ea typeface="楷体" panose="02010609060101010101" charset="-122"/>
              <a:cs typeface="楷体" panose="02010609060101010101" charset="-122"/>
            </a:endParaRPr>
          </a:p>
          <a:p>
            <a:pPr marL="0" indent="508000" algn="just">
              <a:lnSpc>
                <a:spcPct val="110000"/>
              </a:lnSpc>
              <a:spcBef>
                <a:spcPts val="0"/>
              </a:spcBef>
              <a:buNone/>
              <a:extLst>
                <a:ext uri="{35155182-B16C-46BC-9424-99874614C6A1}">
                  <wpsdc:indentchars xmlns:wpsdc="http://www.wps.cn/officeDocument/2017/drawingmlCustomData" val="200" checksum="282533468"/>
                </a:ext>
              </a:extLst>
            </a:pPr>
            <a:r>
              <a:rPr lang="zh-CN" altLang="en-US" sz="2000" dirty="0">
                <a:latin typeface="楷体" panose="02010609060101010101" charset="-122"/>
                <a:ea typeface="楷体" panose="02010609060101010101" charset="-122"/>
                <a:cs typeface="楷体" panose="02010609060101010101" charset="-122"/>
              </a:rPr>
              <a:t>      return 0;</a:t>
            </a:r>
            <a:endParaRPr lang="zh-CN" altLang="en-US" sz="2000" dirty="0">
              <a:latin typeface="楷体" panose="02010609060101010101" charset="-122"/>
              <a:ea typeface="楷体" panose="02010609060101010101" charset="-122"/>
              <a:cs typeface="楷体" panose="02010609060101010101" charset="-122"/>
            </a:endParaRPr>
          </a:p>
          <a:p>
            <a:pPr marL="0" indent="508000" algn="just">
              <a:lnSpc>
                <a:spcPct val="110000"/>
              </a:lnSpc>
              <a:spcBef>
                <a:spcPts val="0"/>
              </a:spcBef>
              <a:buNone/>
              <a:extLst>
                <a:ext uri="{35155182-B16C-46BC-9424-99874614C6A1}">
                  <wpsdc:indentchars xmlns:wpsdc="http://www.wps.cn/officeDocument/2017/drawingmlCustomData" val="200" checksum="282533468"/>
                </a:ext>
              </a:extLst>
            </a:pPr>
            <a:r>
              <a:rPr lang="zh-CN" altLang="en-US" sz="2000" dirty="0">
                <a:latin typeface="楷体" panose="02010609060101010101" charset="-122"/>
                <a:ea typeface="楷体" panose="02010609060101010101" charset="-122"/>
                <a:cs typeface="楷体" panose="02010609060101010101" charset="-122"/>
              </a:rPr>
              <a:t>  }         //程序输出为：1 2</a:t>
            </a:r>
            <a:endParaRPr lang="zh-CN" altLang="en-US" sz="2000" dirty="0">
              <a:latin typeface="楷体" panose="02010609060101010101" charset="-122"/>
              <a:ea typeface="楷体" panose="02010609060101010101" charset="-122"/>
              <a:cs typeface="楷体" panose="02010609060101010101" charset="-122"/>
            </a:endParaRPr>
          </a:p>
          <a:p>
            <a:pPr marL="0" indent="609600" algn="just">
              <a:lnSpc>
                <a:spcPct val="110000"/>
              </a:lnSpc>
              <a:spcBef>
                <a:spcPts val="0"/>
              </a:spcBef>
              <a:buNone/>
              <a:extLst>
                <a:ext uri="{35155182-B16C-46BC-9424-99874614C6A1}">
                  <wpsdc:indentchars xmlns:wpsdc="http://www.wps.cn/officeDocument/2017/drawingmlCustomData" val="200" checksum="4158780845"/>
                </a:ext>
              </a:extLst>
            </a:pPr>
            <a:r>
              <a:rPr lang="zh-CN" altLang="en-US" sz="2400" dirty="0">
                <a:latin typeface="楷体" panose="02010609060101010101" charset="-122"/>
                <a:ea typeface="楷体" panose="02010609060101010101" charset="-122"/>
                <a:cs typeface="楷体" panose="02010609060101010101" charset="-122"/>
              </a:rPr>
              <a:t>在此例中，虽然在swap函数中交换了a,b两数的值，但是在main中却没有交换。因为swap函数</a:t>
            </a:r>
            <a:r>
              <a:rPr lang="zh-CN" altLang="en-US" sz="2400" dirty="0">
                <a:solidFill>
                  <a:srgbClr val="FF0000"/>
                </a:solidFill>
                <a:latin typeface="楷体" panose="02010609060101010101" charset="-122"/>
                <a:ea typeface="楷体" panose="02010609060101010101" charset="-122"/>
                <a:cs typeface="楷体" panose="02010609060101010101" charset="-122"/>
              </a:rPr>
              <a:t>只是交换c,d两变量副本的值</a:t>
            </a:r>
            <a:r>
              <a:rPr lang="zh-CN" altLang="en-US" sz="2400" dirty="0">
                <a:latin typeface="楷体" panose="02010609060101010101" charset="-122"/>
                <a:ea typeface="楷体" panose="02010609060101010101" charset="-122"/>
                <a:cs typeface="楷体" panose="02010609060101010101" charset="-122"/>
              </a:rPr>
              <a:t>，实参值没有改变，并没有达到交换的目的。</a:t>
            </a:r>
            <a:endParaRPr lang="zh-CN" altLang="en-US" sz="2400" dirty="0">
              <a:latin typeface="楷体" panose="02010609060101010101" charset="-122"/>
              <a:ea typeface="楷体" panose="02010609060101010101" charset="-122"/>
              <a:cs typeface="楷体" panose="02010609060101010101"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占位符 15362"/>
          <p:cNvSpPr>
            <a:spLocks noGrp="1"/>
          </p:cNvSpPr>
          <p:nvPr>
            <p:ph type="body" idx="1"/>
          </p:nvPr>
        </p:nvSpPr>
        <p:spPr>
          <a:xfrm>
            <a:off x="467995" y="260350"/>
            <a:ext cx="8229600" cy="6450965"/>
          </a:xfrm>
        </p:spPr>
        <p:txBody>
          <a:bodyPr/>
          <a:lstStyle/>
          <a:p>
            <a:pPr marL="0" indent="609600" algn="just">
              <a:lnSpc>
                <a:spcPct val="110000"/>
              </a:lnSpc>
              <a:spcBef>
                <a:spcPts val="0"/>
              </a:spcBef>
              <a:buNone/>
              <a:extLst>
                <a:ext uri="{35155182-B16C-46BC-9424-99874614C6A1}">
                  <wpsdc:indentchars xmlns:wpsdc="http://www.wps.cn/officeDocument/2017/drawingmlCustomData" val="200" checksum="4158780845"/>
                </a:ext>
              </a:extLst>
            </a:pPr>
            <a:r>
              <a:rPr lang="zh-CN" altLang="en-US" sz="2400" b="1" dirty="0">
                <a:latin typeface="楷体" panose="02010609060101010101" charset="-122"/>
                <a:ea typeface="楷体" panose="02010609060101010101" charset="-122"/>
                <a:cs typeface="楷体" panose="02010609060101010101" charset="-122"/>
              </a:rPr>
              <a:t>2、传址调用</a:t>
            </a:r>
            <a:endParaRPr lang="zh-CN" altLang="en-US" sz="2400" b="1" dirty="0">
              <a:latin typeface="楷体" panose="02010609060101010101" charset="-122"/>
              <a:ea typeface="楷体" panose="02010609060101010101" charset="-122"/>
              <a:cs typeface="楷体" panose="02010609060101010101" charset="-122"/>
            </a:endParaRPr>
          </a:p>
          <a:p>
            <a:pPr marL="0" indent="609600" algn="just">
              <a:lnSpc>
                <a:spcPct val="110000"/>
              </a:lnSpc>
              <a:spcBef>
                <a:spcPts val="0"/>
              </a:spcBef>
              <a:buNone/>
              <a:extLst>
                <a:ext uri="{35155182-B16C-46BC-9424-99874614C6A1}">
                  <wpsdc:indentchars xmlns:wpsdc="http://www.wps.cn/officeDocument/2017/drawingmlCustomData" val="200" checksum="4158780845"/>
                </a:ext>
              </a:extLst>
            </a:pPr>
            <a:r>
              <a:rPr lang="zh-CN" altLang="en-US" sz="2400" dirty="0">
                <a:latin typeface="楷体" panose="02010609060101010101" charset="-122"/>
                <a:ea typeface="楷体" panose="02010609060101010101" charset="-122"/>
                <a:cs typeface="楷体" panose="02010609060101010101" charset="-122"/>
              </a:rPr>
              <a:t>这种调用方式是将实参变量的地址值传递给形参，这时形参实是指针，即让形参的指针指向实参地址，这里不再是将实参拷贝一个副本给形参，而是让形参直接指向实参，这就提供了一种可以改变实参变量的值的方法。现在用传址调用来实现swap：</a:t>
            </a:r>
            <a:endParaRPr lang="zh-CN" altLang="en-US" sz="2400" b="1" dirty="0">
              <a:latin typeface="楷体" panose="02010609060101010101" charset="-122"/>
              <a:ea typeface="楷体" panose="02010609060101010101" charset="-122"/>
              <a:cs typeface="楷体" panose="02010609060101010101" charset="-122"/>
            </a:endParaRPr>
          </a:p>
          <a:p>
            <a:pPr marL="0" indent="609600" algn="just">
              <a:lnSpc>
                <a:spcPct val="100000"/>
              </a:lnSpc>
              <a:spcBef>
                <a:spcPts val="0"/>
              </a:spcBef>
              <a:buNone/>
              <a:extLst>
                <a:ext uri="{35155182-B16C-46BC-9424-99874614C6A1}">
                  <wpsdc:indentchars xmlns:wpsdc="http://www.wps.cn/officeDocument/2017/drawingmlCustomData" val="200" checksum="4158780845"/>
                </a:ext>
              </a:extLst>
            </a:pPr>
            <a:r>
              <a:rPr lang="zh-CN" altLang="en-US" sz="2400" b="1" dirty="0">
                <a:latin typeface="楷体" panose="02010609060101010101" charset="-122"/>
                <a:ea typeface="楷体" panose="02010609060101010101" charset="-122"/>
                <a:cs typeface="楷体" panose="02010609060101010101" charset="-122"/>
              </a:rPr>
              <a:t> </a:t>
            </a:r>
            <a:r>
              <a:rPr lang="zh-CN" altLang="en-US" sz="1800" dirty="0">
                <a:latin typeface="楷体" panose="02010609060101010101" charset="-122"/>
                <a:ea typeface="楷体" panose="02010609060101010101" charset="-122"/>
                <a:cs typeface="楷体" panose="02010609060101010101" charset="-122"/>
              </a:rPr>
              <a:t>#include&lt;iostream&gt;</a:t>
            </a:r>
            <a:endParaRPr lang="zh-CN" altLang="en-US" sz="1800" dirty="0">
              <a:latin typeface="楷体" panose="02010609060101010101" charset="-122"/>
              <a:ea typeface="楷体" panose="02010609060101010101" charset="-122"/>
              <a:cs typeface="楷体" panose="02010609060101010101" charset="-122"/>
            </a:endParaRPr>
          </a:p>
          <a:p>
            <a:pPr marL="0" indent="457200" algn="just">
              <a:lnSpc>
                <a:spcPct val="100000"/>
              </a:lnSpc>
              <a:spcBef>
                <a:spcPts val="0"/>
              </a:spcBef>
              <a:buNone/>
              <a:extLst>
                <a:ext uri="{35155182-B16C-46BC-9424-99874614C6A1}">
                  <wpsdc:indentchars xmlns:wpsdc="http://www.wps.cn/officeDocument/2017/drawingmlCustomData" val="200" checksum="59296752"/>
                </a:ext>
              </a:extLst>
            </a:pPr>
            <a:r>
              <a:rPr lang="zh-CN" altLang="en-US" sz="1800" dirty="0">
                <a:latin typeface="楷体" panose="02010609060101010101" charset="-122"/>
                <a:ea typeface="楷体" panose="02010609060101010101" charset="-122"/>
                <a:cs typeface="楷体" panose="02010609060101010101" charset="-122"/>
              </a:rPr>
              <a:t>   using namespace std;</a:t>
            </a:r>
            <a:endParaRPr lang="zh-CN" altLang="en-US" sz="1800" dirty="0">
              <a:latin typeface="楷体" panose="02010609060101010101" charset="-122"/>
              <a:ea typeface="楷体" panose="02010609060101010101" charset="-122"/>
              <a:cs typeface="楷体" panose="02010609060101010101" charset="-122"/>
            </a:endParaRPr>
          </a:p>
          <a:p>
            <a:pPr marL="0" indent="457200" algn="just">
              <a:lnSpc>
                <a:spcPct val="100000"/>
              </a:lnSpc>
              <a:spcBef>
                <a:spcPts val="0"/>
              </a:spcBef>
              <a:buNone/>
              <a:extLst>
                <a:ext uri="{35155182-B16C-46BC-9424-99874614C6A1}">
                  <wpsdc:indentchars xmlns:wpsdc="http://www.wps.cn/officeDocument/2017/drawingmlCustomData" val="200" checksum="59296752"/>
                </a:ext>
              </a:extLst>
            </a:pPr>
            <a:r>
              <a:rPr lang="zh-CN" altLang="en-US" sz="1800" dirty="0">
                <a:latin typeface="楷体" panose="02010609060101010101" charset="-122"/>
                <a:ea typeface="楷体" panose="02010609060101010101" charset="-122"/>
                <a:cs typeface="楷体" panose="02010609060101010101" charset="-122"/>
              </a:rPr>
              <a:t>   void swap(int &amp;a,int &amp;b)   //定义swap()函数，形参是传址调用</a:t>
            </a:r>
            <a:endParaRPr lang="zh-CN" altLang="en-US" sz="1800" dirty="0">
              <a:latin typeface="楷体" panose="02010609060101010101" charset="-122"/>
              <a:ea typeface="楷体" panose="02010609060101010101" charset="-122"/>
              <a:cs typeface="楷体" panose="02010609060101010101" charset="-122"/>
            </a:endParaRPr>
          </a:p>
          <a:p>
            <a:pPr marL="0" indent="457200" algn="just">
              <a:lnSpc>
                <a:spcPct val="100000"/>
              </a:lnSpc>
              <a:spcBef>
                <a:spcPts val="0"/>
              </a:spcBef>
              <a:buNone/>
              <a:extLst>
                <a:ext uri="{35155182-B16C-46BC-9424-99874614C6A1}">
                  <wpsdc:indentchars xmlns:wpsdc="http://www.wps.cn/officeDocument/2017/drawingmlCustomData" val="200" checksum="59296752"/>
                </a:ext>
              </a:extLst>
            </a:pPr>
            <a:r>
              <a:rPr lang="zh-CN" altLang="en-US" sz="1800" dirty="0">
                <a:latin typeface="楷体" panose="02010609060101010101" charset="-122"/>
                <a:ea typeface="楷体" panose="02010609060101010101" charset="-122"/>
                <a:cs typeface="楷体" panose="02010609060101010101" charset="-122"/>
              </a:rPr>
              <a:t>  {</a:t>
            </a:r>
            <a:endParaRPr lang="zh-CN" altLang="en-US" sz="1800" dirty="0">
              <a:latin typeface="楷体" panose="02010609060101010101" charset="-122"/>
              <a:ea typeface="楷体" panose="02010609060101010101" charset="-122"/>
              <a:cs typeface="楷体" panose="02010609060101010101" charset="-122"/>
            </a:endParaRPr>
          </a:p>
          <a:p>
            <a:pPr marL="0" indent="457200" algn="just">
              <a:lnSpc>
                <a:spcPct val="100000"/>
              </a:lnSpc>
              <a:spcBef>
                <a:spcPts val="0"/>
              </a:spcBef>
              <a:buNone/>
              <a:extLst>
                <a:ext uri="{35155182-B16C-46BC-9424-99874614C6A1}">
                  <wpsdc:indentchars xmlns:wpsdc="http://www.wps.cn/officeDocument/2017/drawingmlCustomData" val="200" checksum="59296752"/>
                </a:ext>
              </a:extLst>
            </a:pPr>
            <a:r>
              <a:rPr lang="zh-CN" altLang="en-US" sz="1800" dirty="0">
                <a:latin typeface="楷体" panose="02010609060101010101" charset="-122"/>
                <a:ea typeface="楷体" panose="02010609060101010101" charset="-122"/>
                <a:cs typeface="楷体" panose="02010609060101010101" charset="-122"/>
              </a:rPr>
              <a:t>     int tmp=a;a=b;b=tmp;</a:t>
            </a:r>
            <a:endParaRPr lang="zh-CN" altLang="en-US" sz="1800" dirty="0">
              <a:latin typeface="楷体" panose="02010609060101010101" charset="-122"/>
              <a:ea typeface="楷体" panose="02010609060101010101" charset="-122"/>
              <a:cs typeface="楷体" panose="02010609060101010101" charset="-122"/>
            </a:endParaRPr>
          </a:p>
          <a:p>
            <a:pPr marL="0" indent="457200" algn="just">
              <a:lnSpc>
                <a:spcPct val="100000"/>
              </a:lnSpc>
              <a:spcBef>
                <a:spcPts val="0"/>
              </a:spcBef>
              <a:buNone/>
              <a:extLst>
                <a:ext uri="{35155182-B16C-46BC-9424-99874614C6A1}">
                  <wpsdc:indentchars xmlns:wpsdc="http://www.wps.cn/officeDocument/2017/drawingmlCustomData" val="200" checksum="59296752"/>
                </a:ext>
              </a:extLst>
            </a:pPr>
            <a:r>
              <a:rPr lang="zh-CN" altLang="en-US" sz="1800" dirty="0">
                <a:latin typeface="楷体" panose="02010609060101010101" charset="-122"/>
                <a:ea typeface="楷体" panose="02010609060101010101" charset="-122"/>
                <a:cs typeface="楷体" panose="02010609060101010101" charset="-122"/>
              </a:rPr>
              <a:t>  }</a:t>
            </a:r>
            <a:endParaRPr lang="zh-CN" altLang="en-US" sz="1800" dirty="0">
              <a:latin typeface="楷体" panose="02010609060101010101" charset="-122"/>
              <a:ea typeface="楷体" panose="02010609060101010101" charset="-122"/>
              <a:cs typeface="楷体" panose="02010609060101010101" charset="-122"/>
            </a:endParaRPr>
          </a:p>
          <a:p>
            <a:pPr marL="0" indent="457200" algn="just">
              <a:lnSpc>
                <a:spcPct val="100000"/>
              </a:lnSpc>
              <a:spcBef>
                <a:spcPts val="0"/>
              </a:spcBef>
              <a:buNone/>
              <a:extLst>
                <a:ext uri="{35155182-B16C-46BC-9424-99874614C6A1}">
                  <wpsdc:indentchars xmlns:wpsdc="http://www.wps.cn/officeDocument/2017/drawingmlCustomData" val="200" checksum="59296752"/>
                </a:ext>
              </a:extLst>
            </a:pPr>
            <a:r>
              <a:rPr lang="zh-CN" altLang="en-US" sz="1800" dirty="0">
                <a:latin typeface="楷体" panose="02010609060101010101" charset="-122"/>
                <a:ea typeface="楷体" panose="02010609060101010101" charset="-122"/>
                <a:cs typeface="楷体" panose="02010609060101010101" charset="-122"/>
              </a:rPr>
              <a:t>  int main()</a:t>
            </a:r>
            <a:endParaRPr lang="zh-CN" altLang="en-US" sz="1800" dirty="0">
              <a:latin typeface="楷体" panose="02010609060101010101" charset="-122"/>
              <a:ea typeface="楷体" panose="02010609060101010101" charset="-122"/>
              <a:cs typeface="楷体" panose="02010609060101010101" charset="-122"/>
            </a:endParaRPr>
          </a:p>
          <a:p>
            <a:pPr marL="0" indent="457200" algn="just">
              <a:lnSpc>
                <a:spcPct val="100000"/>
              </a:lnSpc>
              <a:spcBef>
                <a:spcPts val="0"/>
              </a:spcBef>
              <a:buNone/>
              <a:extLst>
                <a:ext uri="{35155182-B16C-46BC-9424-99874614C6A1}">
                  <wpsdc:indentchars xmlns:wpsdc="http://www.wps.cn/officeDocument/2017/drawingmlCustomData" val="200" checksum="59296752"/>
                </a:ext>
              </a:extLst>
            </a:pPr>
            <a:r>
              <a:rPr lang="zh-CN" altLang="en-US" sz="1800" dirty="0">
                <a:latin typeface="楷体" panose="02010609060101010101" charset="-122"/>
                <a:ea typeface="楷体" panose="02010609060101010101" charset="-122"/>
                <a:cs typeface="楷体" panose="02010609060101010101" charset="-122"/>
              </a:rPr>
              <a:t>  {</a:t>
            </a:r>
            <a:endParaRPr lang="zh-CN" altLang="en-US" sz="1800" dirty="0">
              <a:latin typeface="楷体" panose="02010609060101010101" charset="-122"/>
              <a:ea typeface="楷体" panose="02010609060101010101" charset="-122"/>
              <a:cs typeface="楷体" panose="02010609060101010101" charset="-122"/>
            </a:endParaRPr>
          </a:p>
          <a:p>
            <a:pPr marL="0" indent="457200" algn="just">
              <a:lnSpc>
                <a:spcPct val="100000"/>
              </a:lnSpc>
              <a:spcBef>
                <a:spcPts val="0"/>
              </a:spcBef>
              <a:buNone/>
              <a:extLst>
                <a:ext uri="{35155182-B16C-46BC-9424-99874614C6A1}">
                  <wpsdc:indentchars xmlns:wpsdc="http://www.wps.cn/officeDocument/2017/drawingmlCustomData" val="200" checksum="59296752"/>
                </a:ext>
              </a:extLst>
            </a:pPr>
            <a:r>
              <a:rPr lang="zh-CN" altLang="en-US" sz="1800" dirty="0">
                <a:latin typeface="楷体" panose="02010609060101010101" charset="-122"/>
                <a:ea typeface="楷体" panose="02010609060101010101" charset="-122"/>
                <a:cs typeface="楷体" panose="02010609060101010101" charset="-122"/>
              </a:rPr>
              <a:t>      int c=1,d=2;</a:t>
            </a:r>
            <a:endParaRPr lang="zh-CN" altLang="en-US" sz="1800" dirty="0">
              <a:latin typeface="楷体" panose="02010609060101010101" charset="-122"/>
              <a:ea typeface="楷体" panose="02010609060101010101" charset="-122"/>
              <a:cs typeface="楷体" panose="02010609060101010101" charset="-122"/>
            </a:endParaRPr>
          </a:p>
          <a:p>
            <a:pPr marL="0" indent="457200" algn="just">
              <a:lnSpc>
                <a:spcPct val="100000"/>
              </a:lnSpc>
              <a:spcBef>
                <a:spcPts val="0"/>
              </a:spcBef>
              <a:buNone/>
              <a:extLst>
                <a:ext uri="{35155182-B16C-46BC-9424-99874614C6A1}">
                  <wpsdc:indentchars xmlns:wpsdc="http://www.wps.cn/officeDocument/2017/drawingmlCustomData" val="200" checksum="59296752"/>
                </a:ext>
              </a:extLst>
            </a:pPr>
            <a:r>
              <a:rPr lang="zh-CN" altLang="en-US" sz="1800" dirty="0">
                <a:latin typeface="楷体" panose="02010609060101010101" charset="-122"/>
                <a:ea typeface="楷体" panose="02010609060101010101" charset="-122"/>
                <a:cs typeface="楷体" panose="02010609060101010101" charset="-122"/>
              </a:rPr>
              <a:t>      swap(c,d);                               //交换变量</a:t>
            </a:r>
            <a:endParaRPr lang="zh-CN" altLang="en-US" sz="1800" dirty="0">
              <a:latin typeface="楷体" panose="02010609060101010101" charset="-122"/>
              <a:ea typeface="楷体" panose="02010609060101010101" charset="-122"/>
              <a:cs typeface="楷体" panose="02010609060101010101" charset="-122"/>
            </a:endParaRPr>
          </a:p>
          <a:p>
            <a:pPr marL="0" indent="457200" algn="just">
              <a:lnSpc>
                <a:spcPct val="100000"/>
              </a:lnSpc>
              <a:spcBef>
                <a:spcPts val="0"/>
              </a:spcBef>
              <a:buNone/>
              <a:extLst>
                <a:ext uri="{35155182-B16C-46BC-9424-99874614C6A1}">
                  <wpsdc:indentchars xmlns:wpsdc="http://www.wps.cn/officeDocument/2017/drawingmlCustomData" val="200" checksum="59296752"/>
                </a:ext>
              </a:extLst>
            </a:pPr>
            <a:r>
              <a:rPr lang="zh-CN" altLang="en-US" sz="1800" dirty="0">
                <a:latin typeface="楷体" panose="02010609060101010101" charset="-122"/>
                <a:ea typeface="楷体" panose="02010609060101010101" charset="-122"/>
                <a:cs typeface="楷体" panose="02010609060101010101" charset="-122"/>
              </a:rPr>
              <a:t>      cout&lt;&lt;c&lt;&lt;' '&lt;&lt;d&lt;&lt;endl;</a:t>
            </a:r>
            <a:endParaRPr lang="zh-CN" altLang="en-US" sz="1800" dirty="0">
              <a:latin typeface="楷体" panose="02010609060101010101" charset="-122"/>
              <a:ea typeface="楷体" panose="02010609060101010101" charset="-122"/>
              <a:cs typeface="楷体" panose="02010609060101010101" charset="-122"/>
            </a:endParaRPr>
          </a:p>
          <a:p>
            <a:pPr marL="0" indent="457200" algn="just">
              <a:lnSpc>
                <a:spcPct val="100000"/>
              </a:lnSpc>
              <a:spcBef>
                <a:spcPts val="0"/>
              </a:spcBef>
              <a:buNone/>
              <a:extLst>
                <a:ext uri="{35155182-B16C-46BC-9424-99874614C6A1}">
                  <wpsdc:indentchars xmlns:wpsdc="http://www.wps.cn/officeDocument/2017/drawingmlCustomData" val="200" checksum="59296752"/>
                </a:ext>
              </a:extLst>
            </a:pPr>
            <a:r>
              <a:rPr lang="zh-CN" altLang="en-US" sz="1800" dirty="0">
                <a:latin typeface="楷体" panose="02010609060101010101" charset="-122"/>
                <a:ea typeface="楷体" panose="02010609060101010101" charset="-122"/>
                <a:cs typeface="楷体" panose="02010609060101010101" charset="-122"/>
              </a:rPr>
              <a:t>      return 0;</a:t>
            </a:r>
            <a:endParaRPr lang="zh-CN" altLang="en-US" sz="1800" dirty="0">
              <a:latin typeface="楷体" panose="02010609060101010101" charset="-122"/>
              <a:ea typeface="楷体" panose="02010609060101010101" charset="-122"/>
              <a:cs typeface="楷体" panose="02010609060101010101" charset="-122"/>
            </a:endParaRPr>
          </a:p>
          <a:p>
            <a:pPr marL="0" indent="457200" algn="just">
              <a:lnSpc>
                <a:spcPct val="100000"/>
              </a:lnSpc>
              <a:spcBef>
                <a:spcPts val="0"/>
              </a:spcBef>
              <a:buNone/>
              <a:extLst>
                <a:ext uri="{35155182-B16C-46BC-9424-99874614C6A1}">
                  <wpsdc:indentchars xmlns:wpsdc="http://www.wps.cn/officeDocument/2017/drawingmlCustomData" val="200" checksum="59296752"/>
                </a:ext>
              </a:extLst>
            </a:pPr>
            <a:r>
              <a:rPr lang="zh-CN" altLang="en-US" sz="1800" dirty="0">
                <a:latin typeface="楷体" panose="02010609060101010101" charset="-122"/>
                <a:ea typeface="楷体" panose="02010609060101010101" charset="-122"/>
                <a:cs typeface="楷体" panose="02010609060101010101" charset="-122"/>
              </a:rPr>
              <a:t>  }  //程序输出为：2 1</a:t>
            </a:r>
            <a:endParaRPr lang="zh-CN" altLang="en-US" sz="1800" dirty="0">
              <a:latin typeface="楷体" panose="02010609060101010101" charset="-122"/>
              <a:ea typeface="楷体" panose="02010609060101010101" charset="-122"/>
              <a:cs typeface="楷体" panose="02010609060101010101"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64540"/>
            <a:ext cx="8229600" cy="5532755"/>
          </a:xfrm>
        </p:spPr>
        <p:txBody>
          <a:bodyPr/>
          <a:lstStyle/>
          <a:p>
            <a:pPr marL="0" indent="0" algn="ctr">
              <a:lnSpc>
                <a:spcPct val="140000"/>
              </a:lnSpc>
              <a:buNone/>
            </a:pPr>
            <a:r>
              <a:rPr lang="zh-CN" altLang="en-US" sz="8000" b="1">
                <a:latin typeface="楷体" panose="02010609060101010101" charset="-122"/>
                <a:ea typeface="楷体" panose="02010609060101010101" charset="-122"/>
              </a:rPr>
              <a:t>数学中：</a:t>
            </a:r>
            <a:r>
              <a:rPr lang="en-US" altLang="zh-CN" sz="8000" b="1">
                <a:latin typeface="楷体" panose="02010609060101010101" charset="-122"/>
                <a:ea typeface="楷体" panose="02010609060101010101" charset="-122"/>
              </a:rPr>
              <a:t>f(x)=</a:t>
            </a:r>
            <a:endParaRPr lang="en-US" altLang="zh-CN" sz="8000" b="1">
              <a:latin typeface="楷体" panose="02010609060101010101" charset="-122"/>
              <a:ea typeface="楷体" panose="02010609060101010101" charset="-122"/>
            </a:endParaRPr>
          </a:p>
          <a:p>
            <a:pPr marL="0" indent="0" algn="ctr">
              <a:lnSpc>
                <a:spcPct val="140000"/>
              </a:lnSpc>
              <a:buNone/>
            </a:pPr>
            <a:r>
              <a:rPr lang="en-US" altLang="zh-CN" sz="8000" b="1">
                <a:latin typeface="楷体" panose="02010609060101010101" charset="-122"/>
                <a:ea typeface="楷体" panose="02010609060101010101" charset="-122"/>
              </a:rPr>
              <a:t>sqrt(x)</a:t>
            </a:r>
            <a:endParaRPr lang="en-US" altLang="zh-CN" sz="8000" b="1">
              <a:latin typeface="楷体" panose="02010609060101010101" charset="-122"/>
              <a:ea typeface="楷体" panose="02010609060101010101" charset="-122"/>
            </a:endParaRPr>
          </a:p>
          <a:p>
            <a:pPr marL="0" indent="0" algn="ctr">
              <a:lnSpc>
                <a:spcPct val="140000"/>
              </a:lnSpc>
              <a:buNone/>
            </a:pPr>
            <a:r>
              <a:rPr lang="en-US" altLang="zh-CN" sz="8000" b="1">
                <a:latin typeface="楷体" panose="02010609060101010101" charset="-122"/>
                <a:ea typeface="楷体" panose="02010609060101010101" charset="-122"/>
              </a:rPr>
              <a:t>abs(x)</a:t>
            </a:r>
            <a:endParaRPr lang="en-US" altLang="zh-CN" sz="8000" b="1">
              <a:latin typeface="楷体" panose="02010609060101010101" charset="-122"/>
              <a:ea typeface="楷体" panose="02010609060101010101" charset="-122"/>
            </a:endParaRPr>
          </a:p>
          <a:p>
            <a:pPr algn="ctr">
              <a:lnSpc>
                <a:spcPct val="200000"/>
              </a:lnSpc>
            </a:pPr>
            <a:endParaRPr lang="en-US" altLang="zh-CN" sz="8000" b="1">
              <a:latin typeface="楷体" panose="02010609060101010101" charset="-122"/>
              <a:ea typeface="楷体" panose="02010609060101010101" charset="-122"/>
            </a:endParaRPr>
          </a:p>
        </p:txBody>
      </p:sp>
      <p:graphicFrame>
        <p:nvGraphicFramePr>
          <p:cNvPr id="10" name="对象 9"/>
          <p:cNvGraphicFramePr/>
          <p:nvPr/>
        </p:nvGraphicFramePr>
        <p:xfrm>
          <a:off x="7884160" y="1124585"/>
          <a:ext cx="1193165" cy="1151255"/>
        </p:xfrm>
        <a:graphic>
          <a:graphicData uri="http://schemas.openxmlformats.org/presentationml/2006/ole">
            <mc:AlternateContent xmlns:mc="http://schemas.openxmlformats.org/markup-compatibility/2006">
              <mc:Choice xmlns:v="urn:schemas-microsoft-com:vml" Requires="v">
                <p:oleObj spid="_x0000_s11" name="" r:id="rId1" imgW="1378585" imgH="1097280" progId="Equation.KSEE3">
                  <p:embed/>
                </p:oleObj>
              </mc:Choice>
              <mc:Fallback>
                <p:oleObj name="" r:id="rId1" imgW="1378585" imgH="1097280" progId="Equation.KSEE3">
                  <p:embed/>
                  <p:pic>
                    <p:nvPicPr>
                      <p:cNvPr id="0" name="图片 10"/>
                      <p:cNvPicPr/>
                      <p:nvPr/>
                    </p:nvPicPr>
                    <p:blipFill>
                      <a:blip r:embed="rId2"/>
                      <a:stretch>
                        <a:fillRect/>
                      </a:stretch>
                    </p:blipFill>
                    <p:spPr>
                      <a:xfrm>
                        <a:off x="7884160" y="1124585"/>
                        <a:ext cx="1193165" cy="1151255"/>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p:cTn id="26"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7"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占位符 15362"/>
          <p:cNvSpPr>
            <a:spLocks noGrp="1"/>
          </p:cNvSpPr>
          <p:nvPr>
            <p:ph type="body" idx="1"/>
          </p:nvPr>
        </p:nvSpPr>
        <p:spPr>
          <a:xfrm>
            <a:off x="467995" y="260350"/>
            <a:ext cx="8229600" cy="6450965"/>
          </a:xfrm>
        </p:spPr>
        <p:txBody>
          <a:bodyPr/>
          <a:lstStyle/>
          <a:p>
            <a:pPr marL="0" indent="609600" algn="just">
              <a:lnSpc>
                <a:spcPct val="110000"/>
              </a:lnSpc>
              <a:spcBef>
                <a:spcPts val="0"/>
              </a:spcBef>
              <a:buNone/>
              <a:extLst>
                <a:ext uri="{35155182-B16C-46BC-9424-99874614C6A1}">
                  <wpsdc:indentchars xmlns:wpsdc="http://www.wps.cn/officeDocument/2017/drawingmlCustomData" val="200" checksum="4158780845"/>
                </a:ext>
              </a:extLst>
            </a:pPr>
            <a:r>
              <a:rPr lang="zh-CN" altLang="en-US" sz="2400" b="1" dirty="0">
                <a:latin typeface="楷体" panose="02010609060101010101" charset="-122"/>
                <a:ea typeface="楷体" panose="02010609060101010101" charset="-122"/>
                <a:cs typeface="楷体" panose="02010609060101010101" charset="-122"/>
              </a:rPr>
              <a:t>2、传址调用</a:t>
            </a:r>
            <a:endParaRPr lang="zh-CN" altLang="en-US" sz="2400" b="1" dirty="0">
              <a:latin typeface="楷体" panose="02010609060101010101" charset="-122"/>
              <a:ea typeface="楷体" panose="02010609060101010101" charset="-122"/>
              <a:cs typeface="楷体" panose="02010609060101010101" charset="-122"/>
            </a:endParaRPr>
          </a:p>
          <a:p>
            <a:pPr marL="0" indent="457200" algn="just">
              <a:lnSpc>
                <a:spcPct val="110000"/>
              </a:lnSpc>
              <a:spcBef>
                <a:spcPts val="0"/>
              </a:spcBef>
              <a:buNone/>
              <a:extLst>
                <a:ext uri="{35155182-B16C-46BC-9424-99874614C6A1}">
                  <wpsdc:indentchars xmlns:wpsdc="http://www.wps.cn/officeDocument/2017/drawingmlCustomData" val="200" checksum="59296752"/>
                </a:ext>
              </a:extLst>
            </a:pPr>
            <a:r>
              <a:rPr lang="zh-CN" altLang="en-US" sz="1800" dirty="0">
                <a:latin typeface="楷体" panose="02010609060101010101" charset="-122"/>
                <a:ea typeface="楷体" panose="02010609060101010101" charset="-122"/>
                <a:cs typeface="楷体" panose="02010609060101010101" charset="-122"/>
              </a:rPr>
              <a:t> #include&lt;iostream&gt;</a:t>
            </a:r>
            <a:endParaRPr lang="zh-CN" altLang="en-US" sz="1800" dirty="0">
              <a:latin typeface="楷体" panose="02010609060101010101" charset="-122"/>
              <a:ea typeface="楷体" panose="02010609060101010101" charset="-122"/>
              <a:cs typeface="楷体" panose="02010609060101010101" charset="-122"/>
            </a:endParaRPr>
          </a:p>
          <a:p>
            <a:pPr marL="0" indent="457200" algn="just">
              <a:lnSpc>
                <a:spcPct val="110000"/>
              </a:lnSpc>
              <a:spcBef>
                <a:spcPts val="0"/>
              </a:spcBef>
              <a:buNone/>
              <a:extLst>
                <a:ext uri="{35155182-B16C-46BC-9424-99874614C6A1}">
                  <wpsdc:indentchars xmlns:wpsdc="http://www.wps.cn/officeDocument/2017/drawingmlCustomData" val="200" checksum="59296752"/>
                </a:ext>
              </a:extLst>
            </a:pPr>
            <a:r>
              <a:rPr lang="zh-CN" altLang="en-US" sz="1800" dirty="0">
                <a:latin typeface="楷体" panose="02010609060101010101" charset="-122"/>
                <a:ea typeface="楷体" panose="02010609060101010101" charset="-122"/>
                <a:cs typeface="楷体" panose="02010609060101010101" charset="-122"/>
              </a:rPr>
              <a:t>   using namespace std;</a:t>
            </a:r>
            <a:endParaRPr lang="zh-CN" altLang="en-US" sz="1800" dirty="0">
              <a:latin typeface="楷体" panose="02010609060101010101" charset="-122"/>
              <a:ea typeface="楷体" panose="02010609060101010101" charset="-122"/>
              <a:cs typeface="楷体" panose="02010609060101010101" charset="-122"/>
            </a:endParaRPr>
          </a:p>
          <a:p>
            <a:pPr marL="0" indent="457200" algn="just">
              <a:lnSpc>
                <a:spcPct val="110000"/>
              </a:lnSpc>
              <a:spcBef>
                <a:spcPts val="0"/>
              </a:spcBef>
              <a:buNone/>
              <a:extLst>
                <a:ext uri="{35155182-B16C-46BC-9424-99874614C6A1}">
                  <wpsdc:indentchars xmlns:wpsdc="http://www.wps.cn/officeDocument/2017/drawingmlCustomData" val="200" checksum="59296752"/>
                </a:ext>
              </a:extLst>
            </a:pPr>
            <a:r>
              <a:rPr lang="zh-CN" altLang="en-US" sz="1800" dirty="0">
                <a:latin typeface="楷体" panose="02010609060101010101" charset="-122"/>
                <a:ea typeface="楷体" panose="02010609060101010101" charset="-122"/>
                <a:cs typeface="楷体" panose="02010609060101010101" charset="-122"/>
              </a:rPr>
              <a:t>   void swap(int &amp;a,int &amp;b)                    //定义swap()函数，形参是传址调用</a:t>
            </a:r>
            <a:endParaRPr lang="zh-CN" altLang="en-US" sz="1800" dirty="0">
              <a:latin typeface="楷体" panose="02010609060101010101" charset="-122"/>
              <a:ea typeface="楷体" panose="02010609060101010101" charset="-122"/>
              <a:cs typeface="楷体" panose="02010609060101010101" charset="-122"/>
            </a:endParaRPr>
          </a:p>
          <a:p>
            <a:pPr marL="0" indent="457200" algn="just">
              <a:lnSpc>
                <a:spcPct val="110000"/>
              </a:lnSpc>
              <a:spcBef>
                <a:spcPts val="0"/>
              </a:spcBef>
              <a:buNone/>
              <a:extLst>
                <a:ext uri="{35155182-B16C-46BC-9424-99874614C6A1}">
                  <wpsdc:indentchars xmlns:wpsdc="http://www.wps.cn/officeDocument/2017/drawingmlCustomData" val="200" checksum="59296752"/>
                </a:ext>
              </a:extLst>
            </a:pPr>
            <a:r>
              <a:rPr lang="zh-CN" altLang="en-US" sz="1800" dirty="0">
                <a:latin typeface="楷体" panose="02010609060101010101" charset="-122"/>
                <a:ea typeface="楷体" panose="02010609060101010101" charset="-122"/>
                <a:cs typeface="楷体" panose="02010609060101010101" charset="-122"/>
              </a:rPr>
              <a:t>  {</a:t>
            </a:r>
            <a:endParaRPr lang="zh-CN" altLang="en-US" sz="1800" dirty="0">
              <a:latin typeface="楷体" panose="02010609060101010101" charset="-122"/>
              <a:ea typeface="楷体" panose="02010609060101010101" charset="-122"/>
              <a:cs typeface="楷体" panose="02010609060101010101" charset="-122"/>
            </a:endParaRPr>
          </a:p>
          <a:p>
            <a:pPr marL="0" indent="457200" algn="just">
              <a:lnSpc>
                <a:spcPct val="110000"/>
              </a:lnSpc>
              <a:spcBef>
                <a:spcPts val="0"/>
              </a:spcBef>
              <a:buNone/>
              <a:extLst>
                <a:ext uri="{35155182-B16C-46BC-9424-99874614C6A1}">
                  <wpsdc:indentchars xmlns:wpsdc="http://www.wps.cn/officeDocument/2017/drawingmlCustomData" val="200" checksum="59296752"/>
                </a:ext>
              </a:extLst>
            </a:pPr>
            <a:r>
              <a:rPr lang="zh-CN" altLang="en-US" sz="1800" dirty="0">
                <a:latin typeface="楷体" panose="02010609060101010101" charset="-122"/>
                <a:ea typeface="楷体" panose="02010609060101010101" charset="-122"/>
                <a:cs typeface="楷体" panose="02010609060101010101" charset="-122"/>
              </a:rPr>
              <a:t>     int tmp=a;a=b;b=tmp;</a:t>
            </a:r>
            <a:endParaRPr lang="zh-CN" altLang="en-US" sz="1800" dirty="0">
              <a:latin typeface="楷体" panose="02010609060101010101" charset="-122"/>
              <a:ea typeface="楷体" panose="02010609060101010101" charset="-122"/>
              <a:cs typeface="楷体" panose="02010609060101010101" charset="-122"/>
            </a:endParaRPr>
          </a:p>
          <a:p>
            <a:pPr marL="0" indent="457200" algn="just">
              <a:lnSpc>
                <a:spcPct val="110000"/>
              </a:lnSpc>
              <a:spcBef>
                <a:spcPts val="0"/>
              </a:spcBef>
              <a:buNone/>
              <a:extLst>
                <a:ext uri="{35155182-B16C-46BC-9424-99874614C6A1}">
                  <wpsdc:indentchars xmlns:wpsdc="http://www.wps.cn/officeDocument/2017/drawingmlCustomData" val="200" checksum="59296752"/>
                </a:ext>
              </a:extLst>
            </a:pPr>
            <a:r>
              <a:rPr lang="zh-CN" altLang="en-US" sz="1800" dirty="0">
                <a:latin typeface="楷体" panose="02010609060101010101" charset="-122"/>
                <a:ea typeface="楷体" panose="02010609060101010101" charset="-122"/>
                <a:cs typeface="楷体" panose="02010609060101010101" charset="-122"/>
              </a:rPr>
              <a:t>  }</a:t>
            </a:r>
            <a:endParaRPr lang="zh-CN" altLang="en-US" sz="1800" dirty="0">
              <a:latin typeface="楷体" panose="02010609060101010101" charset="-122"/>
              <a:ea typeface="楷体" panose="02010609060101010101" charset="-122"/>
              <a:cs typeface="楷体" panose="02010609060101010101" charset="-122"/>
            </a:endParaRPr>
          </a:p>
          <a:p>
            <a:pPr marL="0" indent="457200" algn="just">
              <a:lnSpc>
                <a:spcPct val="110000"/>
              </a:lnSpc>
              <a:spcBef>
                <a:spcPts val="0"/>
              </a:spcBef>
              <a:buNone/>
              <a:extLst>
                <a:ext uri="{35155182-B16C-46BC-9424-99874614C6A1}">
                  <wpsdc:indentchars xmlns:wpsdc="http://www.wps.cn/officeDocument/2017/drawingmlCustomData" val="200" checksum="59296752"/>
                </a:ext>
              </a:extLst>
            </a:pPr>
            <a:r>
              <a:rPr lang="zh-CN" altLang="en-US" sz="1800" dirty="0">
                <a:latin typeface="楷体" panose="02010609060101010101" charset="-122"/>
                <a:ea typeface="楷体" panose="02010609060101010101" charset="-122"/>
                <a:cs typeface="楷体" panose="02010609060101010101" charset="-122"/>
              </a:rPr>
              <a:t>  int main()</a:t>
            </a:r>
            <a:endParaRPr lang="zh-CN" altLang="en-US" sz="1800" dirty="0">
              <a:latin typeface="楷体" panose="02010609060101010101" charset="-122"/>
              <a:ea typeface="楷体" panose="02010609060101010101" charset="-122"/>
              <a:cs typeface="楷体" panose="02010609060101010101" charset="-122"/>
            </a:endParaRPr>
          </a:p>
          <a:p>
            <a:pPr marL="0" indent="457200" algn="just">
              <a:lnSpc>
                <a:spcPct val="110000"/>
              </a:lnSpc>
              <a:spcBef>
                <a:spcPts val="0"/>
              </a:spcBef>
              <a:buNone/>
              <a:extLst>
                <a:ext uri="{35155182-B16C-46BC-9424-99874614C6A1}">
                  <wpsdc:indentchars xmlns:wpsdc="http://www.wps.cn/officeDocument/2017/drawingmlCustomData" val="200" checksum="59296752"/>
                </a:ext>
              </a:extLst>
            </a:pPr>
            <a:r>
              <a:rPr lang="zh-CN" altLang="en-US" sz="1800" dirty="0">
                <a:latin typeface="楷体" panose="02010609060101010101" charset="-122"/>
                <a:ea typeface="楷体" panose="02010609060101010101" charset="-122"/>
                <a:cs typeface="楷体" panose="02010609060101010101" charset="-122"/>
              </a:rPr>
              <a:t>  {</a:t>
            </a:r>
            <a:endParaRPr lang="zh-CN" altLang="en-US" sz="1800" dirty="0">
              <a:latin typeface="楷体" panose="02010609060101010101" charset="-122"/>
              <a:ea typeface="楷体" panose="02010609060101010101" charset="-122"/>
              <a:cs typeface="楷体" panose="02010609060101010101" charset="-122"/>
            </a:endParaRPr>
          </a:p>
          <a:p>
            <a:pPr marL="0" indent="457200" algn="just">
              <a:lnSpc>
                <a:spcPct val="110000"/>
              </a:lnSpc>
              <a:spcBef>
                <a:spcPts val="0"/>
              </a:spcBef>
              <a:buNone/>
              <a:extLst>
                <a:ext uri="{35155182-B16C-46BC-9424-99874614C6A1}">
                  <wpsdc:indentchars xmlns:wpsdc="http://www.wps.cn/officeDocument/2017/drawingmlCustomData" val="200" checksum="59296752"/>
                </a:ext>
              </a:extLst>
            </a:pPr>
            <a:r>
              <a:rPr lang="zh-CN" altLang="en-US" sz="1800" dirty="0">
                <a:latin typeface="楷体" panose="02010609060101010101" charset="-122"/>
                <a:ea typeface="楷体" panose="02010609060101010101" charset="-122"/>
                <a:cs typeface="楷体" panose="02010609060101010101" charset="-122"/>
              </a:rPr>
              <a:t>      int c=1,d=2;</a:t>
            </a:r>
            <a:endParaRPr lang="zh-CN" altLang="en-US" sz="1800" dirty="0">
              <a:latin typeface="楷体" panose="02010609060101010101" charset="-122"/>
              <a:ea typeface="楷体" panose="02010609060101010101" charset="-122"/>
              <a:cs typeface="楷体" panose="02010609060101010101" charset="-122"/>
            </a:endParaRPr>
          </a:p>
          <a:p>
            <a:pPr marL="0" indent="457200" algn="just">
              <a:lnSpc>
                <a:spcPct val="110000"/>
              </a:lnSpc>
              <a:spcBef>
                <a:spcPts val="0"/>
              </a:spcBef>
              <a:buNone/>
              <a:extLst>
                <a:ext uri="{35155182-B16C-46BC-9424-99874614C6A1}">
                  <wpsdc:indentchars xmlns:wpsdc="http://www.wps.cn/officeDocument/2017/drawingmlCustomData" val="200" checksum="59296752"/>
                </a:ext>
              </a:extLst>
            </a:pPr>
            <a:r>
              <a:rPr lang="zh-CN" altLang="en-US" sz="1800" dirty="0">
                <a:latin typeface="楷体" panose="02010609060101010101" charset="-122"/>
                <a:ea typeface="楷体" panose="02010609060101010101" charset="-122"/>
                <a:cs typeface="楷体" panose="02010609060101010101" charset="-122"/>
              </a:rPr>
              <a:t>      swap(c,d);                               //交换变量</a:t>
            </a:r>
            <a:endParaRPr lang="zh-CN" altLang="en-US" sz="1800" dirty="0">
              <a:latin typeface="楷体" panose="02010609060101010101" charset="-122"/>
              <a:ea typeface="楷体" panose="02010609060101010101" charset="-122"/>
              <a:cs typeface="楷体" panose="02010609060101010101" charset="-122"/>
            </a:endParaRPr>
          </a:p>
          <a:p>
            <a:pPr marL="0" indent="457200" algn="just">
              <a:lnSpc>
                <a:spcPct val="110000"/>
              </a:lnSpc>
              <a:spcBef>
                <a:spcPts val="0"/>
              </a:spcBef>
              <a:buNone/>
              <a:extLst>
                <a:ext uri="{35155182-B16C-46BC-9424-99874614C6A1}">
                  <wpsdc:indentchars xmlns:wpsdc="http://www.wps.cn/officeDocument/2017/drawingmlCustomData" val="200" checksum="59296752"/>
                </a:ext>
              </a:extLst>
            </a:pPr>
            <a:r>
              <a:rPr lang="zh-CN" altLang="en-US" sz="1800" dirty="0">
                <a:latin typeface="楷体" panose="02010609060101010101" charset="-122"/>
                <a:ea typeface="楷体" panose="02010609060101010101" charset="-122"/>
                <a:cs typeface="楷体" panose="02010609060101010101" charset="-122"/>
              </a:rPr>
              <a:t>      cout&lt;&lt;c&lt;&lt;' '&lt;&lt;d&lt;&lt;endl;</a:t>
            </a:r>
            <a:endParaRPr lang="zh-CN" altLang="en-US" sz="1800" dirty="0">
              <a:latin typeface="楷体" panose="02010609060101010101" charset="-122"/>
              <a:ea typeface="楷体" panose="02010609060101010101" charset="-122"/>
              <a:cs typeface="楷体" panose="02010609060101010101" charset="-122"/>
            </a:endParaRPr>
          </a:p>
          <a:p>
            <a:pPr marL="0" indent="457200" algn="just">
              <a:lnSpc>
                <a:spcPct val="110000"/>
              </a:lnSpc>
              <a:spcBef>
                <a:spcPts val="0"/>
              </a:spcBef>
              <a:buNone/>
              <a:extLst>
                <a:ext uri="{35155182-B16C-46BC-9424-99874614C6A1}">
                  <wpsdc:indentchars xmlns:wpsdc="http://www.wps.cn/officeDocument/2017/drawingmlCustomData" val="200" checksum="59296752"/>
                </a:ext>
              </a:extLst>
            </a:pPr>
            <a:r>
              <a:rPr lang="zh-CN" altLang="en-US" sz="1800" dirty="0">
                <a:latin typeface="楷体" panose="02010609060101010101" charset="-122"/>
                <a:ea typeface="楷体" panose="02010609060101010101" charset="-122"/>
                <a:cs typeface="楷体" panose="02010609060101010101" charset="-122"/>
              </a:rPr>
              <a:t>      return 0;</a:t>
            </a:r>
            <a:endParaRPr lang="zh-CN" altLang="en-US" sz="1800" dirty="0">
              <a:latin typeface="楷体" panose="02010609060101010101" charset="-122"/>
              <a:ea typeface="楷体" panose="02010609060101010101" charset="-122"/>
              <a:cs typeface="楷体" panose="02010609060101010101" charset="-122"/>
            </a:endParaRPr>
          </a:p>
          <a:p>
            <a:pPr marL="0" indent="457200" algn="just">
              <a:lnSpc>
                <a:spcPct val="110000"/>
              </a:lnSpc>
              <a:spcBef>
                <a:spcPts val="0"/>
              </a:spcBef>
              <a:buNone/>
              <a:extLst>
                <a:ext uri="{35155182-B16C-46BC-9424-99874614C6A1}">
                  <wpsdc:indentchars xmlns:wpsdc="http://www.wps.cn/officeDocument/2017/drawingmlCustomData" val="200" checksum="59296752"/>
                </a:ext>
              </a:extLst>
            </a:pPr>
            <a:r>
              <a:rPr lang="zh-CN" altLang="en-US" sz="1800" dirty="0">
                <a:latin typeface="楷体" panose="02010609060101010101" charset="-122"/>
                <a:ea typeface="楷体" panose="02010609060101010101" charset="-122"/>
                <a:cs typeface="楷体" panose="02010609060101010101" charset="-122"/>
              </a:rPr>
              <a:t>  }  //程序输出为：2 1</a:t>
            </a:r>
            <a:endParaRPr lang="zh-CN" altLang="en-US" sz="1800" dirty="0">
              <a:latin typeface="楷体" panose="02010609060101010101" charset="-122"/>
              <a:ea typeface="楷体" panose="02010609060101010101" charset="-122"/>
              <a:cs typeface="楷体" panose="02010609060101010101" charset="-122"/>
            </a:endParaRPr>
          </a:p>
          <a:p>
            <a:pPr marL="0" indent="609600" algn="just">
              <a:lnSpc>
                <a:spcPct val="110000"/>
              </a:lnSpc>
              <a:spcBef>
                <a:spcPts val="0"/>
              </a:spcBef>
              <a:buNone/>
              <a:extLst>
                <a:ext uri="{35155182-B16C-46BC-9424-99874614C6A1}">
                  <wpsdc:indentchars xmlns:wpsdc="http://www.wps.cn/officeDocument/2017/drawingmlCustomData" val="200" checksum="4158780845"/>
                </a:ext>
              </a:extLst>
            </a:pPr>
            <a:r>
              <a:rPr lang="zh-CN" altLang="en-US" sz="2400" dirty="0">
                <a:latin typeface="楷体" panose="02010609060101010101" charset="-122"/>
                <a:ea typeface="楷体" panose="02010609060101010101" charset="-122"/>
                <a:cs typeface="楷体" panose="02010609060101010101" charset="-122"/>
              </a:rPr>
              <a:t>在此例中,因为swap函数的参数为传址调用，&amp;a是指</a:t>
            </a:r>
            <a:r>
              <a:rPr lang="zh-CN" altLang="en-US" sz="2400" dirty="0">
                <a:solidFill>
                  <a:srgbClr val="FF0000"/>
                </a:solidFill>
                <a:latin typeface="楷体" panose="02010609060101010101" charset="-122"/>
                <a:ea typeface="楷体" panose="02010609060101010101" charset="-122"/>
                <a:cs typeface="楷体" panose="02010609060101010101" charset="-122"/>
              </a:rPr>
              <a:t>实参变量的地址值传递给形参</a:t>
            </a:r>
            <a:r>
              <a:rPr lang="zh-CN" altLang="en-US" sz="2400" dirty="0">
                <a:latin typeface="楷体" panose="02010609060101010101" charset="-122"/>
                <a:ea typeface="楷体" panose="02010609060101010101" charset="-122"/>
                <a:cs typeface="楷体" panose="02010609060101010101" charset="-122"/>
              </a:rPr>
              <a:t>，所以，在函数swap中修改a,b的值相当于在主函数main中修改c,d的值。</a:t>
            </a:r>
            <a:endParaRPr lang="zh-CN" altLang="en-US" sz="2400" dirty="0">
              <a:latin typeface="楷体" panose="02010609060101010101" charset="-122"/>
              <a:ea typeface="楷体" panose="02010609060101010101" charset="-122"/>
              <a:cs typeface="楷体" panose="02010609060101010101"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占位符 15362"/>
          <p:cNvSpPr>
            <a:spLocks noGrp="1"/>
          </p:cNvSpPr>
          <p:nvPr>
            <p:ph type="body" idx="1"/>
          </p:nvPr>
        </p:nvSpPr>
        <p:spPr>
          <a:xfrm>
            <a:off x="467995" y="260350"/>
            <a:ext cx="8229600" cy="6450965"/>
          </a:xfrm>
        </p:spPr>
        <p:txBody>
          <a:bodyPr/>
          <a:lstStyle/>
          <a:p>
            <a:pPr marL="0" indent="609600" algn="just">
              <a:lnSpc>
                <a:spcPct val="110000"/>
              </a:lnSpc>
              <a:spcBef>
                <a:spcPts val="0"/>
              </a:spcBef>
              <a:buNone/>
              <a:extLst>
                <a:ext uri="{35155182-B16C-46BC-9424-99874614C6A1}">
                  <wpsdc:indentchars xmlns:wpsdc="http://www.wps.cn/officeDocument/2017/drawingmlCustomData" val="200" checksum="4158780845"/>
                </a:ext>
              </a:extLst>
            </a:pPr>
            <a:r>
              <a:rPr lang="zh-CN" altLang="en-US" sz="2400" b="1" dirty="0">
                <a:latin typeface="楷体" panose="02010609060101010101" charset="-122"/>
                <a:ea typeface="楷体" panose="02010609060101010101" charset="-122"/>
                <a:cs typeface="楷体" panose="02010609060101010101" charset="-122"/>
              </a:rPr>
              <a:t>2、传址调用</a:t>
            </a:r>
            <a:endParaRPr lang="zh-CN" altLang="en-US" sz="2400" b="1" dirty="0">
              <a:latin typeface="楷体" panose="02010609060101010101" charset="-122"/>
              <a:ea typeface="楷体" panose="02010609060101010101" charset="-122"/>
              <a:cs typeface="楷体" panose="02010609060101010101" charset="-122"/>
            </a:endParaRPr>
          </a:p>
          <a:p>
            <a:pPr marL="0" indent="457200" algn="just">
              <a:lnSpc>
                <a:spcPct val="110000"/>
              </a:lnSpc>
              <a:spcBef>
                <a:spcPts val="0"/>
              </a:spcBef>
              <a:buNone/>
              <a:extLst>
                <a:ext uri="{35155182-B16C-46BC-9424-99874614C6A1}">
                  <wpsdc:indentchars xmlns:wpsdc="http://www.wps.cn/officeDocument/2017/drawingmlCustomData" val="200" checksum="59296752"/>
                </a:ext>
              </a:extLst>
            </a:pPr>
            <a:r>
              <a:rPr lang="zh-CN" altLang="en-US" sz="1800" dirty="0">
                <a:latin typeface="楷体" panose="02010609060101010101" charset="-122"/>
                <a:ea typeface="楷体" panose="02010609060101010101" charset="-122"/>
                <a:cs typeface="楷体" panose="02010609060101010101" charset="-122"/>
              </a:rPr>
              <a:t>对于数组而言，</a:t>
            </a:r>
            <a:r>
              <a:rPr lang="zh-CN" altLang="en-US" sz="1800" dirty="0">
                <a:solidFill>
                  <a:srgbClr val="FF0000"/>
                </a:solidFill>
                <a:latin typeface="楷体" panose="02010609060101010101" charset="-122"/>
                <a:ea typeface="楷体" panose="02010609060101010101" charset="-122"/>
                <a:cs typeface="楷体" panose="02010609060101010101" charset="-122"/>
              </a:rPr>
              <a:t>数组名就是该数组在内存的首地址</a:t>
            </a:r>
            <a:r>
              <a:rPr lang="zh-CN" altLang="en-US" sz="1800" dirty="0">
                <a:latin typeface="楷体" panose="02010609060101010101" charset="-122"/>
                <a:ea typeface="楷体" panose="02010609060101010101" charset="-122"/>
                <a:cs typeface="楷体" panose="02010609060101010101" charset="-122"/>
              </a:rPr>
              <a:t>。</a:t>
            </a:r>
            <a:r>
              <a:rPr lang="zh-CN" altLang="en-US" sz="1800" dirty="0">
                <a:highlight>
                  <a:srgbClr val="FFFF00"/>
                </a:highlight>
                <a:latin typeface="楷体" panose="02010609060101010101" charset="-122"/>
                <a:ea typeface="楷体" panose="02010609060101010101" charset="-122"/>
                <a:cs typeface="楷体" panose="02010609060101010101" charset="-122"/>
              </a:rPr>
              <a:t>将数组名作为参数传给函数，实际上是把数组的地址传给函数。</a:t>
            </a:r>
            <a:r>
              <a:rPr lang="zh-CN" altLang="en-US" sz="1800" dirty="0">
                <a:latin typeface="楷体" panose="02010609060101010101" charset="-122"/>
                <a:ea typeface="楷体" panose="02010609060101010101" charset="-122"/>
                <a:cs typeface="楷体" panose="02010609060101010101" charset="-122"/>
              </a:rPr>
              <a:t>形参数组和实参数组的首地址重合，因此在</a:t>
            </a:r>
            <a:r>
              <a:rPr lang="zh-CN" altLang="en-US" sz="1800" dirty="0">
                <a:solidFill>
                  <a:srgbClr val="FF0000"/>
                </a:solidFill>
                <a:latin typeface="楷体" panose="02010609060101010101" charset="-122"/>
                <a:ea typeface="楷体" panose="02010609060101010101" charset="-122"/>
                <a:cs typeface="楷体" panose="02010609060101010101" charset="-122"/>
              </a:rPr>
              <a:t>被调用函数中对数组元素值进行改变</a:t>
            </a:r>
            <a:r>
              <a:rPr lang="zh-CN" altLang="en-US" sz="1800" dirty="0">
                <a:latin typeface="楷体" panose="02010609060101010101" charset="-122"/>
                <a:ea typeface="楷体" panose="02010609060101010101" charset="-122"/>
                <a:cs typeface="楷体" panose="02010609060101010101" charset="-122"/>
              </a:rPr>
              <a:t>，</a:t>
            </a:r>
            <a:r>
              <a:rPr lang="zh-CN" altLang="en-US" sz="1800" dirty="0">
                <a:highlight>
                  <a:srgbClr val="FFFF00"/>
                </a:highlight>
                <a:latin typeface="楷体" panose="02010609060101010101" charset="-122"/>
                <a:ea typeface="楷体" panose="02010609060101010101" charset="-122"/>
                <a:cs typeface="楷体" panose="02010609060101010101" charset="-122"/>
              </a:rPr>
              <a:t>主调函数中实参数组的相应元素值也会改变。</a:t>
            </a:r>
            <a:endParaRPr lang="zh-CN" altLang="en-US" sz="1800" dirty="0">
              <a:highlight>
                <a:srgbClr val="FFFF00"/>
              </a:highlight>
              <a:latin typeface="楷体" panose="02010609060101010101" charset="-122"/>
              <a:ea typeface="楷体" panose="02010609060101010101" charset="-122"/>
              <a:cs typeface="楷体" panose="02010609060101010101" charset="-122"/>
            </a:endParaRPr>
          </a:p>
          <a:p>
            <a:pPr marL="0" indent="457200" algn="just">
              <a:lnSpc>
                <a:spcPct val="110000"/>
              </a:lnSpc>
              <a:spcBef>
                <a:spcPts val="0"/>
              </a:spcBef>
              <a:buNone/>
              <a:extLst>
                <a:ext uri="{35155182-B16C-46BC-9424-99874614C6A1}">
                  <wpsdc:indentchars xmlns:wpsdc="http://www.wps.cn/officeDocument/2017/drawingmlCustomData" val="200" checksum="59296752"/>
                </a:ext>
              </a:extLst>
            </a:pPr>
            <a:r>
              <a:rPr lang="zh-CN" altLang="en-US" sz="1800" dirty="0">
                <a:latin typeface="楷体" panose="02010609060101010101" charset="-122"/>
                <a:ea typeface="楷体" panose="02010609060101010101" charset="-122"/>
                <a:cs typeface="楷体" panose="02010609060101010101" charset="-122"/>
              </a:rPr>
              <a:t>void bubble(int a[],int n)</a:t>
            </a:r>
            <a:endParaRPr lang="zh-CN" altLang="en-US" sz="1800" dirty="0">
              <a:latin typeface="楷体" panose="02010609060101010101" charset="-122"/>
              <a:ea typeface="楷体" panose="02010609060101010101" charset="-122"/>
              <a:cs typeface="楷体" panose="02010609060101010101" charset="-122"/>
            </a:endParaRPr>
          </a:p>
          <a:p>
            <a:pPr marL="0" indent="457200" algn="just">
              <a:lnSpc>
                <a:spcPct val="110000"/>
              </a:lnSpc>
              <a:spcBef>
                <a:spcPts val="0"/>
              </a:spcBef>
              <a:buNone/>
              <a:extLst>
                <a:ext uri="{35155182-B16C-46BC-9424-99874614C6A1}">
                  <wpsdc:indentchars xmlns:wpsdc="http://www.wps.cn/officeDocument/2017/drawingmlCustomData" val="200" checksum="59296752"/>
                </a:ext>
              </a:extLst>
            </a:pPr>
            <a:r>
              <a:rPr lang="zh-CN" altLang="en-US" sz="1800" dirty="0">
                <a:latin typeface="楷体" panose="02010609060101010101" charset="-122"/>
                <a:ea typeface="楷体" panose="02010609060101010101" charset="-122"/>
                <a:cs typeface="楷体" panose="02010609060101010101" charset="-122"/>
              </a:rPr>
              <a:t>{</a:t>
            </a:r>
            <a:endParaRPr lang="zh-CN" altLang="en-US" sz="1800" dirty="0">
              <a:latin typeface="楷体" panose="02010609060101010101" charset="-122"/>
              <a:ea typeface="楷体" panose="02010609060101010101" charset="-122"/>
              <a:cs typeface="楷体" panose="02010609060101010101" charset="-122"/>
            </a:endParaRPr>
          </a:p>
          <a:p>
            <a:pPr marL="0" indent="457200" algn="just">
              <a:lnSpc>
                <a:spcPct val="110000"/>
              </a:lnSpc>
              <a:spcBef>
                <a:spcPts val="0"/>
              </a:spcBef>
              <a:buNone/>
              <a:extLst>
                <a:ext uri="{35155182-B16C-46BC-9424-99874614C6A1}">
                  <wpsdc:indentchars xmlns:wpsdc="http://www.wps.cn/officeDocument/2017/drawingmlCustomData" val="200" checksum="59296752"/>
                </a:ext>
              </a:extLst>
            </a:pPr>
            <a:r>
              <a:rPr lang="zh-CN" altLang="en-US" sz="1800" dirty="0">
                <a:latin typeface="楷体" panose="02010609060101010101" charset="-122"/>
                <a:ea typeface="楷体" panose="02010609060101010101" charset="-122"/>
                <a:cs typeface="楷体" panose="02010609060101010101" charset="-122"/>
              </a:rPr>
              <a:t>    for (int i=1; i&lt;n; ++i)</a:t>
            </a:r>
            <a:endParaRPr lang="zh-CN" altLang="en-US" sz="1800" dirty="0">
              <a:latin typeface="楷体" panose="02010609060101010101" charset="-122"/>
              <a:ea typeface="楷体" panose="02010609060101010101" charset="-122"/>
              <a:cs typeface="楷体" panose="02010609060101010101" charset="-122"/>
            </a:endParaRPr>
          </a:p>
          <a:p>
            <a:pPr marL="0" indent="457200" algn="just">
              <a:lnSpc>
                <a:spcPct val="110000"/>
              </a:lnSpc>
              <a:spcBef>
                <a:spcPts val="0"/>
              </a:spcBef>
              <a:buNone/>
              <a:extLst>
                <a:ext uri="{35155182-B16C-46BC-9424-99874614C6A1}">
                  <wpsdc:indentchars xmlns:wpsdc="http://www.wps.cn/officeDocument/2017/drawingmlCustomData" val="200" checksum="59296752"/>
                </a:ext>
              </a:extLst>
            </a:pPr>
            <a:r>
              <a:rPr lang="zh-CN" altLang="en-US" sz="1800" dirty="0">
                <a:latin typeface="楷体" panose="02010609060101010101" charset="-122"/>
                <a:ea typeface="楷体" panose="02010609060101010101" charset="-122"/>
                <a:cs typeface="楷体" panose="02010609060101010101" charset="-122"/>
              </a:rPr>
              <a:t>{</a:t>
            </a:r>
            <a:endParaRPr lang="zh-CN" altLang="en-US" sz="1800" dirty="0">
              <a:latin typeface="楷体" panose="02010609060101010101" charset="-122"/>
              <a:ea typeface="楷体" panose="02010609060101010101" charset="-122"/>
              <a:cs typeface="楷体" panose="02010609060101010101" charset="-122"/>
            </a:endParaRPr>
          </a:p>
          <a:p>
            <a:pPr marL="0" indent="457200" algn="just">
              <a:lnSpc>
                <a:spcPct val="110000"/>
              </a:lnSpc>
              <a:spcBef>
                <a:spcPts val="0"/>
              </a:spcBef>
              <a:buNone/>
              <a:extLst>
                <a:ext uri="{35155182-B16C-46BC-9424-99874614C6A1}">
                  <wpsdc:indentchars xmlns:wpsdc="http://www.wps.cn/officeDocument/2017/drawingmlCustomData" val="200" checksum="59296752"/>
                </a:ext>
              </a:extLst>
            </a:pPr>
            <a:r>
              <a:rPr lang="zh-CN" altLang="en-US" sz="1800" dirty="0">
                <a:latin typeface="楷体" panose="02010609060101010101" charset="-122"/>
                <a:ea typeface="楷体" panose="02010609060101010101" charset="-122"/>
                <a:cs typeface="楷体" panose="02010609060101010101" charset="-122"/>
              </a:rPr>
              <a:t>   for (int j=0; j&lt;n-i;++j)</a:t>
            </a:r>
            <a:endParaRPr lang="zh-CN" altLang="en-US" sz="1800" dirty="0">
              <a:latin typeface="楷体" panose="02010609060101010101" charset="-122"/>
              <a:ea typeface="楷体" panose="02010609060101010101" charset="-122"/>
              <a:cs typeface="楷体" panose="02010609060101010101" charset="-122"/>
            </a:endParaRPr>
          </a:p>
          <a:p>
            <a:pPr marL="0" indent="457200" algn="just">
              <a:lnSpc>
                <a:spcPct val="110000"/>
              </a:lnSpc>
              <a:spcBef>
                <a:spcPts val="0"/>
              </a:spcBef>
              <a:buNone/>
              <a:extLst>
                <a:ext uri="{35155182-B16C-46BC-9424-99874614C6A1}">
                  <wpsdc:indentchars xmlns:wpsdc="http://www.wps.cn/officeDocument/2017/drawingmlCustomData" val="200" checksum="59296752"/>
                </a:ext>
              </a:extLst>
            </a:pPr>
            <a:r>
              <a:rPr lang="zh-CN" altLang="en-US" sz="1800" dirty="0">
                <a:latin typeface="楷体" panose="02010609060101010101" charset="-122"/>
                <a:ea typeface="楷体" panose="02010609060101010101" charset="-122"/>
                <a:cs typeface="楷体" panose="02010609060101010101" charset="-122"/>
              </a:rPr>
              <a:t>         if (a[j]&gt;a[j+1])     //判断并交换变量</a:t>
            </a:r>
            <a:endParaRPr lang="zh-CN" altLang="en-US" sz="1800" dirty="0">
              <a:latin typeface="楷体" panose="02010609060101010101" charset="-122"/>
              <a:ea typeface="楷体" panose="02010609060101010101" charset="-122"/>
              <a:cs typeface="楷体" panose="02010609060101010101" charset="-122"/>
            </a:endParaRPr>
          </a:p>
          <a:p>
            <a:pPr marL="0" indent="457200" algn="just">
              <a:lnSpc>
                <a:spcPct val="110000"/>
              </a:lnSpc>
              <a:spcBef>
                <a:spcPts val="0"/>
              </a:spcBef>
              <a:buNone/>
              <a:extLst>
                <a:ext uri="{35155182-B16C-46BC-9424-99874614C6A1}">
                  <wpsdc:indentchars xmlns:wpsdc="http://www.wps.cn/officeDocument/2017/drawingmlCustomData" val="200" checksum="59296752"/>
                </a:ext>
              </a:extLst>
            </a:pPr>
            <a:r>
              <a:rPr lang="zh-CN" altLang="en-US" sz="1800" dirty="0">
                <a:latin typeface="楷体" panose="02010609060101010101" charset="-122"/>
                <a:ea typeface="楷体" panose="02010609060101010101" charset="-122"/>
                <a:cs typeface="楷体" panose="02010609060101010101" charset="-122"/>
              </a:rPr>
              <a:t>         {</a:t>
            </a:r>
            <a:endParaRPr lang="zh-CN" altLang="en-US" sz="1800" dirty="0">
              <a:latin typeface="楷体" panose="02010609060101010101" charset="-122"/>
              <a:ea typeface="楷体" panose="02010609060101010101" charset="-122"/>
              <a:cs typeface="楷体" panose="02010609060101010101" charset="-122"/>
            </a:endParaRPr>
          </a:p>
          <a:p>
            <a:pPr marL="0" indent="457200" algn="just">
              <a:lnSpc>
                <a:spcPct val="110000"/>
              </a:lnSpc>
              <a:spcBef>
                <a:spcPts val="0"/>
              </a:spcBef>
              <a:buNone/>
              <a:extLst>
                <a:ext uri="{35155182-B16C-46BC-9424-99874614C6A1}">
                  <wpsdc:indentchars xmlns:wpsdc="http://www.wps.cn/officeDocument/2017/drawingmlCustomData" val="200" checksum="59296752"/>
                </a:ext>
              </a:extLst>
            </a:pPr>
            <a:r>
              <a:rPr lang="zh-CN" altLang="en-US" sz="1800" dirty="0">
                <a:latin typeface="楷体" panose="02010609060101010101" charset="-122"/>
                <a:ea typeface="楷体" panose="02010609060101010101" charset="-122"/>
                <a:cs typeface="楷体" panose="02010609060101010101" charset="-122"/>
              </a:rPr>
              <a:t>            int temp=a[j]; a[j]=a[j+1];   </a:t>
            </a:r>
            <a:endParaRPr lang="zh-CN" altLang="en-US" sz="1800" dirty="0">
              <a:latin typeface="楷体" panose="02010609060101010101" charset="-122"/>
              <a:ea typeface="楷体" panose="02010609060101010101" charset="-122"/>
              <a:cs typeface="楷体" panose="02010609060101010101" charset="-122"/>
            </a:endParaRPr>
          </a:p>
          <a:p>
            <a:pPr marL="0" indent="457200" algn="just">
              <a:lnSpc>
                <a:spcPct val="110000"/>
              </a:lnSpc>
              <a:spcBef>
                <a:spcPts val="0"/>
              </a:spcBef>
              <a:buNone/>
              <a:extLst>
                <a:ext uri="{35155182-B16C-46BC-9424-99874614C6A1}">
                  <wpsdc:indentchars xmlns:wpsdc="http://www.wps.cn/officeDocument/2017/drawingmlCustomData" val="200" checksum="59296752"/>
                </a:ext>
              </a:extLst>
            </a:pPr>
            <a:r>
              <a:rPr lang="zh-CN" altLang="en-US" sz="1800" dirty="0">
                <a:latin typeface="楷体" panose="02010609060101010101" charset="-122"/>
                <a:ea typeface="楷体" panose="02010609060101010101" charset="-122"/>
                <a:cs typeface="楷体" panose="02010609060101010101" charset="-122"/>
              </a:rPr>
              <a:t>            a[j+1]=temp;</a:t>
            </a:r>
            <a:endParaRPr lang="zh-CN" altLang="en-US" sz="1800" dirty="0">
              <a:latin typeface="楷体" panose="02010609060101010101" charset="-122"/>
              <a:ea typeface="楷体" panose="02010609060101010101" charset="-122"/>
              <a:cs typeface="楷体" panose="02010609060101010101" charset="-122"/>
            </a:endParaRPr>
          </a:p>
          <a:p>
            <a:pPr marL="0" indent="457200" algn="just">
              <a:lnSpc>
                <a:spcPct val="110000"/>
              </a:lnSpc>
              <a:spcBef>
                <a:spcPts val="0"/>
              </a:spcBef>
              <a:buNone/>
              <a:extLst>
                <a:ext uri="{35155182-B16C-46BC-9424-99874614C6A1}">
                  <wpsdc:indentchars xmlns:wpsdc="http://www.wps.cn/officeDocument/2017/drawingmlCustomData" val="200" checksum="59296752"/>
                </a:ext>
              </a:extLst>
            </a:pPr>
            <a:r>
              <a:rPr lang="zh-CN" altLang="en-US" sz="1800" dirty="0">
                <a:latin typeface="楷体" panose="02010609060101010101" charset="-122"/>
                <a:ea typeface="楷体" panose="02010609060101010101" charset="-122"/>
                <a:cs typeface="楷体" panose="02010609060101010101" charset="-122"/>
              </a:rPr>
              <a:t>         }</a:t>
            </a:r>
            <a:endParaRPr lang="zh-CN" altLang="en-US" sz="1800" dirty="0">
              <a:latin typeface="楷体" panose="02010609060101010101" charset="-122"/>
              <a:ea typeface="楷体" panose="02010609060101010101" charset="-122"/>
              <a:cs typeface="楷体" panose="02010609060101010101" charset="-122"/>
            </a:endParaRPr>
          </a:p>
          <a:p>
            <a:pPr marL="0" indent="457200" algn="just">
              <a:lnSpc>
                <a:spcPct val="110000"/>
              </a:lnSpc>
              <a:spcBef>
                <a:spcPts val="0"/>
              </a:spcBef>
              <a:buNone/>
              <a:extLst>
                <a:ext uri="{35155182-B16C-46BC-9424-99874614C6A1}">
                  <wpsdc:indentchars xmlns:wpsdc="http://www.wps.cn/officeDocument/2017/drawingmlCustomData" val="200" checksum="59296752"/>
                </a:ext>
              </a:extLst>
            </a:pPr>
            <a:r>
              <a:rPr lang="zh-CN" altLang="en-US" sz="1800" dirty="0">
                <a:latin typeface="楷体" panose="02010609060101010101" charset="-122"/>
                <a:ea typeface="楷体" panose="02010609060101010101" charset="-122"/>
                <a:cs typeface="楷体" panose="02010609060101010101" charset="-122"/>
              </a:rPr>
              <a:t>    }</a:t>
            </a:r>
            <a:endParaRPr lang="zh-CN" altLang="en-US" sz="1800" dirty="0">
              <a:latin typeface="楷体" panose="02010609060101010101" charset="-122"/>
              <a:ea typeface="楷体" panose="02010609060101010101" charset="-122"/>
              <a:cs typeface="楷体" panose="02010609060101010101" charset="-122"/>
            </a:endParaRPr>
          </a:p>
          <a:p>
            <a:pPr marL="0" indent="457200" algn="just">
              <a:lnSpc>
                <a:spcPct val="110000"/>
              </a:lnSpc>
              <a:spcBef>
                <a:spcPts val="0"/>
              </a:spcBef>
              <a:buNone/>
              <a:extLst>
                <a:ext uri="{35155182-B16C-46BC-9424-99874614C6A1}">
                  <wpsdc:indentchars xmlns:wpsdc="http://www.wps.cn/officeDocument/2017/drawingmlCustomData" val="200" checksum="59296752"/>
                </a:ext>
              </a:extLst>
            </a:pPr>
            <a:r>
              <a:rPr lang="zh-CN" altLang="en-US" sz="1800" dirty="0">
                <a:latin typeface="楷体" panose="02010609060101010101" charset="-122"/>
                <a:ea typeface="楷体" panose="02010609060101010101" charset="-122"/>
                <a:cs typeface="楷体" panose="02010609060101010101" charset="-122"/>
              </a:rPr>
              <a:t>}</a:t>
            </a:r>
            <a:endParaRPr lang="zh-CN" altLang="en-US" sz="1800" dirty="0">
              <a:latin typeface="楷体" panose="02010609060101010101" charset="-122"/>
              <a:ea typeface="楷体" panose="02010609060101010101" charset="-122"/>
              <a:cs typeface="楷体" panose="02010609060101010101"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占位符 15362"/>
          <p:cNvSpPr>
            <a:spLocks noGrp="1"/>
          </p:cNvSpPr>
          <p:nvPr>
            <p:ph type="body" idx="1"/>
          </p:nvPr>
        </p:nvSpPr>
        <p:spPr>
          <a:xfrm>
            <a:off x="467995" y="260350"/>
            <a:ext cx="8229600" cy="6450965"/>
          </a:xfrm>
        </p:spPr>
        <p:txBody>
          <a:bodyPr/>
          <a:lstStyle/>
          <a:p>
            <a:pPr marL="0" indent="609600" algn="just">
              <a:lnSpc>
                <a:spcPct val="110000"/>
              </a:lnSpc>
              <a:spcBef>
                <a:spcPts val="0"/>
              </a:spcBef>
              <a:buNone/>
              <a:extLst>
                <a:ext uri="{35155182-B16C-46BC-9424-99874614C6A1}">
                  <wpsdc:indentchars xmlns:wpsdc="http://www.wps.cn/officeDocument/2017/drawingmlCustomData" val="200" checksum="4158780845"/>
                </a:ext>
              </a:extLst>
            </a:pPr>
            <a:r>
              <a:rPr lang="zh-CN" altLang="en-US" sz="2400" b="1" dirty="0">
                <a:latin typeface="楷体" panose="02010609060101010101" charset="-122"/>
                <a:ea typeface="楷体" panose="02010609060101010101" charset="-122"/>
                <a:cs typeface="楷体" panose="02010609060101010101" charset="-122"/>
              </a:rPr>
              <a:t>2、传址调用</a:t>
            </a:r>
            <a:endParaRPr lang="zh-CN" altLang="en-US" sz="2400" b="1" dirty="0">
              <a:latin typeface="楷体" panose="02010609060101010101" charset="-122"/>
              <a:ea typeface="楷体" panose="02010609060101010101" charset="-122"/>
              <a:cs typeface="楷体" panose="02010609060101010101" charset="-122"/>
            </a:endParaRPr>
          </a:p>
          <a:p>
            <a:pPr>
              <a:buNone/>
            </a:pPr>
            <a:r>
              <a:rPr lang="en-US" altLang="zh-CN" sz="1800">
                <a:cs typeface="Arial" panose="020B0604020202020204" pitchFamily="34" charset="0"/>
                <a:sym typeface="+mn-ea"/>
              </a:rPr>
              <a:t>#include&lt;</a:t>
            </a:r>
            <a:r>
              <a:rPr lang="en-US" altLang="zh-CN" sz="1800" err="1">
                <a:cs typeface="Arial" panose="020B0604020202020204" pitchFamily="34" charset="0"/>
                <a:sym typeface="+mn-ea"/>
              </a:rPr>
              <a:t>iostream</a:t>
            </a:r>
            <a:r>
              <a:rPr lang="en-US" altLang="zh-CN" sz="1800">
                <a:cs typeface="Arial" panose="020B0604020202020204" pitchFamily="34" charset="0"/>
                <a:sym typeface="+mn-ea"/>
              </a:rPr>
              <a:t>&gt;</a:t>
            </a:r>
            <a:endParaRPr lang="en-US" altLang="zh-CN" sz="1800">
              <a:solidFill>
                <a:schemeClr val="tx1"/>
              </a:solidFill>
              <a:cs typeface="Arial" panose="020B0604020202020204" pitchFamily="34" charset="0"/>
            </a:endParaRPr>
          </a:p>
          <a:p>
            <a:pPr>
              <a:buNone/>
            </a:pPr>
            <a:r>
              <a:rPr lang="en-US" altLang="zh-CN" sz="1800">
                <a:cs typeface="Arial" panose="020B0604020202020204" pitchFamily="34" charset="0"/>
                <a:sym typeface="+mn-ea"/>
              </a:rPr>
              <a:t>using namespace std;</a:t>
            </a:r>
            <a:endParaRPr lang="en-US" altLang="zh-CN" sz="1800">
              <a:solidFill>
                <a:schemeClr val="tx1"/>
              </a:solidFill>
              <a:cs typeface="Arial" panose="020B0604020202020204" pitchFamily="34" charset="0"/>
            </a:endParaRPr>
          </a:p>
          <a:p>
            <a:pPr>
              <a:buNone/>
            </a:pPr>
            <a:r>
              <a:rPr lang="en-US" altLang="zh-CN" sz="1800">
                <a:cs typeface="Arial" panose="020B0604020202020204" pitchFamily="34" charset="0"/>
                <a:sym typeface="+mn-ea"/>
              </a:rPr>
              <a:t>void </a:t>
            </a:r>
            <a:r>
              <a:rPr lang="en-US" altLang="zh-CN" sz="1800" err="1">
                <a:cs typeface="Arial" panose="020B0604020202020204" pitchFamily="34" charset="0"/>
                <a:sym typeface="+mn-ea"/>
              </a:rPr>
              <a:t>bubble(int[],int</a:t>
            </a:r>
            <a:r>
              <a:rPr lang="en-US" altLang="zh-CN" sz="1800">
                <a:cs typeface="Arial" panose="020B0604020202020204" pitchFamily="34" charset="0"/>
                <a:sym typeface="+mn-ea"/>
              </a:rPr>
              <a:t>); //</a:t>
            </a:r>
            <a:r>
              <a:rPr lang="en-US" altLang="zh-CN" sz="1800" err="1">
                <a:cs typeface="Arial" panose="020B0604020202020204" pitchFamily="34" charset="0"/>
                <a:sym typeface="+mn-ea"/>
              </a:rPr>
              <a:t>相当于void</a:t>
            </a:r>
            <a:r>
              <a:rPr lang="en-US" altLang="zh-CN" sz="1800">
                <a:cs typeface="Arial" panose="020B0604020202020204" pitchFamily="34" charset="0"/>
                <a:sym typeface="+mn-ea"/>
              </a:rPr>
              <a:t> </a:t>
            </a:r>
            <a:r>
              <a:rPr lang="en-US" altLang="zh-CN" sz="1800" err="1">
                <a:cs typeface="Arial" panose="020B0604020202020204" pitchFamily="34" charset="0"/>
                <a:sym typeface="+mn-ea"/>
              </a:rPr>
              <a:t>bubble(int</a:t>
            </a:r>
            <a:r>
              <a:rPr lang="en-US" altLang="zh-CN" sz="1800">
                <a:cs typeface="Arial" panose="020B0604020202020204" pitchFamily="34" charset="0"/>
                <a:sym typeface="+mn-ea"/>
              </a:rPr>
              <a:t> </a:t>
            </a:r>
            <a:r>
              <a:rPr lang="en-US" altLang="zh-CN" sz="1800" err="1">
                <a:cs typeface="Arial" panose="020B0604020202020204" pitchFamily="34" charset="0"/>
                <a:sym typeface="+mn-ea"/>
              </a:rPr>
              <a:t>a[],int</a:t>
            </a:r>
            <a:r>
              <a:rPr lang="en-US" altLang="zh-CN" sz="1800">
                <a:cs typeface="Arial" panose="020B0604020202020204" pitchFamily="34" charset="0"/>
                <a:sym typeface="+mn-ea"/>
              </a:rPr>
              <a:t> n);</a:t>
            </a:r>
            <a:endParaRPr lang="en-US" altLang="zh-CN" sz="1800">
              <a:solidFill>
                <a:schemeClr val="tx1"/>
              </a:solidFill>
              <a:cs typeface="Arial" panose="020B0604020202020204" pitchFamily="34" charset="0"/>
            </a:endParaRPr>
          </a:p>
          <a:p>
            <a:pPr>
              <a:buNone/>
            </a:pPr>
            <a:endParaRPr lang="en-US" altLang="zh-CN" sz="1800">
              <a:solidFill>
                <a:schemeClr val="tx1"/>
              </a:solidFill>
              <a:cs typeface="Arial" panose="020B0604020202020204" pitchFamily="34" charset="0"/>
            </a:endParaRPr>
          </a:p>
          <a:p>
            <a:pPr>
              <a:buNone/>
            </a:pPr>
            <a:r>
              <a:rPr lang="en-US" altLang="zh-CN" sz="1800" err="1">
                <a:cs typeface="Arial" panose="020B0604020202020204" pitchFamily="34" charset="0"/>
                <a:sym typeface="+mn-ea"/>
              </a:rPr>
              <a:t>int</a:t>
            </a:r>
            <a:r>
              <a:rPr lang="en-US" altLang="zh-CN" sz="1800">
                <a:cs typeface="Arial" panose="020B0604020202020204" pitchFamily="34" charset="0"/>
                <a:sym typeface="+mn-ea"/>
              </a:rPr>
              <a:t> main()</a:t>
            </a:r>
            <a:endParaRPr lang="en-US" altLang="zh-CN" sz="1800">
              <a:solidFill>
                <a:schemeClr val="tx1"/>
              </a:solidFill>
              <a:cs typeface="Arial" panose="020B0604020202020204" pitchFamily="34" charset="0"/>
            </a:endParaRPr>
          </a:p>
          <a:p>
            <a:pPr>
              <a:buNone/>
            </a:pPr>
            <a:r>
              <a:rPr lang="en-US" altLang="zh-CN" sz="1800">
                <a:cs typeface="Arial" panose="020B0604020202020204" pitchFamily="34" charset="0"/>
                <a:sym typeface="+mn-ea"/>
              </a:rPr>
              <a:t>{</a:t>
            </a:r>
            <a:r>
              <a:rPr lang="zh-CN" altLang="en-US" sz="1800" dirty="0">
                <a:sym typeface="+mn-ea"/>
              </a:rPr>
              <a:t>                          </a:t>
            </a:r>
            <a:r>
              <a:rPr lang="en-US" altLang="zh-CN" sz="1800">
                <a:cs typeface="Arial" panose="020B0604020202020204" pitchFamily="34" charset="0"/>
                <a:sym typeface="+mn-ea"/>
              </a:rPr>
              <a:t> //</a:t>
            </a:r>
            <a:r>
              <a:rPr lang="en-US" altLang="zh-CN" sz="1800" err="1">
                <a:cs typeface="Arial" panose="020B0604020202020204" pitchFamily="34" charset="0"/>
                <a:sym typeface="+mn-ea"/>
              </a:rPr>
              <a:t>大数组应开为全局变量</a:t>
            </a:r>
            <a:endParaRPr lang="en-US" altLang="zh-CN" sz="1800">
              <a:solidFill>
                <a:schemeClr val="tx1"/>
              </a:solidFill>
              <a:cs typeface="Arial" panose="020B0604020202020204" pitchFamily="34" charset="0"/>
            </a:endParaRPr>
          </a:p>
          <a:p>
            <a:pPr>
              <a:buNone/>
            </a:pPr>
            <a:r>
              <a:rPr lang="en-US" altLang="zh-CN" sz="1800">
                <a:cs typeface="Arial" panose="020B0604020202020204" pitchFamily="34" charset="0"/>
                <a:sym typeface="+mn-ea"/>
              </a:rPr>
              <a:t>    </a:t>
            </a:r>
            <a:r>
              <a:rPr lang="en-US" altLang="zh-CN" sz="1800" err="1">
                <a:cs typeface="Arial" panose="020B0604020202020204" pitchFamily="34" charset="0"/>
                <a:sym typeface="+mn-ea"/>
              </a:rPr>
              <a:t>int</a:t>
            </a:r>
            <a:r>
              <a:rPr lang="en-US" altLang="zh-CN" sz="1800">
                <a:cs typeface="Arial" panose="020B0604020202020204" pitchFamily="34" charset="0"/>
                <a:sym typeface="+mn-ea"/>
              </a:rPr>
              <a:t> array[10]={11,4,55,6,77,8,9,0,7,1};  </a:t>
            </a:r>
            <a:endParaRPr lang="en-US" altLang="zh-CN" sz="1800">
              <a:solidFill>
                <a:schemeClr val="tx1"/>
              </a:solidFill>
              <a:cs typeface="Arial" panose="020B0604020202020204" pitchFamily="34" charset="0"/>
            </a:endParaRPr>
          </a:p>
          <a:p>
            <a:pPr>
              <a:buNone/>
            </a:pPr>
            <a:r>
              <a:rPr lang="en-US" altLang="zh-CN" sz="1800">
                <a:cs typeface="Arial" panose="020B0604020202020204" pitchFamily="34" charset="0"/>
                <a:sym typeface="+mn-ea"/>
              </a:rPr>
              <a:t>    </a:t>
            </a:r>
            <a:r>
              <a:rPr lang="en-US" altLang="zh-CN" sz="1800" err="1">
                <a:cs typeface="Arial" panose="020B0604020202020204" pitchFamily="34" charset="0"/>
                <a:sym typeface="+mn-ea"/>
              </a:rPr>
              <a:t>cout</a:t>
            </a:r>
            <a:r>
              <a:rPr lang="en-US" altLang="zh-CN" sz="1800">
                <a:cs typeface="Arial" panose="020B0604020202020204" pitchFamily="34" charset="0"/>
                <a:sym typeface="+mn-ea"/>
              </a:rPr>
              <a:t>&lt;&lt;"</a:t>
            </a:r>
            <a:r>
              <a:rPr lang="en-US" altLang="zh-CN" sz="1800" err="1">
                <a:cs typeface="Arial" panose="020B0604020202020204" pitchFamily="34" charset="0"/>
                <a:sym typeface="+mn-ea"/>
              </a:rPr>
              <a:t>排序前</a:t>
            </a:r>
            <a:r>
              <a:rPr lang="en-US" altLang="zh-CN" sz="1800">
                <a:cs typeface="Arial" panose="020B0604020202020204" pitchFamily="34" charset="0"/>
                <a:sym typeface="+mn-ea"/>
              </a:rPr>
              <a:t> ";</a:t>
            </a:r>
            <a:endParaRPr lang="en-US" altLang="zh-CN" sz="1800">
              <a:solidFill>
                <a:schemeClr val="tx1"/>
              </a:solidFill>
              <a:cs typeface="Arial" panose="020B0604020202020204" pitchFamily="34" charset="0"/>
            </a:endParaRPr>
          </a:p>
          <a:p>
            <a:pPr>
              <a:buNone/>
            </a:pPr>
            <a:r>
              <a:rPr lang="en-US" altLang="zh-CN" sz="1800">
                <a:cs typeface="Arial" panose="020B0604020202020204" pitchFamily="34" charset="0"/>
                <a:sym typeface="+mn-ea"/>
              </a:rPr>
              <a:t>    for (</a:t>
            </a:r>
            <a:r>
              <a:rPr lang="en-US" altLang="zh-CN" sz="1800" err="1">
                <a:cs typeface="Arial" panose="020B0604020202020204" pitchFamily="34" charset="0"/>
                <a:sym typeface="+mn-ea"/>
              </a:rPr>
              <a:t>int</a:t>
            </a:r>
            <a:r>
              <a:rPr lang="en-US" altLang="zh-CN" sz="1800">
                <a:cs typeface="Arial" panose="020B0604020202020204" pitchFamily="34" charset="0"/>
                <a:sym typeface="+mn-ea"/>
              </a:rPr>
              <a:t> i=0; i&lt;10; ++i)</a:t>
            </a:r>
            <a:endParaRPr lang="en-US" altLang="zh-CN" sz="1800">
              <a:solidFill>
                <a:schemeClr val="tx1"/>
              </a:solidFill>
              <a:cs typeface="Arial" panose="020B0604020202020204" pitchFamily="34" charset="0"/>
            </a:endParaRPr>
          </a:p>
          <a:p>
            <a:pPr>
              <a:buNone/>
            </a:pPr>
            <a:r>
              <a:rPr lang="en-US" altLang="zh-CN" sz="1800">
                <a:cs typeface="Arial" panose="020B0604020202020204" pitchFamily="34" charset="0"/>
                <a:sym typeface="+mn-ea"/>
              </a:rPr>
              <a:t>      </a:t>
            </a:r>
            <a:r>
              <a:rPr lang="en-US" altLang="zh-CN" sz="1800" err="1">
                <a:cs typeface="Arial" panose="020B0604020202020204" pitchFamily="34" charset="0"/>
                <a:sym typeface="+mn-ea"/>
              </a:rPr>
              <a:t>cout</a:t>
            </a:r>
            <a:r>
              <a:rPr lang="en-US" altLang="zh-CN" sz="1800">
                <a:cs typeface="Arial" panose="020B0604020202020204" pitchFamily="34" charset="0"/>
                <a:sym typeface="+mn-ea"/>
              </a:rPr>
              <a:t>&lt;&lt;</a:t>
            </a:r>
            <a:r>
              <a:rPr lang="en-US" altLang="zh-CN" sz="1800" err="1">
                <a:cs typeface="Arial" panose="020B0604020202020204" pitchFamily="34" charset="0"/>
                <a:sym typeface="+mn-ea"/>
              </a:rPr>
              <a:t>array[i</a:t>
            </a:r>
            <a:r>
              <a:rPr lang="en-US" altLang="zh-CN" sz="1800">
                <a:cs typeface="Arial" panose="020B0604020202020204" pitchFamily="34" charset="0"/>
                <a:sym typeface="+mn-ea"/>
              </a:rPr>
              <a:t>]&lt;&lt;',';</a:t>
            </a:r>
            <a:r>
              <a:rPr lang="zh-CN" altLang="en-US" sz="1800" dirty="0">
                <a:sym typeface="+mn-ea"/>
              </a:rPr>
              <a:t> </a:t>
            </a:r>
            <a:endParaRPr lang="en-US" altLang="zh-CN" sz="1800">
              <a:solidFill>
                <a:schemeClr val="tx1"/>
              </a:solidFill>
              <a:cs typeface="Arial" panose="020B0604020202020204" pitchFamily="34" charset="0"/>
            </a:endParaRPr>
          </a:p>
          <a:p>
            <a:pPr>
              <a:buNone/>
            </a:pPr>
            <a:r>
              <a:rPr lang="en-US" altLang="zh-CN" sz="1800">
                <a:cs typeface="Arial" panose="020B0604020202020204" pitchFamily="34" charset="0"/>
                <a:sym typeface="+mn-ea"/>
              </a:rPr>
              <a:t>      </a:t>
            </a:r>
            <a:r>
              <a:rPr lang="en-US" altLang="zh-CN" sz="1800" err="1">
                <a:cs typeface="Arial" panose="020B0604020202020204" pitchFamily="34" charset="0"/>
                <a:sym typeface="+mn-ea"/>
              </a:rPr>
              <a:t>cout</a:t>
            </a:r>
            <a:r>
              <a:rPr lang="en-US" altLang="zh-CN" sz="1800">
                <a:cs typeface="Arial" panose="020B0604020202020204" pitchFamily="34" charset="0"/>
                <a:sym typeface="+mn-ea"/>
              </a:rPr>
              <a:t>&lt;&lt;</a:t>
            </a:r>
            <a:r>
              <a:rPr lang="en-US" altLang="zh-CN" sz="1800" err="1">
                <a:cs typeface="Arial" panose="020B0604020202020204" pitchFamily="34" charset="0"/>
                <a:sym typeface="+mn-ea"/>
              </a:rPr>
              <a:t>endl</a:t>
            </a:r>
            <a:r>
              <a:rPr lang="en-US" altLang="zh-CN" sz="1800">
                <a:cs typeface="Arial" panose="020B0604020202020204" pitchFamily="34" charset="0"/>
                <a:sym typeface="+mn-ea"/>
              </a:rPr>
              <a:t>;</a:t>
            </a:r>
            <a:endParaRPr lang="en-US" altLang="zh-CN" sz="1800">
              <a:solidFill>
                <a:schemeClr val="tx1"/>
              </a:solidFill>
              <a:cs typeface="Arial" panose="020B0604020202020204" pitchFamily="34" charset="0"/>
            </a:endParaRPr>
          </a:p>
          <a:p>
            <a:pPr>
              <a:buNone/>
            </a:pPr>
            <a:r>
              <a:rPr lang="en-US" altLang="zh-CN" sz="1800">
                <a:highlight>
                  <a:srgbClr val="FFFF00"/>
                </a:highlight>
                <a:cs typeface="Arial" panose="020B0604020202020204" pitchFamily="34" charset="0"/>
                <a:sym typeface="+mn-ea"/>
              </a:rPr>
              <a:t>bubble(array,10); //</a:t>
            </a:r>
            <a:r>
              <a:rPr lang="zh-CN" altLang="en-US" sz="1800">
                <a:highlight>
                  <a:srgbClr val="FFFF00"/>
                </a:highlight>
                <a:cs typeface="Arial" panose="020B0604020202020204" pitchFamily="34" charset="0"/>
                <a:sym typeface="+mn-ea"/>
              </a:rPr>
              <a:t>此时相当于传址调用</a:t>
            </a:r>
            <a:endParaRPr lang="en-US" altLang="zh-CN" sz="1800">
              <a:solidFill>
                <a:schemeClr val="tx1"/>
              </a:solidFill>
              <a:highlight>
                <a:srgbClr val="FFFF00"/>
              </a:highlight>
              <a:cs typeface="Arial" panose="020B0604020202020204" pitchFamily="34" charset="0"/>
            </a:endParaRPr>
          </a:p>
          <a:p>
            <a:pPr>
              <a:buNone/>
            </a:pPr>
            <a:r>
              <a:rPr lang="zh-CN" altLang="en-US" sz="1800" dirty="0">
                <a:sym typeface="+mn-ea"/>
              </a:rPr>
              <a:t> </a:t>
            </a:r>
            <a:r>
              <a:rPr lang="en-US" altLang="zh-CN" sz="1800">
                <a:cs typeface="Arial" panose="020B0604020202020204" pitchFamily="34" charset="0"/>
                <a:sym typeface="+mn-ea"/>
              </a:rPr>
              <a:t>    </a:t>
            </a:r>
            <a:r>
              <a:rPr lang="en-US" altLang="zh-CN" sz="1800" err="1">
                <a:cs typeface="Arial" panose="020B0604020202020204" pitchFamily="34" charset="0"/>
                <a:sym typeface="+mn-ea"/>
              </a:rPr>
              <a:t>cout</a:t>
            </a:r>
            <a:r>
              <a:rPr lang="en-US" altLang="zh-CN" sz="1800">
                <a:cs typeface="Arial" panose="020B0604020202020204" pitchFamily="34" charset="0"/>
                <a:sym typeface="+mn-ea"/>
              </a:rPr>
              <a:t>&lt;&lt;"</a:t>
            </a:r>
            <a:r>
              <a:rPr lang="en-US" altLang="zh-CN" sz="1800" err="1">
                <a:cs typeface="Arial" panose="020B0604020202020204" pitchFamily="34" charset="0"/>
                <a:sym typeface="+mn-ea"/>
              </a:rPr>
              <a:t>排序后</a:t>
            </a:r>
            <a:r>
              <a:rPr lang="en-US" altLang="zh-CN" sz="1800">
                <a:cs typeface="Arial" panose="020B0604020202020204" pitchFamily="34" charset="0"/>
                <a:sym typeface="+mn-ea"/>
              </a:rPr>
              <a:t> ";</a:t>
            </a:r>
            <a:endParaRPr lang="en-US" altLang="zh-CN" sz="1800">
              <a:solidFill>
                <a:schemeClr val="tx1"/>
              </a:solidFill>
              <a:cs typeface="Arial" panose="020B0604020202020204" pitchFamily="34" charset="0"/>
            </a:endParaRPr>
          </a:p>
          <a:p>
            <a:pPr>
              <a:buNone/>
            </a:pPr>
            <a:r>
              <a:rPr lang="en-US" altLang="zh-CN" sz="1800">
                <a:cs typeface="Arial" panose="020B0604020202020204" pitchFamily="34" charset="0"/>
                <a:sym typeface="+mn-ea"/>
              </a:rPr>
              <a:t>for (</a:t>
            </a:r>
            <a:r>
              <a:rPr lang="en-US" altLang="zh-CN" sz="1800" err="1">
                <a:cs typeface="Arial" panose="020B0604020202020204" pitchFamily="34" charset="0"/>
                <a:sym typeface="+mn-ea"/>
              </a:rPr>
              <a:t>int</a:t>
            </a:r>
            <a:r>
              <a:rPr lang="en-US" altLang="zh-CN" sz="1800">
                <a:cs typeface="Arial" panose="020B0604020202020204" pitchFamily="34" charset="0"/>
                <a:sym typeface="+mn-ea"/>
              </a:rPr>
              <a:t> i=0; i&lt;10; ++i)</a:t>
            </a:r>
            <a:endParaRPr lang="en-US" altLang="zh-CN" sz="1800">
              <a:solidFill>
                <a:schemeClr val="tx1"/>
              </a:solidFill>
              <a:cs typeface="Arial" panose="020B0604020202020204" pitchFamily="34" charset="0"/>
            </a:endParaRPr>
          </a:p>
          <a:p>
            <a:pPr>
              <a:buNone/>
            </a:pPr>
            <a:r>
              <a:rPr lang="en-US" altLang="zh-CN" sz="1800">
                <a:cs typeface="Arial" panose="020B0604020202020204" pitchFamily="34" charset="0"/>
                <a:sym typeface="+mn-ea"/>
              </a:rPr>
              <a:t>   </a:t>
            </a:r>
            <a:r>
              <a:rPr lang="en-US" altLang="zh-CN" sz="1800" err="1">
                <a:cs typeface="Arial" panose="020B0604020202020204" pitchFamily="34" charset="0"/>
                <a:sym typeface="+mn-ea"/>
              </a:rPr>
              <a:t>cout</a:t>
            </a:r>
            <a:r>
              <a:rPr lang="en-US" altLang="zh-CN" sz="1800">
                <a:cs typeface="Arial" panose="020B0604020202020204" pitchFamily="34" charset="0"/>
                <a:sym typeface="+mn-ea"/>
              </a:rPr>
              <a:t>&lt;&lt;</a:t>
            </a:r>
            <a:r>
              <a:rPr lang="en-US" altLang="zh-CN" sz="1800" err="1">
                <a:cs typeface="Arial" panose="020B0604020202020204" pitchFamily="34" charset="0"/>
                <a:sym typeface="+mn-ea"/>
              </a:rPr>
              <a:t>array[i</a:t>
            </a:r>
            <a:r>
              <a:rPr lang="en-US" altLang="zh-CN" sz="1800">
                <a:cs typeface="Arial" panose="020B0604020202020204" pitchFamily="34" charset="0"/>
                <a:sym typeface="+mn-ea"/>
              </a:rPr>
              <a:t>]&lt;&lt;',';</a:t>
            </a:r>
            <a:endParaRPr lang="en-US" altLang="zh-CN" sz="1800">
              <a:solidFill>
                <a:schemeClr val="tx1"/>
              </a:solidFill>
              <a:cs typeface="Arial" panose="020B0604020202020204" pitchFamily="34" charset="0"/>
            </a:endParaRPr>
          </a:p>
          <a:p>
            <a:pPr>
              <a:buNone/>
            </a:pPr>
            <a:r>
              <a:rPr lang="en-US" altLang="zh-CN" sz="1800">
                <a:cs typeface="Arial" panose="020B0604020202020204" pitchFamily="34" charset="0"/>
                <a:sym typeface="+mn-ea"/>
              </a:rPr>
              <a:t>    </a:t>
            </a:r>
            <a:r>
              <a:rPr lang="en-US" altLang="zh-CN" sz="1800" err="1">
                <a:cs typeface="Arial" panose="020B0604020202020204" pitchFamily="34" charset="0"/>
                <a:sym typeface="+mn-ea"/>
              </a:rPr>
              <a:t>cout</a:t>
            </a:r>
            <a:r>
              <a:rPr lang="en-US" altLang="zh-CN" sz="1800">
                <a:cs typeface="Arial" panose="020B0604020202020204" pitchFamily="34" charset="0"/>
                <a:sym typeface="+mn-ea"/>
              </a:rPr>
              <a:t>&lt;&lt;</a:t>
            </a:r>
            <a:r>
              <a:rPr lang="en-US" altLang="zh-CN" sz="1800" err="1">
                <a:cs typeface="Arial" panose="020B0604020202020204" pitchFamily="34" charset="0"/>
                <a:sym typeface="+mn-ea"/>
              </a:rPr>
              <a:t>endl</a:t>
            </a:r>
            <a:r>
              <a:rPr lang="en-US" altLang="zh-CN" sz="1800">
                <a:cs typeface="Arial" panose="020B0604020202020204" pitchFamily="34" charset="0"/>
                <a:sym typeface="+mn-ea"/>
              </a:rPr>
              <a:t>;</a:t>
            </a:r>
            <a:endParaRPr lang="en-US" altLang="zh-CN" sz="1800">
              <a:solidFill>
                <a:schemeClr val="tx1"/>
              </a:solidFill>
              <a:cs typeface="Arial" panose="020B0604020202020204" pitchFamily="34" charset="0"/>
            </a:endParaRPr>
          </a:p>
          <a:p>
            <a:pPr>
              <a:buNone/>
            </a:pPr>
            <a:r>
              <a:rPr lang="en-US" altLang="zh-CN" sz="1800">
                <a:cs typeface="Arial" panose="020B0604020202020204" pitchFamily="34" charset="0"/>
                <a:sym typeface="+mn-ea"/>
              </a:rPr>
              <a:t>    return 0;</a:t>
            </a:r>
            <a:endParaRPr lang="en-US" altLang="zh-CN" sz="1800">
              <a:solidFill>
                <a:schemeClr val="tx1"/>
              </a:solidFill>
              <a:cs typeface="Arial" panose="020B0604020202020204" pitchFamily="34" charset="0"/>
            </a:endParaRPr>
          </a:p>
          <a:p>
            <a:pPr>
              <a:buNone/>
            </a:pPr>
            <a:r>
              <a:rPr lang="en-US" altLang="zh-CN" sz="1800">
                <a:cs typeface="Arial" panose="020B0604020202020204" pitchFamily="34" charset="0"/>
                <a:sym typeface="+mn-ea"/>
              </a:rPr>
              <a:t>}</a:t>
            </a:r>
            <a:endParaRPr lang="en-US" altLang="zh-CN" sz="1800">
              <a:solidFill>
                <a:schemeClr val="tx1"/>
              </a:solidFill>
              <a:ea typeface="Arial" panose="020B0604020202020204" pitchFamily="34" charset="0"/>
            </a:endParaRPr>
          </a:p>
          <a:p>
            <a:pPr marL="0" indent="457200" algn="just">
              <a:lnSpc>
                <a:spcPct val="110000"/>
              </a:lnSpc>
              <a:spcBef>
                <a:spcPts val="0"/>
              </a:spcBef>
              <a:buNone/>
              <a:extLst>
                <a:ext uri="{35155182-B16C-46BC-9424-99874614C6A1}">
                  <wpsdc:indentchars xmlns:wpsdc="http://www.wps.cn/officeDocument/2017/drawingmlCustomData" val="200" checksum="59296752"/>
                </a:ext>
              </a:extLst>
            </a:pPr>
            <a:endParaRPr lang="zh-CN" altLang="en-US" sz="1800" dirty="0">
              <a:latin typeface="楷体" panose="02010609060101010101" charset="-122"/>
              <a:ea typeface="楷体" panose="02010609060101010101" charset="-122"/>
              <a:cs typeface="楷体" panose="02010609060101010101"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占位符 15362"/>
          <p:cNvSpPr>
            <a:spLocks noGrp="1"/>
          </p:cNvSpPr>
          <p:nvPr>
            <p:ph type="body" idx="1"/>
          </p:nvPr>
        </p:nvSpPr>
        <p:spPr>
          <a:xfrm>
            <a:off x="467995" y="260350"/>
            <a:ext cx="8229600" cy="5707380"/>
          </a:xfrm>
        </p:spPr>
        <p:txBody>
          <a:bodyPr/>
          <a:lstStyle/>
          <a:p>
            <a:pPr>
              <a:buNone/>
            </a:pPr>
            <a:r>
              <a:rPr lang="zh-CN" altLang="en-US" sz="2400" b="1" dirty="0">
                <a:latin typeface="楷体" panose="02010609060101010101" charset="-122"/>
                <a:ea typeface="楷体" panose="02010609060101010101" charset="-122"/>
                <a:cs typeface="楷体" panose="02010609060101010101" charset="-122"/>
              </a:rPr>
              <a:t>四、全局变量、局部变量及它们的作用域</a:t>
            </a:r>
            <a:endParaRPr lang="zh-CN" altLang="en-US" sz="2400" b="1" dirty="0">
              <a:latin typeface="楷体" panose="02010609060101010101" charset="-122"/>
              <a:ea typeface="楷体" panose="02010609060101010101" charset="-122"/>
              <a:cs typeface="楷体" panose="02010609060101010101" charset="-122"/>
            </a:endParaRPr>
          </a:p>
          <a:p>
            <a:pPr marL="0" indent="457200" algn="just">
              <a:lnSpc>
                <a:spcPct val="110000"/>
              </a:lnSpc>
              <a:spcBef>
                <a:spcPts val="0"/>
              </a:spcBef>
              <a:buNone/>
              <a:extLst>
                <a:ext uri="{35155182-B16C-46BC-9424-99874614C6A1}">
                  <wpsdc:indentchars xmlns:wpsdc="http://www.wps.cn/officeDocument/2017/drawingmlCustomData" val="200" checksum="59296752"/>
                </a:ext>
              </a:extLst>
            </a:pPr>
            <a:r>
              <a:rPr lang="zh-CN" altLang="en-US" sz="1800" dirty="0">
                <a:latin typeface="楷体" panose="02010609060101010101" charset="-122"/>
                <a:ea typeface="楷体" panose="02010609060101010101" charset="-122"/>
                <a:cs typeface="楷体" panose="02010609060101010101" charset="-122"/>
              </a:rPr>
              <a:t>1．全局变量</a:t>
            </a:r>
            <a:endParaRPr lang="zh-CN" altLang="en-US" sz="1800" dirty="0">
              <a:latin typeface="楷体" panose="02010609060101010101" charset="-122"/>
              <a:ea typeface="楷体" panose="02010609060101010101" charset="-122"/>
              <a:cs typeface="楷体" panose="02010609060101010101" charset="-122"/>
            </a:endParaRPr>
          </a:p>
          <a:p>
            <a:pPr marL="0" indent="457200" algn="just">
              <a:lnSpc>
                <a:spcPct val="110000"/>
              </a:lnSpc>
              <a:spcBef>
                <a:spcPts val="0"/>
              </a:spcBef>
              <a:buNone/>
              <a:extLst>
                <a:ext uri="{35155182-B16C-46BC-9424-99874614C6A1}">
                  <wpsdc:indentchars xmlns:wpsdc="http://www.wps.cn/officeDocument/2017/drawingmlCustomData" val="200" checksum="59296752"/>
                </a:ext>
              </a:extLst>
            </a:pPr>
            <a:r>
              <a:rPr lang="zh-CN" altLang="en-US" sz="1800" dirty="0">
                <a:latin typeface="楷体" panose="02010609060101010101" charset="-122"/>
                <a:ea typeface="楷体" panose="02010609060101010101" charset="-122"/>
                <a:cs typeface="楷体" panose="02010609060101010101" charset="-122"/>
              </a:rPr>
              <a:t>定义在</a:t>
            </a:r>
            <a:r>
              <a:rPr lang="zh-CN" altLang="en-US" sz="1800" dirty="0">
                <a:solidFill>
                  <a:srgbClr val="FF0000"/>
                </a:solidFill>
                <a:latin typeface="楷体" panose="02010609060101010101" charset="-122"/>
                <a:ea typeface="楷体" panose="02010609060101010101" charset="-122"/>
                <a:cs typeface="楷体" panose="02010609060101010101" charset="-122"/>
              </a:rPr>
              <a:t>函数外部没有被花括号括起来的</a:t>
            </a:r>
            <a:r>
              <a:rPr lang="zh-CN" altLang="en-US" sz="1800" dirty="0">
                <a:latin typeface="楷体" panose="02010609060101010101" charset="-122"/>
                <a:ea typeface="楷体" panose="02010609060101010101" charset="-122"/>
                <a:cs typeface="楷体" panose="02010609060101010101" charset="-122"/>
              </a:rPr>
              <a:t>变量称为全局变量，全局变量的</a:t>
            </a:r>
            <a:r>
              <a:rPr lang="zh-CN" altLang="en-US" sz="1800" dirty="0">
                <a:highlight>
                  <a:srgbClr val="FFFF00"/>
                </a:highlight>
                <a:latin typeface="楷体" panose="02010609060101010101" charset="-122"/>
                <a:ea typeface="楷体" panose="02010609060101010101" charset="-122"/>
                <a:cs typeface="楷体" panose="02010609060101010101" charset="-122"/>
              </a:rPr>
              <a:t>作用域是从变量定义的位置开始到文件结束</a:t>
            </a:r>
            <a:r>
              <a:rPr lang="zh-CN" altLang="en-US" sz="1800" dirty="0">
                <a:latin typeface="楷体" panose="02010609060101010101" charset="-122"/>
                <a:ea typeface="楷体" panose="02010609060101010101" charset="-122"/>
                <a:cs typeface="楷体" panose="02010609060101010101" charset="-122"/>
              </a:rPr>
              <a:t>。由于全局变量是在函数外部定义的，因此对所有函数而言都是外部的，可以在文件中位于全局变量定义后面的任何函数中使用。</a:t>
            </a:r>
            <a:endParaRPr lang="zh-CN" altLang="en-US" sz="1800" dirty="0">
              <a:latin typeface="楷体" panose="02010609060101010101" charset="-122"/>
              <a:ea typeface="楷体" panose="02010609060101010101" charset="-122"/>
              <a:cs typeface="楷体" panose="02010609060101010101" charset="-122"/>
            </a:endParaRPr>
          </a:p>
          <a:p>
            <a:pPr marL="0" indent="457200" algn="just">
              <a:lnSpc>
                <a:spcPct val="110000"/>
              </a:lnSpc>
              <a:spcBef>
                <a:spcPts val="0"/>
              </a:spcBef>
              <a:buNone/>
              <a:extLst>
                <a:ext uri="{35155182-B16C-46BC-9424-99874614C6A1}">
                  <wpsdc:indentchars xmlns:wpsdc="http://www.wps.cn/officeDocument/2017/drawingmlCustomData" val="200" checksum="59296752"/>
                </a:ext>
              </a:extLst>
            </a:pPr>
            <a:r>
              <a:rPr lang="en-US" altLang="zh-CN" sz="1800" dirty="0">
                <a:latin typeface="楷体" panose="02010609060101010101" charset="-122"/>
                <a:ea typeface="楷体" panose="02010609060101010101" charset="-122"/>
                <a:cs typeface="楷体" panose="02010609060101010101" charset="-122"/>
              </a:rPr>
              <a:t>#include&lt;iostream&gt;</a:t>
            </a:r>
            <a:endParaRPr lang="en-US" altLang="zh-CN" sz="1800" dirty="0">
              <a:latin typeface="楷体" panose="02010609060101010101" charset="-122"/>
              <a:ea typeface="楷体" panose="02010609060101010101" charset="-122"/>
              <a:cs typeface="楷体" panose="02010609060101010101" charset="-122"/>
            </a:endParaRPr>
          </a:p>
          <a:p>
            <a:pPr marL="0" indent="457200" algn="just">
              <a:lnSpc>
                <a:spcPct val="110000"/>
              </a:lnSpc>
              <a:spcBef>
                <a:spcPts val="0"/>
              </a:spcBef>
              <a:buNone/>
              <a:extLst>
                <a:ext uri="{35155182-B16C-46BC-9424-99874614C6A1}">
                  <wpsdc:indentchars xmlns:wpsdc="http://www.wps.cn/officeDocument/2017/drawingmlCustomData" val="200" checksum="59296752"/>
                </a:ext>
              </a:extLst>
            </a:pPr>
            <a:r>
              <a:rPr lang="en-US" altLang="zh-CN" sz="1800" dirty="0">
                <a:latin typeface="楷体" panose="02010609060101010101" charset="-122"/>
                <a:ea typeface="楷体" panose="02010609060101010101" charset="-122"/>
                <a:cs typeface="楷体" panose="02010609060101010101" charset="-122"/>
              </a:rPr>
              <a:t>using namespce std;</a:t>
            </a:r>
            <a:endParaRPr lang="en-US" altLang="zh-CN" sz="1800" dirty="0">
              <a:latin typeface="楷体" panose="02010609060101010101" charset="-122"/>
              <a:ea typeface="楷体" panose="02010609060101010101" charset="-122"/>
              <a:cs typeface="楷体" panose="02010609060101010101" charset="-122"/>
            </a:endParaRPr>
          </a:p>
          <a:p>
            <a:pPr marL="0" indent="457200" algn="just">
              <a:lnSpc>
                <a:spcPct val="110000"/>
              </a:lnSpc>
              <a:spcBef>
                <a:spcPts val="0"/>
              </a:spcBef>
              <a:buNone/>
              <a:extLst>
                <a:ext uri="{35155182-B16C-46BC-9424-99874614C6A1}">
                  <wpsdc:indentchars xmlns:wpsdc="http://www.wps.cn/officeDocument/2017/drawingmlCustomData" val="200" checksum="59296752"/>
                </a:ext>
              </a:extLst>
            </a:pPr>
            <a:r>
              <a:rPr lang="en-US" altLang="zh-CN" sz="1800" dirty="0">
                <a:latin typeface="楷体" panose="02010609060101010101" charset="-122"/>
                <a:ea typeface="楷体" panose="02010609060101010101" charset="-122"/>
                <a:cs typeface="楷体" panose="02010609060101010101" charset="-122"/>
              </a:rPr>
              <a:t>int x,y;  //</a:t>
            </a:r>
            <a:r>
              <a:rPr lang="zh-CN" altLang="en-US" sz="1800" dirty="0">
                <a:latin typeface="楷体" panose="02010609060101010101" charset="-122"/>
                <a:ea typeface="楷体" panose="02010609060101010101" charset="-122"/>
                <a:cs typeface="楷体" panose="02010609060101010101" charset="-122"/>
              </a:rPr>
              <a:t>定义全局变量</a:t>
            </a:r>
            <a:r>
              <a:rPr lang="en-US" altLang="zh-CN" sz="1800" dirty="0">
                <a:latin typeface="楷体" panose="02010609060101010101" charset="-122"/>
                <a:ea typeface="楷体" panose="02010609060101010101" charset="-122"/>
                <a:cs typeface="楷体" panose="02010609060101010101" charset="-122"/>
              </a:rPr>
              <a:t>x,y</a:t>
            </a:r>
            <a:endParaRPr lang="en-US" altLang="zh-CN" sz="1800" dirty="0">
              <a:latin typeface="楷体" panose="02010609060101010101" charset="-122"/>
              <a:ea typeface="楷体" panose="02010609060101010101" charset="-122"/>
              <a:cs typeface="楷体" panose="02010609060101010101" charset="-122"/>
            </a:endParaRPr>
          </a:p>
          <a:p>
            <a:pPr marL="0" indent="457200" algn="just">
              <a:lnSpc>
                <a:spcPct val="110000"/>
              </a:lnSpc>
              <a:spcBef>
                <a:spcPts val="0"/>
              </a:spcBef>
              <a:buNone/>
              <a:extLst>
                <a:ext uri="{35155182-B16C-46BC-9424-99874614C6A1}">
                  <wpsdc:indentchars xmlns:wpsdc="http://www.wps.cn/officeDocument/2017/drawingmlCustomData" val="200" checksum="59296752"/>
                </a:ext>
              </a:extLst>
            </a:pPr>
            <a:r>
              <a:rPr lang="en-US" altLang="zh-CN" sz="1800" dirty="0">
                <a:latin typeface="楷体" panose="02010609060101010101" charset="-122"/>
                <a:ea typeface="楷体" panose="02010609060101010101" charset="-122"/>
                <a:cs typeface="楷体" panose="02010609060101010101" charset="-122"/>
              </a:rPr>
              <a:t>int </a:t>
            </a:r>
            <a:r>
              <a:rPr lang="zh-CN" altLang="en-US" sz="1800" dirty="0">
                <a:latin typeface="楷体" panose="02010609060101010101" charset="-122"/>
                <a:ea typeface="楷体" panose="02010609060101010101" charset="-122"/>
                <a:cs typeface="楷体" panose="02010609060101010101" charset="-122"/>
              </a:rPr>
              <a:t>函数名（）</a:t>
            </a:r>
            <a:r>
              <a:rPr lang="en-US" altLang="zh-CN" sz="1800" dirty="0">
                <a:latin typeface="楷体" panose="02010609060101010101" charset="-122"/>
                <a:ea typeface="楷体" panose="02010609060101010101" charset="-122"/>
                <a:cs typeface="楷体" panose="02010609060101010101" charset="-122"/>
              </a:rPr>
              <a:t>{</a:t>
            </a:r>
            <a:endParaRPr lang="en-US" altLang="zh-CN" sz="1800" dirty="0">
              <a:latin typeface="楷体" panose="02010609060101010101" charset="-122"/>
              <a:ea typeface="楷体" panose="02010609060101010101" charset="-122"/>
              <a:cs typeface="楷体" panose="02010609060101010101" charset="-122"/>
            </a:endParaRPr>
          </a:p>
          <a:p>
            <a:pPr marL="0" indent="457200" algn="just">
              <a:lnSpc>
                <a:spcPct val="110000"/>
              </a:lnSpc>
              <a:spcBef>
                <a:spcPts val="0"/>
              </a:spcBef>
              <a:buNone/>
              <a:extLst>
                <a:ext uri="{35155182-B16C-46BC-9424-99874614C6A1}">
                  <wpsdc:indentchars xmlns:wpsdc="http://www.wps.cn/officeDocument/2017/drawingmlCustomData" val="200" checksum="59296752"/>
                </a:ext>
              </a:extLst>
            </a:pPr>
            <a:r>
              <a:rPr lang="en-US" altLang="zh-CN" sz="1800" dirty="0">
                <a:latin typeface="楷体" panose="02010609060101010101" charset="-122"/>
                <a:ea typeface="楷体" panose="02010609060101010101" charset="-122"/>
                <a:cs typeface="楷体" panose="02010609060101010101" charset="-122"/>
              </a:rPr>
              <a:t>}</a:t>
            </a:r>
            <a:endParaRPr lang="en-US" altLang="zh-CN" sz="1800" dirty="0">
              <a:latin typeface="楷体" panose="02010609060101010101" charset="-122"/>
              <a:ea typeface="楷体" panose="02010609060101010101" charset="-122"/>
              <a:cs typeface="楷体" panose="02010609060101010101" charset="-122"/>
            </a:endParaRPr>
          </a:p>
          <a:p>
            <a:pPr marL="285750" indent="-285750" algn="just">
              <a:lnSpc>
                <a:spcPct val="130000"/>
              </a:lnSpc>
              <a:spcBef>
                <a:spcPts val="0"/>
              </a:spcBef>
              <a:buFont typeface="Wingdings" panose="05000000000000000000" charset="0"/>
              <a:buChar char="Ø"/>
            </a:pPr>
            <a:r>
              <a:rPr lang="en-US" altLang="zh-CN" sz="2000" dirty="0">
                <a:latin typeface="楷体" panose="02010609060101010101" charset="-122"/>
                <a:ea typeface="楷体" panose="02010609060101010101" charset="-122"/>
                <a:cs typeface="楷体" panose="02010609060101010101" charset="-122"/>
              </a:rPr>
              <a:t>在一个函数内部，既可以使用本函数定义的局部变量，也可以使用在此函数前定义的全局变量。</a:t>
            </a:r>
            <a:endParaRPr lang="en-US" altLang="zh-CN" sz="2000" dirty="0">
              <a:latin typeface="楷体" panose="02010609060101010101" charset="-122"/>
              <a:ea typeface="楷体" panose="02010609060101010101" charset="-122"/>
              <a:cs typeface="楷体" panose="02010609060101010101" charset="-122"/>
            </a:endParaRPr>
          </a:p>
          <a:p>
            <a:pPr marL="285750" indent="-285750" algn="just">
              <a:lnSpc>
                <a:spcPct val="130000"/>
              </a:lnSpc>
              <a:spcBef>
                <a:spcPts val="0"/>
              </a:spcBef>
              <a:buFont typeface="Wingdings" panose="05000000000000000000" charset="0"/>
              <a:buChar char="Ø"/>
            </a:pPr>
            <a:r>
              <a:rPr lang="en-US" altLang="zh-CN" sz="2000" dirty="0">
                <a:latin typeface="楷体" panose="02010609060101010101" charset="-122"/>
                <a:ea typeface="楷体" panose="02010609060101010101" charset="-122"/>
                <a:cs typeface="楷体" panose="02010609060101010101" charset="-122"/>
              </a:rPr>
              <a:t>全局变量的作用是使得函数间多了一种传递信息的方式。如果在一个程序中多个函数都要对同一个变量进行处理，即共享，就可以将这个变量定义成全局变量，使用非常方便，但副作用也不可低估</a:t>
            </a:r>
            <a:r>
              <a:rPr lang="zh-CN" altLang="en-US" sz="2000" dirty="0">
                <a:latin typeface="楷体" panose="02010609060101010101" charset="-122"/>
                <a:ea typeface="楷体" panose="02010609060101010101" charset="-122"/>
                <a:cs typeface="楷体" panose="02010609060101010101" charset="-122"/>
              </a:rPr>
              <a:t>。</a:t>
            </a:r>
            <a:endParaRPr lang="zh-CN" altLang="en-US" sz="2000" dirty="0">
              <a:latin typeface="楷体" panose="02010609060101010101" charset="-122"/>
              <a:ea typeface="楷体" panose="02010609060101010101" charset="-122"/>
              <a:cs typeface="楷体" panose="02010609060101010101" charset="-122"/>
            </a:endParaRPr>
          </a:p>
        </p:txBody>
      </p:sp>
      <p:sp>
        <p:nvSpPr>
          <p:cNvPr id="2" name="文本框 1"/>
          <p:cNvSpPr txBox="1"/>
          <p:nvPr/>
        </p:nvSpPr>
        <p:spPr>
          <a:xfrm>
            <a:off x="4385310" y="2060575"/>
            <a:ext cx="4455795" cy="1891030"/>
          </a:xfrm>
          <a:prstGeom prst="rect">
            <a:avLst/>
          </a:prstGeom>
          <a:noFill/>
        </p:spPr>
        <p:txBody>
          <a:bodyPr wrap="square" rtlCol="0">
            <a:spAutoFit/>
          </a:bodyPr>
          <a:p>
            <a:pPr marL="0" indent="457200" algn="just">
              <a:lnSpc>
                <a:spcPct val="110000"/>
              </a:lnSpc>
              <a:spcBef>
                <a:spcPts val="0"/>
              </a:spcBef>
              <a:buNone/>
            </a:pPr>
            <a:r>
              <a:rPr lang="en-US" altLang="zh-CN" dirty="0">
                <a:latin typeface="楷体" panose="02010609060101010101" charset="-122"/>
                <a:ea typeface="楷体" panose="02010609060101010101" charset="-122"/>
                <a:cs typeface="楷体" panose="02010609060101010101" charset="-122"/>
                <a:sym typeface="+mn-ea"/>
              </a:rPr>
              <a:t>#include&lt;iostream&gt;</a:t>
            </a:r>
            <a:endParaRPr lang="en-US" altLang="zh-CN" dirty="0">
              <a:latin typeface="楷体" panose="02010609060101010101" charset="-122"/>
              <a:ea typeface="楷体" panose="02010609060101010101" charset="-122"/>
              <a:cs typeface="楷体" panose="02010609060101010101" charset="-122"/>
            </a:endParaRPr>
          </a:p>
          <a:p>
            <a:pPr marL="0" indent="457200" algn="just">
              <a:lnSpc>
                <a:spcPct val="110000"/>
              </a:lnSpc>
              <a:spcBef>
                <a:spcPts val="0"/>
              </a:spcBef>
              <a:buNone/>
              <a:extLst>
                <a:ext uri="{35155182-B16C-46BC-9424-99874614C6A1}">
                  <wpsdc:indentchars xmlns:wpsdc="http://www.wps.cn/officeDocument/2017/drawingmlCustomData" val="200" checksum="59296752"/>
                </a:ext>
              </a:extLst>
            </a:pPr>
            <a:r>
              <a:rPr lang="en-US" altLang="zh-CN" dirty="0">
                <a:latin typeface="楷体" panose="02010609060101010101" charset="-122"/>
                <a:ea typeface="楷体" panose="02010609060101010101" charset="-122"/>
                <a:cs typeface="楷体" panose="02010609060101010101" charset="-122"/>
                <a:sym typeface="+mn-ea"/>
              </a:rPr>
              <a:t>using namespce std;</a:t>
            </a:r>
            <a:endParaRPr lang="en-US" altLang="zh-CN" dirty="0">
              <a:latin typeface="楷体" panose="02010609060101010101" charset="-122"/>
              <a:ea typeface="楷体" panose="02010609060101010101" charset="-122"/>
              <a:cs typeface="楷体" panose="02010609060101010101" charset="-122"/>
            </a:endParaRPr>
          </a:p>
          <a:p>
            <a:pPr marL="0" indent="457200" algn="just">
              <a:lnSpc>
                <a:spcPct val="110000"/>
              </a:lnSpc>
              <a:spcBef>
                <a:spcPts val="0"/>
              </a:spcBef>
              <a:buNone/>
              <a:extLst>
                <a:ext uri="{35155182-B16C-46BC-9424-99874614C6A1}">
                  <wpsdc:indentchars xmlns:wpsdc="http://www.wps.cn/officeDocument/2017/drawingmlCustomData" val="200" checksum="59296752"/>
                </a:ext>
              </a:extLst>
            </a:pPr>
            <a:r>
              <a:rPr lang="en-US" altLang="zh-CN" dirty="0">
                <a:latin typeface="楷体" panose="02010609060101010101" charset="-122"/>
                <a:ea typeface="楷体" panose="02010609060101010101" charset="-122"/>
                <a:cs typeface="楷体" panose="02010609060101010101" charset="-122"/>
                <a:sym typeface="+mn-ea"/>
              </a:rPr>
              <a:t>int a[1000];  //</a:t>
            </a:r>
            <a:r>
              <a:rPr lang="zh-CN" altLang="en-US" dirty="0">
                <a:latin typeface="楷体" panose="02010609060101010101" charset="-122"/>
                <a:ea typeface="楷体" panose="02010609060101010101" charset="-122"/>
                <a:cs typeface="楷体" panose="02010609060101010101" charset="-122"/>
                <a:sym typeface="+mn-ea"/>
              </a:rPr>
              <a:t>定义数组</a:t>
            </a:r>
            <a:endParaRPr lang="en-US" altLang="zh-CN" dirty="0">
              <a:latin typeface="楷体" panose="02010609060101010101" charset="-122"/>
              <a:ea typeface="楷体" panose="02010609060101010101" charset="-122"/>
              <a:cs typeface="楷体" panose="02010609060101010101" charset="-122"/>
            </a:endParaRPr>
          </a:p>
          <a:p>
            <a:pPr marL="0" indent="457200" algn="just">
              <a:lnSpc>
                <a:spcPct val="110000"/>
              </a:lnSpc>
              <a:spcBef>
                <a:spcPts val="0"/>
              </a:spcBef>
              <a:buNone/>
              <a:extLst>
                <a:ext uri="{35155182-B16C-46BC-9424-99874614C6A1}">
                  <wpsdc:indentchars xmlns:wpsdc="http://www.wps.cn/officeDocument/2017/drawingmlCustomData" val="200" checksum="59296752"/>
                </a:ext>
              </a:extLst>
            </a:pPr>
            <a:r>
              <a:rPr lang="en-US" altLang="zh-CN" dirty="0">
                <a:latin typeface="楷体" panose="02010609060101010101" charset="-122"/>
                <a:ea typeface="楷体" panose="02010609060101010101" charset="-122"/>
                <a:cs typeface="楷体" panose="02010609060101010101" charset="-122"/>
                <a:sym typeface="+mn-ea"/>
              </a:rPr>
              <a:t>int </a:t>
            </a:r>
            <a:r>
              <a:rPr lang="zh-CN" altLang="en-US" dirty="0">
                <a:latin typeface="楷体" panose="02010609060101010101" charset="-122"/>
                <a:ea typeface="楷体" panose="02010609060101010101" charset="-122"/>
                <a:cs typeface="楷体" panose="02010609060101010101" charset="-122"/>
                <a:sym typeface="+mn-ea"/>
              </a:rPr>
              <a:t>函数名（）</a:t>
            </a:r>
            <a:r>
              <a:rPr lang="en-US" altLang="zh-CN" dirty="0">
                <a:latin typeface="楷体" panose="02010609060101010101" charset="-122"/>
                <a:ea typeface="楷体" panose="02010609060101010101" charset="-122"/>
                <a:cs typeface="楷体" panose="02010609060101010101" charset="-122"/>
                <a:sym typeface="+mn-ea"/>
              </a:rPr>
              <a:t>{</a:t>
            </a:r>
            <a:endParaRPr lang="en-US" altLang="zh-CN" dirty="0">
              <a:latin typeface="楷体" panose="02010609060101010101" charset="-122"/>
              <a:ea typeface="楷体" panose="02010609060101010101" charset="-122"/>
              <a:cs typeface="楷体" panose="02010609060101010101" charset="-122"/>
            </a:endParaRPr>
          </a:p>
          <a:p>
            <a:pPr marL="0" indent="457200" algn="just">
              <a:lnSpc>
                <a:spcPct val="110000"/>
              </a:lnSpc>
              <a:spcBef>
                <a:spcPts val="0"/>
              </a:spcBef>
              <a:buNone/>
              <a:extLst>
                <a:ext uri="{35155182-B16C-46BC-9424-99874614C6A1}">
                  <wpsdc:indentchars xmlns:wpsdc="http://www.wps.cn/officeDocument/2017/drawingmlCustomData" val="200" checksum="59296752"/>
                </a:ext>
              </a:extLst>
            </a:pPr>
            <a:r>
              <a:rPr lang="en-US" altLang="zh-CN" dirty="0">
                <a:latin typeface="楷体" panose="02010609060101010101" charset="-122"/>
                <a:ea typeface="楷体" panose="02010609060101010101" charset="-122"/>
                <a:cs typeface="楷体" panose="02010609060101010101" charset="-122"/>
                <a:sym typeface="+mn-ea"/>
              </a:rPr>
              <a:t>}</a:t>
            </a:r>
            <a:endParaRPr lang="en-US" altLang="zh-CN" dirty="0">
              <a:latin typeface="楷体" panose="02010609060101010101" charset="-122"/>
              <a:ea typeface="楷体" panose="02010609060101010101" charset="-122"/>
              <a:cs typeface="楷体" panose="02010609060101010101" charset="-122"/>
            </a:endParaRPr>
          </a:p>
          <a:p>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占位符 15362"/>
          <p:cNvSpPr>
            <a:spLocks noGrp="1"/>
          </p:cNvSpPr>
          <p:nvPr>
            <p:ph type="body" idx="1"/>
          </p:nvPr>
        </p:nvSpPr>
        <p:spPr>
          <a:xfrm>
            <a:off x="467995" y="260350"/>
            <a:ext cx="8229600" cy="5707380"/>
          </a:xfrm>
        </p:spPr>
        <p:txBody>
          <a:bodyPr/>
          <a:lstStyle/>
          <a:p>
            <a:pPr>
              <a:buNone/>
            </a:pPr>
            <a:r>
              <a:rPr lang="zh-CN" altLang="en-US" sz="2400" b="1" dirty="0">
                <a:latin typeface="楷体" panose="02010609060101010101" charset="-122"/>
                <a:ea typeface="楷体" panose="02010609060101010101" charset="-122"/>
                <a:cs typeface="楷体" panose="02010609060101010101" charset="-122"/>
              </a:rPr>
              <a:t>四、全局变量、局部变量及它们的作用域</a:t>
            </a:r>
            <a:endParaRPr lang="zh-CN" altLang="en-US" sz="2400" b="1" dirty="0">
              <a:latin typeface="楷体" panose="02010609060101010101" charset="-122"/>
              <a:ea typeface="楷体" panose="02010609060101010101" charset="-122"/>
              <a:cs typeface="楷体" panose="02010609060101010101" charset="-122"/>
            </a:endParaRPr>
          </a:p>
          <a:p>
            <a:pPr marL="0" indent="457200" algn="just">
              <a:lnSpc>
                <a:spcPct val="110000"/>
              </a:lnSpc>
              <a:spcBef>
                <a:spcPts val="0"/>
              </a:spcBef>
              <a:buNone/>
              <a:extLst>
                <a:ext uri="{35155182-B16C-46BC-9424-99874614C6A1}">
                  <wpsdc:indentchars xmlns:wpsdc="http://www.wps.cn/officeDocument/2017/drawingmlCustomData" val="200" checksum="59296752"/>
                </a:ext>
              </a:extLst>
            </a:pPr>
            <a:r>
              <a:rPr lang="zh-CN" altLang="en-US" sz="1800" dirty="0">
                <a:latin typeface="楷体" panose="02010609060101010101" charset="-122"/>
                <a:ea typeface="楷体" panose="02010609060101010101" charset="-122"/>
                <a:cs typeface="楷体" panose="02010609060101010101" charset="-122"/>
              </a:rPr>
              <a:t>1．全局变量</a:t>
            </a:r>
            <a:endParaRPr lang="zh-CN" altLang="en-US" sz="1800" dirty="0">
              <a:latin typeface="楷体" panose="02010609060101010101" charset="-122"/>
              <a:ea typeface="楷体" panose="02010609060101010101" charset="-122"/>
              <a:cs typeface="楷体" panose="02010609060101010101" charset="-122"/>
            </a:endParaRPr>
          </a:p>
          <a:p>
            <a:pPr algn="just">
              <a:lnSpc>
                <a:spcPct val="130000"/>
              </a:lnSpc>
              <a:spcBef>
                <a:spcPts val="0"/>
              </a:spcBef>
              <a:buFont typeface="Wingdings" panose="05000000000000000000" charset="0"/>
              <a:buChar char="Ø"/>
            </a:pPr>
            <a:r>
              <a:rPr lang="zh-CN" altLang="en-US" sz="2000" dirty="0">
                <a:latin typeface="楷体" panose="02010609060101010101" charset="-122"/>
                <a:ea typeface="楷体" panose="02010609060101010101" charset="-122"/>
                <a:cs typeface="楷体" panose="02010609060101010101" charset="-122"/>
              </a:rPr>
              <a:t>过多地使用全局变量，会</a:t>
            </a:r>
            <a:r>
              <a:rPr lang="zh-CN" altLang="en-US" sz="2000" dirty="0">
                <a:solidFill>
                  <a:schemeClr val="tx1"/>
                </a:solidFill>
                <a:latin typeface="楷体" panose="02010609060101010101" charset="-122"/>
                <a:ea typeface="楷体" panose="02010609060101010101" charset="-122"/>
                <a:cs typeface="楷体" panose="02010609060101010101" charset="-122"/>
              </a:rPr>
              <a:t>增加调试难度</a:t>
            </a:r>
            <a:r>
              <a:rPr lang="zh-CN" altLang="en-US" sz="2000" dirty="0">
                <a:latin typeface="楷体" panose="02010609060101010101" charset="-122"/>
                <a:ea typeface="楷体" panose="02010609060101010101" charset="-122"/>
                <a:cs typeface="楷体" panose="02010609060101010101" charset="-122"/>
              </a:rPr>
              <a:t>。因为多个函数都能改变全局变量的值，不易判断某个时刻全局变量的值。</a:t>
            </a:r>
            <a:endParaRPr lang="zh-CN" altLang="en-US" sz="2000" dirty="0">
              <a:latin typeface="楷体" panose="02010609060101010101" charset="-122"/>
              <a:ea typeface="楷体" panose="02010609060101010101" charset="-122"/>
              <a:cs typeface="楷体" panose="02010609060101010101" charset="-122"/>
            </a:endParaRPr>
          </a:p>
          <a:p>
            <a:pPr algn="just">
              <a:lnSpc>
                <a:spcPct val="130000"/>
              </a:lnSpc>
              <a:spcBef>
                <a:spcPts val="0"/>
              </a:spcBef>
              <a:buFont typeface="Wingdings" panose="05000000000000000000" charset="0"/>
              <a:buChar char="Ø"/>
            </a:pPr>
            <a:r>
              <a:rPr lang="zh-CN" altLang="en-US" sz="2000" dirty="0">
                <a:latin typeface="楷体" panose="02010609060101010101" charset="-122"/>
                <a:ea typeface="楷体" panose="02010609060101010101" charset="-122"/>
                <a:cs typeface="楷体" panose="02010609060101010101" charset="-122"/>
              </a:rPr>
              <a:t>过多地使用全局变量，会降低程序的通用性。如果将一个函数移植到另一个程序中，需要将全局变量一起移植过去，同时还有可能出现重名问题。</a:t>
            </a:r>
            <a:endParaRPr lang="zh-CN" altLang="en-US" sz="2000" dirty="0">
              <a:latin typeface="楷体" panose="02010609060101010101" charset="-122"/>
              <a:ea typeface="楷体" panose="02010609060101010101" charset="-122"/>
              <a:cs typeface="楷体" panose="02010609060101010101" charset="-122"/>
            </a:endParaRPr>
          </a:p>
          <a:p>
            <a:pPr algn="just">
              <a:lnSpc>
                <a:spcPct val="130000"/>
              </a:lnSpc>
              <a:spcBef>
                <a:spcPts val="0"/>
              </a:spcBef>
              <a:buFont typeface="Wingdings" panose="05000000000000000000" charset="0"/>
              <a:buChar char="Ø"/>
            </a:pPr>
            <a:r>
              <a:rPr lang="zh-CN" altLang="en-US" sz="2000" dirty="0">
                <a:latin typeface="楷体" panose="02010609060101010101" charset="-122"/>
                <a:ea typeface="楷体" panose="02010609060101010101" charset="-122"/>
                <a:cs typeface="楷体" panose="02010609060101010101" charset="-122"/>
              </a:rPr>
              <a:t>全局变量在程序执行的全过程中一直占用内存单元。</a:t>
            </a:r>
            <a:endParaRPr lang="zh-CN" altLang="en-US" sz="2000" dirty="0">
              <a:latin typeface="楷体" panose="02010609060101010101" charset="-122"/>
              <a:ea typeface="楷体" panose="02010609060101010101" charset="-122"/>
              <a:cs typeface="楷体" panose="02010609060101010101" charset="-122"/>
            </a:endParaRPr>
          </a:p>
          <a:p>
            <a:pPr algn="just">
              <a:lnSpc>
                <a:spcPct val="130000"/>
              </a:lnSpc>
              <a:spcBef>
                <a:spcPts val="0"/>
              </a:spcBef>
              <a:buFont typeface="Wingdings" panose="05000000000000000000" charset="0"/>
              <a:buChar char="Ø"/>
            </a:pPr>
            <a:r>
              <a:rPr lang="zh-CN" altLang="en-US" sz="2000" dirty="0">
                <a:latin typeface="楷体" panose="02010609060101010101" charset="-122"/>
                <a:ea typeface="楷体" panose="02010609060101010101" charset="-122"/>
                <a:cs typeface="楷体" panose="02010609060101010101" charset="-122"/>
              </a:rPr>
              <a:t>全局变量在定义时若没有赋初值，其默认值为0。</a:t>
            </a:r>
            <a:endParaRPr lang="zh-CN" altLang="en-US" sz="2000" dirty="0">
              <a:latin typeface="楷体" panose="02010609060101010101" charset="-122"/>
              <a:ea typeface="楷体" panose="02010609060101010101" charset="-122"/>
              <a:cs typeface="楷体" panose="02010609060101010101"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占位符 15362"/>
          <p:cNvSpPr>
            <a:spLocks noGrp="1"/>
          </p:cNvSpPr>
          <p:nvPr>
            <p:ph type="body" idx="1"/>
          </p:nvPr>
        </p:nvSpPr>
        <p:spPr>
          <a:xfrm>
            <a:off x="467995" y="260350"/>
            <a:ext cx="8229600" cy="5707380"/>
          </a:xfrm>
        </p:spPr>
        <p:txBody>
          <a:bodyPr/>
          <a:lstStyle/>
          <a:p>
            <a:pPr>
              <a:buNone/>
            </a:pPr>
            <a:r>
              <a:rPr lang="zh-CN" altLang="en-US" sz="2400" b="1" dirty="0">
                <a:latin typeface="楷体" panose="02010609060101010101" charset="-122"/>
                <a:ea typeface="楷体" panose="02010609060101010101" charset="-122"/>
                <a:cs typeface="楷体" panose="02010609060101010101" charset="-122"/>
              </a:rPr>
              <a:t>四、全局变量、局部变量及它们的作用域</a:t>
            </a:r>
            <a:endParaRPr lang="zh-CN" altLang="en-US" sz="2400" b="1" dirty="0">
              <a:latin typeface="楷体" panose="02010609060101010101" charset="-122"/>
              <a:ea typeface="楷体" panose="02010609060101010101" charset="-122"/>
              <a:cs typeface="楷体" panose="02010609060101010101" charset="-122"/>
            </a:endParaRPr>
          </a:p>
          <a:p>
            <a:pPr marL="0" indent="457200" algn="just">
              <a:lnSpc>
                <a:spcPct val="110000"/>
              </a:lnSpc>
              <a:spcBef>
                <a:spcPts val="0"/>
              </a:spcBef>
              <a:buNone/>
              <a:extLst>
                <a:ext uri="{35155182-B16C-46BC-9424-99874614C6A1}">
                  <wpsdc:indentchars xmlns:wpsdc="http://www.wps.cn/officeDocument/2017/drawingmlCustomData" val="200" checksum="59296752"/>
                </a:ext>
              </a:extLst>
            </a:pPr>
            <a:r>
              <a:rPr lang="en-US" altLang="zh-CN" sz="1800" dirty="0">
                <a:latin typeface="楷体" panose="02010609060101010101" charset="-122"/>
                <a:ea typeface="楷体" panose="02010609060101010101" charset="-122"/>
                <a:cs typeface="楷体" panose="02010609060101010101" charset="-122"/>
              </a:rPr>
              <a:t>2</a:t>
            </a:r>
            <a:r>
              <a:rPr lang="zh-CN" altLang="en-US" sz="1800" dirty="0">
                <a:latin typeface="楷体" panose="02010609060101010101" charset="-122"/>
                <a:ea typeface="楷体" panose="02010609060101010101" charset="-122"/>
                <a:cs typeface="楷体" panose="02010609060101010101" charset="-122"/>
              </a:rPr>
              <a:t>．局部变量</a:t>
            </a:r>
            <a:endParaRPr lang="zh-CN" altLang="en-US" sz="1800" dirty="0">
              <a:latin typeface="楷体" panose="02010609060101010101" charset="-122"/>
              <a:ea typeface="楷体" panose="02010609060101010101" charset="-122"/>
              <a:cs typeface="楷体" panose="02010609060101010101" charset="-122"/>
            </a:endParaRPr>
          </a:p>
          <a:p>
            <a:pPr algn="just">
              <a:lnSpc>
                <a:spcPct val="130000"/>
              </a:lnSpc>
              <a:spcBef>
                <a:spcPts val="0"/>
              </a:spcBef>
              <a:buFont typeface="Wingdings" panose="05000000000000000000" charset="0"/>
              <a:buChar char="Ø"/>
            </a:pPr>
            <a:r>
              <a:rPr lang="zh-CN" altLang="en-US" sz="2000" dirty="0">
                <a:latin typeface="楷体" panose="02010609060101010101" charset="-122"/>
                <a:ea typeface="楷体" panose="02010609060101010101" charset="-122"/>
                <a:cs typeface="楷体" panose="02010609060101010101" charset="-122"/>
              </a:rPr>
              <a:t>⑴局部变量的</a:t>
            </a:r>
            <a:r>
              <a:rPr lang="zh-CN" altLang="en-US" sz="2000" dirty="0">
                <a:highlight>
                  <a:srgbClr val="FFFF00"/>
                </a:highlight>
                <a:latin typeface="楷体" panose="02010609060101010101" charset="-122"/>
                <a:ea typeface="楷体" panose="02010609060101010101" charset="-122"/>
                <a:cs typeface="楷体" panose="02010609060101010101" charset="-122"/>
              </a:rPr>
              <a:t>作用域是在定义该变量的函数内部</a:t>
            </a:r>
            <a:r>
              <a:rPr lang="zh-CN" altLang="en-US" sz="2000" dirty="0">
                <a:latin typeface="楷体" panose="02010609060101010101" charset="-122"/>
                <a:ea typeface="楷体" panose="02010609060101010101" charset="-122"/>
                <a:cs typeface="楷体" panose="02010609060101010101" charset="-122"/>
              </a:rPr>
              <a:t>，换句话说，局部变量只在定义它的函数内有效。</a:t>
            </a:r>
            <a:r>
              <a:rPr lang="zh-CN" altLang="en-US" sz="2000" dirty="0">
                <a:highlight>
                  <a:srgbClr val="FFFF00"/>
                </a:highlight>
                <a:latin typeface="楷体" panose="02010609060101010101" charset="-122"/>
                <a:ea typeface="楷体" panose="02010609060101010101" charset="-122"/>
                <a:cs typeface="楷体" panose="02010609060101010101" charset="-122"/>
              </a:rPr>
              <a:t>函数的形参也是局部变量</a:t>
            </a:r>
            <a:r>
              <a:rPr lang="zh-CN" altLang="en-US" sz="2000" dirty="0">
                <a:latin typeface="楷体" panose="02010609060101010101" charset="-122"/>
                <a:ea typeface="楷体" panose="02010609060101010101" charset="-122"/>
                <a:cs typeface="楷体" panose="02010609060101010101" charset="-122"/>
              </a:rPr>
              <a:t>。局部变量的存储空间是临时分配的，当函数执行完毕，局部变量的空间就被释放，其中的值无法保留到下次使用。 </a:t>
            </a:r>
            <a:endParaRPr lang="zh-CN" altLang="en-US" sz="2000" dirty="0">
              <a:latin typeface="楷体" panose="02010609060101010101" charset="-122"/>
              <a:ea typeface="楷体" panose="02010609060101010101" charset="-122"/>
              <a:cs typeface="楷体" panose="02010609060101010101" charset="-122"/>
            </a:endParaRPr>
          </a:p>
          <a:p>
            <a:pPr algn="just">
              <a:lnSpc>
                <a:spcPct val="130000"/>
              </a:lnSpc>
              <a:spcBef>
                <a:spcPts val="0"/>
              </a:spcBef>
              <a:buFont typeface="Wingdings" panose="05000000000000000000" charset="0"/>
              <a:buChar char="Ø"/>
            </a:pPr>
            <a:r>
              <a:rPr lang="zh-CN" altLang="en-US" sz="2000" dirty="0">
                <a:latin typeface="楷体" panose="02010609060101010101" charset="-122"/>
                <a:ea typeface="楷体" panose="02010609060101010101" charset="-122"/>
                <a:cs typeface="楷体" panose="02010609060101010101" charset="-122"/>
              </a:rPr>
              <a:t>⑵由于局部变量的作用域仅局限于本函数内部，所以，在不同的函数中变量名可以相同，它们分别代表不同的对象，在内存中占据不同的内存单元，互不干扰。</a:t>
            </a:r>
            <a:endParaRPr lang="zh-CN" altLang="en-US" sz="2000" dirty="0">
              <a:latin typeface="楷体" panose="02010609060101010101" charset="-122"/>
              <a:ea typeface="楷体" panose="02010609060101010101" charset="-122"/>
              <a:cs typeface="楷体" panose="02010609060101010101" charset="-122"/>
            </a:endParaRPr>
          </a:p>
          <a:p>
            <a:pPr algn="just">
              <a:lnSpc>
                <a:spcPct val="130000"/>
              </a:lnSpc>
              <a:spcBef>
                <a:spcPts val="0"/>
              </a:spcBef>
              <a:buFont typeface="Wingdings" panose="05000000000000000000" charset="0"/>
              <a:buChar char="Ø"/>
            </a:pPr>
            <a:r>
              <a:rPr lang="zh-CN" altLang="en-US" sz="2000" dirty="0">
                <a:latin typeface="楷体" panose="02010609060101010101" charset="-122"/>
                <a:ea typeface="楷体" panose="02010609060101010101" charset="-122"/>
                <a:cs typeface="楷体" panose="02010609060101010101" charset="-122"/>
              </a:rPr>
              <a:t>⑶一个局部变量和一个全局变量是可以重名的，在相同的作用域内局部变量有效时全局变量无效。即</a:t>
            </a:r>
            <a:r>
              <a:rPr lang="zh-CN" altLang="en-US" sz="2000" dirty="0">
                <a:highlight>
                  <a:srgbClr val="FFFF00"/>
                </a:highlight>
                <a:latin typeface="楷体" panose="02010609060101010101" charset="-122"/>
                <a:ea typeface="楷体" panose="02010609060101010101" charset="-122"/>
                <a:cs typeface="楷体" panose="02010609060101010101" charset="-122"/>
              </a:rPr>
              <a:t>局部变量可以屏蔽全局变量</a:t>
            </a:r>
            <a:endParaRPr lang="zh-CN" altLang="en-US" sz="2000" dirty="0">
              <a:latin typeface="楷体" panose="02010609060101010101" charset="-122"/>
              <a:ea typeface="楷体" panose="02010609060101010101" charset="-122"/>
              <a:cs typeface="楷体" panose="02010609060101010101"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文本占位符 15362"/>
          <p:cNvSpPr>
            <a:spLocks noGrp="1"/>
          </p:cNvSpPr>
          <p:nvPr>
            <p:ph type="body" idx="1"/>
          </p:nvPr>
        </p:nvSpPr>
        <p:spPr>
          <a:xfrm>
            <a:off x="467995" y="260350"/>
            <a:ext cx="8229600" cy="5707380"/>
          </a:xfrm>
        </p:spPr>
        <p:txBody>
          <a:bodyPr/>
          <a:lstStyle/>
          <a:p>
            <a:pPr>
              <a:buNone/>
            </a:pPr>
            <a:r>
              <a:rPr lang="zh-CN" altLang="en-US" sz="2400" b="1" dirty="0">
                <a:latin typeface="楷体" panose="02010609060101010101" charset="-122"/>
                <a:ea typeface="楷体" panose="02010609060101010101" charset="-122"/>
                <a:cs typeface="楷体" panose="02010609060101010101" charset="-122"/>
              </a:rPr>
              <a:t>四、全局变量、局部变量及它们的作用域</a:t>
            </a:r>
            <a:endParaRPr lang="zh-CN" altLang="en-US" sz="2400" b="1" dirty="0">
              <a:latin typeface="楷体" panose="02010609060101010101" charset="-122"/>
              <a:ea typeface="楷体" panose="02010609060101010101" charset="-122"/>
              <a:cs typeface="楷体" panose="02010609060101010101" charset="-122"/>
            </a:endParaRPr>
          </a:p>
          <a:p>
            <a:pPr marL="0" indent="457200" algn="just">
              <a:lnSpc>
                <a:spcPct val="110000"/>
              </a:lnSpc>
              <a:spcBef>
                <a:spcPts val="0"/>
              </a:spcBef>
              <a:buNone/>
              <a:extLst>
                <a:ext uri="{35155182-B16C-46BC-9424-99874614C6A1}">
                  <wpsdc:indentchars xmlns:wpsdc="http://www.wps.cn/officeDocument/2017/drawingmlCustomData" val="200" checksum="59296752"/>
                </a:ext>
              </a:extLst>
            </a:pPr>
            <a:r>
              <a:rPr lang="en-US" altLang="zh-CN" sz="1800" dirty="0">
                <a:latin typeface="楷体" panose="02010609060101010101" charset="-122"/>
                <a:ea typeface="楷体" panose="02010609060101010101" charset="-122"/>
                <a:cs typeface="楷体" panose="02010609060101010101" charset="-122"/>
              </a:rPr>
              <a:t>2</a:t>
            </a:r>
            <a:r>
              <a:rPr lang="zh-CN" altLang="en-US" sz="1800" dirty="0">
                <a:latin typeface="楷体" panose="02010609060101010101" charset="-122"/>
                <a:ea typeface="楷体" panose="02010609060101010101" charset="-122"/>
                <a:cs typeface="楷体" panose="02010609060101010101" charset="-122"/>
              </a:rPr>
              <a:t>．局部变量</a:t>
            </a:r>
            <a:endParaRPr lang="zh-CN" altLang="en-US" sz="1800" dirty="0">
              <a:latin typeface="楷体" panose="02010609060101010101" charset="-122"/>
              <a:ea typeface="楷体" panose="02010609060101010101" charset="-122"/>
              <a:cs typeface="楷体" panose="02010609060101010101" charset="-122"/>
            </a:endParaRPr>
          </a:p>
          <a:p>
            <a:pPr algn="just">
              <a:lnSpc>
                <a:spcPct val="130000"/>
              </a:lnSpc>
              <a:spcBef>
                <a:spcPts val="0"/>
              </a:spcBef>
              <a:buFont typeface="Wingdings" panose="05000000000000000000" charset="0"/>
              <a:buChar char="Ø"/>
            </a:pPr>
            <a:r>
              <a:rPr lang="zh-CN" altLang="en-US" sz="2000" dirty="0">
                <a:latin typeface="楷体" panose="02010609060101010101" charset="-122"/>
                <a:ea typeface="楷体" panose="02010609060101010101" charset="-122"/>
                <a:cs typeface="楷体" panose="02010609060101010101" charset="-122"/>
              </a:rPr>
              <a:t>(4)在代码块中定义的变量的存在时间和作用域将被限制在该代码块中。如for(int i;i&lt;=n;i++) {sum+=i}中的i是在该for循环语句中定义的，存在时间和作用域</a:t>
            </a:r>
            <a:r>
              <a:rPr lang="zh-CN" altLang="en-US" sz="2000" dirty="0">
                <a:highlight>
                  <a:srgbClr val="FFFF00"/>
                </a:highlight>
                <a:latin typeface="楷体" panose="02010609060101010101" charset="-122"/>
                <a:ea typeface="楷体" panose="02010609060101010101" charset="-122"/>
                <a:cs typeface="楷体" panose="02010609060101010101" charset="-122"/>
              </a:rPr>
              <a:t>只能被限制在该for循环语句中</a:t>
            </a:r>
            <a:r>
              <a:rPr lang="zh-CN" altLang="en-US" sz="2000" dirty="0">
                <a:latin typeface="楷体" panose="02010609060101010101" charset="-122"/>
                <a:ea typeface="楷体" panose="02010609060101010101" charset="-122"/>
                <a:cs typeface="楷体" panose="02010609060101010101" charset="-122"/>
              </a:rPr>
              <a:t>。 </a:t>
            </a:r>
            <a:endParaRPr lang="zh-CN" altLang="en-US" sz="2000" dirty="0">
              <a:latin typeface="楷体" panose="02010609060101010101" charset="-122"/>
              <a:ea typeface="楷体" panose="02010609060101010101" charset="-122"/>
              <a:cs typeface="楷体" panose="02010609060101010101" charset="-122"/>
            </a:endParaRPr>
          </a:p>
          <a:p>
            <a:pPr algn="just">
              <a:lnSpc>
                <a:spcPct val="130000"/>
              </a:lnSpc>
              <a:spcBef>
                <a:spcPts val="0"/>
              </a:spcBef>
              <a:buFont typeface="Wingdings" panose="05000000000000000000" charset="0"/>
              <a:buChar char="Ø"/>
            </a:pPr>
            <a:r>
              <a:rPr lang="zh-CN" altLang="en-US" sz="2000" dirty="0">
                <a:latin typeface="楷体" panose="02010609060101010101" charset="-122"/>
                <a:ea typeface="楷体" panose="02010609060101010101" charset="-122"/>
                <a:cs typeface="楷体" panose="02010609060101010101" charset="-122"/>
              </a:rPr>
              <a:t>(5)这里需要强调的是，主函数main中定义的变量也是局部变量，这一点与其他程序设计语言不同。</a:t>
            </a:r>
            <a:endParaRPr lang="zh-CN" altLang="en-US" sz="2000" dirty="0">
              <a:latin typeface="楷体" panose="02010609060101010101" charset="-122"/>
              <a:ea typeface="楷体" panose="02010609060101010101" charset="-122"/>
              <a:cs typeface="楷体" panose="02010609060101010101" charset="-122"/>
            </a:endParaRPr>
          </a:p>
          <a:p>
            <a:pPr algn="just">
              <a:lnSpc>
                <a:spcPct val="130000"/>
              </a:lnSpc>
              <a:spcBef>
                <a:spcPts val="0"/>
              </a:spcBef>
              <a:buFont typeface="Wingdings" panose="05000000000000000000" charset="0"/>
              <a:buChar char="Ø"/>
            </a:pPr>
            <a:r>
              <a:rPr lang="zh-CN" altLang="en-US" sz="2000" dirty="0">
                <a:latin typeface="楷体" panose="02010609060101010101" charset="-122"/>
                <a:ea typeface="楷体" panose="02010609060101010101" charset="-122"/>
                <a:cs typeface="楷体" panose="02010609060101010101" charset="-122"/>
              </a:rPr>
              <a:t>(6) 全局变量数组初始全部为0，局部变量值是随机的，要初始化初值，局部变量受栈空间大小限制，大数组需要注意。通俗说，局部变量的数组不能开很大，全局变量随便。</a:t>
            </a:r>
            <a:endParaRPr lang="zh-CN" altLang="en-US" sz="2000" dirty="0">
              <a:latin typeface="楷体" panose="02010609060101010101" charset="-122"/>
              <a:ea typeface="楷体" panose="02010609060101010101" charset="-122"/>
              <a:cs typeface="楷体" panose="02010609060101010101"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标题 36865"/>
          <p:cNvSpPr>
            <a:spLocks noGrp="1"/>
          </p:cNvSpPr>
          <p:nvPr>
            <p:ph type="title"/>
          </p:nvPr>
        </p:nvSpPr>
        <p:spPr>
          <a:xfrm>
            <a:off x="457200" y="-82867"/>
            <a:ext cx="8229600" cy="1143000"/>
          </a:xfrm>
        </p:spPr>
        <p:txBody>
          <a:bodyPr anchor="ctr"/>
          <a:lstStyle/>
          <a:p>
            <a:pPr algn="l"/>
            <a:r>
              <a:rPr lang="zh-CN" altLang="en-US" sz="3200" dirty="0">
                <a:solidFill>
                  <a:srgbClr val="FF0000"/>
                </a:solidFill>
                <a:latin typeface="楷体" panose="02010609060101010101" charset="-122"/>
                <a:ea typeface="楷体" panose="02010609060101010101" charset="-122"/>
                <a:cs typeface="楷体" panose="02010609060101010101" charset="-122"/>
              </a:rPr>
              <a:t>练习</a:t>
            </a:r>
            <a:r>
              <a:rPr lang="en-US" altLang="zh-CN" sz="3200" dirty="0">
                <a:solidFill>
                  <a:srgbClr val="FF0000"/>
                </a:solidFill>
                <a:latin typeface="楷体" panose="02010609060101010101" charset="-122"/>
                <a:ea typeface="楷体" panose="02010609060101010101" charset="-122"/>
                <a:cs typeface="楷体" panose="02010609060101010101" charset="-122"/>
              </a:rPr>
              <a:t>1</a:t>
            </a:r>
            <a:r>
              <a:rPr lang="zh-CN" altLang="en-US" sz="3200" dirty="0">
                <a:solidFill>
                  <a:srgbClr val="FF0000"/>
                </a:solidFill>
                <a:latin typeface="楷体" panose="02010609060101010101" charset="-122"/>
                <a:ea typeface="楷体" panose="02010609060101010101" charset="-122"/>
                <a:cs typeface="楷体" panose="02010609060101010101" charset="-122"/>
              </a:rPr>
              <a:t>：</a:t>
            </a:r>
            <a:endParaRPr lang="zh-CN" altLang="en-US" sz="3200" dirty="0">
              <a:solidFill>
                <a:srgbClr val="FF0000"/>
              </a:solidFill>
              <a:latin typeface="楷体" panose="02010609060101010101" charset="-122"/>
              <a:ea typeface="楷体" panose="02010609060101010101" charset="-122"/>
              <a:cs typeface="楷体" panose="02010609060101010101" charset="-122"/>
            </a:endParaRPr>
          </a:p>
        </p:txBody>
      </p:sp>
      <p:sp>
        <p:nvSpPr>
          <p:cNvPr id="36867" name="文本占位符 36866"/>
          <p:cNvSpPr>
            <a:spLocks noGrp="1"/>
          </p:cNvSpPr>
          <p:nvPr>
            <p:ph type="body" idx="1"/>
          </p:nvPr>
        </p:nvSpPr>
        <p:spPr>
          <a:xfrm>
            <a:off x="457200" y="812800"/>
            <a:ext cx="8229600" cy="4930775"/>
          </a:xfrm>
        </p:spPr>
        <p:txBody>
          <a:bodyPr/>
          <a:lstStyle/>
          <a:p>
            <a:pPr>
              <a:buNone/>
            </a:pPr>
            <a:r>
              <a:rPr lang="en-US" altLang="zh-CN" sz="2000" b="1">
                <a:solidFill>
                  <a:schemeClr val="accent6">
                    <a:lumMod val="50000"/>
                  </a:schemeClr>
                </a:solidFill>
                <a:latin typeface="楷体" panose="02010609060101010101" charset="-122"/>
                <a:ea typeface="楷体" panose="02010609060101010101" charset="-122"/>
                <a:cs typeface="楷体" panose="02010609060101010101" charset="-122"/>
                <a:sym typeface="Arial" panose="020B0604020202020204" pitchFamily="34" charset="0"/>
              </a:rPr>
              <a:t>1.</a:t>
            </a:r>
            <a:r>
              <a:rPr lang="zh-CN" altLang="en-US" sz="2000" b="1">
                <a:solidFill>
                  <a:schemeClr val="accent6">
                    <a:lumMod val="50000"/>
                  </a:schemeClr>
                </a:solidFill>
                <a:latin typeface="楷体" panose="02010609060101010101" charset="-122"/>
                <a:ea typeface="楷体" panose="02010609060101010101" charset="-122"/>
                <a:cs typeface="楷体" panose="02010609060101010101" charset="-122"/>
                <a:sym typeface="Arial" panose="020B0604020202020204" pitchFamily="34" charset="0"/>
              </a:rPr>
              <a:t>简单算术表达式求值</a:t>
            </a:r>
            <a:endParaRPr lang="en-US" altLang="zh-CN" sz="2000" b="1">
              <a:solidFill>
                <a:schemeClr val="accent6">
                  <a:lumMod val="50000"/>
                </a:schemeClr>
              </a:solidFill>
              <a:latin typeface="楷体" panose="02010609060101010101" charset="-122"/>
              <a:ea typeface="楷体" panose="02010609060101010101" charset="-122"/>
              <a:cs typeface="楷体" panose="02010609060101010101" charset="-122"/>
              <a:sym typeface="Arial" panose="020B0604020202020204" pitchFamily="34" charset="0"/>
            </a:endParaRPr>
          </a:p>
          <a:p>
            <a:pPr>
              <a:buNone/>
            </a:pPr>
            <a:r>
              <a:rPr lang="en-US" altLang="zh-CN" sz="2000" b="1">
                <a:solidFill>
                  <a:schemeClr val="accent6">
                    <a:lumMod val="50000"/>
                  </a:schemeClr>
                </a:solidFill>
                <a:latin typeface="楷体" panose="02010609060101010101" charset="-122"/>
                <a:ea typeface="楷体" panose="02010609060101010101" charset="-122"/>
                <a:cs typeface="楷体" panose="02010609060101010101" charset="-122"/>
                <a:sym typeface="Arial" panose="020B0604020202020204" pitchFamily="34" charset="0"/>
              </a:rPr>
              <a:t>    </a:t>
            </a:r>
            <a:r>
              <a:rPr lang="zh-CN" altLang="en-US" sz="2000" b="1">
                <a:solidFill>
                  <a:schemeClr val="accent6">
                    <a:lumMod val="50000"/>
                  </a:schemeClr>
                </a:solidFill>
                <a:latin typeface="楷体" panose="02010609060101010101" charset="-122"/>
                <a:ea typeface="楷体" panose="02010609060101010101" charset="-122"/>
                <a:cs typeface="楷体" panose="02010609060101010101" charset="-122"/>
                <a:sym typeface="Arial" panose="020B0604020202020204" pitchFamily="34" charset="0"/>
              </a:rPr>
              <a:t>两位正整数的简单算术运算（只考虑整数运算），算术运算为： </a:t>
            </a:r>
            <a:endParaRPr lang="zh-CN" altLang="en-US" sz="2000" b="1">
              <a:solidFill>
                <a:schemeClr val="accent6">
                  <a:lumMod val="50000"/>
                </a:schemeClr>
              </a:solidFill>
              <a:latin typeface="楷体" panose="02010609060101010101" charset="-122"/>
              <a:ea typeface="楷体" panose="02010609060101010101" charset="-122"/>
              <a:cs typeface="楷体" panose="02010609060101010101" charset="-122"/>
              <a:sym typeface="Arial" panose="020B0604020202020204" pitchFamily="34" charset="0"/>
            </a:endParaRPr>
          </a:p>
          <a:p>
            <a:pPr>
              <a:buNone/>
            </a:pPr>
            <a:r>
              <a:rPr lang="zh-CN" altLang="en-US" sz="2000" b="1">
                <a:solidFill>
                  <a:schemeClr val="accent6">
                    <a:lumMod val="50000"/>
                  </a:schemeClr>
                </a:solidFill>
                <a:latin typeface="楷体" panose="02010609060101010101" charset="-122"/>
                <a:ea typeface="楷体" panose="02010609060101010101" charset="-122"/>
                <a:cs typeface="楷体" panose="02010609060101010101" charset="-122"/>
                <a:sym typeface="Arial" panose="020B0604020202020204" pitchFamily="34" charset="0"/>
              </a:rPr>
              <a:t>        </a:t>
            </a:r>
            <a:r>
              <a:rPr lang="en-US" altLang="zh-CN" sz="2000" b="1">
                <a:solidFill>
                  <a:schemeClr val="accent6">
                    <a:lumMod val="50000"/>
                  </a:schemeClr>
                </a:solidFill>
                <a:latin typeface="楷体" panose="02010609060101010101" charset="-122"/>
                <a:ea typeface="楷体" panose="02010609060101010101" charset="-122"/>
                <a:cs typeface="楷体" panose="02010609060101010101" charset="-122"/>
                <a:sym typeface="Arial" panose="020B0604020202020204" pitchFamily="34" charset="0"/>
              </a:rPr>
              <a:t>+</a:t>
            </a:r>
            <a:r>
              <a:rPr lang="zh-CN" altLang="en-US" sz="2000" b="1">
                <a:solidFill>
                  <a:schemeClr val="accent6">
                    <a:lumMod val="50000"/>
                  </a:schemeClr>
                </a:solidFill>
                <a:latin typeface="楷体" panose="02010609060101010101" charset="-122"/>
                <a:ea typeface="楷体" panose="02010609060101010101" charset="-122"/>
                <a:cs typeface="楷体" panose="02010609060101010101" charset="-122"/>
                <a:sym typeface="Arial" panose="020B0604020202020204" pitchFamily="34" charset="0"/>
              </a:rPr>
              <a:t>，加法运算；        </a:t>
            </a:r>
            <a:r>
              <a:rPr lang="en-US" altLang="zh-CN" sz="2000" b="1">
                <a:solidFill>
                  <a:schemeClr val="accent6">
                    <a:lumMod val="50000"/>
                  </a:schemeClr>
                </a:solidFill>
                <a:latin typeface="楷体" panose="02010609060101010101" charset="-122"/>
                <a:ea typeface="楷体" panose="02010609060101010101" charset="-122"/>
                <a:cs typeface="楷体" panose="02010609060101010101" charset="-122"/>
                <a:sym typeface="Arial" panose="020B0604020202020204" pitchFamily="34" charset="0"/>
              </a:rPr>
              <a:t>-</a:t>
            </a:r>
            <a:r>
              <a:rPr lang="zh-CN" altLang="en-US" sz="2000" b="1">
                <a:solidFill>
                  <a:schemeClr val="accent6">
                    <a:lumMod val="50000"/>
                  </a:schemeClr>
                </a:solidFill>
                <a:latin typeface="楷体" panose="02010609060101010101" charset="-122"/>
                <a:ea typeface="楷体" panose="02010609060101010101" charset="-122"/>
                <a:cs typeface="楷体" panose="02010609060101010101" charset="-122"/>
                <a:sym typeface="Arial" panose="020B0604020202020204" pitchFamily="34" charset="0"/>
              </a:rPr>
              <a:t>，减法运算；</a:t>
            </a:r>
            <a:endParaRPr lang="zh-CN" altLang="en-US" sz="2000" b="1">
              <a:solidFill>
                <a:schemeClr val="accent6">
                  <a:lumMod val="50000"/>
                </a:schemeClr>
              </a:solidFill>
              <a:latin typeface="楷体" panose="02010609060101010101" charset="-122"/>
              <a:ea typeface="楷体" panose="02010609060101010101" charset="-122"/>
              <a:cs typeface="楷体" panose="02010609060101010101" charset="-122"/>
              <a:sym typeface="Arial" panose="020B0604020202020204" pitchFamily="34" charset="0"/>
            </a:endParaRPr>
          </a:p>
          <a:p>
            <a:pPr>
              <a:buNone/>
            </a:pPr>
            <a:r>
              <a:rPr lang="zh-CN" altLang="en-US" sz="2000" b="1">
                <a:solidFill>
                  <a:schemeClr val="accent6">
                    <a:lumMod val="50000"/>
                  </a:schemeClr>
                </a:solidFill>
                <a:latin typeface="楷体" panose="02010609060101010101" charset="-122"/>
                <a:ea typeface="楷体" panose="02010609060101010101" charset="-122"/>
                <a:cs typeface="楷体" panose="02010609060101010101" charset="-122"/>
                <a:sym typeface="Arial" panose="020B0604020202020204" pitchFamily="34" charset="0"/>
              </a:rPr>
              <a:t>        *，乘法运算；        </a:t>
            </a:r>
            <a:r>
              <a:rPr lang="en-US" altLang="zh-CN" sz="2000" b="1">
                <a:solidFill>
                  <a:schemeClr val="accent6">
                    <a:lumMod val="50000"/>
                  </a:schemeClr>
                </a:solidFill>
                <a:latin typeface="楷体" panose="02010609060101010101" charset="-122"/>
                <a:ea typeface="楷体" panose="02010609060101010101" charset="-122"/>
                <a:cs typeface="楷体" panose="02010609060101010101" charset="-122"/>
                <a:sym typeface="Arial" panose="020B0604020202020204" pitchFamily="34" charset="0"/>
              </a:rPr>
              <a:t>/</a:t>
            </a:r>
            <a:r>
              <a:rPr lang="zh-CN" altLang="en-US" sz="2000" b="1">
                <a:solidFill>
                  <a:schemeClr val="accent6">
                    <a:lumMod val="50000"/>
                  </a:schemeClr>
                </a:solidFill>
                <a:latin typeface="楷体" panose="02010609060101010101" charset="-122"/>
                <a:ea typeface="楷体" panose="02010609060101010101" charset="-122"/>
                <a:cs typeface="楷体" panose="02010609060101010101" charset="-122"/>
                <a:sym typeface="Arial" panose="020B0604020202020204" pitchFamily="34" charset="0"/>
              </a:rPr>
              <a:t>，整除运算；</a:t>
            </a:r>
            <a:endParaRPr lang="zh-CN" altLang="en-US" sz="2000" b="1">
              <a:solidFill>
                <a:schemeClr val="accent6">
                  <a:lumMod val="50000"/>
                </a:schemeClr>
              </a:solidFill>
              <a:latin typeface="楷体" panose="02010609060101010101" charset="-122"/>
              <a:ea typeface="楷体" panose="02010609060101010101" charset="-122"/>
              <a:cs typeface="楷体" panose="02010609060101010101" charset="-122"/>
              <a:sym typeface="Arial" panose="020B0604020202020204" pitchFamily="34" charset="0"/>
            </a:endParaRPr>
          </a:p>
          <a:p>
            <a:pPr>
              <a:buNone/>
            </a:pPr>
            <a:r>
              <a:rPr lang="zh-CN" altLang="en-US" sz="1600" b="1">
                <a:solidFill>
                  <a:schemeClr val="accent6">
                    <a:lumMod val="50000"/>
                  </a:schemeClr>
                </a:solidFill>
                <a:latin typeface="楷体" panose="02010609060101010101" charset="-122"/>
                <a:ea typeface="楷体" panose="02010609060101010101" charset="-122"/>
                <a:cs typeface="楷体" panose="02010609060101010101" charset="-122"/>
                <a:sym typeface="Arial" panose="020B0604020202020204" pitchFamily="34" charset="0"/>
              </a:rPr>
              <a:t>        </a:t>
            </a:r>
            <a:r>
              <a:rPr lang="en-US" altLang="zh-CN" sz="2000" b="1">
                <a:solidFill>
                  <a:schemeClr val="accent6">
                    <a:lumMod val="50000"/>
                  </a:schemeClr>
                </a:solidFill>
                <a:latin typeface="楷体" panose="02010609060101010101" charset="-122"/>
                <a:ea typeface="楷体" panose="02010609060101010101" charset="-122"/>
                <a:cs typeface="楷体" panose="02010609060101010101" charset="-122"/>
                <a:sym typeface="Arial" panose="020B0604020202020204" pitchFamily="34" charset="0"/>
              </a:rPr>
              <a:t>%</a:t>
            </a:r>
            <a:r>
              <a:rPr lang="zh-CN" altLang="en-US" sz="2000" b="1">
                <a:solidFill>
                  <a:schemeClr val="accent6">
                    <a:lumMod val="50000"/>
                  </a:schemeClr>
                </a:solidFill>
                <a:latin typeface="楷体" panose="02010609060101010101" charset="-122"/>
                <a:ea typeface="楷体" panose="02010609060101010101" charset="-122"/>
                <a:cs typeface="楷体" panose="02010609060101010101" charset="-122"/>
                <a:sym typeface="Arial" panose="020B0604020202020204" pitchFamily="34" charset="0"/>
              </a:rPr>
              <a:t>，取余运算。 </a:t>
            </a:r>
            <a:endParaRPr lang="zh-CN" altLang="en-US" sz="2000" b="1">
              <a:solidFill>
                <a:schemeClr val="accent6">
                  <a:lumMod val="50000"/>
                </a:schemeClr>
              </a:solidFill>
              <a:latin typeface="楷体" panose="02010609060101010101" charset="-122"/>
              <a:ea typeface="楷体" panose="02010609060101010101" charset="-122"/>
              <a:cs typeface="楷体" panose="02010609060101010101" charset="-122"/>
              <a:sym typeface="Arial" panose="020B0604020202020204" pitchFamily="34" charset="0"/>
            </a:endParaRPr>
          </a:p>
          <a:p>
            <a:pPr>
              <a:buNone/>
            </a:pPr>
            <a:r>
              <a:rPr lang="zh-CN" altLang="en-US" sz="2000" b="1">
                <a:solidFill>
                  <a:schemeClr val="accent6">
                    <a:lumMod val="50000"/>
                  </a:schemeClr>
                </a:solidFill>
                <a:latin typeface="楷体" panose="02010609060101010101" charset="-122"/>
                <a:ea typeface="楷体" panose="02010609060101010101" charset="-122"/>
                <a:cs typeface="楷体" panose="02010609060101010101" charset="-122"/>
                <a:sym typeface="Arial" panose="020B0604020202020204" pitchFamily="34" charset="0"/>
              </a:rPr>
              <a:t>   算术表达式的格式为（运算符前后可能有空格）：</a:t>
            </a:r>
            <a:endParaRPr lang="zh-CN" altLang="en-US" sz="2000" b="1">
              <a:solidFill>
                <a:schemeClr val="accent6">
                  <a:lumMod val="50000"/>
                </a:schemeClr>
              </a:solidFill>
              <a:latin typeface="楷体" panose="02010609060101010101" charset="-122"/>
              <a:ea typeface="楷体" panose="02010609060101010101" charset="-122"/>
              <a:cs typeface="楷体" panose="02010609060101010101" charset="-122"/>
              <a:sym typeface="Arial" panose="020B0604020202020204" pitchFamily="34" charset="0"/>
            </a:endParaRPr>
          </a:p>
          <a:p>
            <a:pPr>
              <a:buNone/>
            </a:pPr>
            <a:r>
              <a:rPr lang="zh-CN" altLang="en-US" sz="2000" b="1">
                <a:solidFill>
                  <a:schemeClr val="accent6">
                    <a:lumMod val="50000"/>
                  </a:schemeClr>
                </a:solidFill>
                <a:latin typeface="楷体" panose="02010609060101010101" charset="-122"/>
                <a:ea typeface="楷体" panose="02010609060101010101" charset="-122"/>
                <a:cs typeface="楷体" panose="02010609060101010101" charset="-122"/>
                <a:sym typeface="Arial" panose="020B0604020202020204" pitchFamily="34" charset="0"/>
              </a:rPr>
              <a:t>        运算数 运算符 运算数 </a:t>
            </a:r>
            <a:endParaRPr lang="zh-CN" altLang="en-US" sz="2000" b="1">
              <a:solidFill>
                <a:schemeClr val="accent6">
                  <a:lumMod val="50000"/>
                </a:schemeClr>
              </a:solidFill>
              <a:latin typeface="楷体" panose="02010609060101010101" charset="-122"/>
              <a:ea typeface="楷体" panose="02010609060101010101" charset="-122"/>
              <a:cs typeface="楷体" panose="02010609060101010101" charset="-122"/>
              <a:sym typeface="Arial" panose="020B0604020202020204" pitchFamily="34" charset="0"/>
            </a:endParaRPr>
          </a:p>
          <a:p>
            <a:pPr>
              <a:buNone/>
            </a:pPr>
            <a:r>
              <a:rPr lang="zh-CN" altLang="en-US" sz="2000" b="1">
                <a:solidFill>
                  <a:schemeClr val="accent6">
                    <a:lumMod val="50000"/>
                  </a:schemeClr>
                </a:solidFill>
                <a:latin typeface="楷体" panose="02010609060101010101" charset="-122"/>
                <a:ea typeface="楷体" panose="02010609060101010101" charset="-122"/>
                <a:cs typeface="楷体" panose="02010609060101010101" charset="-122"/>
                <a:sym typeface="Arial" panose="020B0604020202020204" pitchFamily="34" charset="0"/>
              </a:rPr>
              <a:t>   请输出相应的结果。</a:t>
            </a:r>
            <a:endParaRPr lang="zh-CN" altLang="en-US" sz="2000" b="1">
              <a:solidFill>
                <a:schemeClr val="accent6">
                  <a:lumMod val="50000"/>
                </a:schemeClr>
              </a:solidFill>
              <a:latin typeface="楷体" panose="02010609060101010101" charset="-122"/>
              <a:ea typeface="楷体" panose="02010609060101010101" charset="-122"/>
              <a:cs typeface="楷体" panose="02010609060101010101" charset="-122"/>
              <a:sym typeface="Arial" panose="020B0604020202020204" pitchFamily="34" charset="0"/>
            </a:endParaRPr>
          </a:p>
          <a:p>
            <a:pPr>
              <a:buNone/>
            </a:pPr>
            <a:r>
              <a:rPr lang="zh-CN" altLang="en-US" sz="2000" b="1">
                <a:solidFill>
                  <a:schemeClr val="accent6">
                    <a:lumMod val="50000"/>
                  </a:schemeClr>
                </a:solidFill>
                <a:latin typeface="楷体" panose="02010609060101010101" charset="-122"/>
                <a:ea typeface="楷体" panose="02010609060101010101" charset="-122"/>
                <a:cs typeface="楷体" panose="02010609060101010101" charset="-122"/>
                <a:sym typeface="Arial" panose="020B0604020202020204" pitchFamily="34" charset="0"/>
              </a:rPr>
              <a:t>输入</a:t>
            </a:r>
            <a:r>
              <a:rPr lang="en-US" altLang="zh-CN" sz="2000" b="1">
                <a:solidFill>
                  <a:schemeClr val="accent6">
                    <a:lumMod val="50000"/>
                  </a:schemeClr>
                </a:solidFill>
                <a:latin typeface="楷体" panose="02010609060101010101" charset="-122"/>
                <a:ea typeface="楷体" panose="02010609060101010101" charset="-122"/>
                <a:cs typeface="楷体" panose="02010609060101010101" charset="-122"/>
                <a:sym typeface="Arial" panose="020B0604020202020204" pitchFamily="34" charset="0"/>
              </a:rPr>
              <a:t>:</a:t>
            </a:r>
            <a:r>
              <a:rPr lang="zh-CN" altLang="en-US" sz="2000" b="1">
                <a:solidFill>
                  <a:schemeClr val="accent6">
                    <a:lumMod val="50000"/>
                  </a:schemeClr>
                </a:solidFill>
                <a:latin typeface="楷体" panose="02010609060101010101" charset="-122"/>
                <a:ea typeface="楷体" panose="02010609060101010101" charset="-122"/>
                <a:cs typeface="楷体" panose="02010609060101010101" charset="-122"/>
                <a:sym typeface="Arial" panose="020B0604020202020204" pitchFamily="34" charset="0"/>
              </a:rPr>
              <a:t>一行算术表达式。</a:t>
            </a:r>
            <a:endParaRPr lang="zh-CN" altLang="en-US" sz="2000" b="1">
              <a:solidFill>
                <a:schemeClr val="accent6">
                  <a:lumMod val="50000"/>
                </a:schemeClr>
              </a:solidFill>
              <a:latin typeface="楷体" panose="02010609060101010101" charset="-122"/>
              <a:ea typeface="楷体" panose="02010609060101010101" charset="-122"/>
              <a:cs typeface="楷体" panose="02010609060101010101" charset="-122"/>
              <a:sym typeface="Arial" panose="020B0604020202020204" pitchFamily="34" charset="0"/>
            </a:endParaRPr>
          </a:p>
          <a:p>
            <a:pPr>
              <a:buNone/>
            </a:pPr>
            <a:r>
              <a:rPr lang="zh-CN" altLang="en-US" sz="2000" b="1">
                <a:solidFill>
                  <a:schemeClr val="accent6">
                    <a:lumMod val="50000"/>
                  </a:schemeClr>
                </a:solidFill>
                <a:latin typeface="楷体" panose="02010609060101010101" charset="-122"/>
                <a:ea typeface="楷体" panose="02010609060101010101" charset="-122"/>
                <a:cs typeface="楷体" panose="02010609060101010101" charset="-122"/>
                <a:sym typeface="Arial" panose="020B0604020202020204" pitchFamily="34" charset="0"/>
              </a:rPr>
              <a:t>输出</a:t>
            </a:r>
            <a:r>
              <a:rPr lang="en-US" altLang="zh-CN" sz="2000" b="1">
                <a:solidFill>
                  <a:schemeClr val="accent6">
                    <a:lumMod val="50000"/>
                  </a:schemeClr>
                </a:solidFill>
                <a:latin typeface="楷体" panose="02010609060101010101" charset="-122"/>
                <a:ea typeface="楷体" panose="02010609060101010101" charset="-122"/>
                <a:cs typeface="楷体" panose="02010609060101010101" charset="-122"/>
                <a:sym typeface="Arial" panose="020B0604020202020204" pitchFamily="34" charset="0"/>
              </a:rPr>
              <a:t>:</a:t>
            </a:r>
            <a:r>
              <a:rPr lang="zh-CN" altLang="en-US" sz="2000" b="1">
                <a:solidFill>
                  <a:schemeClr val="accent6">
                    <a:lumMod val="50000"/>
                  </a:schemeClr>
                </a:solidFill>
                <a:latin typeface="楷体" panose="02010609060101010101" charset="-122"/>
                <a:ea typeface="楷体" panose="02010609060101010101" charset="-122"/>
                <a:cs typeface="楷体" panose="02010609060101010101" charset="-122"/>
                <a:sym typeface="Arial" panose="020B0604020202020204" pitchFamily="34" charset="0"/>
              </a:rPr>
              <a:t>整型算数运算的结果（结果值不一定为</a:t>
            </a:r>
            <a:r>
              <a:rPr lang="en-US" altLang="zh-CN" sz="2000" b="1">
                <a:solidFill>
                  <a:schemeClr val="accent6">
                    <a:lumMod val="50000"/>
                  </a:schemeClr>
                </a:solidFill>
                <a:latin typeface="楷体" panose="02010609060101010101" charset="-122"/>
                <a:ea typeface="楷体" panose="02010609060101010101" charset="-122"/>
                <a:cs typeface="楷体" panose="02010609060101010101" charset="-122"/>
                <a:sym typeface="Arial" panose="020B0604020202020204" pitchFamily="34" charset="0"/>
              </a:rPr>
              <a:t>2</a:t>
            </a:r>
            <a:r>
              <a:rPr lang="zh-CN" altLang="en-US" sz="2000" b="1">
                <a:solidFill>
                  <a:schemeClr val="accent6">
                    <a:lumMod val="50000"/>
                  </a:schemeClr>
                </a:solidFill>
                <a:latin typeface="楷体" panose="02010609060101010101" charset="-122"/>
                <a:ea typeface="楷体" panose="02010609060101010101" charset="-122"/>
                <a:cs typeface="楷体" panose="02010609060101010101" charset="-122"/>
                <a:sym typeface="Arial" panose="020B0604020202020204" pitchFamily="34" charset="0"/>
              </a:rPr>
              <a:t>位数，可能多于</a:t>
            </a:r>
            <a:r>
              <a:rPr lang="en-US" altLang="zh-CN" sz="2000" b="1">
                <a:solidFill>
                  <a:schemeClr val="accent6">
                    <a:lumMod val="50000"/>
                  </a:schemeClr>
                </a:solidFill>
                <a:latin typeface="楷体" panose="02010609060101010101" charset="-122"/>
                <a:ea typeface="楷体" panose="02010609060101010101" charset="-122"/>
                <a:cs typeface="楷体" panose="02010609060101010101" charset="-122"/>
                <a:sym typeface="Arial" panose="020B0604020202020204" pitchFamily="34" charset="0"/>
              </a:rPr>
              <a:t>2</a:t>
            </a:r>
            <a:r>
              <a:rPr lang="zh-CN" altLang="en-US" sz="2000" b="1">
                <a:solidFill>
                  <a:schemeClr val="accent6">
                    <a:lumMod val="50000"/>
                  </a:schemeClr>
                </a:solidFill>
                <a:latin typeface="楷体" panose="02010609060101010101" charset="-122"/>
                <a:ea typeface="楷体" panose="02010609060101010101" charset="-122"/>
                <a:cs typeface="楷体" panose="02010609060101010101" charset="-122"/>
                <a:sym typeface="Arial" panose="020B0604020202020204" pitchFamily="34" charset="0"/>
              </a:rPr>
              <a:t>位或少于</a:t>
            </a:r>
            <a:r>
              <a:rPr lang="en-US" altLang="zh-CN" sz="2000" b="1">
                <a:solidFill>
                  <a:schemeClr val="accent6">
                    <a:lumMod val="50000"/>
                  </a:schemeClr>
                </a:solidFill>
                <a:latin typeface="楷体" panose="02010609060101010101" charset="-122"/>
                <a:ea typeface="楷体" panose="02010609060101010101" charset="-122"/>
                <a:cs typeface="楷体" panose="02010609060101010101" charset="-122"/>
                <a:sym typeface="Arial" panose="020B0604020202020204" pitchFamily="34" charset="0"/>
              </a:rPr>
              <a:t>2</a:t>
            </a:r>
            <a:r>
              <a:rPr lang="zh-CN" altLang="en-US" sz="2000" b="1">
                <a:solidFill>
                  <a:schemeClr val="accent6">
                    <a:lumMod val="50000"/>
                  </a:schemeClr>
                </a:solidFill>
                <a:latin typeface="楷体" panose="02010609060101010101" charset="-122"/>
                <a:ea typeface="楷体" panose="02010609060101010101" charset="-122"/>
                <a:cs typeface="楷体" panose="02010609060101010101" charset="-122"/>
                <a:sym typeface="Arial" panose="020B0604020202020204" pitchFamily="34" charset="0"/>
              </a:rPr>
              <a:t>位）。</a:t>
            </a:r>
            <a:endParaRPr lang="zh-CN" altLang="en-US" sz="2000" b="1">
              <a:solidFill>
                <a:schemeClr val="accent6">
                  <a:lumMod val="50000"/>
                </a:schemeClr>
              </a:solidFill>
              <a:latin typeface="楷体" panose="02010609060101010101" charset="-122"/>
              <a:ea typeface="楷体" panose="02010609060101010101" charset="-122"/>
              <a:cs typeface="楷体" panose="02010609060101010101" charset="-122"/>
              <a:sym typeface="Arial" panose="020B0604020202020204" pitchFamily="34" charset="0"/>
            </a:endParaRPr>
          </a:p>
          <a:p>
            <a:pPr>
              <a:buNone/>
            </a:pPr>
            <a:r>
              <a:rPr lang="zh-CN" altLang="en-US" sz="2000" b="1">
                <a:solidFill>
                  <a:schemeClr val="accent6">
                    <a:lumMod val="50000"/>
                  </a:schemeClr>
                </a:solidFill>
                <a:latin typeface="楷体" panose="02010609060101010101" charset="-122"/>
                <a:ea typeface="楷体" panose="02010609060101010101" charset="-122"/>
                <a:cs typeface="楷体" panose="02010609060101010101" charset="-122"/>
                <a:sym typeface="Arial" panose="020B0604020202020204" pitchFamily="34" charset="0"/>
              </a:rPr>
              <a:t>样例输入：</a:t>
            </a:r>
            <a:endParaRPr lang="zh-CN" altLang="en-US" sz="2000" b="1">
              <a:solidFill>
                <a:schemeClr val="accent6">
                  <a:lumMod val="50000"/>
                </a:schemeClr>
              </a:solidFill>
              <a:latin typeface="楷体" panose="02010609060101010101" charset="-122"/>
              <a:ea typeface="楷体" panose="02010609060101010101" charset="-122"/>
              <a:cs typeface="楷体" panose="02010609060101010101" charset="-122"/>
              <a:sym typeface="Arial" panose="020B0604020202020204" pitchFamily="34" charset="0"/>
            </a:endParaRPr>
          </a:p>
          <a:p>
            <a:pPr>
              <a:buNone/>
            </a:pPr>
            <a:r>
              <a:rPr lang="zh-CN" altLang="en-US" sz="2000" b="1">
                <a:solidFill>
                  <a:schemeClr val="accent6">
                    <a:lumMod val="50000"/>
                  </a:schemeClr>
                </a:solidFill>
                <a:latin typeface="楷体" panose="02010609060101010101" charset="-122"/>
                <a:ea typeface="楷体" panose="02010609060101010101" charset="-122"/>
                <a:cs typeface="楷体" panose="02010609060101010101" charset="-122"/>
                <a:sym typeface="Arial" panose="020B0604020202020204" pitchFamily="34" charset="0"/>
              </a:rPr>
              <a:t>    </a:t>
            </a:r>
            <a:r>
              <a:rPr lang="en-US" altLang="zh-CN" sz="2000" b="1">
                <a:solidFill>
                  <a:schemeClr val="accent6">
                    <a:lumMod val="50000"/>
                  </a:schemeClr>
                </a:solidFill>
                <a:latin typeface="楷体" panose="02010609060101010101" charset="-122"/>
                <a:ea typeface="楷体" panose="02010609060101010101" charset="-122"/>
                <a:cs typeface="楷体" panose="02010609060101010101" charset="-122"/>
                <a:sym typeface="Arial" panose="020B0604020202020204" pitchFamily="34" charset="0"/>
              </a:rPr>
              <a:t>32+64</a:t>
            </a:r>
            <a:endParaRPr lang="en-US" altLang="zh-CN" sz="2000" b="1">
              <a:solidFill>
                <a:schemeClr val="accent6">
                  <a:lumMod val="50000"/>
                </a:schemeClr>
              </a:solidFill>
              <a:latin typeface="楷体" panose="02010609060101010101" charset="-122"/>
              <a:ea typeface="楷体" panose="02010609060101010101" charset="-122"/>
              <a:cs typeface="楷体" panose="02010609060101010101" charset="-122"/>
              <a:sym typeface="Arial" panose="020B0604020202020204" pitchFamily="34" charset="0"/>
            </a:endParaRPr>
          </a:p>
          <a:p>
            <a:pPr>
              <a:buNone/>
            </a:pPr>
            <a:r>
              <a:rPr lang="zh-CN" altLang="en-US" sz="2000" b="1">
                <a:solidFill>
                  <a:schemeClr val="accent6">
                    <a:lumMod val="50000"/>
                  </a:schemeClr>
                </a:solidFill>
                <a:latin typeface="楷体" panose="02010609060101010101" charset="-122"/>
                <a:ea typeface="楷体" panose="02010609060101010101" charset="-122"/>
                <a:cs typeface="楷体" panose="02010609060101010101" charset="-122"/>
                <a:sym typeface="Arial" panose="020B0604020202020204" pitchFamily="34" charset="0"/>
              </a:rPr>
              <a:t>样例输出：</a:t>
            </a:r>
            <a:endParaRPr lang="zh-CN" altLang="en-US" sz="2000" b="1">
              <a:solidFill>
                <a:schemeClr val="accent6">
                  <a:lumMod val="50000"/>
                </a:schemeClr>
              </a:solidFill>
              <a:latin typeface="楷体" panose="02010609060101010101" charset="-122"/>
              <a:ea typeface="楷体" panose="02010609060101010101" charset="-122"/>
              <a:cs typeface="楷体" panose="02010609060101010101" charset="-122"/>
              <a:sym typeface="Arial" panose="020B0604020202020204" pitchFamily="34" charset="0"/>
            </a:endParaRPr>
          </a:p>
          <a:p>
            <a:pPr>
              <a:buNone/>
            </a:pPr>
            <a:r>
              <a:rPr lang="zh-CN" altLang="en-US" sz="2000" b="1">
                <a:solidFill>
                  <a:schemeClr val="accent6">
                    <a:lumMod val="50000"/>
                  </a:schemeClr>
                </a:solidFill>
                <a:latin typeface="楷体" panose="02010609060101010101" charset="-122"/>
                <a:ea typeface="楷体" panose="02010609060101010101" charset="-122"/>
                <a:cs typeface="楷体" panose="02010609060101010101" charset="-122"/>
                <a:sym typeface="Arial" panose="020B0604020202020204" pitchFamily="34" charset="0"/>
              </a:rPr>
              <a:t>    </a:t>
            </a:r>
            <a:r>
              <a:rPr lang="en-US" altLang="zh-CN" sz="2000" b="1">
                <a:solidFill>
                  <a:schemeClr val="accent6">
                    <a:lumMod val="50000"/>
                  </a:schemeClr>
                </a:solidFill>
                <a:latin typeface="楷体" panose="02010609060101010101" charset="-122"/>
                <a:ea typeface="楷体" panose="02010609060101010101" charset="-122"/>
                <a:cs typeface="楷体" panose="02010609060101010101" charset="-122"/>
                <a:sym typeface="Arial" panose="020B0604020202020204" pitchFamily="34" charset="0"/>
              </a:rPr>
              <a:t>96</a:t>
            </a:r>
            <a:endParaRPr lang="en-US" altLang="zh-CN" sz="2000" b="1">
              <a:solidFill>
                <a:schemeClr val="accent6">
                  <a:lumMod val="50000"/>
                </a:schemeClr>
              </a:solidFill>
              <a:latin typeface="楷体" panose="02010609060101010101" charset="-122"/>
              <a:ea typeface="楷体" panose="02010609060101010101" charset="-122"/>
              <a:cs typeface="楷体" panose="02010609060101010101" charset="-122"/>
              <a:sym typeface="Arial" panose="020B0604020202020204"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20265" y="379095"/>
            <a:ext cx="8229600" cy="4525963"/>
          </a:xfrm>
        </p:spPr>
        <p:txBody>
          <a:bodyPr/>
          <a:lstStyle/>
          <a:p>
            <a:r>
              <a:rPr lang="zh-CN" altLang="en-US" sz="1800" b="1"/>
              <a:t>#include&lt;iostream&gt;</a:t>
            </a:r>
            <a:endParaRPr lang="zh-CN" altLang="en-US" sz="1800" b="1"/>
          </a:p>
          <a:p>
            <a:r>
              <a:rPr lang="zh-CN" altLang="en-US" sz="1800" b="1"/>
              <a:t>using namespace std;</a:t>
            </a:r>
            <a:endParaRPr lang="zh-CN" altLang="en-US" sz="1800" b="1"/>
          </a:p>
          <a:p>
            <a:r>
              <a:rPr lang="zh-CN" altLang="en-US" sz="1800" b="1"/>
              <a:t>int js(int x,char y,int z);</a:t>
            </a:r>
            <a:endParaRPr lang="zh-CN" altLang="en-US" sz="1800" b="1"/>
          </a:p>
          <a:p>
            <a:r>
              <a:rPr lang="zh-CN" altLang="en-US" sz="1800" b="1"/>
              <a:t>int main()</a:t>
            </a:r>
            <a:endParaRPr lang="zh-CN" altLang="en-US" sz="1800" b="1"/>
          </a:p>
          <a:p>
            <a:r>
              <a:rPr lang="zh-CN" altLang="en-US" sz="1800" b="1"/>
              <a:t>{</a:t>
            </a:r>
            <a:endParaRPr lang="zh-CN" altLang="en-US" sz="1800" b="1"/>
          </a:p>
          <a:p>
            <a:r>
              <a:rPr lang="zh-CN" altLang="en-US" sz="1800" b="1"/>
              <a:t>	int x,y;char z;</a:t>
            </a:r>
            <a:endParaRPr lang="zh-CN" altLang="en-US" sz="1800" b="1"/>
          </a:p>
          <a:p>
            <a:r>
              <a:rPr lang="zh-CN" altLang="en-US" sz="1800" b="1"/>
              <a:t>	cin&gt;&gt;x&gt;&gt;z&gt;&gt;y;</a:t>
            </a:r>
            <a:endParaRPr lang="zh-CN" altLang="en-US" sz="1800" b="1"/>
          </a:p>
          <a:p>
            <a:r>
              <a:rPr lang="zh-CN" altLang="en-US" sz="1800" b="1"/>
              <a:t>	cout&lt;&lt;js(x,z,y)&lt;&lt;endl;</a:t>
            </a:r>
            <a:endParaRPr lang="zh-CN" altLang="en-US" sz="1800" b="1"/>
          </a:p>
          <a:p>
            <a:r>
              <a:rPr lang="zh-CN" altLang="en-US" sz="1800" b="1"/>
              <a:t>	return 0;</a:t>
            </a:r>
            <a:endParaRPr lang="zh-CN" altLang="en-US" sz="1800" b="1"/>
          </a:p>
          <a:p>
            <a:r>
              <a:rPr lang="zh-CN" altLang="en-US" sz="1800" b="1"/>
              <a:t>}</a:t>
            </a:r>
            <a:endParaRPr lang="zh-CN" altLang="en-US" sz="1800" b="1"/>
          </a:p>
          <a:p>
            <a:r>
              <a:rPr lang="zh-CN" altLang="en-US" sz="1800" b="1"/>
              <a:t>int js(int x,char z,int y)</a:t>
            </a:r>
            <a:endParaRPr lang="zh-CN" altLang="en-US" sz="1800" b="1"/>
          </a:p>
          <a:p>
            <a:r>
              <a:rPr lang="zh-CN" altLang="en-US" sz="1800" b="1"/>
              <a:t>{</a:t>
            </a:r>
            <a:endParaRPr lang="zh-CN" altLang="en-US" sz="1800" b="1"/>
          </a:p>
          <a:p>
            <a:r>
              <a:rPr lang="zh-CN" altLang="en-US" sz="1800" b="1"/>
              <a:t>	if(z=='+') return x+y;</a:t>
            </a:r>
            <a:endParaRPr lang="zh-CN" altLang="en-US" sz="1800" b="1"/>
          </a:p>
          <a:p>
            <a:r>
              <a:rPr lang="zh-CN" altLang="en-US" sz="1800" b="1"/>
              <a:t>	if(z=='-') return x-y;</a:t>
            </a:r>
            <a:endParaRPr lang="zh-CN" altLang="en-US" sz="1800" b="1"/>
          </a:p>
          <a:p>
            <a:r>
              <a:rPr lang="zh-CN" altLang="en-US" sz="1800" b="1"/>
              <a:t>	if(z=='*') return x*y;</a:t>
            </a:r>
            <a:endParaRPr lang="zh-CN" altLang="en-US" sz="1800" b="1"/>
          </a:p>
          <a:p>
            <a:r>
              <a:rPr lang="zh-CN" altLang="en-US" sz="1800" b="1"/>
              <a:t>	if(z=='/') return x/y;</a:t>
            </a:r>
            <a:endParaRPr lang="zh-CN" altLang="en-US" sz="1800" b="1"/>
          </a:p>
          <a:p>
            <a:r>
              <a:rPr lang="zh-CN" altLang="en-US" sz="1800" b="1"/>
              <a:t>	if(z=='%') return x%y;</a:t>
            </a:r>
            <a:endParaRPr lang="zh-CN" altLang="en-US" sz="1800" b="1"/>
          </a:p>
          <a:p>
            <a:r>
              <a:rPr lang="zh-CN" altLang="en-US" sz="1800" b="1"/>
              <a:t>}</a:t>
            </a:r>
            <a:endParaRPr lang="zh-CN" altLang="en-US" sz="1800" b="1"/>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2800" b="1">
                <a:solidFill>
                  <a:srgbClr val="FF0000"/>
                </a:solidFill>
                <a:latin typeface="楷体" panose="02010609060101010101" charset="-122"/>
                <a:ea typeface="楷体" panose="02010609060101010101" charset="-122"/>
                <a:cs typeface="楷体" panose="02010609060101010101" charset="-122"/>
              </a:rPr>
              <a:t>练习</a:t>
            </a:r>
            <a:r>
              <a:rPr lang="en-US" altLang="zh-CN" sz="2800" b="1">
                <a:solidFill>
                  <a:srgbClr val="FF0000"/>
                </a:solidFill>
                <a:latin typeface="楷体" panose="02010609060101010101" charset="-122"/>
                <a:ea typeface="楷体" panose="02010609060101010101" charset="-122"/>
                <a:cs typeface="楷体" panose="02010609060101010101" charset="-122"/>
              </a:rPr>
              <a:t>2</a:t>
            </a:r>
            <a:r>
              <a:rPr lang="zh-CN" altLang="en-US" sz="2800" b="1">
                <a:solidFill>
                  <a:srgbClr val="FF0000"/>
                </a:solidFill>
                <a:latin typeface="楷体" panose="02010609060101010101" charset="-122"/>
                <a:ea typeface="楷体" panose="02010609060101010101" charset="-122"/>
                <a:cs typeface="楷体" panose="02010609060101010101" charset="-122"/>
              </a:rPr>
              <a:t>：</a:t>
            </a:r>
            <a:endParaRPr lang="zh-CN" altLang="en-US" sz="2800" b="1">
              <a:solidFill>
                <a:srgbClr val="FF0000"/>
              </a:solidFill>
              <a:latin typeface="楷体" panose="02010609060101010101" charset="-122"/>
              <a:ea typeface="楷体" panose="02010609060101010101" charset="-122"/>
              <a:cs typeface="楷体" panose="02010609060101010101" charset="-122"/>
            </a:endParaRPr>
          </a:p>
        </p:txBody>
      </p:sp>
      <p:sp>
        <p:nvSpPr>
          <p:cNvPr id="3" name="内容占位符 2"/>
          <p:cNvSpPr>
            <a:spLocks noGrp="1"/>
          </p:cNvSpPr>
          <p:nvPr>
            <p:ph idx="1"/>
          </p:nvPr>
        </p:nvSpPr>
        <p:spPr/>
        <p:txBody>
          <a:bodyPr/>
          <a:lstStyle/>
          <a:p>
            <a:r>
              <a:rPr lang="zh-CN" altLang="en-US">
                <a:latin typeface="楷体" panose="02010609060101010101" charset="-122"/>
                <a:ea typeface="楷体" panose="02010609060101010101" charset="-122"/>
              </a:rPr>
              <a:t>计算如图多边形面积。</a:t>
            </a:r>
            <a:endParaRPr lang="zh-CN" altLang="en-US">
              <a:latin typeface="楷体" panose="02010609060101010101" charset="-122"/>
              <a:ea typeface="楷体" panose="02010609060101010101" charset="-122"/>
            </a:endParaRPr>
          </a:p>
        </p:txBody>
      </p:sp>
      <p:sp>
        <p:nvSpPr>
          <p:cNvPr id="5" name="正五边形 4"/>
          <p:cNvSpPr/>
          <p:nvPr/>
        </p:nvSpPr>
        <p:spPr>
          <a:xfrm>
            <a:off x="5795645" y="836295"/>
            <a:ext cx="2520315" cy="2160270"/>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a:stCxn id="5" idx="0"/>
            <a:endCxn id="5" idx="2"/>
          </p:cNvCxnSpPr>
          <p:nvPr/>
        </p:nvCxnSpPr>
        <p:spPr>
          <a:xfrm flipH="1">
            <a:off x="6276975" y="836295"/>
            <a:ext cx="779145" cy="2160270"/>
          </a:xfrm>
          <a:prstGeom prst="line">
            <a:avLst/>
          </a:prstGeom>
        </p:spPr>
        <p:style>
          <a:lnRef idx="1">
            <a:schemeClr val="accent4"/>
          </a:lnRef>
          <a:fillRef idx="0">
            <a:schemeClr val="accent4"/>
          </a:fillRef>
          <a:effectRef idx="0">
            <a:schemeClr val="accent4"/>
          </a:effectRef>
          <a:fontRef idx="minor">
            <a:schemeClr val="tx1"/>
          </a:fontRef>
        </p:style>
      </p:cxnSp>
      <p:cxnSp>
        <p:nvCxnSpPr>
          <p:cNvPr id="7" name="直接连接符 6"/>
          <p:cNvCxnSpPr>
            <a:endCxn id="5" idx="5"/>
          </p:cNvCxnSpPr>
          <p:nvPr/>
        </p:nvCxnSpPr>
        <p:spPr>
          <a:xfrm flipV="1">
            <a:off x="6299835" y="1661160"/>
            <a:ext cx="2016125" cy="1335405"/>
          </a:xfrm>
          <a:prstGeom prst="line">
            <a:avLst/>
          </a:prstGeom>
        </p:spPr>
        <p:style>
          <a:lnRef idx="1">
            <a:schemeClr val="accent4"/>
          </a:lnRef>
          <a:fillRef idx="0">
            <a:schemeClr val="accent4"/>
          </a:fillRef>
          <a:effectRef idx="0">
            <a:schemeClr val="accent4"/>
          </a:effectRef>
          <a:fontRef idx="minor">
            <a:schemeClr val="tx1"/>
          </a:fontRef>
        </p:style>
      </p:cxnSp>
      <p:sp>
        <p:nvSpPr>
          <p:cNvPr id="8" name="文本框 7"/>
          <p:cNvSpPr txBox="1"/>
          <p:nvPr/>
        </p:nvSpPr>
        <p:spPr>
          <a:xfrm>
            <a:off x="6061710" y="1056640"/>
            <a:ext cx="436880" cy="368300"/>
          </a:xfrm>
          <a:prstGeom prst="rect">
            <a:avLst/>
          </a:prstGeom>
          <a:noFill/>
        </p:spPr>
        <p:txBody>
          <a:bodyPr wrap="none" rtlCol="0">
            <a:spAutoFit/>
          </a:bodyPr>
          <a:lstStyle/>
          <a:p>
            <a:r>
              <a:rPr lang="en-US" altLang="zh-CN"/>
              <a:t>b1</a:t>
            </a:r>
            <a:endParaRPr lang="en-US" altLang="zh-CN"/>
          </a:p>
        </p:txBody>
      </p:sp>
      <p:sp>
        <p:nvSpPr>
          <p:cNvPr id="9" name="文本框 8"/>
          <p:cNvSpPr txBox="1"/>
          <p:nvPr/>
        </p:nvSpPr>
        <p:spPr>
          <a:xfrm>
            <a:off x="7773035" y="1022985"/>
            <a:ext cx="436880" cy="368300"/>
          </a:xfrm>
          <a:prstGeom prst="rect">
            <a:avLst/>
          </a:prstGeom>
          <a:noFill/>
        </p:spPr>
        <p:txBody>
          <a:bodyPr wrap="none" rtlCol="0">
            <a:spAutoFit/>
          </a:bodyPr>
          <a:lstStyle/>
          <a:p>
            <a:r>
              <a:rPr lang="en-US" altLang="zh-CN"/>
              <a:t>b2</a:t>
            </a:r>
            <a:endParaRPr lang="en-US" altLang="zh-CN"/>
          </a:p>
        </p:txBody>
      </p:sp>
      <p:sp>
        <p:nvSpPr>
          <p:cNvPr id="10" name="文本框 9"/>
          <p:cNvSpPr txBox="1"/>
          <p:nvPr/>
        </p:nvSpPr>
        <p:spPr>
          <a:xfrm>
            <a:off x="8181975" y="2308860"/>
            <a:ext cx="436880" cy="368300"/>
          </a:xfrm>
          <a:prstGeom prst="rect">
            <a:avLst/>
          </a:prstGeom>
          <a:noFill/>
        </p:spPr>
        <p:txBody>
          <a:bodyPr wrap="none" rtlCol="0">
            <a:spAutoFit/>
          </a:bodyPr>
          <a:lstStyle/>
          <a:p>
            <a:r>
              <a:rPr lang="en-US" altLang="zh-CN"/>
              <a:t>b3</a:t>
            </a:r>
            <a:endParaRPr lang="en-US" altLang="zh-CN"/>
          </a:p>
        </p:txBody>
      </p:sp>
      <p:sp>
        <p:nvSpPr>
          <p:cNvPr id="11" name="文本框 10"/>
          <p:cNvSpPr txBox="1"/>
          <p:nvPr/>
        </p:nvSpPr>
        <p:spPr>
          <a:xfrm>
            <a:off x="7041515" y="3101340"/>
            <a:ext cx="436880" cy="368300"/>
          </a:xfrm>
          <a:prstGeom prst="rect">
            <a:avLst/>
          </a:prstGeom>
          <a:noFill/>
        </p:spPr>
        <p:txBody>
          <a:bodyPr wrap="none" rtlCol="0">
            <a:spAutoFit/>
          </a:bodyPr>
          <a:lstStyle/>
          <a:p>
            <a:r>
              <a:rPr lang="en-US" altLang="zh-CN"/>
              <a:t>b4</a:t>
            </a:r>
            <a:endParaRPr lang="en-US" altLang="zh-CN"/>
          </a:p>
        </p:txBody>
      </p:sp>
      <p:sp>
        <p:nvSpPr>
          <p:cNvPr id="12" name="文本框 11"/>
          <p:cNvSpPr txBox="1"/>
          <p:nvPr/>
        </p:nvSpPr>
        <p:spPr>
          <a:xfrm>
            <a:off x="5769610" y="2308860"/>
            <a:ext cx="436880" cy="368300"/>
          </a:xfrm>
          <a:prstGeom prst="rect">
            <a:avLst/>
          </a:prstGeom>
          <a:noFill/>
        </p:spPr>
        <p:txBody>
          <a:bodyPr wrap="none" rtlCol="0">
            <a:spAutoFit/>
          </a:bodyPr>
          <a:lstStyle/>
          <a:p>
            <a:r>
              <a:rPr lang="en-US" altLang="zh-CN"/>
              <a:t>b5</a:t>
            </a:r>
            <a:endParaRPr lang="en-US" altLang="zh-CN"/>
          </a:p>
        </p:txBody>
      </p:sp>
      <p:sp>
        <p:nvSpPr>
          <p:cNvPr id="13" name="文本框 12"/>
          <p:cNvSpPr txBox="1"/>
          <p:nvPr/>
        </p:nvSpPr>
        <p:spPr>
          <a:xfrm>
            <a:off x="6596380" y="1607185"/>
            <a:ext cx="436880" cy="368300"/>
          </a:xfrm>
          <a:prstGeom prst="rect">
            <a:avLst/>
          </a:prstGeom>
          <a:noFill/>
        </p:spPr>
        <p:txBody>
          <a:bodyPr wrap="none" rtlCol="0">
            <a:spAutoFit/>
          </a:bodyPr>
          <a:lstStyle/>
          <a:p>
            <a:r>
              <a:rPr lang="en-US" altLang="zh-CN"/>
              <a:t>b6</a:t>
            </a:r>
            <a:endParaRPr lang="en-US" altLang="zh-CN"/>
          </a:p>
        </p:txBody>
      </p:sp>
      <p:sp>
        <p:nvSpPr>
          <p:cNvPr id="14" name="文本框 13"/>
          <p:cNvSpPr txBox="1"/>
          <p:nvPr/>
        </p:nvSpPr>
        <p:spPr>
          <a:xfrm>
            <a:off x="7355205" y="2024380"/>
            <a:ext cx="436880" cy="368300"/>
          </a:xfrm>
          <a:prstGeom prst="rect">
            <a:avLst/>
          </a:prstGeom>
          <a:noFill/>
        </p:spPr>
        <p:txBody>
          <a:bodyPr wrap="none" rtlCol="0">
            <a:spAutoFit/>
          </a:bodyPr>
          <a:lstStyle/>
          <a:p>
            <a:r>
              <a:rPr lang="en-US" altLang="zh-CN"/>
              <a:t>b7</a:t>
            </a:r>
            <a:endParaRPr lang="en-US" altLang="zh-C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文本占位符 8193"/>
          <p:cNvSpPr>
            <a:spLocks noGrp="1"/>
          </p:cNvSpPr>
          <p:nvPr>
            <p:ph type="body" idx="1"/>
          </p:nvPr>
        </p:nvSpPr>
        <p:spPr>
          <a:xfrm>
            <a:off x="457200" y="146685"/>
            <a:ext cx="8229600" cy="5146675"/>
          </a:xfrm>
        </p:spPr>
        <p:txBody>
          <a:bodyPr/>
          <a:lstStyle/>
          <a:p>
            <a:pPr>
              <a:lnSpc>
                <a:spcPct val="200000"/>
              </a:lnSpc>
              <a:buNone/>
            </a:pPr>
            <a:r>
              <a:rPr lang="zh-CN" altLang="en-US" sz="2000" dirty="0">
                <a:solidFill>
                  <a:schemeClr val="accent6">
                    <a:lumMod val="50000"/>
                  </a:schemeClr>
                </a:solidFill>
                <a:latin typeface="楷体" panose="02010609060101010101" charset="-122"/>
                <a:ea typeface="楷体" panose="02010609060101010101" charset="-122"/>
                <a:cs typeface="楷体" panose="02010609060101010101" charset="-122"/>
              </a:rPr>
              <a:t>	</a:t>
            </a:r>
            <a:r>
              <a:rPr lang="zh-CN" altLang="en-US" sz="2800" b="1" dirty="0">
                <a:solidFill>
                  <a:srgbClr val="FF0000"/>
                </a:solidFill>
                <a:latin typeface="楷体" panose="02010609060101010101" charset="-122"/>
                <a:ea typeface="楷体" panose="02010609060101010101" charset="-122"/>
                <a:cs typeface="楷体" panose="02010609060101010101" charset="-122"/>
              </a:rPr>
              <a:t>思考：</a:t>
            </a:r>
            <a:r>
              <a:rPr lang="zh-CN" altLang="en-US" sz="2400" b="1" dirty="0">
                <a:solidFill>
                  <a:schemeClr val="accent6">
                    <a:lumMod val="50000"/>
                  </a:schemeClr>
                </a:solidFill>
                <a:latin typeface="楷体" panose="02010609060101010101" charset="-122"/>
                <a:ea typeface="楷体" panose="02010609060101010101" charset="-122"/>
                <a:cs typeface="楷体" panose="02010609060101010101" charset="-122"/>
              </a:rPr>
              <a:t>  求：1!+2!+3!+……+10！</a:t>
            </a:r>
            <a:endParaRPr lang="zh-CN" altLang="en-US" sz="2400" b="1" dirty="0">
              <a:solidFill>
                <a:schemeClr val="accent6">
                  <a:lumMod val="50000"/>
                </a:schemeClr>
              </a:solidFill>
              <a:latin typeface="楷体" panose="02010609060101010101" charset="-122"/>
              <a:ea typeface="楷体" panose="02010609060101010101" charset="-122"/>
              <a:cs typeface="楷体" panose="02010609060101010101" charset="-122"/>
            </a:endParaRPr>
          </a:p>
          <a:p>
            <a:pPr>
              <a:lnSpc>
                <a:spcPct val="200000"/>
              </a:lnSpc>
              <a:buNone/>
            </a:pPr>
            <a:r>
              <a:rPr lang="zh-CN" altLang="en-US" sz="1200" b="1" dirty="0">
                <a:solidFill>
                  <a:schemeClr val="accent6">
                    <a:lumMod val="50000"/>
                  </a:schemeClr>
                </a:solidFill>
                <a:latin typeface="楷体" panose="02010609060101010101" charset="-122"/>
                <a:ea typeface="楷体" panose="02010609060101010101" charset="-122"/>
                <a:cs typeface="楷体" panose="02010609060101010101" charset="-122"/>
              </a:rPr>
              <a:t>	</a:t>
            </a:r>
            <a:endParaRPr lang="zh-CN" altLang="en-US" sz="1200" b="1" dirty="0">
              <a:solidFill>
                <a:schemeClr val="accent6">
                  <a:lumMod val="50000"/>
                </a:schemeClr>
              </a:solidFill>
              <a:latin typeface="楷体" panose="02010609060101010101" charset="-122"/>
              <a:ea typeface="楷体" panose="02010609060101010101" charset="-122"/>
              <a:cs typeface="楷体" panose="02010609060101010101" charset="-122"/>
            </a:endParaRPr>
          </a:p>
          <a:p>
            <a:pPr>
              <a:lnSpc>
                <a:spcPct val="200000"/>
              </a:lnSpc>
              <a:buNone/>
            </a:pPr>
            <a:endParaRPr lang="zh-CN" altLang="en-US" sz="1200" b="1" dirty="0">
              <a:solidFill>
                <a:schemeClr val="accent6">
                  <a:lumMod val="50000"/>
                </a:schemeClr>
              </a:solidFill>
              <a:latin typeface="楷体" panose="02010609060101010101" charset="-122"/>
              <a:ea typeface="楷体" panose="02010609060101010101" charset="-122"/>
              <a:cs typeface="楷体" panose="02010609060101010101" charset="-122"/>
            </a:endParaRPr>
          </a:p>
          <a:p>
            <a:pPr>
              <a:lnSpc>
                <a:spcPct val="200000"/>
              </a:lnSpc>
              <a:buNone/>
            </a:pPr>
            <a:endParaRPr lang="zh-CN" altLang="en-US" sz="1200" b="1" dirty="0">
              <a:solidFill>
                <a:schemeClr val="accent6">
                  <a:lumMod val="50000"/>
                </a:schemeClr>
              </a:solidFill>
              <a:latin typeface="楷体" panose="02010609060101010101" charset="-122"/>
              <a:ea typeface="楷体" panose="02010609060101010101" charset="-122"/>
              <a:cs typeface="楷体" panose="02010609060101010101" charset="-122"/>
            </a:endParaRPr>
          </a:p>
          <a:p>
            <a:pPr>
              <a:lnSpc>
                <a:spcPct val="200000"/>
              </a:lnSpc>
              <a:buNone/>
            </a:pPr>
            <a:endParaRPr lang="zh-CN" altLang="en-US" sz="1200" b="1" dirty="0">
              <a:solidFill>
                <a:schemeClr val="accent6">
                  <a:lumMod val="50000"/>
                </a:schemeClr>
              </a:solidFill>
              <a:latin typeface="楷体" panose="02010609060101010101" charset="-122"/>
              <a:ea typeface="楷体" panose="02010609060101010101" charset="-122"/>
              <a:cs typeface="楷体" panose="02010609060101010101" charset="-122"/>
            </a:endParaRPr>
          </a:p>
          <a:p>
            <a:pPr>
              <a:lnSpc>
                <a:spcPct val="200000"/>
              </a:lnSpc>
              <a:buNone/>
            </a:pPr>
            <a:endParaRPr lang="zh-CN" altLang="en-US" sz="1200" b="1" dirty="0">
              <a:solidFill>
                <a:schemeClr val="accent6">
                  <a:lumMod val="50000"/>
                </a:schemeClr>
              </a:solidFill>
              <a:latin typeface="楷体" panose="02010609060101010101" charset="-122"/>
              <a:ea typeface="楷体" panose="02010609060101010101" charset="-122"/>
              <a:cs typeface="楷体" panose="02010609060101010101" charset="-122"/>
            </a:endParaRPr>
          </a:p>
          <a:p>
            <a:pPr>
              <a:lnSpc>
                <a:spcPct val="200000"/>
              </a:lnSpc>
              <a:buNone/>
            </a:pPr>
            <a:endParaRPr lang="zh-CN" altLang="en-US" sz="1200" b="1" dirty="0">
              <a:solidFill>
                <a:schemeClr val="accent6">
                  <a:lumMod val="50000"/>
                </a:schemeClr>
              </a:solidFill>
              <a:latin typeface="楷体" panose="02010609060101010101" charset="-122"/>
              <a:ea typeface="楷体" panose="02010609060101010101" charset="-122"/>
              <a:cs typeface="楷体" panose="02010609060101010101" charset="-122"/>
            </a:endParaRPr>
          </a:p>
          <a:p>
            <a:pPr>
              <a:lnSpc>
                <a:spcPct val="200000"/>
              </a:lnSpc>
              <a:buNone/>
            </a:pPr>
            <a:endParaRPr lang="zh-CN" altLang="en-US" sz="1200" b="1" dirty="0">
              <a:solidFill>
                <a:schemeClr val="accent6">
                  <a:lumMod val="50000"/>
                </a:schemeClr>
              </a:solidFill>
              <a:latin typeface="楷体" panose="02010609060101010101" charset="-122"/>
              <a:ea typeface="楷体" panose="02010609060101010101" charset="-122"/>
              <a:cs typeface="楷体" panose="02010609060101010101" charset="-122"/>
            </a:endParaRPr>
          </a:p>
          <a:p>
            <a:pPr>
              <a:lnSpc>
                <a:spcPct val="200000"/>
              </a:lnSpc>
              <a:buNone/>
            </a:pPr>
            <a:endParaRPr lang="zh-CN" altLang="en-US" sz="1600" b="1" dirty="0">
              <a:solidFill>
                <a:schemeClr val="accent6">
                  <a:lumMod val="50000"/>
                </a:schemeClr>
              </a:solidFill>
              <a:latin typeface="楷体" panose="02010609060101010101" charset="-122"/>
              <a:ea typeface="楷体" panose="02010609060101010101" charset="-122"/>
              <a:cs typeface="楷体" panose="02010609060101010101" charset="-122"/>
            </a:endParaRPr>
          </a:p>
        </p:txBody>
      </p:sp>
      <p:sp>
        <p:nvSpPr>
          <p:cNvPr id="2" name="文本框 1"/>
          <p:cNvSpPr txBox="1"/>
          <p:nvPr/>
        </p:nvSpPr>
        <p:spPr>
          <a:xfrm>
            <a:off x="996950" y="987425"/>
            <a:ext cx="6884670" cy="5354320"/>
          </a:xfrm>
          <a:prstGeom prst="rect">
            <a:avLst/>
          </a:prstGeom>
          <a:noFill/>
        </p:spPr>
        <p:txBody>
          <a:bodyPr wrap="square" rtlCol="0">
            <a:spAutoFit/>
          </a:bodyPr>
          <a:lstStyle/>
          <a:p>
            <a:pPr>
              <a:lnSpc>
                <a:spcPct val="150000"/>
              </a:lnSpc>
              <a:buNone/>
            </a:pPr>
            <a:r>
              <a:rPr lang="zh-CN" altLang="en-US" sz="1200" b="1" dirty="0">
                <a:solidFill>
                  <a:schemeClr val="accent6">
                    <a:lumMod val="50000"/>
                  </a:schemeClr>
                </a:solidFill>
                <a:latin typeface="楷体" panose="02010609060101010101" charset="-122"/>
                <a:ea typeface="楷体" panose="02010609060101010101" charset="-122"/>
                <a:cs typeface="楷体" panose="02010609060101010101" charset="-122"/>
                <a:sym typeface="+mn-ea"/>
              </a:rPr>
              <a:t>         </a:t>
            </a:r>
            <a:r>
              <a:rPr lang="zh-CN" altLang="en-US" sz="1800" b="1" dirty="0">
                <a:solidFill>
                  <a:schemeClr val="accent6">
                    <a:lumMod val="50000"/>
                  </a:schemeClr>
                </a:solidFill>
                <a:latin typeface="楷体" panose="02010609060101010101" charset="-122"/>
                <a:ea typeface="楷体" panose="02010609060101010101" charset="-122"/>
                <a:cs typeface="楷体" panose="02010609060101010101" charset="-122"/>
                <a:sym typeface="+mn-ea"/>
              </a:rPr>
              <a:t> </a:t>
            </a:r>
            <a:r>
              <a:rPr lang="zh-CN" altLang="en-US" sz="2000" b="1" dirty="0">
                <a:solidFill>
                  <a:schemeClr val="accent6">
                    <a:lumMod val="50000"/>
                  </a:schemeClr>
                </a:solidFill>
                <a:latin typeface="楷体" panose="02010609060101010101" charset="-122"/>
                <a:ea typeface="楷体" panose="02010609060101010101" charset="-122"/>
                <a:cs typeface="楷体" panose="02010609060101010101" charset="-122"/>
                <a:sym typeface="+mn-ea"/>
              </a:rPr>
              <a:t> </a:t>
            </a:r>
            <a:r>
              <a:rPr lang="en-US" altLang="zh-CN" sz="2000" b="1" dirty="0">
                <a:solidFill>
                  <a:schemeClr val="accent6">
                    <a:lumMod val="50000"/>
                  </a:schemeClr>
                </a:solidFill>
                <a:latin typeface="楷体" panose="02010609060101010101" charset="-122"/>
                <a:ea typeface="楷体" panose="02010609060101010101" charset="-122"/>
                <a:cs typeface="楷体" panose="02010609060101010101" charset="-122"/>
                <a:sym typeface="+mn-ea"/>
              </a:rPr>
              <a:t>#</a:t>
            </a:r>
            <a:r>
              <a:rPr lang="zh-CN" altLang="en-US" sz="2000" b="1" dirty="0">
                <a:solidFill>
                  <a:schemeClr val="accent6">
                    <a:lumMod val="50000"/>
                  </a:schemeClr>
                </a:solidFill>
                <a:latin typeface="楷体" panose="02010609060101010101" charset="-122"/>
                <a:ea typeface="楷体" panose="02010609060101010101" charset="-122"/>
                <a:cs typeface="楷体" panose="02010609060101010101" charset="-122"/>
                <a:sym typeface="+mn-ea"/>
              </a:rPr>
              <a:t>include&lt;iostream&gt; </a:t>
            </a:r>
            <a:endParaRPr lang="zh-CN" altLang="en-US" sz="2000" b="1" dirty="0">
              <a:solidFill>
                <a:schemeClr val="accent6">
                  <a:lumMod val="50000"/>
                </a:schemeClr>
              </a:solidFill>
              <a:latin typeface="楷体" panose="02010609060101010101" charset="-122"/>
              <a:ea typeface="楷体" panose="02010609060101010101" charset="-122"/>
              <a:cs typeface="楷体" panose="02010609060101010101" charset="-122"/>
            </a:endParaRPr>
          </a:p>
          <a:p>
            <a:pPr>
              <a:lnSpc>
                <a:spcPct val="150000"/>
              </a:lnSpc>
              <a:buNone/>
            </a:pPr>
            <a:r>
              <a:rPr lang="zh-CN" altLang="en-US" sz="2000" b="1" dirty="0">
                <a:solidFill>
                  <a:schemeClr val="accent6">
                    <a:lumMod val="50000"/>
                  </a:schemeClr>
                </a:solidFill>
                <a:latin typeface="楷体" panose="02010609060101010101" charset="-122"/>
                <a:ea typeface="楷体" panose="02010609060101010101" charset="-122"/>
                <a:cs typeface="楷体" panose="02010609060101010101" charset="-122"/>
                <a:sym typeface="+mn-ea"/>
              </a:rPr>
              <a:t>	using namespace std; </a:t>
            </a:r>
            <a:endParaRPr lang="zh-CN" altLang="en-US" sz="2000" b="1" dirty="0">
              <a:solidFill>
                <a:schemeClr val="accent6">
                  <a:lumMod val="50000"/>
                </a:schemeClr>
              </a:solidFill>
              <a:latin typeface="楷体" panose="02010609060101010101" charset="-122"/>
              <a:ea typeface="楷体" panose="02010609060101010101" charset="-122"/>
              <a:cs typeface="楷体" panose="02010609060101010101" charset="-122"/>
            </a:endParaRPr>
          </a:p>
          <a:p>
            <a:pPr>
              <a:lnSpc>
                <a:spcPct val="150000"/>
              </a:lnSpc>
              <a:buNone/>
            </a:pPr>
            <a:r>
              <a:rPr lang="zh-CN" altLang="en-US" sz="2000" b="1" dirty="0">
                <a:solidFill>
                  <a:schemeClr val="accent6">
                    <a:lumMod val="50000"/>
                  </a:schemeClr>
                </a:solidFill>
                <a:latin typeface="楷体" panose="02010609060101010101" charset="-122"/>
                <a:ea typeface="楷体" panose="02010609060101010101" charset="-122"/>
                <a:cs typeface="楷体" panose="02010609060101010101" charset="-122"/>
                <a:sym typeface="+mn-ea"/>
              </a:rPr>
              <a:t>	int main() </a:t>
            </a:r>
            <a:endParaRPr lang="zh-CN" altLang="en-US" sz="2000" b="1" dirty="0">
              <a:solidFill>
                <a:schemeClr val="accent6">
                  <a:lumMod val="50000"/>
                </a:schemeClr>
              </a:solidFill>
              <a:latin typeface="楷体" panose="02010609060101010101" charset="-122"/>
              <a:ea typeface="楷体" panose="02010609060101010101" charset="-122"/>
              <a:cs typeface="楷体" panose="02010609060101010101" charset="-122"/>
            </a:endParaRPr>
          </a:p>
          <a:p>
            <a:pPr>
              <a:lnSpc>
                <a:spcPct val="150000"/>
              </a:lnSpc>
              <a:buNone/>
            </a:pPr>
            <a:r>
              <a:rPr lang="zh-CN" altLang="en-US" sz="2000" b="1" dirty="0">
                <a:solidFill>
                  <a:schemeClr val="accent6">
                    <a:lumMod val="50000"/>
                  </a:schemeClr>
                </a:solidFill>
                <a:latin typeface="楷体" panose="02010609060101010101" charset="-122"/>
                <a:ea typeface="楷体" panose="02010609060101010101" charset="-122"/>
                <a:cs typeface="楷体" panose="02010609060101010101" charset="-122"/>
                <a:sym typeface="+mn-ea"/>
              </a:rPr>
              <a:t>	{   </a:t>
            </a:r>
            <a:endParaRPr lang="zh-CN" altLang="en-US" sz="2000" b="1" dirty="0">
              <a:solidFill>
                <a:schemeClr val="accent6">
                  <a:lumMod val="50000"/>
                </a:schemeClr>
              </a:solidFill>
              <a:latin typeface="楷体" panose="02010609060101010101" charset="-122"/>
              <a:ea typeface="楷体" panose="02010609060101010101" charset="-122"/>
              <a:cs typeface="楷体" panose="02010609060101010101" charset="-122"/>
            </a:endParaRPr>
          </a:p>
          <a:p>
            <a:pPr>
              <a:lnSpc>
                <a:spcPct val="150000"/>
              </a:lnSpc>
              <a:buNone/>
            </a:pPr>
            <a:r>
              <a:rPr lang="zh-CN" altLang="en-US" sz="2000" b="1" dirty="0">
                <a:solidFill>
                  <a:schemeClr val="accent6">
                    <a:lumMod val="50000"/>
                  </a:schemeClr>
                </a:solidFill>
                <a:latin typeface="楷体" panose="02010609060101010101" charset="-122"/>
                <a:ea typeface="楷体" panose="02010609060101010101" charset="-122"/>
                <a:cs typeface="楷体" panose="02010609060101010101" charset="-122"/>
                <a:sym typeface="+mn-ea"/>
              </a:rPr>
              <a:t>	       int sum=0; </a:t>
            </a:r>
            <a:endParaRPr lang="zh-CN" altLang="en-US" sz="2000" b="1" dirty="0">
              <a:solidFill>
                <a:schemeClr val="accent6">
                  <a:lumMod val="50000"/>
                </a:schemeClr>
              </a:solidFill>
              <a:latin typeface="楷体" panose="02010609060101010101" charset="-122"/>
              <a:ea typeface="楷体" panose="02010609060101010101" charset="-122"/>
              <a:cs typeface="楷体" panose="02010609060101010101" charset="-122"/>
            </a:endParaRPr>
          </a:p>
          <a:p>
            <a:pPr>
              <a:lnSpc>
                <a:spcPct val="150000"/>
              </a:lnSpc>
              <a:buNone/>
            </a:pPr>
            <a:r>
              <a:rPr lang="zh-CN" altLang="en-US" sz="2000" b="1" dirty="0">
                <a:solidFill>
                  <a:schemeClr val="accent6">
                    <a:lumMod val="50000"/>
                  </a:schemeClr>
                </a:solidFill>
                <a:latin typeface="楷体" panose="02010609060101010101" charset="-122"/>
                <a:ea typeface="楷体" panose="02010609060101010101" charset="-122"/>
                <a:cs typeface="楷体" panose="02010609060101010101" charset="-122"/>
                <a:sym typeface="+mn-ea"/>
              </a:rPr>
              <a:t>	　　for (int i=1; i&lt;=10; i++) </a:t>
            </a:r>
            <a:endParaRPr lang="zh-CN" altLang="en-US" sz="2000" b="1" dirty="0">
              <a:solidFill>
                <a:schemeClr val="accent6">
                  <a:lumMod val="50000"/>
                </a:schemeClr>
              </a:solidFill>
              <a:latin typeface="楷体" panose="02010609060101010101" charset="-122"/>
              <a:ea typeface="楷体" panose="02010609060101010101" charset="-122"/>
              <a:cs typeface="楷体" panose="02010609060101010101" charset="-122"/>
            </a:endParaRPr>
          </a:p>
          <a:p>
            <a:pPr>
              <a:lnSpc>
                <a:spcPct val="150000"/>
              </a:lnSpc>
              <a:buNone/>
            </a:pPr>
            <a:r>
              <a:rPr lang="zh-CN" altLang="en-US" sz="2000" b="1" dirty="0">
                <a:solidFill>
                  <a:schemeClr val="accent6">
                    <a:lumMod val="50000"/>
                  </a:schemeClr>
                </a:solidFill>
                <a:latin typeface="楷体" panose="02010609060101010101" charset="-122"/>
                <a:ea typeface="楷体" panose="02010609060101010101" charset="-122"/>
                <a:cs typeface="楷体" panose="02010609060101010101" charset="-122"/>
                <a:sym typeface="+mn-ea"/>
              </a:rPr>
              <a:t>	　　　　sum+=</a:t>
            </a:r>
            <a:r>
              <a:rPr lang="zh-CN" altLang="en-US" sz="2400" b="1" u="sng" dirty="0">
                <a:solidFill>
                  <a:srgbClr val="FF0000"/>
                </a:solidFill>
                <a:latin typeface="楷体" panose="02010609060101010101" charset="-122"/>
                <a:ea typeface="楷体" panose="02010609060101010101" charset="-122"/>
                <a:cs typeface="楷体" panose="02010609060101010101" charset="-122"/>
                <a:sym typeface="+mn-ea"/>
              </a:rPr>
              <a:t>js(i)</a:t>
            </a:r>
            <a:r>
              <a:rPr lang="zh-CN" altLang="en-US" sz="2000" b="1" u="sng" dirty="0">
                <a:solidFill>
                  <a:srgbClr val="FF0000"/>
                </a:solidFill>
                <a:latin typeface="楷体" panose="02010609060101010101" charset="-122"/>
                <a:ea typeface="楷体" panose="02010609060101010101" charset="-122"/>
                <a:cs typeface="楷体" panose="02010609060101010101" charset="-122"/>
                <a:sym typeface="+mn-ea"/>
              </a:rPr>
              <a:t>; </a:t>
            </a:r>
            <a:r>
              <a:rPr lang="zh-CN" altLang="en-US" sz="2800" b="1" u="sng" dirty="0">
                <a:solidFill>
                  <a:srgbClr val="FF0000"/>
                </a:solidFill>
                <a:latin typeface="楷体" panose="02010609060101010101" charset="-122"/>
                <a:ea typeface="楷体" panose="02010609060101010101" charset="-122"/>
                <a:cs typeface="楷体" panose="02010609060101010101" charset="-122"/>
                <a:sym typeface="+mn-ea"/>
              </a:rPr>
              <a:t>？</a:t>
            </a:r>
            <a:r>
              <a:rPr lang="zh-CN" altLang="en-US" sz="2800" b="1" dirty="0">
                <a:solidFill>
                  <a:srgbClr val="FF0000"/>
                </a:solidFill>
                <a:latin typeface="楷体" panose="02010609060101010101" charset="-122"/>
                <a:ea typeface="楷体" panose="02010609060101010101" charset="-122"/>
                <a:cs typeface="楷体" panose="02010609060101010101" charset="-122"/>
                <a:sym typeface="+mn-ea"/>
              </a:rPr>
              <a:t>　</a:t>
            </a:r>
            <a:r>
              <a:rPr lang="en-US" altLang="zh-CN" sz="2000" b="1" dirty="0">
                <a:solidFill>
                  <a:schemeClr val="accent6">
                    <a:lumMod val="50000"/>
                  </a:schemeClr>
                </a:solidFill>
                <a:latin typeface="楷体" panose="02010609060101010101" charset="-122"/>
                <a:ea typeface="楷体" panose="02010609060101010101" charset="-122"/>
                <a:cs typeface="楷体" panose="02010609060101010101" charset="-122"/>
                <a:sym typeface="+mn-ea"/>
              </a:rPr>
              <a:t>			</a:t>
            </a:r>
            <a:r>
              <a:rPr lang="zh-CN" altLang="en-US" sz="2000" b="1" dirty="0">
                <a:solidFill>
                  <a:schemeClr val="accent6">
                    <a:lumMod val="50000"/>
                  </a:schemeClr>
                </a:solidFill>
                <a:latin typeface="楷体" panose="02010609060101010101" charset="-122"/>
                <a:ea typeface="楷体" panose="02010609060101010101" charset="-122"/>
                <a:cs typeface="楷体" panose="02010609060101010101" charset="-122"/>
                <a:sym typeface="+mn-ea"/>
              </a:rPr>
              <a:t>cout&lt;&lt;"sum="&lt;&lt;sum&lt;&lt;endl; </a:t>
            </a:r>
            <a:endParaRPr lang="zh-CN" altLang="en-US" sz="2000" b="1" dirty="0">
              <a:solidFill>
                <a:schemeClr val="accent6">
                  <a:lumMod val="50000"/>
                </a:schemeClr>
              </a:solidFill>
              <a:latin typeface="楷体" panose="02010609060101010101" charset="-122"/>
              <a:ea typeface="楷体" panose="02010609060101010101" charset="-122"/>
              <a:cs typeface="楷体" panose="02010609060101010101" charset="-122"/>
            </a:endParaRPr>
          </a:p>
          <a:p>
            <a:pPr>
              <a:lnSpc>
                <a:spcPct val="150000"/>
              </a:lnSpc>
              <a:buNone/>
            </a:pPr>
            <a:r>
              <a:rPr lang="zh-CN" altLang="en-US" sz="2000" b="1" dirty="0">
                <a:solidFill>
                  <a:schemeClr val="accent6">
                    <a:lumMod val="50000"/>
                  </a:schemeClr>
                </a:solidFill>
                <a:latin typeface="楷体" panose="02010609060101010101" charset="-122"/>
                <a:ea typeface="楷体" panose="02010609060101010101" charset="-122"/>
                <a:cs typeface="楷体" panose="02010609060101010101" charset="-122"/>
                <a:sym typeface="+mn-ea"/>
              </a:rPr>
              <a:t>	　　return 0;</a:t>
            </a:r>
            <a:endParaRPr lang="zh-CN" altLang="en-US" sz="2000" b="1" dirty="0">
              <a:solidFill>
                <a:schemeClr val="accent6">
                  <a:lumMod val="50000"/>
                </a:schemeClr>
              </a:solidFill>
              <a:latin typeface="楷体" panose="02010609060101010101" charset="-122"/>
              <a:ea typeface="楷体" panose="02010609060101010101" charset="-122"/>
              <a:cs typeface="楷体" panose="02010609060101010101" charset="-122"/>
            </a:endParaRPr>
          </a:p>
          <a:p>
            <a:pPr>
              <a:lnSpc>
                <a:spcPct val="150000"/>
              </a:lnSpc>
              <a:buNone/>
            </a:pPr>
            <a:r>
              <a:rPr lang="zh-CN" altLang="en-US" sz="2000" b="1" dirty="0">
                <a:solidFill>
                  <a:schemeClr val="accent6">
                    <a:lumMod val="50000"/>
                  </a:schemeClr>
                </a:solidFill>
                <a:latin typeface="楷体" panose="02010609060101010101" charset="-122"/>
                <a:ea typeface="楷体" panose="02010609060101010101" charset="-122"/>
                <a:cs typeface="楷体" panose="02010609060101010101" charset="-122"/>
                <a:sym typeface="+mn-ea"/>
              </a:rPr>
              <a:t>	} </a:t>
            </a:r>
            <a:endParaRPr lang="zh-CN" altLang="en-US" sz="2000" b="1" dirty="0">
              <a:solidFill>
                <a:schemeClr val="accent6">
                  <a:lumMod val="50000"/>
                </a:schemeClr>
              </a:solidFill>
              <a:latin typeface="楷体" panose="02010609060101010101" charset="-122"/>
              <a:ea typeface="楷体" panose="02010609060101010101" charset="-122"/>
              <a:cs typeface="楷体" panose="02010609060101010101" charset="-122"/>
            </a:endParaRPr>
          </a:p>
          <a:p>
            <a:pPr>
              <a:lnSpc>
                <a:spcPct val="150000"/>
              </a:lnSpc>
              <a:buNone/>
            </a:pPr>
            <a:endParaRPr lang="zh-CN" altLang="en-US" sz="2000"/>
          </a:p>
        </p:txBody>
      </p:sp>
      <p:sp>
        <p:nvSpPr>
          <p:cNvPr id="3" name="文本框 2"/>
          <p:cNvSpPr txBox="1"/>
          <p:nvPr/>
        </p:nvSpPr>
        <p:spPr>
          <a:xfrm>
            <a:off x="615315" y="5702935"/>
            <a:ext cx="8071485" cy="922020"/>
          </a:xfrm>
          <a:prstGeom prst="rect">
            <a:avLst/>
          </a:prstGeom>
          <a:noFill/>
        </p:spPr>
        <p:txBody>
          <a:bodyPr wrap="square" rtlCol="0">
            <a:spAutoFit/>
          </a:bodyPr>
          <a:lstStyle/>
          <a:p>
            <a:pPr algn="just">
              <a:lnSpc>
                <a:spcPct val="150000"/>
              </a:lnSpc>
            </a:pPr>
            <a:r>
              <a:rPr lang="en-US" altLang="zh-CN" b="1" dirty="0">
                <a:solidFill>
                  <a:schemeClr val="accent6">
                    <a:lumMod val="50000"/>
                  </a:schemeClr>
                </a:solidFill>
                <a:latin typeface="楷体" panose="02010609060101010101" charset="-122"/>
                <a:ea typeface="楷体" panose="02010609060101010101" charset="-122"/>
                <a:cs typeface="楷体" panose="02010609060101010101" charset="-122"/>
                <a:sym typeface="+mn-ea"/>
              </a:rPr>
              <a:t>    </a:t>
            </a:r>
            <a:r>
              <a:rPr lang="zh-CN" altLang="en-US" b="1" dirty="0">
                <a:solidFill>
                  <a:schemeClr val="accent6">
                    <a:lumMod val="50000"/>
                  </a:schemeClr>
                </a:solidFill>
                <a:latin typeface="楷体" panose="02010609060101010101" charset="-122"/>
                <a:ea typeface="楷体" panose="02010609060101010101" charset="-122"/>
                <a:cs typeface="楷体" panose="02010609060101010101" charset="-122"/>
                <a:sym typeface="+mn-ea"/>
              </a:rPr>
              <a:t>现在的问题是：C++不提供js(x)这样一个标准函数，这个程序是通不过的，没关系，我们编写自己需要的函数。</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1610"/>
            <a:ext cx="8229600" cy="4525963"/>
          </a:xfrm>
        </p:spPr>
        <p:txBody>
          <a:bodyPr/>
          <a:lstStyle/>
          <a:p>
            <a:r>
              <a:rPr lang="zh-CN" altLang="en-US" sz="2000" b="1"/>
              <a:t>#include&lt;iostream&gt;</a:t>
            </a:r>
            <a:endParaRPr lang="zh-CN" altLang="en-US" sz="2000" b="1"/>
          </a:p>
          <a:p>
            <a:r>
              <a:rPr lang="zh-CN" altLang="en-US" sz="2000" b="1"/>
              <a:t>#include&lt;cmath&gt;</a:t>
            </a:r>
            <a:endParaRPr lang="zh-CN" altLang="en-US" sz="2000" b="1"/>
          </a:p>
          <a:p>
            <a:r>
              <a:rPr lang="zh-CN" altLang="en-US" sz="2000" b="1"/>
              <a:t>using namespace std;</a:t>
            </a:r>
            <a:endParaRPr lang="zh-CN" altLang="en-US" sz="2000" b="1"/>
          </a:p>
          <a:p>
            <a:r>
              <a:rPr lang="zh-CN" altLang="en-US" sz="2000" b="1"/>
              <a:t>double area(double,double,double);</a:t>
            </a:r>
            <a:endParaRPr lang="zh-CN" altLang="en-US" sz="2000" b="1"/>
          </a:p>
          <a:p>
            <a:r>
              <a:rPr lang="zh-CN" altLang="en-US" sz="2000" b="1"/>
              <a:t>int main()</a:t>
            </a:r>
            <a:endParaRPr lang="zh-CN" altLang="en-US" sz="2000" b="1"/>
          </a:p>
          <a:p>
            <a:r>
              <a:rPr lang="zh-CN" altLang="en-US" sz="2000" b="1"/>
              <a:t>{</a:t>
            </a:r>
            <a:endParaRPr lang="zh-CN" altLang="en-US" sz="2000" b="1"/>
          </a:p>
          <a:p>
            <a:r>
              <a:rPr lang="zh-CN" altLang="en-US" sz="2000" b="1"/>
              <a:t>	double b1,b2,b3,b4,b5,b6,b7,s;</a:t>
            </a:r>
            <a:endParaRPr lang="zh-CN" altLang="en-US" sz="2000" b="1"/>
          </a:p>
          <a:p>
            <a:r>
              <a:rPr lang="zh-CN" altLang="en-US" sz="2000" b="1"/>
              <a:t>	cin&gt;&gt;b1&gt;&gt;b2&gt;&gt;b3&gt;&gt;b4&gt;&gt;b5&gt;&gt;b6&gt;&gt;b7;</a:t>
            </a:r>
            <a:endParaRPr lang="zh-CN" altLang="en-US" sz="2000" b="1"/>
          </a:p>
          <a:p>
            <a:r>
              <a:rPr lang="zh-CN" altLang="en-US" sz="2000" b="1"/>
              <a:t>	s=area(b1,b5,b6)+area(b2,b6,b7)+area(b3,b4,b7);</a:t>
            </a:r>
            <a:endParaRPr lang="zh-CN" altLang="en-US" sz="2000" b="1"/>
          </a:p>
          <a:p>
            <a:r>
              <a:rPr lang="zh-CN" altLang="en-US" sz="2000" b="1"/>
              <a:t>	cout&lt;&lt;s;</a:t>
            </a:r>
            <a:endParaRPr lang="zh-CN" altLang="en-US" sz="2000" b="1"/>
          </a:p>
          <a:p>
            <a:r>
              <a:rPr lang="zh-CN" altLang="en-US" sz="2000" b="1"/>
              <a:t>	return 0; </a:t>
            </a:r>
            <a:endParaRPr lang="zh-CN" altLang="en-US" sz="2000" b="1"/>
          </a:p>
          <a:p>
            <a:r>
              <a:rPr lang="zh-CN" altLang="en-US" sz="2000" b="1"/>
              <a:t>}</a:t>
            </a:r>
            <a:endParaRPr lang="zh-CN" altLang="en-US" sz="2000" b="1"/>
          </a:p>
          <a:p>
            <a:r>
              <a:rPr lang="zh-CN" altLang="en-US" sz="2000" b="1"/>
              <a:t>double area(double a,double b,double c)</a:t>
            </a:r>
            <a:endParaRPr lang="zh-CN" altLang="en-US" sz="2000" b="1"/>
          </a:p>
          <a:p>
            <a:r>
              <a:rPr lang="zh-CN" altLang="en-US" sz="2000" b="1"/>
              <a:t>{</a:t>
            </a:r>
            <a:endParaRPr lang="zh-CN" altLang="en-US" sz="2000" b="1"/>
          </a:p>
          <a:p>
            <a:r>
              <a:rPr lang="zh-CN" altLang="en-US" sz="2000" b="1"/>
              <a:t>	double p=(a+b+c)/2;</a:t>
            </a:r>
            <a:endParaRPr lang="zh-CN" altLang="en-US" sz="2000" b="1"/>
          </a:p>
          <a:p>
            <a:r>
              <a:rPr lang="zh-CN" altLang="en-US" sz="2000" b="1"/>
              <a:t>	return sqrt(p*(p-a)*(p-b)*(p-c));</a:t>
            </a:r>
            <a:endParaRPr lang="zh-CN" altLang="en-US" sz="2000" b="1"/>
          </a:p>
          <a:p>
            <a:r>
              <a:rPr lang="zh-CN" altLang="en-US" sz="2000" b="1"/>
              <a:t>}</a:t>
            </a:r>
            <a:endParaRPr lang="zh-CN" altLang="en-US" sz="2000" b="1"/>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2800" b="1">
                <a:solidFill>
                  <a:srgbClr val="FF0000"/>
                </a:solidFill>
                <a:latin typeface="楷体" panose="02010609060101010101" charset="-122"/>
                <a:ea typeface="楷体" panose="02010609060101010101" charset="-122"/>
                <a:cs typeface="楷体" panose="02010609060101010101" charset="-122"/>
              </a:rPr>
              <a:t>练习</a:t>
            </a:r>
            <a:r>
              <a:rPr lang="en-US" altLang="zh-CN" sz="2800" b="1">
                <a:solidFill>
                  <a:srgbClr val="FF0000"/>
                </a:solidFill>
                <a:latin typeface="楷体" panose="02010609060101010101" charset="-122"/>
                <a:ea typeface="楷体" panose="02010609060101010101" charset="-122"/>
                <a:cs typeface="楷体" panose="02010609060101010101" charset="-122"/>
              </a:rPr>
              <a:t>3</a:t>
            </a:r>
            <a:r>
              <a:rPr lang="zh-CN" altLang="en-US" sz="2800" b="1">
                <a:solidFill>
                  <a:srgbClr val="FF0000"/>
                </a:solidFill>
                <a:latin typeface="楷体" panose="02010609060101010101" charset="-122"/>
                <a:ea typeface="楷体" panose="02010609060101010101" charset="-122"/>
                <a:cs typeface="楷体" panose="02010609060101010101" charset="-122"/>
              </a:rPr>
              <a:t>：</a:t>
            </a:r>
            <a:endParaRPr lang="zh-CN" altLang="en-US" sz="2800" b="1">
              <a:solidFill>
                <a:srgbClr val="FF0000"/>
              </a:solidFill>
              <a:latin typeface="楷体" panose="02010609060101010101" charset="-122"/>
              <a:ea typeface="楷体" panose="02010609060101010101" charset="-122"/>
              <a:cs typeface="楷体" panose="02010609060101010101" charset="-122"/>
            </a:endParaRPr>
          </a:p>
        </p:txBody>
      </p:sp>
      <p:sp>
        <p:nvSpPr>
          <p:cNvPr id="3" name="内容占位符 2"/>
          <p:cNvSpPr>
            <a:spLocks noGrp="1"/>
          </p:cNvSpPr>
          <p:nvPr>
            <p:ph idx="1"/>
          </p:nvPr>
        </p:nvSpPr>
        <p:spPr/>
        <p:txBody>
          <a:bodyPr/>
          <a:lstStyle/>
          <a:p>
            <a:pPr>
              <a:lnSpc>
                <a:spcPct val="150000"/>
              </a:lnSpc>
            </a:pPr>
            <a:r>
              <a:rPr lang="zh-CN" altLang="en-US" sz="2800" b="1"/>
              <a:t>定义一个函数</a:t>
            </a:r>
            <a:r>
              <a:rPr lang="en-US" altLang="zh-CN" sz="2800" b="1"/>
              <a:t>check</a:t>
            </a:r>
            <a:r>
              <a:rPr lang="zh-CN" altLang="en-US" sz="2800" b="1"/>
              <a:t>（</a:t>
            </a:r>
            <a:r>
              <a:rPr lang="en-US" altLang="zh-CN" sz="2800" b="1"/>
              <a:t>n,d</a:t>
            </a:r>
            <a:r>
              <a:rPr lang="zh-CN" altLang="en-US" sz="2800" b="1"/>
              <a:t>）</a:t>
            </a:r>
            <a:r>
              <a:rPr lang="en-US" altLang="zh-CN" sz="2800" b="1"/>
              <a:t>,</a:t>
            </a:r>
            <a:r>
              <a:rPr lang="zh-CN" altLang="en-US" sz="2800" b="1"/>
              <a:t>让它返回一个布尔值，如果数字</a:t>
            </a:r>
            <a:r>
              <a:rPr lang="en-US" altLang="zh-CN" sz="2800" b="1"/>
              <a:t>d</a:t>
            </a:r>
            <a:r>
              <a:rPr lang="zh-CN" altLang="en-US" sz="2800" b="1"/>
              <a:t>在正整数</a:t>
            </a:r>
            <a:r>
              <a:rPr lang="en-US" altLang="zh-CN" sz="2800" b="1"/>
              <a:t>n</a:t>
            </a:r>
            <a:r>
              <a:rPr lang="zh-CN" altLang="en-US" sz="2800" b="1"/>
              <a:t>的某位中出现，则返回</a:t>
            </a:r>
            <a:r>
              <a:rPr lang="en-US" altLang="zh-CN" sz="2800" b="1"/>
              <a:t>true</a:t>
            </a:r>
            <a:r>
              <a:rPr lang="zh-CN" altLang="en-US" sz="2800" b="1"/>
              <a:t>，否则返回</a:t>
            </a:r>
            <a:r>
              <a:rPr lang="en-US" altLang="zh-CN" sz="2800" b="1"/>
              <a:t>false</a:t>
            </a:r>
            <a:r>
              <a:rPr lang="zh-CN" altLang="en-US" sz="2800" b="1"/>
              <a:t>。</a:t>
            </a:r>
            <a:endParaRPr lang="zh-CN" altLang="en-US" sz="2800" b="1"/>
          </a:p>
          <a:p>
            <a:pPr>
              <a:lnSpc>
                <a:spcPct val="150000"/>
              </a:lnSpc>
            </a:pPr>
            <a:endParaRPr lang="zh-CN" altLang="en-US" sz="2800" b="1"/>
          </a:p>
          <a:p>
            <a:pPr>
              <a:lnSpc>
                <a:spcPct val="150000"/>
              </a:lnSpc>
            </a:pPr>
            <a:r>
              <a:rPr lang="zh-CN" altLang="en-US" sz="2800" b="1"/>
              <a:t>例：</a:t>
            </a:r>
            <a:r>
              <a:rPr lang="en-US" altLang="zh-CN" sz="2800" b="1"/>
              <a:t>check</a:t>
            </a:r>
            <a:r>
              <a:rPr lang="zh-CN" altLang="en-US" sz="2800" b="1"/>
              <a:t>（</a:t>
            </a:r>
            <a:r>
              <a:rPr lang="en-US" altLang="zh-CN" sz="2800" b="1"/>
              <a:t>325719,3</a:t>
            </a:r>
            <a:r>
              <a:rPr lang="zh-CN" altLang="en-US" sz="2800" b="1"/>
              <a:t>）</a:t>
            </a:r>
            <a:r>
              <a:rPr lang="en-US" altLang="zh-CN" sz="2800" b="1"/>
              <a:t>==true</a:t>
            </a:r>
            <a:r>
              <a:rPr lang="zh-CN" altLang="en-US" sz="2800" b="1"/>
              <a:t>。</a:t>
            </a:r>
            <a:endParaRPr lang="zh-CN" altLang="en-US" sz="2800" b="1"/>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33500" y="567055"/>
            <a:ext cx="8229600" cy="4525963"/>
          </a:xfrm>
        </p:spPr>
        <p:txBody>
          <a:bodyPr/>
          <a:lstStyle/>
          <a:p>
            <a:pPr>
              <a:lnSpc>
                <a:spcPct val="95000"/>
              </a:lnSpc>
              <a:spcBef>
                <a:spcPts val="20"/>
              </a:spcBef>
              <a:spcAft>
                <a:spcPts val="0"/>
              </a:spcAft>
            </a:pPr>
            <a:r>
              <a:rPr lang="zh-CN" altLang="en-US" sz="1600" b="1">
                <a:latin typeface="楷体" panose="02010609060101010101" charset="-122"/>
                <a:ea typeface="楷体" panose="02010609060101010101" charset="-122"/>
              </a:rPr>
              <a:t>#include&lt;iostream&gt;</a:t>
            </a:r>
            <a:endParaRPr lang="zh-CN" altLang="en-US" sz="1600" b="1">
              <a:latin typeface="楷体" panose="02010609060101010101" charset="-122"/>
              <a:ea typeface="楷体" panose="02010609060101010101" charset="-122"/>
            </a:endParaRPr>
          </a:p>
          <a:p>
            <a:pPr>
              <a:lnSpc>
                <a:spcPct val="95000"/>
              </a:lnSpc>
              <a:spcBef>
                <a:spcPts val="20"/>
              </a:spcBef>
              <a:spcAft>
                <a:spcPts val="0"/>
              </a:spcAft>
            </a:pPr>
            <a:r>
              <a:rPr lang="zh-CN" altLang="en-US" sz="1600" b="1">
                <a:latin typeface="楷体" panose="02010609060101010101" charset="-122"/>
                <a:ea typeface="楷体" panose="02010609060101010101" charset="-122"/>
              </a:rPr>
              <a:t>using namespace std;</a:t>
            </a:r>
            <a:endParaRPr lang="zh-CN" altLang="en-US" sz="1600" b="1">
              <a:latin typeface="楷体" panose="02010609060101010101" charset="-122"/>
              <a:ea typeface="楷体" panose="02010609060101010101" charset="-122"/>
            </a:endParaRPr>
          </a:p>
          <a:p>
            <a:pPr>
              <a:lnSpc>
                <a:spcPct val="95000"/>
              </a:lnSpc>
              <a:spcBef>
                <a:spcPts val="20"/>
              </a:spcBef>
              <a:spcAft>
                <a:spcPts val="0"/>
              </a:spcAft>
            </a:pPr>
            <a:r>
              <a:rPr lang="zh-CN" altLang="en-US" sz="1600" b="1">
                <a:latin typeface="楷体" panose="02010609060101010101" charset="-122"/>
                <a:ea typeface="楷体" panose="02010609060101010101" charset="-122"/>
              </a:rPr>
              <a:t>bool check(int,int);</a:t>
            </a:r>
            <a:endParaRPr lang="zh-CN" altLang="en-US" sz="1600" b="1">
              <a:latin typeface="楷体" panose="02010609060101010101" charset="-122"/>
              <a:ea typeface="楷体" panose="02010609060101010101" charset="-122"/>
            </a:endParaRPr>
          </a:p>
          <a:p>
            <a:pPr>
              <a:lnSpc>
                <a:spcPct val="95000"/>
              </a:lnSpc>
              <a:spcBef>
                <a:spcPts val="20"/>
              </a:spcBef>
              <a:spcAft>
                <a:spcPts val="0"/>
              </a:spcAft>
            </a:pPr>
            <a:r>
              <a:rPr lang="zh-CN" altLang="en-US" sz="1600" b="1">
                <a:latin typeface="楷体" panose="02010609060101010101" charset="-122"/>
                <a:ea typeface="楷体" panose="02010609060101010101" charset="-122"/>
              </a:rPr>
              <a:t>int main()</a:t>
            </a:r>
            <a:endParaRPr lang="zh-CN" altLang="en-US" sz="1600" b="1">
              <a:latin typeface="楷体" panose="02010609060101010101" charset="-122"/>
              <a:ea typeface="楷体" panose="02010609060101010101" charset="-122"/>
            </a:endParaRPr>
          </a:p>
          <a:p>
            <a:pPr>
              <a:lnSpc>
                <a:spcPct val="95000"/>
              </a:lnSpc>
              <a:spcBef>
                <a:spcPts val="20"/>
              </a:spcBef>
              <a:spcAft>
                <a:spcPts val="0"/>
              </a:spcAft>
            </a:pPr>
            <a:r>
              <a:rPr lang="zh-CN" altLang="en-US" sz="1600" b="1">
                <a:latin typeface="楷体" panose="02010609060101010101" charset="-122"/>
                <a:ea typeface="楷体" panose="02010609060101010101" charset="-122"/>
              </a:rPr>
              <a:t>{</a:t>
            </a:r>
            <a:endParaRPr lang="zh-CN" altLang="en-US" sz="1600" b="1">
              <a:latin typeface="楷体" panose="02010609060101010101" charset="-122"/>
              <a:ea typeface="楷体" panose="02010609060101010101" charset="-122"/>
            </a:endParaRPr>
          </a:p>
          <a:p>
            <a:pPr>
              <a:lnSpc>
                <a:spcPct val="95000"/>
              </a:lnSpc>
              <a:spcBef>
                <a:spcPts val="20"/>
              </a:spcBef>
              <a:spcAft>
                <a:spcPts val="0"/>
              </a:spcAft>
            </a:pPr>
            <a:r>
              <a:rPr lang="zh-CN" altLang="en-US" sz="1600" b="1">
                <a:latin typeface="楷体" panose="02010609060101010101" charset="-122"/>
                <a:ea typeface="楷体" panose="02010609060101010101" charset="-122"/>
              </a:rPr>
              <a:t>	int a,b;</a:t>
            </a:r>
            <a:endParaRPr lang="zh-CN" altLang="en-US" sz="1600" b="1">
              <a:latin typeface="楷体" panose="02010609060101010101" charset="-122"/>
              <a:ea typeface="楷体" panose="02010609060101010101" charset="-122"/>
            </a:endParaRPr>
          </a:p>
          <a:p>
            <a:pPr>
              <a:lnSpc>
                <a:spcPct val="95000"/>
              </a:lnSpc>
              <a:spcBef>
                <a:spcPts val="20"/>
              </a:spcBef>
              <a:spcAft>
                <a:spcPts val="0"/>
              </a:spcAft>
            </a:pPr>
            <a:r>
              <a:rPr lang="zh-CN" altLang="en-US" sz="1600" b="1">
                <a:latin typeface="楷体" panose="02010609060101010101" charset="-122"/>
                <a:ea typeface="楷体" panose="02010609060101010101" charset="-122"/>
              </a:rPr>
              <a:t>	cin&gt;&gt;a&gt;&gt;b;</a:t>
            </a:r>
            <a:endParaRPr lang="zh-CN" altLang="en-US" sz="1600" b="1">
              <a:latin typeface="楷体" panose="02010609060101010101" charset="-122"/>
              <a:ea typeface="楷体" panose="02010609060101010101" charset="-122"/>
            </a:endParaRPr>
          </a:p>
          <a:p>
            <a:pPr>
              <a:lnSpc>
                <a:spcPct val="95000"/>
              </a:lnSpc>
              <a:spcBef>
                <a:spcPts val="20"/>
              </a:spcBef>
              <a:spcAft>
                <a:spcPts val="0"/>
              </a:spcAft>
            </a:pPr>
            <a:r>
              <a:rPr lang="zh-CN" altLang="en-US" sz="1600" b="1">
                <a:latin typeface="楷体" panose="02010609060101010101" charset="-122"/>
                <a:ea typeface="楷体" panose="02010609060101010101" charset="-122"/>
              </a:rPr>
              <a:t>	if(check(a,b)==true)</a:t>
            </a:r>
            <a:endParaRPr lang="zh-CN" altLang="en-US" sz="1600" b="1">
              <a:latin typeface="楷体" panose="02010609060101010101" charset="-122"/>
              <a:ea typeface="楷体" panose="02010609060101010101" charset="-122"/>
            </a:endParaRPr>
          </a:p>
          <a:p>
            <a:pPr>
              <a:lnSpc>
                <a:spcPct val="95000"/>
              </a:lnSpc>
              <a:spcBef>
                <a:spcPts val="20"/>
              </a:spcBef>
              <a:spcAft>
                <a:spcPts val="0"/>
              </a:spcAft>
            </a:pPr>
            <a:r>
              <a:rPr lang="zh-CN" altLang="en-US" sz="1600" b="1">
                <a:latin typeface="楷体" panose="02010609060101010101" charset="-122"/>
                <a:ea typeface="楷体" panose="02010609060101010101" charset="-122"/>
              </a:rPr>
              <a:t>	cout&lt;&lt;"true";</a:t>
            </a:r>
            <a:endParaRPr lang="zh-CN" altLang="en-US" sz="1600" b="1">
              <a:latin typeface="楷体" panose="02010609060101010101" charset="-122"/>
              <a:ea typeface="楷体" panose="02010609060101010101" charset="-122"/>
            </a:endParaRPr>
          </a:p>
          <a:p>
            <a:pPr>
              <a:lnSpc>
                <a:spcPct val="95000"/>
              </a:lnSpc>
              <a:spcBef>
                <a:spcPts val="20"/>
              </a:spcBef>
              <a:spcAft>
                <a:spcPts val="0"/>
              </a:spcAft>
            </a:pPr>
            <a:r>
              <a:rPr lang="zh-CN" altLang="en-US" sz="1600" b="1">
                <a:latin typeface="楷体" panose="02010609060101010101" charset="-122"/>
                <a:ea typeface="楷体" panose="02010609060101010101" charset="-122"/>
              </a:rPr>
              <a:t>	else</a:t>
            </a:r>
            <a:endParaRPr lang="zh-CN" altLang="en-US" sz="1600" b="1">
              <a:latin typeface="楷体" panose="02010609060101010101" charset="-122"/>
              <a:ea typeface="楷体" panose="02010609060101010101" charset="-122"/>
            </a:endParaRPr>
          </a:p>
          <a:p>
            <a:pPr>
              <a:lnSpc>
                <a:spcPct val="95000"/>
              </a:lnSpc>
              <a:spcBef>
                <a:spcPts val="20"/>
              </a:spcBef>
              <a:spcAft>
                <a:spcPts val="0"/>
              </a:spcAft>
            </a:pPr>
            <a:r>
              <a:rPr lang="zh-CN" altLang="en-US" sz="1600" b="1">
                <a:latin typeface="楷体" panose="02010609060101010101" charset="-122"/>
                <a:ea typeface="楷体" panose="02010609060101010101" charset="-122"/>
              </a:rPr>
              <a:t>	cout&lt;&lt;"false";</a:t>
            </a:r>
            <a:endParaRPr lang="zh-CN" altLang="en-US" sz="1600" b="1">
              <a:latin typeface="楷体" panose="02010609060101010101" charset="-122"/>
              <a:ea typeface="楷体" panose="02010609060101010101" charset="-122"/>
            </a:endParaRPr>
          </a:p>
          <a:p>
            <a:pPr>
              <a:lnSpc>
                <a:spcPct val="95000"/>
              </a:lnSpc>
              <a:spcBef>
                <a:spcPts val="20"/>
              </a:spcBef>
              <a:spcAft>
                <a:spcPts val="0"/>
              </a:spcAft>
            </a:pPr>
            <a:r>
              <a:rPr lang="zh-CN" altLang="en-US" sz="1600" b="1">
                <a:latin typeface="楷体" panose="02010609060101010101" charset="-122"/>
                <a:ea typeface="楷体" panose="02010609060101010101" charset="-122"/>
              </a:rPr>
              <a:t>	return 0;</a:t>
            </a:r>
            <a:endParaRPr lang="zh-CN" altLang="en-US" sz="1600" b="1">
              <a:latin typeface="楷体" panose="02010609060101010101" charset="-122"/>
              <a:ea typeface="楷体" panose="02010609060101010101" charset="-122"/>
            </a:endParaRPr>
          </a:p>
          <a:p>
            <a:pPr>
              <a:lnSpc>
                <a:spcPct val="95000"/>
              </a:lnSpc>
              <a:spcBef>
                <a:spcPts val="20"/>
              </a:spcBef>
              <a:spcAft>
                <a:spcPts val="0"/>
              </a:spcAft>
            </a:pPr>
            <a:r>
              <a:rPr lang="zh-CN" altLang="en-US" sz="1600" b="1">
                <a:latin typeface="楷体" panose="02010609060101010101" charset="-122"/>
                <a:ea typeface="楷体" panose="02010609060101010101" charset="-122"/>
              </a:rPr>
              <a:t>}</a:t>
            </a:r>
            <a:endParaRPr lang="zh-CN" altLang="en-US" sz="1600" b="1">
              <a:latin typeface="楷体" panose="02010609060101010101" charset="-122"/>
              <a:ea typeface="楷体" panose="02010609060101010101" charset="-122"/>
            </a:endParaRPr>
          </a:p>
          <a:p>
            <a:pPr>
              <a:lnSpc>
                <a:spcPct val="95000"/>
              </a:lnSpc>
              <a:spcBef>
                <a:spcPts val="20"/>
              </a:spcBef>
              <a:spcAft>
                <a:spcPts val="0"/>
              </a:spcAft>
            </a:pPr>
            <a:r>
              <a:rPr lang="zh-CN" altLang="en-US" sz="1600" b="1">
                <a:latin typeface="楷体" panose="02010609060101010101" charset="-122"/>
                <a:ea typeface="楷体" panose="02010609060101010101" charset="-122"/>
              </a:rPr>
              <a:t>bool check(int n,int b)</a:t>
            </a:r>
            <a:endParaRPr lang="zh-CN" altLang="en-US" sz="1600" b="1">
              <a:latin typeface="楷体" panose="02010609060101010101" charset="-122"/>
              <a:ea typeface="楷体" panose="02010609060101010101" charset="-122"/>
            </a:endParaRPr>
          </a:p>
          <a:p>
            <a:pPr>
              <a:lnSpc>
                <a:spcPct val="95000"/>
              </a:lnSpc>
              <a:spcBef>
                <a:spcPts val="20"/>
              </a:spcBef>
              <a:spcAft>
                <a:spcPts val="0"/>
              </a:spcAft>
            </a:pPr>
            <a:r>
              <a:rPr lang="zh-CN" altLang="en-US" sz="1600" b="1">
                <a:latin typeface="楷体" panose="02010609060101010101" charset="-122"/>
                <a:ea typeface="楷体" panose="02010609060101010101" charset="-122"/>
              </a:rPr>
              <a:t>{</a:t>
            </a:r>
            <a:endParaRPr lang="zh-CN" altLang="en-US" sz="1600" b="1">
              <a:latin typeface="楷体" panose="02010609060101010101" charset="-122"/>
              <a:ea typeface="楷体" panose="02010609060101010101" charset="-122"/>
            </a:endParaRPr>
          </a:p>
          <a:p>
            <a:pPr>
              <a:lnSpc>
                <a:spcPct val="95000"/>
              </a:lnSpc>
              <a:spcBef>
                <a:spcPts val="20"/>
              </a:spcBef>
              <a:spcAft>
                <a:spcPts val="0"/>
              </a:spcAft>
            </a:pPr>
            <a:r>
              <a:rPr lang="zh-CN" altLang="en-US" sz="1600" b="1">
                <a:latin typeface="楷体" panose="02010609060101010101" charset="-122"/>
                <a:ea typeface="楷体" panose="02010609060101010101" charset="-122"/>
              </a:rPr>
              <a:t>	while(n)</a:t>
            </a:r>
            <a:endParaRPr lang="zh-CN" altLang="en-US" sz="1600" b="1">
              <a:latin typeface="楷体" panose="02010609060101010101" charset="-122"/>
              <a:ea typeface="楷体" panose="02010609060101010101" charset="-122"/>
            </a:endParaRPr>
          </a:p>
          <a:p>
            <a:pPr>
              <a:lnSpc>
                <a:spcPct val="95000"/>
              </a:lnSpc>
              <a:spcBef>
                <a:spcPts val="20"/>
              </a:spcBef>
              <a:spcAft>
                <a:spcPts val="0"/>
              </a:spcAft>
            </a:pPr>
            <a:r>
              <a:rPr lang="zh-CN" altLang="en-US" sz="1600" b="1">
                <a:latin typeface="楷体" panose="02010609060101010101" charset="-122"/>
                <a:ea typeface="楷体" panose="02010609060101010101" charset="-122"/>
              </a:rPr>
              <a:t>	{</a:t>
            </a:r>
            <a:endParaRPr lang="zh-CN" altLang="en-US" sz="1600" b="1">
              <a:latin typeface="楷体" panose="02010609060101010101" charset="-122"/>
              <a:ea typeface="楷体" panose="02010609060101010101" charset="-122"/>
            </a:endParaRPr>
          </a:p>
          <a:p>
            <a:pPr>
              <a:lnSpc>
                <a:spcPct val="95000"/>
              </a:lnSpc>
              <a:spcBef>
                <a:spcPts val="20"/>
              </a:spcBef>
              <a:spcAft>
                <a:spcPts val="0"/>
              </a:spcAft>
            </a:pPr>
            <a:r>
              <a:rPr lang="zh-CN" altLang="en-US" sz="1600" b="1">
                <a:latin typeface="楷体" panose="02010609060101010101" charset="-122"/>
                <a:ea typeface="楷体" panose="02010609060101010101" charset="-122"/>
              </a:rPr>
              <a:t>		int e=n%10;</a:t>
            </a:r>
            <a:endParaRPr lang="zh-CN" altLang="en-US" sz="1600" b="1">
              <a:latin typeface="楷体" panose="02010609060101010101" charset="-122"/>
              <a:ea typeface="楷体" panose="02010609060101010101" charset="-122"/>
            </a:endParaRPr>
          </a:p>
          <a:p>
            <a:pPr>
              <a:lnSpc>
                <a:spcPct val="95000"/>
              </a:lnSpc>
              <a:spcBef>
                <a:spcPts val="20"/>
              </a:spcBef>
              <a:spcAft>
                <a:spcPts val="0"/>
              </a:spcAft>
            </a:pPr>
            <a:r>
              <a:rPr lang="zh-CN" altLang="en-US" sz="1600" b="1">
                <a:latin typeface="楷体" panose="02010609060101010101" charset="-122"/>
                <a:ea typeface="楷体" panose="02010609060101010101" charset="-122"/>
              </a:rPr>
              <a:t>		n/=10;</a:t>
            </a:r>
            <a:endParaRPr lang="zh-CN" altLang="en-US" sz="1600" b="1">
              <a:latin typeface="楷体" panose="02010609060101010101" charset="-122"/>
              <a:ea typeface="楷体" panose="02010609060101010101" charset="-122"/>
            </a:endParaRPr>
          </a:p>
          <a:p>
            <a:pPr>
              <a:lnSpc>
                <a:spcPct val="95000"/>
              </a:lnSpc>
              <a:spcBef>
                <a:spcPts val="20"/>
              </a:spcBef>
              <a:spcAft>
                <a:spcPts val="0"/>
              </a:spcAft>
            </a:pPr>
            <a:r>
              <a:rPr lang="zh-CN" altLang="en-US" sz="1600" b="1">
                <a:latin typeface="楷体" panose="02010609060101010101" charset="-122"/>
                <a:ea typeface="楷体" panose="02010609060101010101" charset="-122"/>
              </a:rPr>
              <a:t>		if(e==b)</a:t>
            </a:r>
            <a:endParaRPr lang="zh-CN" altLang="en-US" sz="1600" b="1">
              <a:latin typeface="楷体" panose="02010609060101010101" charset="-122"/>
              <a:ea typeface="楷体" panose="02010609060101010101" charset="-122"/>
            </a:endParaRPr>
          </a:p>
          <a:p>
            <a:pPr>
              <a:lnSpc>
                <a:spcPct val="95000"/>
              </a:lnSpc>
              <a:spcBef>
                <a:spcPts val="20"/>
              </a:spcBef>
              <a:spcAft>
                <a:spcPts val="0"/>
              </a:spcAft>
            </a:pPr>
            <a:r>
              <a:rPr lang="zh-CN" altLang="en-US" sz="1600" b="1">
                <a:latin typeface="楷体" panose="02010609060101010101" charset="-122"/>
                <a:ea typeface="楷体" panose="02010609060101010101" charset="-122"/>
              </a:rPr>
              <a:t>		return true;</a:t>
            </a:r>
            <a:endParaRPr lang="zh-CN" altLang="en-US" sz="1600" b="1">
              <a:latin typeface="楷体" panose="02010609060101010101" charset="-122"/>
              <a:ea typeface="楷体" panose="02010609060101010101" charset="-122"/>
            </a:endParaRPr>
          </a:p>
          <a:p>
            <a:pPr>
              <a:lnSpc>
                <a:spcPct val="95000"/>
              </a:lnSpc>
              <a:spcBef>
                <a:spcPts val="20"/>
              </a:spcBef>
              <a:spcAft>
                <a:spcPts val="0"/>
              </a:spcAft>
            </a:pPr>
            <a:r>
              <a:rPr lang="zh-CN" altLang="en-US" sz="1600" b="1">
                <a:latin typeface="楷体" panose="02010609060101010101" charset="-122"/>
                <a:ea typeface="楷体" panose="02010609060101010101" charset="-122"/>
              </a:rPr>
              <a:t>	}</a:t>
            </a:r>
            <a:endParaRPr lang="zh-CN" altLang="en-US" sz="1600" b="1">
              <a:latin typeface="楷体" panose="02010609060101010101" charset="-122"/>
              <a:ea typeface="楷体" panose="02010609060101010101" charset="-122"/>
            </a:endParaRPr>
          </a:p>
          <a:p>
            <a:pPr>
              <a:lnSpc>
                <a:spcPct val="95000"/>
              </a:lnSpc>
              <a:spcBef>
                <a:spcPts val="20"/>
              </a:spcBef>
              <a:spcAft>
                <a:spcPts val="0"/>
              </a:spcAft>
            </a:pPr>
            <a:r>
              <a:rPr lang="zh-CN" altLang="en-US" sz="1600" b="1">
                <a:latin typeface="楷体" panose="02010609060101010101" charset="-122"/>
                <a:ea typeface="楷体" panose="02010609060101010101" charset="-122"/>
              </a:rPr>
              <a:t>	return false;</a:t>
            </a:r>
            <a:endParaRPr lang="zh-CN" altLang="en-US" sz="1600" b="1">
              <a:latin typeface="楷体" panose="02010609060101010101" charset="-122"/>
              <a:ea typeface="楷体" panose="02010609060101010101" charset="-122"/>
            </a:endParaRPr>
          </a:p>
          <a:p>
            <a:pPr>
              <a:lnSpc>
                <a:spcPct val="95000"/>
              </a:lnSpc>
              <a:spcBef>
                <a:spcPts val="20"/>
              </a:spcBef>
              <a:spcAft>
                <a:spcPts val="0"/>
              </a:spcAft>
            </a:pPr>
            <a:r>
              <a:rPr lang="zh-CN" altLang="en-US" sz="1600" b="1">
                <a:latin typeface="楷体" panose="02010609060101010101" charset="-122"/>
                <a:ea typeface="楷体" panose="02010609060101010101" charset="-122"/>
              </a:rPr>
              <a:t>}</a:t>
            </a:r>
            <a:endParaRPr lang="zh-CN" altLang="en-US" sz="1600" b="1">
              <a:latin typeface="楷体" panose="02010609060101010101" charset="-122"/>
              <a:ea typeface="楷体" panose="02010609060101010101"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2800" b="1">
                <a:solidFill>
                  <a:srgbClr val="FF0000"/>
                </a:solidFill>
                <a:latin typeface="楷体" panose="02010609060101010101" charset="-122"/>
                <a:ea typeface="楷体" panose="02010609060101010101" charset="-122"/>
                <a:cs typeface="楷体" panose="02010609060101010101" charset="-122"/>
              </a:rPr>
              <a:t>练</a:t>
            </a:r>
            <a:r>
              <a:rPr lang="en-US" altLang="zh-CN" sz="2800" b="1">
                <a:solidFill>
                  <a:srgbClr val="FF0000"/>
                </a:solidFill>
                <a:latin typeface="楷体" panose="02010609060101010101" charset="-122"/>
                <a:ea typeface="楷体" panose="02010609060101010101" charset="-122"/>
                <a:cs typeface="楷体" panose="02010609060101010101" charset="-122"/>
              </a:rPr>
              <a:t>4</a:t>
            </a:r>
            <a:r>
              <a:rPr lang="zh-CN" altLang="en-US" sz="2800" b="1">
                <a:solidFill>
                  <a:srgbClr val="FF0000"/>
                </a:solidFill>
                <a:latin typeface="楷体" panose="02010609060101010101" charset="-122"/>
                <a:ea typeface="楷体" panose="02010609060101010101" charset="-122"/>
                <a:cs typeface="楷体" panose="02010609060101010101" charset="-122"/>
              </a:rPr>
              <a:t>：</a:t>
            </a:r>
            <a:endParaRPr lang="zh-CN" altLang="en-US" sz="2800" b="1">
              <a:solidFill>
                <a:srgbClr val="FF0000"/>
              </a:solidFill>
              <a:latin typeface="楷体" panose="02010609060101010101" charset="-122"/>
              <a:ea typeface="楷体" panose="02010609060101010101" charset="-122"/>
              <a:cs typeface="楷体" panose="02010609060101010101" charset="-122"/>
            </a:endParaRPr>
          </a:p>
        </p:txBody>
      </p:sp>
      <p:sp>
        <p:nvSpPr>
          <p:cNvPr id="3" name="内容占位符 2"/>
          <p:cNvSpPr>
            <a:spLocks noGrp="1"/>
          </p:cNvSpPr>
          <p:nvPr>
            <p:ph idx="1"/>
          </p:nvPr>
        </p:nvSpPr>
        <p:spPr/>
        <p:txBody>
          <a:bodyPr/>
          <a:lstStyle/>
          <a:p>
            <a:r>
              <a:rPr lang="zh-CN" altLang="en-US" sz="2800" b="1">
                <a:latin typeface="楷体" panose="02010609060101010101" charset="-122"/>
                <a:ea typeface="楷体" panose="02010609060101010101" charset="-122"/>
                <a:cs typeface="楷体" panose="02010609060101010101" charset="-122"/>
              </a:rPr>
              <a:t>求正整数</a:t>
            </a:r>
            <a:r>
              <a:rPr lang="en-US" altLang="zh-CN" sz="2800" b="1">
                <a:latin typeface="楷体" panose="02010609060101010101" charset="-122"/>
                <a:ea typeface="楷体" panose="02010609060101010101" charset="-122"/>
                <a:cs typeface="楷体" panose="02010609060101010101" charset="-122"/>
              </a:rPr>
              <a:t>2-100</a:t>
            </a:r>
            <a:r>
              <a:rPr lang="zh-CN" altLang="en-US" sz="2800" b="1">
                <a:latin typeface="楷体" panose="02010609060101010101" charset="-122"/>
                <a:ea typeface="楷体" panose="02010609060101010101" charset="-122"/>
                <a:cs typeface="楷体" panose="02010609060101010101" charset="-122"/>
              </a:rPr>
              <a:t>之间的完全数。</a:t>
            </a:r>
            <a:endParaRPr lang="zh-CN" altLang="en-US" sz="2800" b="1">
              <a:latin typeface="楷体" panose="02010609060101010101" charset="-122"/>
              <a:ea typeface="楷体" panose="02010609060101010101" charset="-122"/>
              <a:cs typeface="楷体" panose="02010609060101010101" charset="-122"/>
            </a:endParaRPr>
          </a:p>
          <a:p>
            <a:endParaRPr lang="zh-CN" altLang="en-US" sz="2400">
              <a:latin typeface="楷体" panose="02010609060101010101" charset="-122"/>
              <a:ea typeface="楷体" panose="02010609060101010101" charset="-122"/>
              <a:cs typeface="楷体" panose="02010609060101010101" charset="-122"/>
            </a:endParaRPr>
          </a:p>
          <a:p>
            <a:r>
              <a:rPr lang="zh-CN" altLang="en-US" sz="2400">
                <a:latin typeface="楷体" panose="02010609060101010101" charset="-122"/>
                <a:ea typeface="楷体" panose="02010609060101010101" charset="-122"/>
                <a:cs typeface="楷体" panose="02010609060101010101" charset="-122"/>
              </a:rPr>
              <a:t>完全数：因子（除自身除外）之和等于它本身的自然数，</a:t>
            </a:r>
            <a:r>
              <a:rPr lang="en-US" altLang="zh-CN" sz="2400">
                <a:latin typeface="楷体" panose="02010609060101010101" charset="-122"/>
                <a:ea typeface="楷体" panose="02010609060101010101" charset="-122"/>
                <a:cs typeface="楷体" panose="02010609060101010101" charset="-122"/>
              </a:rPr>
              <a:t>6=1+2+3</a:t>
            </a:r>
            <a:r>
              <a:rPr lang="zh-CN" altLang="en-US" sz="2400">
                <a:latin typeface="楷体" panose="02010609060101010101" charset="-122"/>
                <a:ea typeface="楷体" panose="02010609060101010101" charset="-122"/>
                <a:cs typeface="楷体" panose="02010609060101010101" charset="-122"/>
              </a:rPr>
              <a:t>；</a:t>
            </a:r>
            <a:endParaRPr lang="zh-CN" altLang="en-US" sz="2400">
              <a:latin typeface="楷体" panose="02010609060101010101" charset="-122"/>
              <a:ea typeface="楷体" panose="02010609060101010101" charset="-122"/>
              <a:cs typeface="楷体" panose="02010609060101010101" charset="-122"/>
            </a:endParaRPr>
          </a:p>
          <a:p>
            <a:endParaRPr lang="zh-CN" altLang="en-US" sz="2400">
              <a:latin typeface="楷体" panose="02010609060101010101" charset="-122"/>
              <a:ea typeface="楷体" panose="02010609060101010101" charset="-122"/>
              <a:cs typeface="楷体" panose="02010609060101010101" charset="-122"/>
            </a:endParaRPr>
          </a:p>
          <a:p>
            <a:endParaRPr lang="zh-CN" altLang="en-US" sz="2400">
              <a:latin typeface="楷体" panose="02010609060101010101" charset="-122"/>
              <a:ea typeface="楷体" panose="02010609060101010101" charset="-122"/>
              <a:cs typeface="楷体" panose="02010609060101010101"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870" y="180975"/>
            <a:ext cx="7701280" cy="4526280"/>
          </a:xfrm>
        </p:spPr>
        <p:txBody>
          <a:bodyPr/>
          <a:lstStyle/>
          <a:p>
            <a:r>
              <a:rPr lang="zh-CN" altLang="en-US" sz="1400" b="1"/>
              <a:t>#include&lt;iostream&gt;</a:t>
            </a:r>
            <a:endParaRPr lang="zh-CN" altLang="en-US" sz="1400" b="1"/>
          </a:p>
          <a:p>
            <a:r>
              <a:rPr lang="zh-CN" altLang="en-US" sz="1400" b="1"/>
              <a:t>using namespace std;</a:t>
            </a:r>
            <a:endParaRPr lang="zh-CN" altLang="en-US" sz="1400" b="1"/>
          </a:p>
          <a:p>
            <a:r>
              <a:rPr lang="zh-CN" altLang="en-US" sz="1400" b="1"/>
              <a:t>int k(int x)</a:t>
            </a:r>
            <a:endParaRPr lang="zh-CN" altLang="en-US" sz="1400" b="1"/>
          </a:p>
          <a:p>
            <a:r>
              <a:rPr lang="zh-CN" altLang="en-US" sz="1400" b="1"/>
              <a:t>{</a:t>
            </a:r>
            <a:endParaRPr lang="zh-CN" altLang="en-US" sz="1400" b="1"/>
          </a:p>
          <a:p>
            <a:r>
              <a:rPr lang="zh-CN" altLang="en-US" sz="1400" b="1"/>
              <a:t>	int j,s=0;</a:t>
            </a:r>
            <a:endParaRPr lang="zh-CN" altLang="en-US" sz="1400" b="1"/>
          </a:p>
          <a:p>
            <a:r>
              <a:rPr lang="zh-CN" altLang="en-US" sz="1400" b="1"/>
              <a:t>	for(j=1;j&lt;=x-1;j++)</a:t>
            </a:r>
            <a:endParaRPr lang="zh-CN" altLang="en-US" sz="1400" b="1"/>
          </a:p>
          <a:p>
            <a:r>
              <a:rPr lang="zh-CN" altLang="en-US" sz="1400" b="1"/>
              <a:t>	{</a:t>
            </a:r>
            <a:endParaRPr lang="zh-CN" altLang="en-US" sz="1400" b="1"/>
          </a:p>
          <a:p>
            <a:r>
              <a:rPr lang="zh-CN" altLang="en-US" sz="1400" b="1"/>
              <a:t>		if(x%j==0)</a:t>
            </a:r>
            <a:endParaRPr lang="zh-CN" altLang="en-US" sz="1400" b="1"/>
          </a:p>
          <a:p>
            <a:r>
              <a:rPr lang="zh-CN" altLang="en-US" sz="1400" b="1"/>
              <a:t>		s+=j;</a:t>
            </a:r>
            <a:endParaRPr lang="zh-CN" altLang="en-US" sz="1400" b="1"/>
          </a:p>
          <a:p>
            <a:r>
              <a:rPr lang="zh-CN" altLang="en-US" sz="1400" b="1"/>
              <a:t>	}</a:t>
            </a:r>
            <a:endParaRPr lang="zh-CN" altLang="en-US" sz="1400" b="1"/>
          </a:p>
          <a:p>
            <a:r>
              <a:rPr lang="zh-CN" altLang="en-US" sz="1400" b="1"/>
              <a:t>			return s;</a:t>
            </a:r>
            <a:endParaRPr lang="zh-CN" altLang="en-US" sz="1400" b="1"/>
          </a:p>
          <a:p>
            <a:r>
              <a:rPr lang="zh-CN" altLang="en-US" sz="1400" b="1"/>
              <a:t>}</a:t>
            </a:r>
            <a:endParaRPr lang="zh-CN" altLang="en-US" sz="1400" b="1"/>
          </a:p>
          <a:p>
            <a:r>
              <a:rPr lang="zh-CN" altLang="en-US" sz="1400" b="1"/>
              <a:t>int main()</a:t>
            </a:r>
            <a:endParaRPr lang="zh-CN" altLang="en-US" sz="1400" b="1"/>
          </a:p>
          <a:p>
            <a:r>
              <a:rPr lang="zh-CN" altLang="en-US" sz="1400" b="1"/>
              <a:t>{</a:t>
            </a:r>
            <a:endParaRPr lang="zh-CN" altLang="en-US" sz="1400" b="1"/>
          </a:p>
          <a:p>
            <a:r>
              <a:rPr lang="zh-CN" altLang="en-US" sz="1400" b="1"/>
              <a:t>	int i;</a:t>
            </a:r>
            <a:endParaRPr lang="zh-CN" altLang="en-US" sz="1400" b="1"/>
          </a:p>
          <a:p>
            <a:r>
              <a:rPr lang="zh-CN" altLang="en-US" sz="1400" b="1"/>
              <a:t>	for(i=2;i&lt;=100;i++)</a:t>
            </a:r>
            <a:endParaRPr lang="zh-CN" altLang="en-US" sz="1400" b="1"/>
          </a:p>
          <a:p>
            <a:r>
              <a:rPr lang="zh-CN" altLang="en-US" sz="1400" b="1"/>
              <a:t>	{</a:t>
            </a:r>
            <a:endParaRPr lang="zh-CN" altLang="en-US" sz="1400" b="1"/>
          </a:p>
          <a:p>
            <a:r>
              <a:rPr lang="zh-CN" altLang="en-US" sz="1400" b="1"/>
              <a:t>		if(k(i)==i)</a:t>
            </a:r>
            <a:endParaRPr lang="zh-CN" altLang="en-US" sz="1400" b="1"/>
          </a:p>
          <a:p>
            <a:r>
              <a:rPr lang="zh-CN" altLang="en-US" sz="1400" b="1"/>
              <a:t>		</a:t>
            </a:r>
            <a:endParaRPr lang="zh-CN" altLang="en-US" sz="1400" b="1"/>
          </a:p>
          <a:p>
            <a:r>
              <a:rPr lang="zh-CN" altLang="en-US" sz="1400" b="1"/>
              <a:t>			cout&lt;&lt;i&lt;&lt;endl;</a:t>
            </a:r>
            <a:endParaRPr lang="zh-CN" altLang="en-US" sz="1400" b="1"/>
          </a:p>
          <a:p>
            <a:r>
              <a:rPr lang="zh-CN" altLang="en-US" sz="1400" b="1"/>
              <a:t>		</a:t>
            </a:r>
            <a:endParaRPr lang="zh-CN" altLang="en-US" sz="1400" b="1"/>
          </a:p>
          <a:p>
            <a:r>
              <a:rPr lang="zh-CN" altLang="en-US" sz="1400" b="1"/>
              <a:t>	}</a:t>
            </a:r>
            <a:endParaRPr lang="zh-CN" altLang="en-US" sz="1400" b="1"/>
          </a:p>
          <a:p>
            <a:r>
              <a:rPr lang="zh-CN" altLang="en-US" sz="1400" b="1"/>
              <a:t>	return 0;</a:t>
            </a:r>
            <a:endParaRPr lang="zh-CN" altLang="en-US" sz="1400" b="1"/>
          </a:p>
          <a:p>
            <a:r>
              <a:rPr lang="zh-CN" altLang="en-US" sz="1400" b="1"/>
              <a:t>}</a:t>
            </a:r>
            <a:endParaRPr lang="zh-CN" altLang="en-US" sz="1400" b="1"/>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内容占位符 2"/>
          <p:cNvSpPr>
            <a:spLocks noGrp="1"/>
          </p:cNvSpPr>
          <p:nvPr/>
        </p:nvSpPr>
        <p:spPr>
          <a:xfrm>
            <a:off x="179705" y="332740"/>
            <a:ext cx="8849360" cy="5219065"/>
          </a:xfrm>
          <a:prstGeom prst="rect">
            <a:avLst/>
          </a:prstGeom>
        </p:spPr>
        <p:txBody>
          <a:bodyPr vert="horz" lIns="91440" tIns="45720" rIns="91440" bIns="45720" rtlCol="0">
            <a:normAutofit fontScale="90000" lnSpcReduction="20000"/>
          </a:bodyPr>
          <a:lstStyle>
            <a:lvl1pPr marL="230505" indent="-230505" algn="just" defTabSz="914400" rtl="0" eaLnBrk="1" latinLnBrk="0" hangingPunct="1">
              <a:lnSpc>
                <a:spcPct val="120000"/>
              </a:lnSpc>
              <a:spcBef>
                <a:spcPts val="600"/>
              </a:spcBef>
              <a:spcAft>
                <a:spcPts val="600"/>
              </a:spcAft>
              <a:buFont typeface="Arial" panose="020B0604020202020204" pitchFamily="34" charset="0"/>
              <a:buChar char="•"/>
              <a:defRPr sz="2400" kern="1200">
                <a:solidFill>
                  <a:srgbClr val="333333"/>
                </a:solidFill>
                <a:latin typeface="+mn-lt"/>
                <a:ea typeface="+mn-ea"/>
                <a:cs typeface="+mn-cs"/>
              </a:defRPr>
            </a:lvl1pPr>
            <a:lvl2pPr marL="685800" indent="-228600" algn="just" defTabSz="914400" rtl="0" eaLnBrk="1" latinLnBrk="0" hangingPunct="1">
              <a:lnSpc>
                <a:spcPct val="120000"/>
              </a:lnSpc>
              <a:spcBef>
                <a:spcPts val="600"/>
              </a:spcBef>
              <a:spcAft>
                <a:spcPts val="600"/>
              </a:spcAft>
              <a:buFont typeface="Arial" panose="020B0604020202020204" pitchFamily="34" charset="0"/>
              <a:buChar char="•"/>
              <a:defRPr sz="2000" kern="1200">
                <a:solidFill>
                  <a:srgbClr val="333333"/>
                </a:solidFill>
                <a:latin typeface="+mn-lt"/>
                <a:ea typeface="+mn-ea"/>
                <a:cs typeface="+mn-cs"/>
              </a:defRPr>
            </a:lvl2pPr>
            <a:lvl3pPr marL="1143000" indent="-228600" algn="just"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3pPr>
            <a:lvl4pPr marL="1600200" indent="-228600" algn="just"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4pPr>
            <a:lvl5pPr marL="2057400" indent="-228600" algn="just"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zh-CN" altLang="en-US" sz="2000" b="1">
                <a:solidFill>
                  <a:srgbClr val="FF0000"/>
                </a:solidFill>
                <a:sym typeface="+mn-ea"/>
              </a:rPr>
              <a:t>练习</a:t>
            </a:r>
            <a:r>
              <a:rPr lang="en-US" altLang="zh-CN" sz="2000" b="1">
                <a:solidFill>
                  <a:srgbClr val="FF0000"/>
                </a:solidFill>
                <a:sym typeface="+mn-ea"/>
              </a:rPr>
              <a:t>5</a:t>
            </a:r>
            <a:r>
              <a:rPr lang="zh-CN" altLang="en-US" sz="2000" b="1">
                <a:solidFill>
                  <a:srgbClr val="FF0000"/>
                </a:solidFill>
                <a:sym typeface="+mn-ea"/>
              </a:rPr>
              <a:t>：</a:t>
            </a:r>
            <a:r>
              <a:rPr lang="zh-CN" altLang="en-US" sz="2000" b="1">
                <a:solidFill>
                  <a:schemeClr val="tx1"/>
                </a:solidFill>
                <a:latin typeface="Arial" panose="020B0604020202020204" pitchFamily="34" charset="0"/>
                <a:ea typeface="宋体" panose="02010600030101010101" pitchFamily="2" charset="-122"/>
                <a:sym typeface="宋体" panose="02010600030101010101" pitchFamily="2" charset="-122"/>
              </a:rPr>
              <a:t>救生船从大本营出发，营救若干屋顶上的人回到大本营，屋顶数目以及每个屋顶的坐标和人数都将由输入决定，求出所有人都到达大本营并登陆所用的时间。 </a:t>
            </a:r>
            <a:endParaRPr lang="zh-CN" altLang="en-US" sz="2000" b="1">
              <a:solidFill>
                <a:schemeClr val="tx1"/>
              </a:solidFill>
              <a:latin typeface="Arial" panose="020B0604020202020204" pitchFamily="34" charset="0"/>
              <a:ea typeface="宋体" panose="02010600030101010101" pitchFamily="2" charset="-122"/>
              <a:sym typeface="宋体" panose="02010600030101010101" pitchFamily="2" charset="-122"/>
            </a:endParaRPr>
          </a:p>
          <a:p>
            <a:pPr marL="0" indent="0">
              <a:lnSpc>
                <a:spcPct val="100000"/>
              </a:lnSpc>
              <a:buNone/>
            </a:pPr>
            <a:r>
              <a:rPr lang="zh-CN" altLang="en-US" sz="2000" b="1">
                <a:solidFill>
                  <a:schemeClr val="tx1"/>
                </a:solidFill>
                <a:latin typeface="Arial" panose="020B0604020202020204" pitchFamily="34" charset="0"/>
                <a:ea typeface="宋体" panose="02010600030101010101" pitchFamily="2" charset="-122"/>
                <a:sym typeface="宋体" panose="02010600030101010101" pitchFamily="2" charset="-122"/>
              </a:rPr>
              <a:t>在直角坐标系的原点是大本营，救生船每次从大本营出发，救了人之后将人送回大本营。坐标系中的点代表屋顶，每个屋顶由其位置坐标和其上的人数表示。救生船每次从大本营出发，以速度</a:t>
            </a:r>
            <a:r>
              <a:rPr lang="en-US" altLang="zh-CN" sz="2000" b="1">
                <a:solidFill>
                  <a:schemeClr val="tx1"/>
                </a:solidFill>
                <a:latin typeface="Arial" panose="020B0604020202020204" pitchFamily="34" charset="0"/>
                <a:ea typeface="宋体" panose="02010600030101010101" pitchFamily="2" charset="-122"/>
                <a:sym typeface="宋体" panose="02010600030101010101" pitchFamily="2" charset="-122"/>
              </a:rPr>
              <a:t>50 </a:t>
            </a:r>
            <a:r>
              <a:rPr lang="zh-CN" altLang="en-US" sz="2000" b="1">
                <a:solidFill>
                  <a:schemeClr val="tx1"/>
                </a:solidFill>
                <a:latin typeface="Arial" panose="020B0604020202020204" pitchFamily="34" charset="0"/>
                <a:ea typeface="宋体" panose="02010600030101010101" pitchFamily="2" charset="-122"/>
                <a:sym typeface="宋体" panose="02010600030101010101" pitchFamily="2" charset="-122"/>
              </a:rPr>
              <a:t>米</a:t>
            </a:r>
            <a:r>
              <a:rPr lang="en-US" altLang="zh-CN" sz="2000" b="1">
                <a:solidFill>
                  <a:schemeClr val="tx1"/>
                </a:solidFill>
                <a:latin typeface="Arial" panose="020B0604020202020204" pitchFamily="34" charset="0"/>
                <a:ea typeface="宋体" panose="02010600030101010101" pitchFamily="2" charset="-122"/>
                <a:sym typeface="宋体" panose="02010600030101010101" pitchFamily="2" charset="-122"/>
              </a:rPr>
              <a:t>/</a:t>
            </a:r>
            <a:r>
              <a:rPr lang="zh-CN" altLang="en-US" sz="2000" b="1">
                <a:solidFill>
                  <a:schemeClr val="tx1"/>
                </a:solidFill>
                <a:latin typeface="Arial" panose="020B0604020202020204" pitchFamily="34" charset="0"/>
                <a:ea typeface="宋体" panose="02010600030101010101" pitchFamily="2" charset="-122"/>
                <a:sym typeface="宋体" panose="02010600030101010101" pitchFamily="2" charset="-122"/>
              </a:rPr>
              <a:t>分钟驶向下一个屋顶，达到一个屋顶后，救下其上的所有人，每人上船</a:t>
            </a:r>
            <a:r>
              <a:rPr lang="en-US" altLang="zh-CN" sz="2000" b="1">
                <a:solidFill>
                  <a:schemeClr val="tx1"/>
                </a:solidFill>
                <a:latin typeface="Arial" panose="020B0604020202020204" pitchFamily="34" charset="0"/>
                <a:ea typeface="宋体" panose="02010600030101010101" pitchFamily="2" charset="-122"/>
                <a:sym typeface="宋体" panose="02010600030101010101" pitchFamily="2" charset="-122"/>
              </a:rPr>
              <a:t>1</a:t>
            </a:r>
            <a:r>
              <a:rPr lang="zh-CN" altLang="en-US" sz="2000" b="1">
                <a:solidFill>
                  <a:schemeClr val="tx1"/>
                </a:solidFill>
                <a:latin typeface="Arial" panose="020B0604020202020204" pitchFamily="34" charset="0"/>
                <a:ea typeface="宋体" panose="02010600030101010101" pitchFamily="2" charset="-122"/>
                <a:sym typeface="宋体" panose="02010600030101010101" pitchFamily="2" charset="-122"/>
              </a:rPr>
              <a:t>分钟，船原路返回，达到大本营，每人下船</a:t>
            </a:r>
            <a:r>
              <a:rPr lang="en-US" altLang="zh-CN" sz="2000" b="1">
                <a:solidFill>
                  <a:schemeClr val="tx1"/>
                </a:solidFill>
                <a:latin typeface="Arial" panose="020B0604020202020204" pitchFamily="34" charset="0"/>
                <a:ea typeface="宋体" panose="02010600030101010101" pitchFamily="2" charset="-122"/>
                <a:sym typeface="宋体" panose="02010600030101010101" pitchFamily="2" charset="-122"/>
              </a:rPr>
              <a:t>0.5</a:t>
            </a:r>
            <a:r>
              <a:rPr lang="zh-CN" altLang="en-US" sz="2000" b="1">
                <a:solidFill>
                  <a:schemeClr val="tx1"/>
                </a:solidFill>
                <a:latin typeface="Arial" panose="020B0604020202020204" pitchFamily="34" charset="0"/>
                <a:ea typeface="宋体" panose="02010600030101010101" pitchFamily="2" charset="-122"/>
                <a:sym typeface="宋体" panose="02010600030101010101" pitchFamily="2" charset="-122"/>
              </a:rPr>
              <a:t>分钟。假设原点与任意一个屋顶的连线不穿过其它屋顶。</a:t>
            </a:r>
            <a:endParaRPr lang="zh-CN" altLang="en-US" sz="2000" b="1">
              <a:solidFill>
                <a:schemeClr val="tx1"/>
              </a:solidFill>
              <a:latin typeface="Arial" panose="020B0604020202020204" pitchFamily="34" charset="0"/>
              <a:ea typeface="宋体" panose="02010600030101010101" pitchFamily="2" charset="-122"/>
              <a:sym typeface="宋体" panose="02010600030101010101" pitchFamily="2" charset="-122"/>
            </a:endParaRPr>
          </a:p>
          <a:p>
            <a:pPr marL="0" indent="0">
              <a:lnSpc>
                <a:spcPct val="100000"/>
              </a:lnSpc>
              <a:buNone/>
            </a:pPr>
            <a:r>
              <a:rPr lang="zh-CN" altLang="en-US" sz="2000" b="1">
                <a:solidFill>
                  <a:schemeClr val="tx1"/>
                </a:solidFill>
                <a:latin typeface="Arial" panose="020B0604020202020204" pitchFamily="34" charset="0"/>
                <a:ea typeface="宋体" panose="02010600030101010101" pitchFamily="2" charset="-122"/>
                <a:sym typeface="宋体" panose="02010600030101010101" pitchFamily="2" charset="-122"/>
              </a:rPr>
              <a:t>输入：</a:t>
            </a:r>
            <a:endParaRPr lang="zh-CN" altLang="en-US" sz="2000" b="1">
              <a:solidFill>
                <a:schemeClr val="tx1"/>
              </a:solidFill>
              <a:latin typeface="Arial" panose="020B0604020202020204" pitchFamily="34" charset="0"/>
              <a:ea typeface="宋体" panose="02010600030101010101" pitchFamily="2" charset="-122"/>
              <a:sym typeface="宋体" panose="02010600030101010101" pitchFamily="2" charset="-122"/>
            </a:endParaRPr>
          </a:p>
          <a:p>
            <a:pPr marL="0" indent="0">
              <a:lnSpc>
                <a:spcPct val="100000"/>
              </a:lnSpc>
              <a:buNone/>
            </a:pPr>
            <a:r>
              <a:rPr lang="zh-CN" altLang="en-US" sz="2000" b="1">
                <a:solidFill>
                  <a:schemeClr val="tx1"/>
                </a:solidFill>
                <a:latin typeface="Arial" panose="020B0604020202020204" pitchFamily="34" charset="0"/>
                <a:ea typeface="宋体" panose="02010600030101010101" pitchFamily="2" charset="-122"/>
                <a:sym typeface="宋体" panose="02010600030101010101" pitchFamily="2" charset="-122"/>
              </a:rPr>
              <a:t>第一行，一个整数，表示屋顶数</a:t>
            </a:r>
            <a:r>
              <a:rPr lang="en-US" altLang="zh-CN" sz="2000" b="1">
                <a:solidFill>
                  <a:schemeClr val="tx1"/>
                </a:solidFill>
                <a:latin typeface="Arial" panose="020B0604020202020204" pitchFamily="34" charset="0"/>
                <a:ea typeface="宋体" panose="02010600030101010101" pitchFamily="2" charset="-122"/>
                <a:sym typeface="宋体" panose="02010600030101010101" pitchFamily="2" charset="-122"/>
              </a:rPr>
              <a:t>n</a:t>
            </a:r>
            <a:r>
              <a:rPr lang="zh-CN" altLang="en-US" sz="2000" b="1">
                <a:solidFill>
                  <a:schemeClr val="tx1"/>
                </a:solidFill>
                <a:latin typeface="Arial" panose="020B0604020202020204" pitchFamily="34" charset="0"/>
                <a:ea typeface="宋体" panose="02010600030101010101" pitchFamily="2" charset="-122"/>
                <a:sym typeface="宋体" panose="02010600030101010101" pitchFamily="2" charset="-122"/>
              </a:rPr>
              <a:t>。接下来依次有</a:t>
            </a:r>
            <a:r>
              <a:rPr lang="en-US" altLang="zh-CN" sz="2000" b="1">
                <a:solidFill>
                  <a:schemeClr val="tx1"/>
                </a:solidFill>
                <a:latin typeface="Arial" panose="020B0604020202020204" pitchFamily="34" charset="0"/>
                <a:ea typeface="宋体" panose="02010600030101010101" pitchFamily="2" charset="-122"/>
                <a:sym typeface="宋体" panose="02010600030101010101" pitchFamily="2" charset="-122"/>
              </a:rPr>
              <a:t>n </a:t>
            </a:r>
            <a:r>
              <a:rPr lang="zh-CN" altLang="en-US" sz="2000" b="1">
                <a:solidFill>
                  <a:schemeClr val="tx1"/>
                </a:solidFill>
                <a:latin typeface="Arial" panose="020B0604020202020204" pitchFamily="34" charset="0"/>
                <a:ea typeface="宋体" panose="02010600030101010101" pitchFamily="2" charset="-122"/>
                <a:sym typeface="宋体" panose="02010600030101010101" pitchFamily="2" charset="-122"/>
              </a:rPr>
              <a:t>行输入，每一行上包含两个表示屋顶相对于大本营的平面坐标位置的实数</a:t>
            </a:r>
            <a:r>
              <a:rPr lang="en-US" altLang="zh-CN" sz="2000" b="1">
                <a:solidFill>
                  <a:schemeClr val="tx1"/>
                </a:solidFill>
                <a:latin typeface="Arial" panose="020B0604020202020204" pitchFamily="34" charset="0"/>
                <a:ea typeface="宋体" panose="02010600030101010101" pitchFamily="2" charset="-122"/>
                <a:sym typeface="宋体" panose="02010600030101010101" pitchFamily="2" charset="-122"/>
              </a:rPr>
              <a:t>(</a:t>
            </a:r>
            <a:r>
              <a:rPr lang="zh-CN" altLang="en-US" sz="2000" b="1">
                <a:solidFill>
                  <a:schemeClr val="tx1"/>
                </a:solidFill>
                <a:latin typeface="Arial" panose="020B0604020202020204" pitchFamily="34" charset="0"/>
                <a:ea typeface="宋体" panose="02010600030101010101" pitchFamily="2" charset="-122"/>
                <a:sym typeface="宋体" panose="02010600030101010101" pitchFamily="2" charset="-122"/>
              </a:rPr>
              <a:t>单位是米</a:t>
            </a:r>
            <a:r>
              <a:rPr lang="en-US" altLang="zh-CN" sz="2000" b="1">
                <a:solidFill>
                  <a:schemeClr val="tx1"/>
                </a:solidFill>
                <a:latin typeface="Arial" panose="020B0604020202020204" pitchFamily="34" charset="0"/>
                <a:ea typeface="宋体" panose="02010600030101010101" pitchFamily="2" charset="-122"/>
                <a:sym typeface="宋体" panose="02010600030101010101" pitchFamily="2" charset="-122"/>
              </a:rPr>
              <a:t>)</a:t>
            </a:r>
            <a:r>
              <a:rPr lang="zh-CN" altLang="en-US" sz="2000" b="1">
                <a:solidFill>
                  <a:schemeClr val="tx1"/>
                </a:solidFill>
                <a:latin typeface="Arial" panose="020B0604020202020204" pitchFamily="34" charset="0"/>
                <a:ea typeface="宋体" panose="02010600030101010101" pitchFamily="2" charset="-122"/>
                <a:sym typeface="宋体" panose="02010600030101010101" pitchFamily="2" charset="-122"/>
              </a:rPr>
              <a:t>、一个表示人数的整数。 </a:t>
            </a:r>
            <a:endParaRPr lang="zh-CN" altLang="en-US" sz="2000" b="1">
              <a:solidFill>
                <a:schemeClr val="tx1"/>
              </a:solidFill>
              <a:latin typeface="Arial" panose="020B0604020202020204" pitchFamily="34" charset="0"/>
              <a:ea typeface="宋体" panose="02010600030101010101" pitchFamily="2" charset="-122"/>
              <a:sym typeface="宋体" panose="02010600030101010101" pitchFamily="2" charset="-122"/>
            </a:endParaRPr>
          </a:p>
          <a:p>
            <a:pPr marL="0" indent="0">
              <a:lnSpc>
                <a:spcPct val="100000"/>
              </a:lnSpc>
              <a:buNone/>
            </a:pPr>
            <a:r>
              <a:rPr lang="zh-CN" altLang="en-US" sz="2000" b="1">
                <a:solidFill>
                  <a:schemeClr val="tx1"/>
                </a:solidFill>
                <a:latin typeface="Arial" panose="020B0604020202020204" pitchFamily="34" charset="0"/>
                <a:ea typeface="宋体" panose="02010600030101010101" pitchFamily="2" charset="-122"/>
                <a:sym typeface="宋体" panose="02010600030101010101" pitchFamily="2" charset="-122"/>
              </a:rPr>
              <a:t>输出：</a:t>
            </a:r>
            <a:endParaRPr lang="zh-CN" altLang="en-US" sz="2000" b="1">
              <a:solidFill>
                <a:schemeClr val="tx1"/>
              </a:solidFill>
              <a:latin typeface="Arial" panose="020B0604020202020204" pitchFamily="34" charset="0"/>
              <a:ea typeface="宋体" panose="02010600030101010101" pitchFamily="2" charset="-122"/>
              <a:sym typeface="宋体" panose="02010600030101010101" pitchFamily="2" charset="-122"/>
            </a:endParaRPr>
          </a:p>
          <a:p>
            <a:pPr marL="0" indent="0">
              <a:lnSpc>
                <a:spcPct val="80000"/>
              </a:lnSpc>
              <a:buNone/>
            </a:pPr>
            <a:r>
              <a:rPr lang="zh-CN" altLang="en-US" sz="2000" b="1">
                <a:solidFill>
                  <a:schemeClr val="tx1"/>
                </a:solidFill>
                <a:latin typeface="Arial" panose="020B0604020202020204" pitchFamily="34" charset="0"/>
                <a:ea typeface="宋体" panose="02010600030101010101" pitchFamily="2" charset="-122"/>
                <a:sym typeface="宋体" panose="02010600030101010101" pitchFamily="2" charset="-122"/>
              </a:rPr>
              <a:t>救援需要的总时间，精确到分钟</a:t>
            </a:r>
            <a:r>
              <a:rPr lang="en-US" altLang="zh-CN" sz="2000" b="1">
                <a:solidFill>
                  <a:schemeClr val="tx1"/>
                </a:solidFill>
                <a:latin typeface="Arial" panose="020B0604020202020204" pitchFamily="34" charset="0"/>
                <a:ea typeface="宋体" panose="02010600030101010101" pitchFamily="2" charset="-122"/>
                <a:sym typeface="宋体" panose="02010600030101010101" pitchFamily="2" charset="-122"/>
              </a:rPr>
              <a:t>(</a:t>
            </a:r>
            <a:r>
              <a:rPr lang="zh-CN" altLang="en-US" sz="2000" b="1">
                <a:solidFill>
                  <a:schemeClr val="tx1"/>
                </a:solidFill>
                <a:latin typeface="Arial" panose="020B0604020202020204" pitchFamily="34" charset="0"/>
                <a:ea typeface="宋体" panose="02010600030101010101" pitchFamily="2" charset="-122"/>
                <a:sym typeface="宋体" panose="02010600030101010101" pitchFamily="2" charset="-122"/>
              </a:rPr>
              <a:t>向上取整</a:t>
            </a:r>
            <a:r>
              <a:rPr lang="en-US" altLang="zh-CN" sz="2000" b="1">
                <a:solidFill>
                  <a:schemeClr val="tx1"/>
                </a:solidFill>
                <a:latin typeface="Arial" panose="020B0604020202020204" pitchFamily="34" charset="0"/>
                <a:ea typeface="宋体" panose="02010600030101010101" pitchFamily="2" charset="-122"/>
                <a:sym typeface="宋体" panose="02010600030101010101" pitchFamily="2" charset="-122"/>
              </a:rPr>
              <a:t>)</a:t>
            </a:r>
            <a:r>
              <a:rPr lang="zh-CN" altLang="en-US" sz="2000" b="1">
                <a:solidFill>
                  <a:schemeClr val="tx1"/>
                </a:solidFill>
                <a:latin typeface="Arial" panose="020B0604020202020204" pitchFamily="34" charset="0"/>
                <a:ea typeface="宋体" panose="02010600030101010101" pitchFamily="2" charset="-122"/>
                <a:sym typeface="宋体" panose="02010600030101010101" pitchFamily="2" charset="-122"/>
              </a:rPr>
              <a:t>。</a:t>
            </a:r>
            <a:endParaRPr lang="zh-CN" altLang="en-US" sz="2000" b="1">
              <a:solidFill>
                <a:schemeClr val="tx1"/>
              </a:solidFill>
              <a:latin typeface="Arial" panose="020B0604020202020204" pitchFamily="34" charset="0"/>
              <a:ea typeface="宋体" panose="02010600030101010101" pitchFamily="2" charset="-122"/>
              <a:sym typeface="宋体" panose="02010600030101010101" pitchFamily="2" charset="-122"/>
            </a:endParaRPr>
          </a:p>
          <a:p>
            <a:pPr marL="0" indent="0">
              <a:lnSpc>
                <a:spcPct val="80000"/>
              </a:lnSpc>
              <a:buNone/>
            </a:pPr>
            <a:r>
              <a:rPr lang="zh-CN" altLang="en-US" sz="2000" b="1">
                <a:solidFill>
                  <a:schemeClr val="tx1"/>
                </a:solidFill>
                <a:latin typeface="Arial" panose="020B0604020202020204" pitchFamily="34" charset="0"/>
                <a:ea typeface="宋体" panose="02010600030101010101" pitchFamily="2" charset="-122"/>
                <a:sym typeface="宋体" panose="02010600030101010101" pitchFamily="2" charset="-122"/>
              </a:rPr>
              <a:t>样例输入</a:t>
            </a:r>
            <a:r>
              <a:rPr lang="en-US" altLang="zh-CN" sz="2000" b="1">
                <a:solidFill>
                  <a:schemeClr val="tx1"/>
                </a:solidFill>
                <a:latin typeface="Arial" panose="020B0604020202020204" pitchFamily="34" charset="0"/>
                <a:ea typeface="宋体" panose="02010600030101010101" pitchFamily="2" charset="-122"/>
                <a:sym typeface="宋体" panose="02010600030101010101" pitchFamily="2" charset="-122"/>
              </a:rPr>
              <a:t>:</a:t>
            </a:r>
            <a:endParaRPr lang="en-US" altLang="zh-CN" sz="2000" b="1">
              <a:solidFill>
                <a:schemeClr val="tx1"/>
              </a:solidFill>
              <a:latin typeface="Arial" panose="020B0604020202020204" pitchFamily="34" charset="0"/>
              <a:ea typeface="宋体" panose="02010600030101010101" pitchFamily="2" charset="-122"/>
              <a:sym typeface="宋体" panose="02010600030101010101" pitchFamily="2" charset="-122"/>
            </a:endParaRPr>
          </a:p>
          <a:p>
            <a:pPr marL="0" indent="0">
              <a:lnSpc>
                <a:spcPct val="80000"/>
              </a:lnSpc>
              <a:buNone/>
            </a:pPr>
            <a:r>
              <a:rPr lang="en-US" altLang="zh-CN" sz="2000" b="1">
                <a:solidFill>
                  <a:schemeClr val="tx1"/>
                </a:solidFill>
                <a:latin typeface="Arial" panose="020B0604020202020204" pitchFamily="34" charset="0"/>
                <a:ea typeface="宋体" panose="02010600030101010101" pitchFamily="2" charset="-122"/>
                <a:sym typeface="宋体" panose="02010600030101010101" pitchFamily="2" charset="-122"/>
              </a:rPr>
              <a:t>1</a:t>
            </a:r>
            <a:endParaRPr lang="en-US" altLang="zh-CN" sz="2000" b="1">
              <a:solidFill>
                <a:schemeClr val="tx1"/>
              </a:solidFill>
              <a:latin typeface="Arial" panose="020B0604020202020204" pitchFamily="34" charset="0"/>
              <a:ea typeface="宋体" panose="02010600030101010101" pitchFamily="2" charset="-122"/>
              <a:sym typeface="宋体" panose="02010600030101010101" pitchFamily="2" charset="-122"/>
            </a:endParaRPr>
          </a:p>
          <a:p>
            <a:pPr marL="0" indent="0">
              <a:lnSpc>
                <a:spcPct val="80000"/>
              </a:lnSpc>
              <a:buNone/>
            </a:pPr>
            <a:r>
              <a:rPr lang="en-US" altLang="zh-CN" sz="2000" b="1">
                <a:solidFill>
                  <a:schemeClr val="tx1"/>
                </a:solidFill>
                <a:latin typeface="Arial" panose="020B0604020202020204" pitchFamily="34" charset="0"/>
                <a:ea typeface="宋体" panose="02010600030101010101" pitchFamily="2" charset="-122"/>
                <a:sym typeface="宋体" panose="02010600030101010101" pitchFamily="2" charset="-122"/>
              </a:rPr>
              <a:t>30 40 3</a:t>
            </a:r>
            <a:endParaRPr lang="en-US" altLang="zh-CN" sz="2000" b="1">
              <a:solidFill>
                <a:schemeClr val="tx1"/>
              </a:solidFill>
              <a:latin typeface="Arial" panose="020B0604020202020204" pitchFamily="34" charset="0"/>
              <a:ea typeface="宋体" panose="02010600030101010101" pitchFamily="2" charset="-122"/>
              <a:sym typeface="宋体" panose="02010600030101010101" pitchFamily="2" charset="-122"/>
            </a:endParaRPr>
          </a:p>
          <a:p>
            <a:pPr marL="0" indent="0">
              <a:lnSpc>
                <a:spcPct val="80000"/>
              </a:lnSpc>
              <a:buNone/>
            </a:pPr>
            <a:r>
              <a:rPr lang="zh-CN" altLang="en-US" sz="2000" b="1">
                <a:solidFill>
                  <a:schemeClr val="tx1"/>
                </a:solidFill>
                <a:latin typeface="Arial" panose="020B0604020202020204" pitchFamily="34" charset="0"/>
                <a:ea typeface="宋体" panose="02010600030101010101" pitchFamily="2" charset="-122"/>
                <a:sym typeface="宋体" panose="02010600030101010101" pitchFamily="2" charset="-122"/>
              </a:rPr>
              <a:t>样例输出</a:t>
            </a:r>
            <a:r>
              <a:rPr lang="en-US" altLang="zh-CN" sz="2000" b="1">
                <a:solidFill>
                  <a:schemeClr val="tx1"/>
                </a:solidFill>
                <a:latin typeface="Arial" panose="020B0604020202020204" pitchFamily="34" charset="0"/>
                <a:ea typeface="宋体" panose="02010600030101010101" pitchFamily="2" charset="-122"/>
                <a:sym typeface="宋体" panose="02010600030101010101" pitchFamily="2" charset="-122"/>
              </a:rPr>
              <a:t>:</a:t>
            </a:r>
            <a:endParaRPr lang="en-US" altLang="zh-CN" sz="2000" b="1">
              <a:solidFill>
                <a:schemeClr val="tx1"/>
              </a:solidFill>
              <a:latin typeface="Arial" panose="020B0604020202020204" pitchFamily="34" charset="0"/>
              <a:ea typeface="宋体" panose="02010600030101010101" pitchFamily="2" charset="-122"/>
              <a:sym typeface="宋体" panose="02010600030101010101" pitchFamily="2" charset="-122"/>
            </a:endParaRPr>
          </a:p>
          <a:p>
            <a:pPr marL="0" indent="0">
              <a:lnSpc>
                <a:spcPct val="80000"/>
              </a:lnSpc>
              <a:buNone/>
            </a:pPr>
            <a:r>
              <a:rPr lang="en-US" altLang="zh-CN" sz="2000" b="1">
                <a:solidFill>
                  <a:schemeClr val="tx1"/>
                </a:solidFill>
                <a:latin typeface="Arial" panose="020B0604020202020204" pitchFamily="34" charset="0"/>
                <a:ea typeface="宋体" panose="02010600030101010101" pitchFamily="2" charset="-122"/>
                <a:sym typeface="宋体" panose="02010600030101010101" pitchFamily="2" charset="-122"/>
              </a:rPr>
              <a:t> 7    </a:t>
            </a:r>
            <a:endParaRPr lang="en-US" altLang="zh-CN" b="1">
              <a:solidFill>
                <a:schemeClr val="tx1"/>
              </a:solidFill>
              <a:latin typeface="Arial" panose="020B0604020202020204" pitchFamily="34" charset="0"/>
              <a:ea typeface="宋体" panose="02010600030101010101" pitchFamily="2" charset="-122"/>
              <a:sym typeface="宋体" panose="02010600030101010101" pitchFamily="2" charset="-122"/>
            </a:endParaRPr>
          </a:p>
          <a:p>
            <a:endParaRPr lang="en-US" altLang="zh-CN" b="1">
              <a:solidFill>
                <a:schemeClr val="tx1"/>
              </a:solidFill>
              <a:latin typeface="Arial" panose="020B0604020202020204" pitchFamily="34" charset="0"/>
              <a:ea typeface="宋体" panose="02010600030101010101" pitchFamily="2" charset="-122"/>
              <a:sym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
        <p:nvSpPr>
          <p:cNvPr id="4" name="内容占位符 2"/>
          <p:cNvSpPr>
            <a:spLocks noGrp="1"/>
          </p:cNvSpPr>
          <p:nvPr/>
        </p:nvSpPr>
        <p:spPr>
          <a:xfrm>
            <a:off x="800100" y="264795"/>
            <a:ext cx="7886700" cy="6328410"/>
          </a:xfrm>
          <a:prstGeom prst="rect">
            <a:avLst/>
          </a:prstGeom>
        </p:spPr>
        <p:txBody>
          <a:bodyPr vert="horz" lIns="91440" tIns="45720" rIns="91440" bIns="45720" rtlCol="0">
            <a:normAutofit/>
          </a:bodyPr>
          <a:lstStyle>
            <a:lvl1pPr marL="230505" indent="-230505" algn="just" defTabSz="914400" rtl="0" eaLnBrk="1" latinLnBrk="0" hangingPunct="1">
              <a:lnSpc>
                <a:spcPct val="120000"/>
              </a:lnSpc>
              <a:spcBef>
                <a:spcPts val="600"/>
              </a:spcBef>
              <a:spcAft>
                <a:spcPts val="600"/>
              </a:spcAft>
              <a:buFont typeface="Arial" panose="020B0604020202020204" pitchFamily="34" charset="0"/>
              <a:buChar char="•"/>
              <a:defRPr sz="2400" kern="1200">
                <a:solidFill>
                  <a:srgbClr val="333333"/>
                </a:solidFill>
                <a:latin typeface="+mn-lt"/>
                <a:ea typeface="+mn-ea"/>
                <a:cs typeface="+mn-cs"/>
              </a:defRPr>
            </a:lvl1pPr>
            <a:lvl2pPr marL="685800" indent="-228600" algn="just" defTabSz="914400" rtl="0" eaLnBrk="1" latinLnBrk="0" hangingPunct="1">
              <a:lnSpc>
                <a:spcPct val="120000"/>
              </a:lnSpc>
              <a:spcBef>
                <a:spcPts val="600"/>
              </a:spcBef>
              <a:spcAft>
                <a:spcPts val="600"/>
              </a:spcAft>
              <a:buFont typeface="Arial" panose="020B0604020202020204" pitchFamily="34" charset="0"/>
              <a:buChar char="•"/>
              <a:defRPr sz="2000" kern="1200">
                <a:solidFill>
                  <a:srgbClr val="333333"/>
                </a:solidFill>
                <a:latin typeface="+mn-lt"/>
                <a:ea typeface="+mn-ea"/>
                <a:cs typeface="+mn-cs"/>
              </a:defRPr>
            </a:lvl2pPr>
            <a:lvl3pPr marL="1143000" indent="-228600" algn="just"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3pPr>
            <a:lvl4pPr marL="1600200" indent="-228600" algn="just"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4pPr>
            <a:lvl5pPr marL="2057400" indent="-228600" algn="just" defTabSz="914400" rtl="0" eaLnBrk="1" latinLnBrk="0" hangingPunct="1">
              <a:lnSpc>
                <a:spcPct val="120000"/>
              </a:lnSpc>
              <a:spcBef>
                <a:spcPts val="600"/>
              </a:spcBef>
              <a:spcAft>
                <a:spcPts val="600"/>
              </a:spcAft>
              <a:buFont typeface="Arial" panose="020B0604020202020204" pitchFamily="34" charset="0"/>
              <a:buChar char="•"/>
              <a:defRPr sz="1800" kern="1200">
                <a:solidFill>
                  <a:srgbClr val="33333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zh-CN" altLang="en-US" sz="1600" b="1"/>
              <a:t>#include&lt;iostream&gt;</a:t>
            </a:r>
            <a:endParaRPr lang="zh-CN" altLang="en-US" sz="1600" b="1"/>
          </a:p>
          <a:p>
            <a:pPr>
              <a:lnSpc>
                <a:spcPct val="100000"/>
              </a:lnSpc>
            </a:pPr>
            <a:r>
              <a:rPr lang="zh-CN" altLang="en-US" sz="1600" b="1"/>
              <a:t>#include&lt;cmath&gt;</a:t>
            </a:r>
            <a:endParaRPr lang="zh-CN" altLang="en-US" sz="1600" b="1"/>
          </a:p>
          <a:p>
            <a:pPr>
              <a:lnSpc>
                <a:spcPct val="100000"/>
              </a:lnSpc>
            </a:pPr>
            <a:r>
              <a:rPr lang="zh-CN" altLang="en-US" sz="1600" b="1"/>
              <a:t>using namespace std;</a:t>
            </a:r>
            <a:endParaRPr lang="zh-CN" altLang="en-US" sz="1600" b="1"/>
          </a:p>
          <a:p>
            <a:pPr>
              <a:lnSpc>
                <a:spcPct val="100000"/>
              </a:lnSpc>
            </a:pPr>
            <a:r>
              <a:rPr lang="zh-CN" altLang="en-US" sz="1600" b="1"/>
              <a:t>int main()</a:t>
            </a:r>
            <a:endParaRPr lang="zh-CN" altLang="en-US" sz="1600" b="1"/>
          </a:p>
          <a:p>
            <a:pPr>
              <a:lnSpc>
                <a:spcPct val="100000"/>
              </a:lnSpc>
            </a:pPr>
            <a:r>
              <a:rPr lang="zh-CN" altLang="en-US" sz="1600" b="1"/>
              <a:t>{</a:t>
            </a:r>
            <a:endParaRPr lang="zh-CN" altLang="en-US" sz="1600" b="1"/>
          </a:p>
          <a:p>
            <a:pPr>
              <a:lnSpc>
                <a:spcPct val="100000"/>
              </a:lnSpc>
            </a:pPr>
            <a:r>
              <a:rPr lang="zh-CN" altLang="en-US" sz="1600" b="1"/>
              <a:t>	double a,b,s=0,n,c,l;</a:t>
            </a:r>
            <a:endParaRPr lang="zh-CN" altLang="en-US" sz="1600" b="1"/>
          </a:p>
          <a:p>
            <a:pPr>
              <a:lnSpc>
                <a:spcPct val="100000"/>
              </a:lnSpc>
            </a:pPr>
            <a:r>
              <a:rPr lang="zh-CN" altLang="en-US" sz="1600" b="1"/>
              <a:t>	cin&gt;&gt;n;</a:t>
            </a:r>
            <a:endParaRPr lang="zh-CN" altLang="en-US" sz="1600" b="1"/>
          </a:p>
          <a:p>
            <a:pPr>
              <a:lnSpc>
                <a:spcPct val="100000"/>
              </a:lnSpc>
            </a:pPr>
            <a:r>
              <a:rPr lang="zh-CN" altLang="en-US" sz="1600" b="1"/>
              <a:t>	for(int i=1;i&lt;=n;i++)</a:t>
            </a:r>
            <a:endParaRPr lang="zh-CN" altLang="en-US" sz="1600" b="1"/>
          </a:p>
          <a:p>
            <a:pPr>
              <a:lnSpc>
                <a:spcPct val="100000"/>
              </a:lnSpc>
            </a:pPr>
            <a:r>
              <a:rPr lang="zh-CN" altLang="en-US" sz="1600" b="1"/>
              <a:t>	{</a:t>
            </a:r>
            <a:endParaRPr lang="zh-CN" altLang="en-US" sz="1600" b="1"/>
          </a:p>
          <a:p>
            <a:pPr>
              <a:lnSpc>
                <a:spcPct val="100000"/>
              </a:lnSpc>
            </a:pPr>
            <a:r>
              <a:rPr lang="zh-CN" altLang="en-US" sz="1600" b="1"/>
              <a:t>		cin&gt;&gt;a&gt;&gt;b&gt;&gt;c;</a:t>
            </a:r>
            <a:endParaRPr lang="zh-CN" altLang="en-US" sz="1600" b="1"/>
          </a:p>
          <a:p>
            <a:pPr>
              <a:lnSpc>
                <a:spcPct val="100000"/>
              </a:lnSpc>
            </a:pPr>
            <a:r>
              <a:rPr lang="zh-CN" altLang="en-US" sz="1600" b="1"/>
              <a:t>		l=sqrt((a*a)*1.0+(b*b)*1.0);</a:t>
            </a:r>
            <a:endParaRPr lang="zh-CN" altLang="en-US" sz="1600" b="1"/>
          </a:p>
          <a:p>
            <a:pPr>
              <a:lnSpc>
                <a:spcPct val="100000"/>
              </a:lnSpc>
            </a:pPr>
            <a:r>
              <a:rPr lang="zh-CN" altLang="en-US" sz="1600" b="1"/>
              <a:t>		s=s+2*l/50+c*1.5;</a:t>
            </a:r>
            <a:endParaRPr lang="zh-CN" altLang="en-US" sz="1600" b="1"/>
          </a:p>
          <a:p>
            <a:pPr>
              <a:lnSpc>
                <a:spcPct val="100000"/>
              </a:lnSpc>
            </a:pPr>
            <a:r>
              <a:rPr lang="zh-CN" altLang="en-US" sz="1600" b="1"/>
              <a:t>	}</a:t>
            </a:r>
            <a:endParaRPr lang="zh-CN" altLang="en-US" sz="1600" b="1"/>
          </a:p>
          <a:p>
            <a:pPr>
              <a:lnSpc>
                <a:spcPct val="100000"/>
              </a:lnSpc>
            </a:pPr>
            <a:r>
              <a:rPr lang="zh-CN" altLang="en-US" sz="1600" b="1"/>
              <a:t>	cout&lt;&lt;ceil(s);</a:t>
            </a:r>
            <a:endParaRPr lang="zh-CN" altLang="en-US" sz="1600" b="1"/>
          </a:p>
          <a:p>
            <a:pPr>
              <a:lnSpc>
                <a:spcPct val="100000"/>
              </a:lnSpc>
            </a:pPr>
            <a:r>
              <a:rPr lang="zh-CN" altLang="en-US" sz="1600" b="1"/>
              <a:t>	return 0;</a:t>
            </a:r>
            <a:endParaRPr lang="zh-CN" altLang="en-US" sz="1600" b="1"/>
          </a:p>
          <a:p>
            <a:pPr>
              <a:lnSpc>
                <a:spcPct val="100000"/>
              </a:lnSpc>
            </a:pPr>
            <a:r>
              <a:rPr lang="zh-CN" altLang="en-US" sz="1600" b="1"/>
              <a:t>}</a:t>
            </a:r>
            <a:endParaRPr lang="zh-CN" altLang="en-US" sz="16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14350" y="911860"/>
            <a:ext cx="7788275" cy="4276725"/>
          </a:xfrm>
          <a:prstGeom prst="rect">
            <a:avLst/>
          </a:prstGeom>
          <a:noFill/>
        </p:spPr>
        <p:txBody>
          <a:bodyPr wrap="square" rtlCol="0">
            <a:spAutoFit/>
          </a:bodyPr>
          <a:p>
            <a:pPr>
              <a:lnSpc>
                <a:spcPct val="80000"/>
              </a:lnSpc>
              <a:buNone/>
            </a:pPr>
            <a:endParaRPr lang="zh-CN" altLang="en-US" sz="4000" b="1" dirty="0">
              <a:solidFill>
                <a:srgbClr val="00B0F0"/>
              </a:solidFill>
              <a:latin typeface="楷体" panose="02010609060101010101" charset="-122"/>
              <a:ea typeface="楷体" panose="02010609060101010101" charset="-122"/>
              <a:cs typeface="楷体" panose="02010609060101010101" charset="-122"/>
            </a:endParaRPr>
          </a:p>
          <a:p>
            <a:pPr>
              <a:lnSpc>
                <a:spcPct val="150000"/>
              </a:lnSpc>
              <a:buNone/>
            </a:pPr>
            <a:r>
              <a:rPr lang="en-US" altLang="zh-CN" sz="4000" b="1">
                <a:solidFill>
                  <a:srgbClr val="00B0F0"/>
                </a:solidFill>
                <a:latin typeface="楷体" panose="02010609060101010101" charset="-122"/>
                <a:ea typeface="楷体" panose="02010609060101010101" charset="-122"/>
                <a:cs typeface="楷体" panose="02010609060101010101" charset="-122"/>
                <a:sym typeface="+mn-ea"/>
              </a:rPr>
              <a:t>		</a:t>
            </a:r>
            <a:r>
              <a:rPr lang="zh-CN" altLang="en-US" sz="4000" b="1" dirty="0">
                <a:solidFill>
                  <a:srgbClr val="00B0F0"/>
                </a:solidFill>
                <a:latin typeface="楷体" panose="02010609060101010101" charset="-122"/>
                <a:ea typeface="楷体" panose="02010609060101010101" charset="-122"/>
                <a:cs typeface="楷体" panose="02010609060101010101" charset="-122"/>
                <a:sym typeface="+mn-ea"/>
              </a:rPr>
              <a:t>int s=1;                 </a:t>
            </a:r>
            <a:endParaRPr lang="zh-CN" altLang="en-US" sz="4000" b="1" dirty="0">
              <a:solidFill>
                <a:srgbClr val="00B0F0"/>
              </a:solidFill>
              <a:latin typeface="楷体" panose="02010609060101010101" charset="-122"/>
              <a:ea typeface="楷体" panose="02010609060101010101" charset="-122"/>
              <a:cs typeface="楷体" panose="02010609060101010101" charset="-122"/>
            </a:endParaRPr>
          </a:p>
          <a:p>
            <a:pPr>
              <a:lnSpc>
                <a:spcPct val="150000"/>
              </a:lnSpc>
              <a:buNone/>
            </a:pPr>
            <a:r>
              <a:rPr lang="en-US" altLang="zh-CN" sz="4000" b="1">
                <a:solidFill>
                  <a:srgbClr val="00B0F0"/>
                </a:solidFill>
                <a:latin typeface="楷体" panose="02010609060101010101" charset="-122"/>
                <a:ea typeface="楷体" panose="02010609060101010101" charset="-122"/>
                <a:cs typeface="楷体" panose="02010609060101010101" charset="-122"/>
                <a:sym typeface="+mn-ea"/>
              </a:rPr>
              <a:t>		</a:t>
            </a:r>
            <a:r>
              <a:rPr lang="zh-CN" altLang="en-US" sz="4000" b="1" dirty="0">
                <a:solidFill>
                  <a:srgbClr val="00B0F0"/>
                </a:solidFill>
                <a:latin typeface="楷体" panose="02010609060101010101" charset="-122"/>
                <a:ea typeface="楷体" panose="02010609060101010101" charset="-122"/>
                <a:cs typeface="楷体" panose="02010609060101010101" charset="-122"/>
                <a:sym typeface="+mn-ea"/>
              </a:rPr>
              <a:t>for (int i=1; i&lt;=n; ++i)</a:t>
            </a:r>
            <a:endParaRPr lang="zh-CN" altLang="en-US" sz="4000" b="1" dirty="0">
              <a:solidFill>
                <a:srgbClr val="00B0F0"/>
              </a:solidFill>
              <a:latin typeface="楷体" panose="02010609060101010101" charset="-122"/>
              <a:ea typeface="楷体" panose="02010609060101010101" charset="-122"/>
              <a:cs typeface="楷体" panose="02010609060101010101" charset="-122"/>
            </a:endParaRPr>
          </a:p>
          <a:p>
            <a:pPr>
              <a:lnSpc>
                <a:spcPct val="150000"/>
              </a:lnSpc>
              <a:buNone/>
            </a:pPr>
            <a:r>
              <a:rPr lang="en-US" altLang="zh-CN" sz="4000" b="1">
                <a:solidFill>
                  <a:srgbClr val="00B0F0"/>
                </a:solidFill>
                <a:latin typeface="楷体" panose="02010609060101010101" charset="-122"/>
                <a:ea typeface="楷体" panose="02010609060101010101" charset="-122"/>
                <a:cs typeface="楷体" panose="02010609060101010101" charset="-122"/>
                <a:sym typeface="+mn-ea"/>
              </a:rPr>
              <a:t>		</a:t>
            </a:r>
            <a:r>
              <a:rPr lang="zh-CN" altLang="en-US" sz="4000" b="1" dirty="0">
                <a:solidFill>
                  <a:srgbClr val="00B0F0"/>
                </a:solidFill>
                <a:latin typeface="楷体" panose="02010609060101010101" charset="-122"/>
                <a:ea typeface="楷体" panose="02010609060101010101" charset="-122"/>
                <a:cs typeface="楷体" panose="02010609060101010101" charset="-122"/>
                <a:sym typeface="+mn-ea"/>
              </a:rPr>
              <a:t>s*=i;</a:t>
            </a:r>
            <a:endParaRPr lang="zh-CN" altLang="en-US" sz="4000" b="1" dirty="0">
              <a:solidFill>
                <a:srgbClr val="00B0F0"/>
              </a:solidFill>
              <a:latin typeface="楷体" panose="02010609060101010101" charset="-122"/>
              <a:ea typeface="楷体" panose="02010609060101010101" charset="-122"/>
              <a:cs typeface="楷体" panose="02010609060101010101" charset="-122"/>
            </a:endParaRPr>
          </a:p>
          <a:p>
            <a:pPr>
              <a:lnSpc>
                <a:spcPct val="150000"/>
              </a:lnSpc>
              <a:buNone/>
            </a:pPr>
            <a:r>
              <a:rPr lang="en-US" altLang="zh-CN" sz="4000" b="1">
                <a:solidFill>
                  <a:srgbClr val="00B0F0"/>
                </a:solidFill>
                <a:latin typeface="楷体" panose="02010609060101010101" charset="-122"/>
                <a:ea typeface="楷体" panose="02010609060101010101" charset="-122"/>
                <a:cs typeface="楷体" panose="02010609060101010101" charset="-122"/>
                <a:sym typeface="+mn-ea"/>
              </a:rPr>
              <a:t>		</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标题 9217"/>
          <p:cNvSpPr>
            <a:spLocks noGrp="1"/>
          </p:cNvSpPr>
          <p:nvPr>
            <p:ph type="title"/>
          </p:nvPr>
        </p:nvSpPr>
        <p:spPr>
          <a:xfrm>
            <a:off x="556895" y="-85407"/>
            <a:ext cx="8229600" cy="1143000"/>
          </a:xfrm>
        </p:spPr>
        <p:txBody>
          <a:bodyPr anchor="ctr"/>
          <a:lstStyle/>
          <a:p>
            <a:pPr algn="l"/>
            <a:r>
              <a:rPr lang="zh-CN" altLang="en-US" sz="3200" b="1" dirty="0">
                <a:solidFill>
                  <a:schemeClr val="tx1"/>
                </a:solidFill>
                <a:latin typeface="楷体" panose="02010609060101010101" charset="-122"/>
                <a:ea typeface="楷体" panose="02010609060101010101" charset="-122"/>
                <a:cs typeface="楷体" panose="02010609060101010101" charset="-122"/>
              </a:rPr>
              <a:t>一、函数的定义</a:t>
            </a:r>
            <a:endParaRPr lang="zh-CN" altLang="en-US" sz="3200" b="1" dirty="0">
              <a:solidFill>
                <a:schemeClr val="tx1"/>
              </a:solidFill>
              <a:latin typeface="楷体" panose="02010609060101010101" charset="-122"/>
              <a:ea typeface="楷体" panose="02010609060101010101" charset="-122"/>
              <a:cs typeface="楷体" panose="02010609060101010101" charset="-122"/>
            </a:endParaRPr>
          </a:p>
        </p:txBody>
      </p:sp>
      <p:sp>
        <p:nvSpPr>
          <p:cNvPr id="9219" name="文本占位符 9218"/>
          <p:cNvSpPr>
            <a:spLocks noGrp="1"/>
          </p:cNvSpPr>
          <p:nvPr>
            <p:ph type="body" idx="1"/>
          </p:nvPr>
        </p:nvSpPr>
        <p:spPr>
          <a:xfrm>
            <a:off x="457200" y="779780"/>
            <a:ext cx="8229600" cy="4525963"/>
          </a:xfrm>
        </p:spPr>
        <p:txBody>
          <a:bodyPr/>
          <a:lstStyle/>
          <a:p>
            <a:pPr>
              <a:lnSpc>
                <a:spcPct val="100000"/>
              </a:lnSpc>
            </a:pPr>
            <a:r>
              <a:rPr lang="zh-CN" altLang="en-US" sz="2400" b="1" dirty="0">
                <a:solidFill>
                  <a:schemeClr val="tx1"/>
                </a:solidFill>
                <a:latin typeface="楷体" panose="02010609060101010101" charset="-122"/>
                <a:ea typeface="楷体" panose="02010609060101010101" charset="-122"/>
                <a:cs typeface="楷体" panose="02010609060101010101" charset="-122"/>
              </a:rPr>
              <a:t>1.函数定义的语法形式</a:t>
            </a:r>
            <a:endParaRPr lang="zh-CN" altLang="en-US" sz="2400" b="1" dirty="0">
              <a:solidFill>
                <a:schemeClr val="tx1"/>
              </a:solidFill>
              <a:latin typeface="楷体" panose="02010609060101010101" charset="-122"/>
              <a:ea typeface="楷体" panose="02010609060101010101" charset="-122"/>
              <a:cs typeface="楷体" panose="02010609060101010101" charset="-122"/>
            </a:endParaRPr>
          </a:p>
          <a:p>
            <a:pPr>
              <a:lnSpc>
                <a:spcPct val="100000"/>
              </a:lnSpc>
              <a:buNone/>
            </a:pPr>
            <a:r>
              <a:rPr lang="zh-CN" altLang="en-US" sz="2400" dirty="0">
                <a:solidFill>
                  <a:schemeClr val="tx1"/>
                </a:solidFill>
                <a:latin typeface="楷体" panose="02010609060101010101" charset="-122"/>
                <a:ea typeface="楷体" panose="02010609060101010101" charset="-122"/>
                <a:cs typeface="楷体" panose="02010609060101010101" charset="-122"/>
              </a:rPr>
              <a:t>	</a:t>
            </a:r>
            <a:r>
              <a:rPr lang="zh-CN" altLang="en-US" sz="2400" b="1" dirty="0">
                <a:solidFill>
                  <a:srgbClr val="FF0000"/>
                </a:solidFill>
                <a:latin typeface="楷体" panose="02010609060101010101" charset="-122"/>
                <a:ea typeface="楷体" panose="02010609060101010101" charset="-122"/>
                <a:cs typeface="楷体" panose="02010609060101010101" charset="-122"/>
              </a:rPr>
              <a:t>数据类型</a:t>
            </a:r>
            <a:r>
              <a:rPr lang="zh-CN" altLang="en-US" sz="2400" b="1" dirty="0">
                <a:solidFill>
                  <a:schemeClr val="tx1"/>
                </a:solidFill>
                <a:latin typeface="楷体" panose="02010609060101010101" charset="-122"/>
                <a:ea typeface="楷体" panose="02010609060101010101" charset="-122"/>
                <a:cs typeface="楷体" panose="02010609060101010101" charset="-122"/>
              </a:rPr>
              <a:t>  </a:t>
            </a:r>
            <a:r>
              <a:rPr lang="zh-CN" altLang="en-US" sz="2400" b="1" dirty="0">
                <a:solidFill>
                  <a:srgbClr val="00B050"/>
                </a:solidFill>
                <a:latin typeface="楷体" panose="02010609060101010101" charset="-122"/>
                <a:ea typeface="楷体" panose="02010609060101010101" charset="-122"/>
                <a:cs typeface="楷体" panose="02010609060101010101" charset="-122"/>
              </a:rPr>
              <a:t>函数名</a:t>
            </a:r>
            <a:r>
              <a:rPr lang="zh-CN" altLang="en-US" sz="2400" b="1" dirty="0">
                <a:solidFill>
                  <a:srgbClr val="FFC000"/>
                </a:solidFill>
                <a:latin typeface="楷体" panose="02010609060101010101" charset="-122"/>
                <a:ea typeface="楷体" panose="02010609060101010101" charset="-122"/>
                <a:cs typeface="楷体" panose="02010609060101010101" charset="-122"/>
              </a:rPr>
              <a:t>（形式参数表）</a:t>
            </a:r>
            <a:endParaRPr lang="zh-CN" altLang="en-US" sz="2400" b="1" dirty="0">
              <a:solidFill>
                <a:srgbClr val="FFC000"/>
              </a:solidFill>
              <a:latin typeface="楷体" panose="02010609060101010101" charset="-122"/>
              <a:ea typeface="楷体" panose="02010609060101010101" charset="-122"/>
              <a:cs typeface="楷体" panose="02010609060101010101" charset="-122"/>
            </a:endParaRPr>
          </a:p>
          <a:p>
            <a:pPr>
              <a:lnSpc>
                <a:spcPct val="100000"/>
              </a:lnSpc>
              <a:buNone/>
            </a:pPr>
            <a:r>
              <a:rPr lang="zh-CN" altLang="en-US" sz="2400" b="1" dirty="0">
                <a:solidFill>
                  <a:schemeClr val="tx1"/>
                </a:solidFill>
                <a:latin typeface="楷体" panose="02010609060101010101" charset="-122"/>
                <a:ea typeface="楷体" panose="02010609060101010101" charset="-122"/>
                <a:cs typeface="楷体" panose="02010609060101010101" charset="-122"/>
              </a:rPr>
              <a:t>	</a:t>
            </a:r>
            <a:r>
              <a:rPr lang="zh-CN" altLang="en-US" sz="2400" b="1" dirty="0">
                <a:solidFill>
                  <a:srgbClr val="00B0F0"/>
                </a:solidFill>
                <a:latin typeface="楷体" panose="02010609060101010101" charset="-122"/>
                <a:ea typeface="楷体" panose="02010609060101010101" charset="-122"/>
                <a:cs typeface="楷体" panose="02010609060101010101" charset="-122"/>
              </a:rPr>
              <a:t>{</a:t>
            </a:r>
            <a:endParaRPr lang="zh-CN" altLang="en-US" sz="2400" b="1" dirty="0">
              <a:solidFill>
                <a:srgbClr val="00B0F0"/>
              </a:solidFill>
              <a:latin typeface="楷体" panose="02010609060101010101" charset="-122"/>
              <a:ea typeface="楷体" panose="02010609060101010101" charset="-122"/>
              <a:cs typeface="楷体" panose="02010609060101010101" charset="-122"/>
            </a:endParaRPr>
          </a:p>
          <a:p>
            <a:pPr>
              <a:lnSpc>
                <a:spcPct val="100000"/>
              </a:lnSpc>
              <a:buNone/>
            </a:pPr>
            <a:r>
              <a:rPr lang="zh-CN" altLang="en-US" sz="2400" b="1" dirty="0">
                <a:solidFill>
                  <a:srgbClr val="00B0F0"/>
                </a:solidFill>
                <a:latin typeface="楷体" panose="02010609060101010101" charset="-122"/>
                <a:ea typeface="楷体" panose="02010609060101010101" charset="-122"/>
                <a:cs typeface="楷体" panose="02010609060101010101" charset="-122"/>
              </a:rPr>
              <a:t>		函数体                //执行语句</a:t>
            </a:r>
            <a:endParaRPr lang="zh-CN" altLang="en-US" sz="2400" b="1" dirty="0">
              <a:solidFill>
                <a:srgbClr val="00B0F0"/>
              </a:solidFill>
              <a:latin typeface="楷体" panose="02010609060101010101" charset="-122"/>
              <a:ea typeface="楷体" panose="02010609060101010101" charset="-122"/>
              <a:cs typeface="楷体" panose="02010609060101010101" charset="-122"/>
            </a:endParaRPr>
          </a:p>
          <a:p>
            <a:pPr>
              <a:lnSpc>
                <a:spcPct val="100000"/>
              </a:lnSpc>
              <a:buNone/>
            </a:pPr>
            <a:r>
              <a:rPr lang="zh-CN" altLang="en-US" sz="2400" b="1" dirty="0">
                <a:solidFill>
                  <a:srgbClr val="00B0F0"/>
                </a:solidFill>
                <a:latin typeface="楷体" panose="02010609060101010101" charset="-122"/>
                <a:ea typeface="楷体" panose="02010609060101010101" charset="-122"/>
                <a:cs typeface="楷体" panose="02010609060101010101" charset="-122"/>
              </a:rPr>
              <a:t>	}</a:t>
            </a:r>
            <a:endParaRPr lang="zh-CN" altLang="en-US" sz="2400" b="1" dirty="0">
              <a:solidFill>
                <a:srgbClr val="00B0F0"/>
              </a:solidFill>
              <a:latin typeface="楷体" panose="02010609060101010101" charset="-122"/>
              <a:ea typeface="楷体" panose="02010609060101010101" charset="-122"/>
              <a:cs typeface="楷体" panose="02010609060101010101" charset="-122"/>
            </a:endParaRPr>
          </a:p>
          <a:p>
            <a:pPr>
              <a:lnSpc>
                <a:spcPct val="100000"/>
              </a:lnSpc>
              <a:buNone/>
            </a:pPr>
            <a:endParaRPr lang="zh-CN" altLang="en-US" sz="2400" b="1" dirty="0">
              <a:solidFill>
                <a:schemeClr val="tx1"/>
              </a:solidFill>
              <a:latin typeface="楷体" panose="02010609060101010101" charset="-122"/>
              <a:ea typeface="楷体" panose="02010609060101010101" charset="-122"/>
              <a:cs typeface="楷体" panose="02010609060101010101" charset="-122"/>
            </a:endParaRPr>
          </a:p>
          <a:p>
            <a:pPr>
              <a:lnSpc>
                <a:spcPct val="80000"/>
              </a:lnSpc>
              <a:buNone/>
            </a:pPr>
            <a:r>
              <a:rPr lang="zh-CN" altLang="en-US" sz="2400" b="1" dirty="0">
                <a:solidFill>
                  <a:srgbClr val="996600"/>
                </a:solidFill>
                <a:latin typeface="楷体" panose="02010609060101010101" charset="-122"/>
                <a:ea typeface="楷体" panose="02010609060101010101" charset="-122"/>
                <a:cs typeface="楷体" panose="02010609060101010101" charset="-122"/>
              </a:rPr>
              <a:t>说明：</a:t>
            </a:r>
            <a:endParaRPr lang="zh-CN" altLang="en-US" sz="2000" b="1" dirty="0">
              <a:solidFill>
                <a:schemeClr val="tx1"/>
              </a:solidFill>
              <a:latin typeface="楷体" panose="02010609060101010101" charset="-122"/>
              <a:ea typeface="楷体" panose="02010609060101010101" charset="-122"/>
              <a:cs typeface="楷体" panose="02010609060101010101" charset="-122"/>
            </a:endParaRPr>
          </a:p>
          <a:p>
            <a:pPr>
              <a:lnSpc>
                <a:spcPct val="150000"/>
              </a:lnSpc>
              <a:buFont typeface="Wingdings" panose="05000000000000000000" pitchFamily="2" charset="2"/>
              <a:buChar char="Ø"/>
            </a:pPr>
            <a:r>
              <a:rPr lang="zh-CN" altLang="en-US" sz="2000" b="1" dirty="0">
                <a:solidFill>
                  <a:srgbClr val="FF0000"/>
                </a:solidFill>
                <a:latin typeface="楷体" panose="02010609060101010101" charset="-122"/>
                <a:ea typeface="楷体" panose="02010609060101010101" charset="-122"/>
                <a:cs typeface="楷体" panose="02010609060101010101" charset="-122"/>
              </a:rPr>
              <a:t>数据类型：</a:t>
            </a:r>
            <a:r>
              <a:rPr lang="en-US" altLang="zh-CN" sz="2000" b="1" dirty="0">
                <a:solidFill>
                  <a:schemeClr val="accent6">
                    <a:lumMod val="50000"/>
                  </a:schemeClr>
                </a:solidFill>
                <a:latin typeface="楷体" panose="02010609060101010101" charset="-122"/>
                <a:ea typeface="楷体" panose="02010609060101010101" charset="-122"/>
                <a:cs typeface="楷体" panose="02010609060101010101" charset="-122"/>
              </a:rPr>
              <a:t>int</a:t>
            </a:r>
            <a:r>
              <a:rPr lang="zh-CN" altLang="en-US" sz="2000" b="1" dirty="0">
                <a:solidFill>
                  <a:schemeClr val="accent6">
                    <a:lumMod val="50000"/>
                  </a:schemeClr>
                </a:solidFill>
                <a:latin typeface="楷体" panose="02010609060101010101" charset="-122"/>
                <a:ea typeface="楷体" panose="02010609060101010101" charset="-122"/>
                <a:cs typeface="楷体" panose="02010609060101010101" charset="-122"/>
              </a:rPr>
              <a:t>、</a:t>
            </a:r>
            <a:r>
              <a:rPr lang="en-US" altLang="zh-CN" sz="2000" b="1" dirty="0">
                <a:solidFill>
                  <a:schemeClr val="accent6">
                    <a:lumMod val="50000"/>
                  </a:schemeClr>
                </a:solidFill>
                <a:latin typeface="楷体" panose="02010609060101010101" charset="-122"/>
                <a:ea typeface="楷体" panose="02010609060101010101" charset="-122"/>
                <a:cs typeface="楷体" panose="02010609060101010101" charset="-122"/>
              </a:rPr>
              <a:t>double </a:t>
            </a:r>
            <a:r>
              <a:rPr lang="zh-CN" altLang="en-US" sz="2000" b="1" dirty="0">
                <a:solidFill>
                  <a:schemeClr val="accent6">
                    <a:lumMod val="50000"/>
                  </a:schemeClr>
                </a:solidFill>
                <a:latin typeface="楷体" panose="02010609060101010101" charset="-122"/>
                <a:ea typeface="楷体" panose="02010609060101010101" charset="-122"/>
                <a:cs typeface="楷体" panose="02010609060101010101" charset="-122"/>
              </a:rPr>
              <a:t>等</a:t>
            </a:r>
            <a:r>
              <a:rPr lang="zh-CN" altLang="en-US" sz="2000" b="1" dirty="0">
                <a:solidFill>
                  <a:srgbClr val="FF0000"/>
                </a:solidFill>
                <a:latin typeface="楷体" panose="02010609060101010101" charset="-122"/>
                <a:ea typeface="楷体" panose="02010609060101010101" charset="-122"/>
                <a:cs typeface="楷体" panose="02010609060101010101" charset="-122"/>
              </a:rPr>
              <a:t>  </a:t>
            </a:r>
            <a:r>
              <a:rPr lang="en-US" altLang="zh-CN" sz="2000" b="1" dirty="0">
                <a:solidFill>
                  <a:srgbClr val="FF0000"/>
                </a:solidFill>
                <a:latin typeface="楷体" panose="02010609060101010101" charset="-122"/>
                <a:ea typeface="楷体" panose="02010609060101010101" charset="-122"/>
                <a:cs typeface="楷体" panose="02010609060101010101" charset="-122"/>
              </a:rPr>
              <a:t>*</a:t>
            </a:r>
            <a:r>
              <a:rPr lang="zh-CN" altLang="en-US" sz="2000" b="1" dirty="0">
                <a:solidFill>
                  <a:schemeClr val="tx1"/>
                </a:solidFill>
                <a:latin typeface="楷体" panose="02010609060101010101" charset="-122"/>
                <a:ea typeface="楷体" panose="02010609060101010101" charset="-122"/>
                <a:cs typeface="楷体" panose="02010609060101010101" charset="-122"/>
              </a:rPr>
              <a:t>若数据类型为 </a:t>
            </a:r>
            <a:r>
              <a:rPr lang="zh-CN" altLang="en-US" sz="2000" b="1" dirty="0">
                <a:solidFill>
                  <a:srgbClr val="FF0000"/>
                </a:solidFill>
                <a:latin typeface="楷体" panose="02010609060101010101" charset="-122"/>
                <a:ea typeface="楷体" panose="02010609060101010101" charset="-122"/>
                <a:cs typeface="楷体" panose="02010609060101010101" charset="-122"/>
              </a:rPr>
              <a:t>void</a:t>
            </a:r>
            <a:r>
              <a:rPr lang="zh-CN" altLang="en-US" sz="2000" b="1" dirty="0">
                <a:solidFill>
                  <a:schemeClr val="tx1"/>
                </a:solidFill>
                <a:latin typeface="楷体" panose="02010609060101010101" charset="-122"/>
                <a:ea typeface="楷体" panose="02010609060101010101" charset="-122"/>
                <a:cs typeface="楷体" panose="02010609060101010101" charset="-122"/>
              </a:rPr>
              <a:t> ,则无返回值</a:t>
            </a:r>
            <a:r>
              <a:rPr lang="en-US" altLang="zh-CN" sz="2000" b="1" dirty="0">
                <a:solidFill>
                  <a:srgbClr val="FF0000"/>
                </a:solidFill>
                <a:latin typeface="楷体" panose="02010609060101010101" charset="-122"/>
                <a:ea typeface="楷体" panose="02010609060101010101" charset="-122"/>
                <a:cs typeface="楷体" panose="02010609060101010101" charset="-122"/>
              </a:rPr>
              <a:t>*</a:t>
            </a:r>
            <a:endParaRPr lang="zh-CN" altLang="en-US" sz="2000" dirty="0">
              <a:solidFill>
                <a:schemeClr val="tx1"/>
              </a:solidFill>
              <a:latin typeface="楷体" panose="02010609060101010101" charset="-122"/>
              <a:ea typeface="楷体" panose="02010609060101010101" charset="-122"/>
              <a:cs typeface="楷体" panose="02010609060101010101" charset="-122"/>
            </a:endParaRPr>
          </a:p>
          <a:p>
            <a:pPr>
              <a:lnSpc>
                <a:spcPct val="150000"/>
              </a:lnSpc>
              <a:buFont typeface="Wingdings" panose="05000000000000000000" pitchFamily="2" charset="2"/>
              <a:buChar char="Ø"/>
            </a:pPr>
            <a:endParaRPr lang="zh-CN" altLang="en-US" sz="2000" b="1" dirty="0">
              <a:solidFill>
                <a:srgbClr val="FF0000"/>
              </a:solidFill>
              <a:latin typeface="楷体" panose="02010609060101010101" charset="-122"/>
              <a:ea typeface="楷体" panose="02010609060101010101" charset="-122"/>
              <a:cs typeface="楷体" panose="02010609060101010101" charset="-122"/>
            </a:endParaRPr>
          </a:p>
        </p:txBody>
      </p:sp>
      <p:sp>
        <p:nvSpPr>
          <p:cNvPr id="2" name="文本框 1"/>
          <p:cNvSpPr txBox="1"/>
          <p:nvPr/>
        </p:nvSpPr>
        <p:spPr>
          <a:xfrm>
            <a:off x="426720" y="6402705"/>
            <a:ext cx="6517005" cy="337185"/>
          </a:xfrm>
          <a:prstGeom prst="rect">
            <a:avLst/>
          </a:prstGeom>
          <a:noFill/>
        </p:spPr>
        <p:txBody>
          <a:bodyPr wrap="none" rtlCol="0" anchor="t">
            <a:spAutoFit/>
          </a:bodyPr>
          <a:lstStyle/>
          <a:p>
            <a:pPr>
              <a:lnSpc>
                <a:spcPct val="80000"/>
              </a:lnSpc>
              <a:buFont typeface="Wingdings" panose="05000000000000000000" pitchFamily="2" charset="2"/>
              <a:buChar char="Ø"/>
            </a:pPr>
            <a:r>
              <a:rPr lang="zh-CN" altLang="en-US" sz="2000" b="1" dirty="0">
                <a:solidFill>
                  <a:srgbClr val="00B0F0"/>
                </a:solidFill>
                <a:latin typeface="楷体" panose="02010609060101010101" charset="-122"/>
                <a:ea typeface="楷体" panose="02010609060101010101" charset="-122"/>
                <a:cs typeface="楷体" panose="02010609060101010101" charset="-122"/>
                <a:sym typeface="+mn-ea"/>
              </a:rPr>
              <a:t>函数体：</a:t>
            </a:r>
            <a:r>
              <a:rPr lang="en-US" altLang="zh-CN" sz="2000" b="1" dirty="0">
                <a:solidFill>
                  <a:schemeClr val="accent6">
                    <a:lumMod val="50000"/>
                  </a:schemeClr>
                </a:solidFill>
                <a:latin typeface="楷体" panose="02010609060101010101" charset="-122"/>
                <a:ea typeface="楷体" panose="02010609060101010101" charset="-122"/>
                <a:cs typeface="楷体" panose="02010609060101010101" charset="-122"/>
                <a:sym typeface="+mn-ea"/>
              </a:rPr>
              <a:t>1.{  }</a:t>
            </a:r>
            <a:r>
              <a:rPr lang="zh-CN" altLang="en-US" sz="2000" b="1" dirty="0">
                <a:solidFill>
                  <a:schemeClr val="accent6">
                    <a:lumMod val="50000"/>
                  </a:schemeClr>
                </a:solidFill>
                <a:latin typeface="楷体" panose="02010609060101010101" charset="-122"/>
                <a:ea typeface="楷体" panose="02010609060101010101" charset="-122"/>
                <a:cs typeface="楷体" panose="02010609060101010101" charset="-122"/>
                <a:sym typeface="+mn-ea"/>
              </a:rPr>
              <a:t>；</a:t>
            </a:r>
            <a:r>
              <a:rPr lang="en-US" altLang="zh-CN" sz="2000" b="1" dirty="0">
                <a:solidFill>
                  <a:schemeClr val="accent6">
                    <a:lumMod val="50000"/>
                  </a:schemeClr>
                </a:solidFill>
                <a:latin typeface="楷体" panose="02010609060101010101" charset="-122"/>
                <a:ea typeface="楷体" panose="02010609060101010101" charset="-122"/>
                <a:cs typeface="楷体" panose="02010609060101010101" charset="-122"/>
                <a:sym typeface="+mn-ea"/>
              </a:rPr>
              <a:t>2.</a:t>
            </a:r>
            <a:r>
              <a:rPr lang="zh-CN" altLang="en-US" sz="2000" b="1" dirty="0">
                <a:solidFill>
                  <a:schemeClr val="accent6">
                    <a:lumMod val="50000"/>
                  </a:schemeClr>
                </a:solidFill>
                <a:latin typeface="楷体" panose="02010609060101010101" charset="-122"/>
                <a:ea typeface="楷体" panose="02010609060101010101" charset="-122"/>
                <a:cs typeface="楷体" panose="02010609060101010101" charset="-122"/>
                <a:sym typeface="+mn-ea"/>
              </a:rPr>
              <a:t>函数体内的语句决定该函数功能。</a:t>
            </a:r>
            <a:endParaRPr lang="zh-CN" altLang="en-US" sz="2000"/>
          </a:p>
        </p:txBody>
      </p:sp>
      <p:sp>
        <p:nvSpPr>
          <p:cNvPr id="3" name="文本框 2"/>
          <p:cNvSpPr txBox="1"/>
          <p:nvPr/>
        </p:nvSpPr>
        <p:spPr>
          <a:xfrm>
            <a:off x="452120" y="4331970"/>
            <a:ext cx="8152130" cy="1198880"/>
          </a:xfrm>
          <a:prstGeom prst="rect">
            <a:avLst/>
          </a:prstGeom>
          <a:noFill/>
        </p:spPr>
        <p:txBody>
          <a:bodyPr wrap="square" rtlCol="0">
            <a:spAutoFit/>
          </a:bodyPr>
          <a:p>
            <a:pPr>
              <a:lnSpc>
                <a:spcPct val="150000"/>
              </a:lnSpc>
              <a:buFont typeface="Wingdings" panose="05000000000000000000" pitchFamily="2" charset="2"/>
              <a:buChar char="Ø"/>
            </a:pPr>
            <a:r>
              <a:rPr lang="en-US" altLang="zh-CN" b="1" dirty="0">
                <a:solidFill>
                  <a:srgbClr val="00B050"/>
                </a:solidFill>
                <a:latin typeface="楷体" panose="02010609060101010101" charset="-122"/>
                <a:ea typeface="楷体" panose="02010609060101010101" charset="-122"/>
                <a:cs typeface="楷体" panose="02010609060101010101" charset="-122"/>
                <a:sym typeface="+mn-ea"/>
              </a:rPr>
              <a:t>  </a:t>
            </a:r>
            <a:r>
              <a:rPr lang="zh-CN" altLang="en-US" b="1" dirty="0">
                <a:solidFill>
                  <a:srgbClr val="00B050"/>
                </a:solidFill>
                <a:latin typeface="楷体" panose="02010609060101010101" charset="-122"/>
                <a:ea typeface="楷体" panose="02010609060101010101" charset="-122"/>
                <a:cs typeface="楷体" panose="02010609060101010101" charset="-122"/>
                <a:sym typeface="+mn-ea"/>
              </a:rPr>
              <a:t>函数名：</a:t>
            </a:r>
            <a:r>
              <a:rPr lang="zh-CN" altLang="en-US" b="1" dirty="0">
                <a:solidFill>
                  <a:schemeClr val="accent6">
                    <a:lumMod val="50000"/>
                  </a:schemeClr>
                </a:solidFill>
                <a:latin typeface="楷体" panose="02010609060101010101" charset="-122"/>
                <a:ea typeface="楷体" panose="02010609060101010101" charset="-122"/>
                <a:cs typeface="楷体" panose="02010609060101010101" charset="-122"/>
                <a:sym typeface="+mn-ea"/>
              </a:rPr>
              <a:t>主函数：</a:t>
            </a:r>
            <a:r>
              <a:rPr lang="en-US" altLang="zh-CN" b="1" dirty="0">
                <a:solidFill>
                  <a:schemeClr val="accent6">
                    <a:lumMod val="50000"/>
                  </a:schemeClr>
                </a:solidFill>
                <a:latin typeface="楷体" panose="02010609060101010101" charset="-122"/>
                <a:ea typeface="楷体" panose="02010609060101010101" charset="-122"/>
                <a:cs typeface="楷体" panose="02010609060101010101" charset="-122"/>
                <a:sym typeface="+mn-ea"/>
              </a:rPr>
              <a:t>main</a:t>
            </a:r>
            <a:r>
              <a:rPr lang="zh-CN" altLang="en-US" b="1" dirty="0">
                <a:solidFill>
                  <a:schemeClr val="accent6">
                    <a:lumMod val="50000"/>
                  </a:schemeClr>
                </a:solidFill>
                <a:latin typeface="楷体" panose="02010609060101010101" charset="-122"/>
                <a:ea typeface="楷体" panose="02010609060101010101" charset="-122"/>
                <a:cs typeface="楷体" panose="02010609060101010101" charset="-122"/>
                <a:sym typeface="+mn-ea"/>
              </a:rPr>
              <a:t>；</a:t>
            </a:r>
            <a:r>
              <a:rPr lang="en-US" altLang="zh-CN" b="1" dirty="0">
                <a:solidFill>
                  <a:schemeClr val="accent6">
                    <a:lumMod val="50000"/>
                  </a:schemeClr>
                </a:solidFill>
                <a:latin typeface="楷体" panose="02010609060101010101" charset="-122"/>
                <a:ea typeface="楷体" panose="02010609060101010101" charset="-122"/>
                <a:cs typeface="楷体" panose="02010609060101010101" charset="-122"/>
                <a:sym typeface="+mn-ea"/>
              </a:rPr>
              <a:t> </a:t>
            </a:r>
            <a:r>
              <a:rPr lang="zh-CN" altLang="en-US" b="1" dirty="0">
                <a:solidFill>
                  <a:schemeClr val="accent6">
                    <a:lumMod val="50000"/>
                  </a:schemeClr>
                </a:solidFill>
                <a:latin typeface="楷体" panose="02010609060101010101" charset="-122"/>
                <a:ea typeface="楷体" panose="02010609060101010101" charset="-122"/>
                <a:cs typeface="楷体" panose="02010609060101010101" charset="-122"/>
                <a:sym typeface="+mn-ea"/>
              </a:rPr>
              <a:t>其余自己命名</a:t>
            </a:r>
            <a:r>
              <a:rPr lang="zh-CN" altLang="en-US" dirty="0">
                <a:solidFill>
                  <a:schemeClr val="accent6">
                    <a:lumMod val="50000"/>
                  </a:schemeClr>
                </a:solidFill>
                <a:latin typeface="楷体" panose="02010609060101010101" charset="-122"/>
                <a:ea typeface="楷体" panose="02010609060101010101" charset="-122"/>
                <a:cs typeface="楷体" panose="02010609060101010101" charset="-122"/>
                <a:sym typeface="+mn-ea"/>
              </a:rPr>
              <a:t>（字母、下划线、数字）；</a:t>
            </a:r>
            <a:endParaRPr lang="zh-CN" altLang="en-US" dirty="0">
              <a:solidFill>
                <a:schemeClr val="tx1"/>
              </a:solidFill>
              <a:latin typeface="楷体" panose="02010609060101010101" charset="-122"/>
              <a:ea typeface="楷体" panose="02010609060101010101" charset="-122"/>
              <a:cs typeface="楷体" panose="02010609060101010101" charset="-122"/>
            </a:endParaRPr>
          </a:p>
          <a:p>
            <a:pPr>
              <a:lnSpc>
                <a:spcPct val="150000"/>
              </a:lnSpc>
              <a:buFont typeface="Wingdings" panose="05000000000000000000" pitchFamily="2" charset="2"/>
              <a:buChar char="Ø"/>
            </a:pPr>
            <a:endParaRPr lang="zh-CN" altLang="en-US" b="1" dirty="0">
              <a:solidFill>
                <a:srgbClr val="FF0000"/>
              </a:solidFill>
              <a:latin typeface="楷体" panose="02010609060101010101" charset="-122"/>
              <a:ea typeface="楷体" panose="02010609060101010101" charset="-122"/>
              <a:cs typeface="楷体" panose="02010609060101010101" charset="-122"/>
            </a:endParaRPr>
          </a:p>
          <a:p>
            <a:endParaRPr lang="zh-CN" altLang="en-US"/>
          </a:p>
        </p:txBody>
      </p:sp>
      <p:sp>
        <p:nvSpPr>
          <p:cNvPr id="4" name="文本框 3"/>
          <p:cNvSpPr txBox="1"/>
          <p:nvPr/>
        </p:nvSpPr>
        <p:spPr>
          <a:xfrm>
            <a:off x="471805" y="4896485"/>
            <a:ext cx="7404100" cy="1337945"/>
          </a:xfrm>
          <a:prstGeom prst="rect">
            <a:avLst/>
          </a:prstGeom>
          <a:noFill/>
        </p:spPr>
        <p:txBody>
          <a:bodyPr wrap="square" rtlCol="0">
            <a:spAutoFit/>
          </a:bodyPr>
          <a:p>
            <a:pPr>
              <a:lnSpc>
                <a:spcPct val="150000"/>
              </a:lnSpc>
              <a:buFont typeface="Wingdings" panose="05000000000000000000" pitchFamily="2" charset="2"/>
              <a:buChar char="Ø"/>
            </a:pPr>
            <a:r>
              <a:rPr lang="en-US" altLang="zh-CN" b="1" dirty="0">
                <a:solidFill>
                  <a:srgbClr val="FFC000"/>
                </a:solidFill>
                <a:latin typeface="楷体" panose="02010609060101010101" charset="-122"/>
                <a:ea typeface="楷体" panose="02010609060101010101" charset="-122"/>
                <a:cs typeface="楷体" panose="02010609060101010101" charset="-122"/>
                <a:sym typeface="+mn-ea"/>
              </a:rPr>
              <a:t>  </a:t>
            </a:r>
            <a:r>
              <a:rPr lang="zh-CN" altLang="en-US" b="1" dirty="0">
                <a:solidFill>
                  <a:srgbClr val="FFC000"/>
                </a:solidFill>
                <a:latin typeface="楷体" panose="02010609060101010101" charset="-122"/>
                <a:ea typeface="楷体" panose="02010609060101010101" charset="-122"/>
                <a:cs typeface="楷体" panose="02010609060101010101" charset="-122"/>
                <a:sym typeface="+mn-ea"/>
              </a:rPr>
              <a:t>形式参数：</a:t>
            </a:r>
            <a:r>
              <a:rPr lang="en-US" altLang="zh-CN" b="1" dirty="0">
                <a:solidFill>
                  <a:schemeClr val="accent6">
                    <a:lumMod val="50000"/>
                  </a:schemeClr>
                </a:solidFill>
                <a:latin typeface="楷体" panose="02010609060101010101" charset="-122"/>
                <a:ea typeface="楷体" panose="02010609060101010101" charset="-122"/>
                <a:cs typeface="楷体" panose="02010609060101010101" charset="-122"/>
                <a:sym typeface="+mn-ea"/>
              </a:rPr>
              <a:t>1.</a:t>
            </a:r>
            <a:r>
              <a:rPr lang="zh-CN" altLang="en-US" b="1" dirty="0">
                <a:solidFill>
                  <a:schemeClr val="accent6">
                    <a:lumMod val="50000"/>
                  </a:schemeClr>
                </a:solidFill>
                <a:latin typeface="楷体" panose="02010609060101010101" charset="-122"/>
                <a:ea typeface="楷体" panose="02010609060101010101" charset="-122"/>
                <a:cs typeface="楷体" panose="02010609060101010101" charset="-122"/>
                <a:sym typeface="+mn-ea"/>
              </a:rPr>
              <a:t>表可以是空的（即无参函数）</a:t>
            </a:r>
            <a:r>
              <a:rPr lang="zh-CN" altLang="en-US" dirty="0">
                <a:latin typeface="楷体" panose="02010609060101010101" charset="-122"/>
                <a:ea typeface="楷体" panose="02010609060101010101" charset="-122"/>
                <a:cs typeface="楷体" panose="02010609060101010101" charset="-122"/>
                <a:sym typeface="+mn-ea"/>
              </a:rPr>
              <a:t>；例：（ ）</a:t>
            </a:r>
            <a:endParaRPr lang="zh-CN" altLang="en-US" dirty="0">
              <a:solidFill>
                <a:schemeClr val="tx1"/>
              </a:solidFill>
              <a:latin typeface="楷体" panose="02010609060101010101" charset="-122"/>
              <a:ea typeface="楷体" panose="02010609060101010101" charset="-122"/>
              <a:cs typeface="楷体" panose="02010609060101010101" charset="-122"/>
            </a:endParaRPr>
          </a:p>
          <a:p>
            <a:pPr marL="0" indent="0">
              <a:lnSpc>
                <a:spcPct val="150000"/>
              </a:lnSpc>
              <a:buFont typeface="Wingdings" panose="05000000000000000000" pitchFamily="2" charset="2"/>
              <a:buNone/>
            </a:pPr>
            <a:r>
              <a:rPr lang="zh-CN" altLang="en-US" dirty="0">
                <a:latin typeface="楷体" panose="02010609060101010101" charset="-122"/>
                <a:ea typeface="楷体" panose="02010609060101010101" charset="-122"/>
                <a:cs typeface="楷体" panose="02010609060101010101" charset="-122"/>
                <a:sym typeface="+mn-ea"/>
              </a:rPr>
              <a:t>          </a:t>
            </a:r>
            <a:r>
              <a:rPr lang="en-US" altLang="zh-CN" b="1" dirty="0">
                <a:latin typeface="楷体" panose="02010609060101010101" charset="-122"/>
                <a:ea typeface="楷体" panose="02010609060101010101" charset="-122"/>
                <a:cs typeface="楷体" panose="02010609060101010101" charset="-122"/>
                <a:sym typeface="+mn-ea"/>
              </a:rPr>
              <a:t>2.</a:t>
            </a:r>
            <a:r>
              <a:rPr lang="zh-CN" altLang="en-US" b="1" dirty="0">
                <a:latin typeface="楷体" panose="02010609060101010101" charset="-122"/>
                <a:ea typeface="楷体" panose="02010609060101010101" charset="-122"/>
                <a:cs typeface="楷体" panose="02010609060101010101" charset="-122"/>
                <a:sym typeface="+mn-ea"/>
              </a:rPr>
              <a:t>也可以有多个形参，形参间用逗号隔开；（</a:t>
            </a:r>
            <a:r>
              <a:rPr lang="en-US" altLang="zh-CN" b="1" dirty="0">
                <a:latin typeface="楷体" panose="02010609060101010101" charset="-122"/>
                <a:ea typeface="楷体" panose="02010609060101010101" charset="-122"/>
                <a:cs typeface="楷体" panose="02010609060101010101" charset="-122"/>
                <a:sym typeface="+mn-ea"/>
              </a:rPr>
              <a:t>int n</a:t>
            </a:r>
            <a:r>
              <a:rPr lang="zh-CN" altLang="en-US" b="1" dirty="0">
                <a:solidFill>
                  <a:srgbClr val="FF0000"/>
                </a:solidFill>
                <a:latin typeface="楷体" panose="02010609060101010101" charset="-122"/>
                <a:ea typeface="楷体" panose="02010609060101010101" charset="-122"/>
                <a:cs typeface="楷体" panose="02010609060101010101" charset="-122"/>
                <a:sym typeface="+mn-ea"/>
              </a:rPr>
              <a:t>，</a:t>
            </a:r>
            <a:r>
              <a:rPr lang="en-US" altLang="zh-CN" b="1" dirty="0">
                <a:latin typeface="楷体" panose="02010609060101010101" charset="-122"/>
                <a:ea typeface="楷体" panose="02010609060101010101" charset="-122"/>
                <a:cs typeface="楷体" panose="02010609060101010101" charset="-122"/>
                <a:sym typeface="+mn-ea"/>
              </a:rPr>
              <a:t>int m</a:t>
            </a:r>
            <a:r>
              <a:rPr lang="zh-CN" altLang="en-US" b="1" dirty="0">
                <a:latin typeface="楷体" panose="02010609060101010101" charset="-122"/>
                <a:ea typeface="楷体" panose="02010609060101010101" charset="-122"/>
                <a:cs typeface="楷体" panose="02010609060101010101" charset="-122"/>
                <a:sym typeface="+mn-ea"/>
              </a:rPr>
              <a:t>）</a:t>
            </a:r>
            <a:endParaRPr lang="zh-CN" altLang="en-US" b="1" dirty="0">
              <a:solidFill>
                <a:schemeClr val="tx1"/>
              </a:solidFill>
              <a:latin typeface="楷体" panose="02010609060101010101" charset="-122"/>
              <a:ea typeface="楷体" panose="02010609060101010101" charset="-122"/>
              <a:cs typeface="楷体" panose="02010609060101010101" charset="-122"/>
            </a:endParaRPr>
          </a:p>
          <a:p>
            <a:pPr marL="0" indent="0">
              <a:lnSpc>
                <a:spcPct val="150000"/>
              </a:lnSpc>
              <a:buFont typeface="Wingdings" panose="05000000000000000000" pitchFamily="2" charset="2"/>
              <a:buNone/>
            </a:pPr>
            <a:r>
              <a:rPr lang="zh-CN" altLang="en-US" dirty="0">
                <a:latin typeface="楷体" panose="02010609060101010101" charset="-122"/>
                <a:ea typeface="楷体" panose="02010609060101010101" charset="-122"/>
                <a:cs typeface="楷体" panose="02010609060101010101" charset="-122"/>
                <a:sym typeface="+mn-ea"/>
              </a:rPr>
              <a:t>               </a:t>
            </a:r>
            <a:r>
              <a:rPr lang="zh-CN" altLang="en-US" b="1" dirty="0">
                <a:solidFill>
                  <a:srgbClr val="FF0000"/>
                </a:solidFill>
                <a:latin typeface="楷体" panose="02010609060101010101" charset="-122"/>
                <a:ea typeface="楷体" panose="02010609060101010101" charset="-122"/>
                <a:cs typeface="楷体" panose="02010609060101010101" charset="-122"/>
                <a:sym typeface="+mn-ea"/>
              </a:rPr>
              <a:t>它的作用是实现主调函数与被调函数之间的关系。</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文本占位符 13313"/>
          <p:cNvSpPr>
            <a:spLocks noGrp="1"/>
          </p:cNvSpPr>
          <p:nvPr>
            <p:ph type="body" idx="1"/>
          </p:nvPr>
        </p:nvSpPr>
        <p:spPr>
          <a:xfrm>
            <a:off x="457200" y="222885"/>
            <a:ext cx="8229600" cy="4525963"/>
          </a:xfrm>
        </p:spPr>
        <p:txBody>
          <a:bodyPr/>
          <a:lstStyle/>
          <a:p>
            <a:pPr>
              <a:lnSpc>
                <a:spcPct val="80000"/>
              </a:lnSpc>
              <a:buNone/>
            </a:pPr>
            <a:r>
              <a:rPr lang="en-US" altLang="zh-CN" sz="2000">
                <a:solidFill>
                  <a:schemeClr val="accent6">
                    <a:lumMod val="50000"/>
                  </a:schemeClr>
                </a:solidFill>
                <a:latin typeface="楷体" panose="02010609060101010101" charset="-122"/>
                <a:ea typeface="楷体" panose="02010609060101010101" charset="-122"/>
                <a:cs typeface="楷体" panose="02010609060101010101" charset="-122"/>
              </a:rPr>
              <a:t>	</a:t>
            </a:r>
            <a:r>
              <a:rPr lang="zh-CN" altLang="en-US" sz="2400" b="1" dirty="0">
                <a:solidFill>
                  <a:schemeClr val="accent6">
                    <a:lumMod val="50000"/>
                  </a:schemeClr>
                </a:solidFill>
                <a:latin typeface="楷体" panose="02010609060101010101" charset="-122"/>
                <a:ea typeface="楷体" panose="02010609060101010101" charset="-122"/>
                <a:cs typeface="楷体" panose="02010609060101010101" charset="-122"/>
              </a:rPr>
              <a:t>编写一个阶乘的函数，我们给此函数取一个名字js。</a:t>
            </a:r>
            <a:endParaRPr lang="zh-CN" altLang="en-US" sz="2400" b="1" dirty="0">
              <a:solidFill>
                <a:schemeClr val="accent6">
                  <a:lumMod val="50000"/>
                </a:schemeClr>
              </a:solidFill>
              <a:latin typeface="楷体" panose="02010609060101010101" charset="-122"/>
              <a:ea typeface="楷体" panose="02010609060101010101" charset="-122"/>
              <a:cs typeface="楷体" panose="02010609060101010101" charset="-122"/>
            </a:endParaRPr>
          </a:p>
          <a:p>
            <a:pPr>
              <a:lnSpc>
                <a:spcPct val="80000"/>
              </a:lnSpc>
              <a:buNone/>
            </a:pPr>
            <a:r>
              <a:rPr lang="en-US" altLang="zh-CN" sz="2400">
                <a:solidFill>
                  <a:schemeClr val="accent6">
                    <a:lumMod val="50000"/>
                  </a:schemeClr>
                </a:solidFill>
                <a:latin typeface="楷体" panose="02010609060101010101" charset="-122"/>
                <a:ea typeface="楷体" panose="02010609060101010101" charset="-122"/>
                <a:cs typeface="楷体" panose="02010609060101010101" charset="-122"/>
              </a:rPr>
              <a:t>	</a:t>
            </a:r>
            <a:endParaRPr lang="en-US" altLang="zh-CN" sz="2400">
              <a:solidFill>
                <a:schemeClr val="accent6">
                  <a:lumMod val="50000"/>
                </a:schemeClr>
              </a:solidFill>
              <a:latin typeface="楷体" panose="02010609060101010101" charset="-122"/>
              <a:ea typeface="楷体" panose="02010609060101010101" charset="-122"/>
              <a:cs typeface="楷体" panose="02010609060101010101" charset="-122"/>
            </a:endParaRPr>
          </a:p>
          <a:p>
            <a:pPr>
              <a:lnSpc>
                <a:spcPct val="80000"/>
              </a:lnSpc>
              <a:buNone/>
            </a:pPr>
            <a:endParaRPr lang="en-US" altLang="zh-CN" sz="2400">
              <a:solidFill>
                <a:schemeClr val="accent6">
                  <a:lumMod val="50000"/>
                </a:schemeClr>
              </a:solidFill>
              <a:latin typeface="楷体" panose="02010609060101010101" charset="-122"/>
              <a:ea typeface="楷体" panose="02010609060101010101" charset="-122"/>
              <a:cs typeface="楷体" panose="02010609060101010101" charset="-122"/>
            </a:endParaRPr>
          </a:p>
          <a:p>
            <a:pPr>
              <a:lnSpc>
                <a:spcPct val="80000"/>
              </a:lnSpc>
              <a:buNone/>
            </a:pPr>
            <a:endParaRPr lang="en-US" altLang="zh-CN" sz="2400">
              <a:solidFill>
                <a:schemeClr val="accent6">
                  <a:lumMod val="50000"/>
                </a:schemeClr>
              </a:solidFill>
              <a:latin typeface="楷体" panose="02010609060101010101" charset="-122"/>
              <a:ea typeface="楷体" panose="02010609060101010101" charset="-122"/>
              <a:cs typeface="楷体" panose="02010609060101010101" charset="-122"/>
            </a:endParaRPr>
          </a:p>
          <a:p>
            <a:pPr>
              <a:lnSpc>
                <a:spcPct val="80000"/>
              </a:lnSpc>
              <a:buNone/>
            </a:pPr>
            <a:endParaRPr lang="en-US" altLang="zh-CN" sz="2400">
              <a:solidFill>
                <a:schemeClr val="accent6">
                  <a:lumMod val="50000"/>
                </a:schemeClr>
              </a:solidFill>
              <a:latin typeface="楷体" panose="02010609060101010101" charset="-122"/>
              <a:ea typeface="楷体" panose="02010609060101010101" charset="-122"/>
              <a:cs typeface="楷体" panose="02010609060101010101" charset="-122"/>
            </a:endParaRPr>
          </a:p>
          <a:p>
            <a:pPr>
              <a:lnSpc>
                <a:spcPct val="80000"/>
              </a:lnSpc>
              <a:buNone/>
            </a:pPr>
            <a:endParaRPr lang="en-US" altLang="zh-CN" sz="2400">
              <a:solidFill>
                <a:schemeClr val="accent6">
                  <a:lumMod val="50000"/>
                </a:schemeClr>
              </a:solidFill>
              <a:latin typeface="楷体" panose="02010609060101010101" charset="-122"/>
              <a:ea typeface="楷体" panose="02010609060101010101" charset="-122"/>
              <a:cs typeface="楷体" panose="02010609060101010101" charset="-122"/>
            </a:endParaRPr>
          </a:p>
          <a:p>
            <a:pPr>
              <a:lnSpc>
                <a:spcPct val="80000"/>
              </a:lnSpc>
              <a:buNone/>
            </a:pPr>
            <a:endParaRPr lang="en-US" altLang="zh-CN" sz="2400">
              <a:solidFill>
                <a:schemeClr val="accent6">
                  <a:lumMod val="50000"/>
                </a:schemeClr>
              </a:solidFill>
              <a:latin typeface="楷体" panose="02010609060101010101" charset="-122"/>
              <a:ea typeface="楷体" panose="02010609060101010101" charset="-122"/>
              <a:cs typeface="楷体" panose="02010609060101010101" charset="-122"/>
            </a:endParaRPr>
          </a:p>
          <a:p>
            <a:pPr>
              <a:lnSpc>
                <a:spcPct val="80000"/>
              </a:lnSpc>
              <a:buNone/>
            </a:pPr>
            <a:endParaRPr lang="en-US" altLang="zh-CN" sz="2400">
              <a:solidFill>
                <a:schemeClr val="accent6">
                  <a:lumMod val="50000"/>
                </a:schemeClr>
              </a:solidFill>
              <a:latin typeface="楷体" panose="02010609060101010101" charset="-122"/>
              <a:ea typeface="楷体" panose="02010609060101010101" charset="-122"/>
              <a:cs typeface="楷体" panose="02010609060101010101" charset="-122"/>
            </a:endParaRPr>
          </a:p>
          <a:p>
            <a:pPr>
              <a:lnSpc>
                <a:spcPct val="80000"/>
              </a:lnSpc>
              <a:buNone/>
            </a:pPr>
            <a:endParaRPr lang="en-US" altLang="zh-CN" sz="2400">
              <a:solidFill>
                <a:schemeClr val="accent6">
                  <a:lumMod val="50000"/>
                </a:schemeClr>
              </a:solidFill>
              <a:latin typeface="楷体" panose="02010609060101010101" charset="-122"/>
              <a:ea typeface="楷体" panose="02010609060101010101" charset="-122"/>
              <a:cs typeface="楷体" panose="02010609060101010101" charset="-122"/>
            </a:endParaRPr>
          </a:p>
          <a:p>
            <a:pPr>
              <a:lnSpc>
                <a:spcPct val="80000"/>
              </a:lnSpc>
              <a:buNone/>
            </a:pPr>
            <a:endParaRPr lang="en-US" altLang="zh-CN" sz="2400" b="1" dirty="0">
              <a:solidFill>
                <a:schemeClr val="accent6">
                  <a:lumMod val="50000"/>
                </a:schemeClr>
              </a:solidFill>
              <a:latin typeface="楷体" panose="02010609060101010101" charset="-122"/>
              <a:ea typeface="楷体" panose="02010609060101010101" charset="-122"/>
              <a:cs typeface="楷体" panose="02010609060101010101" charset="-122"/>
            </a:endParaRPr>
          </a:p>
          <a:p>
            <a:pPr>
              <a:lnSpc>
                <a:spcPct val="80000"/>
              </a:lnSpc>
              <a:buNone/>
            </a:pPr>
            <a:r>
              <a:rPr lang="en-US" altLang="zh-CN" sz="2400">
                <a:solidFill>
                  <a:schemeClr val="accent6">
                    <a:lumMod val="50000"/>
                  </a:schemeClr>
                </a:solidFill>
                <a:latin typeface="楷体" panose="02010609060101010101" charset="-122"/>
                <a:ea typeface="楷体" panose="02010609060101010101" charset="-122"/>
                <a:cs typeface="楷体" panose="02010609060101010101" charset="-122"/>
              </a:rPr>
              <a:t>     </a:t>
            </a:r>
            <a:endParaRPr lang="zh-CN" altLang="en-US" sz="2400" b="1" dirty="0">
              <a:solidFill>
                <a:schemeClr val="accent6">
                  <a:lumMod val="50000"/>
                </a:schemeClr>
              </a:solidFill>
              <a:latin typeface="楷体" panose="02010609060101010101" charset="-122"/>
              <a:ea typeface="楷体" panose="02010609060101010101" charset="-122"/>
              <a:cs typeface="楷体" panose="02010609060101010101" charset="-122"/>
            </a:endParaRPr>
          </a:p>
        </p:txBody>
      </p:sp>
      <p:sp>
        <p:nvSpPr>
          <p:cNvPr id="2" name="文本框 1"/>
          <p:cNvSpPr txBox="1"/>
          <p:nvPr/>
        </p:nvSpPr>
        <p:spPr>
          <a:xfrm>
            <a:off x="762635" y="3446145"/>
            <a:ext cx="7788275" cy="2778760"/>
          </a:xfrm>
          <a:prstGeom prst="rect">
            <a:avLst/>
          </a:prstGeom>
          <a:noFill/>
        </p:spPr>
        <p:txBody>
          <a:bodyPr wrap="square" rtlCol="0">
            <a:spAutoFit/>
          </a:bodyPr>
          <a:lstStyle/>
          <a:p>
            <a:pPr>
              <a:lnSpc>
                <a:spcPct val="80000"/>
              </a:lnSpc>
              <a:buNone/>
            </a:pPr>
            <a:r>
              <a:rPr lang="zh-CN" altLang="en-US" sz="2800" b="1" dirty="0">
                <a:solidFill>
                  <a:srgbClr val="FF0000"/>
                </a:solidFill>
                <a:latin typeface="楷体" panose="02010609060101010101" charset="-122"/>
                <a:ea typeface="楷体" panose="02010609060101010101" charset="-122"/>
                <a:cs typeface="楷体" panose="02010609060101010101" charset="-122"/>
                <a:sym typeface="+mn-ea"/>
              </a:rPr>
              <a:t>int</a:t>
            </a:r>
            <a:r>
              <a:rPr lang="zh-CN" altLang="en-US" sz="2800" b="1" dirty="0">
                <a:solidFill>
                  <a:schemeClr val="accent6">
                    <a:lumMod val="50000"/>
                  </a:schemeClr>
                </a:solidFill>
                <a:latin typeface="楷体" panose="02010609060101010101" charset="-122"/>
                <a:ea typeface="楷体" panose="02010609060101010101" charset="-122"/>
                <a:cs typeface="楷体" panose="02010609060101010101" charset="-122"/>
                <a:sym typeface="+mn-ea"/>
              </a:rPr>
              <a:t> </a:t>
            </a:r>
            <a:r>
              <a:rPr lang="zh-CN" altLang="en-US" sz="2800" b="1" dirty="0">
                <a:solidFill>
                  <a:srgbClr val="00B050"/>
                </a:solidFill>
                <a:latin typeface="楷体" panose="02010609060101010101" charset="-122"/>
                <a:ea typeface="楷体" panose="02010609060101010101" charset="-122"/>
                <a:cs typeface="楷体" panose="02010609060101010101" charset="-122"/>
                <a:sym typeface="+mn-ea"/>
              </a:rPr>
              <a:t>js</a:t>
            </a:r>
            <a:r>
              <a:rPr lang="zh-CN" altLang="en-US" sz="2800" b="1" dirty="0">
                <a:solidFill>
                  <a:srgbClr val="FFC000"/>
                </a:solidFill>
                <a:latin typeface="楷体" panose="02010609060101010101" charset="-122"/>
                <a:ea typeface="楷体" panose="02010609060101010101" charset="-122"/>
                <a:cs typeface="楷体" panose="02010609060101010101" charset="-122"/>
                <a:sym typeface="+mn-ea"/>
              </a:rPr>
              <a:t>(int n)</a:t>
            </a:r>
            <a:r>
              <a:rPr lang="zh-CN" altLang="en-US" sz="2800" b="1" dirty="0">
                <a:solidFill>
                  <a:schemeClr val="accent6">
                    <a:lumMod val="50000"/>
                  </a:schemeClr>
                </a:solidFill>
                <a:latin typeface="楷体" panose="02010609060101010101" charset="-122"/>
                <a:ea typeface="楷体" panose="02010609060101010101" charset="-122"/>
                <a:cs typeface="楷体" panose="02010609060101010101" charset="-122"/>
                <a:sym typeface="+mn-ea"/>
              </a:rPr>
              <a:t>                                    </a:t>
            </a:r>
            <a:endParaRPr lang="zh-CN" altLang="en-US" sz="2800" b="1" dirty="0">
              <a:solidFill>
                <a:schemeClr val="accent6">
                  <a:lumMod val="50000"/>
                </a:schemeClr>
              </a:solidFill>
              <a:latin typeface="楷体" panose="02010609060101010101" charset="-122"/>
              <a:ea typeface="楷体" panose="02010609060101010101" charset="-122"/>
              <a:cs typeface="楷体" panose="02010609060101010101" charset="-122"/>
            </a:endParaRPr>
          </a:p>
          <a:p>
            <a:pPr>
              <a:lnSpc>
                <a:spcPct val="80000"/>
              </a:lnSpc>
              <a:buNone/>
            </a:pPr>
            <a:r>
              <a:rPr lang="en-US" altLang="zh-CN" sz="2800" b="1">
                <a:solidFill>
                  <a:srgbClr val="00B0F0"/>
                </a:solidFill>
                <a:latin typeface="楷体" panose="02010609060101010101" charset="-122"/>
                <a:ea typeface="楷体" panose="02010609060101010101" charset="-122"/>
                <a:cs typeface="楷体" panose="02010609060101010101" charset="-122"/>
                <a:sym typeface="+mn-ea"/>
              </a:rPr>
              <a:t>	</a:t>
            </a:r>
            <a:r>
              <a:rPr lang="zh-CN" altLang="en-US" sz="2800" b="1" dirty="0">
                <a:solidFill>
                  <a:srgbClr val="00B0F0"/>
                </a:solidFill>
                <a:latin typeface="楷体" panose="02010609060101010101" charset="-122"/>
                <a:ea typeface="楷体" panose="02010609060101010101" charset="-122"/>
                <a:cs typeface="楷体" panose="02010609060101010101" charset="-122"/>
                <a:sym typeface="+mn-ea"/>
              </a:rPr>
              <a:t>{</a:t>
            </a:r>
            <a:endParaRPr lang="zh-CN" altLang="en-US" sz="2800" b="1" dirty="0">
              <a:solidFill>
                <a:srgbClr val="00B0F0"/>
              </a:solidFill>
              <a:latin typeface="楷体" panose="02010609060101010101" charset="-122"/>
              <a:ea typeface="楷体" panose="02010609060101010101" charset="-122"/>
              <a:cs typeface="楷体" panose="02010609060101010101" charset="-122"/>
            </a:endParaRPr>
          </a:p>
          <a:p>
            <a:pPr>
              <a:lnSpc>
                <a:spcPct val="80000"/>
              </a:lnSpc>
              <a:buNone/>
            </a:pPr>
            <a:r>
              <a:rPr lang="en-US" altLang="zh-CN" sz="2800" b="1">
                <a:solidFill>
                  <a:srgbClr val="00B0F0"/>
                </a:solidFill>
                <a:latin typeface="楷体" panose="02010609060101010101" charset="-122"/>
                <a:ea typeface="楷体" panose="02010609060101010101" charset="-122"/>
                <a:cs typeface="楷体" panose="02010609060101010101" charset="-122"/>
                <a:sym typeface="+mn-ea"/>
              </a:rPr>
              <a:t>		</a:t>
            </a:r>
            <a:r>
              <a:rPr lang="zh-CN" altLang="en-US" sz="2800" b="1" dirty="0">
                <a:solidFill>
                  <a:srgbClr val="00B0F0"/>
                </a:solidFill>
                <a:latin typeface="楷体" panose="02010609060101010101" charset="-122"/>
                <a:ea typeface="楷体" panose="02010609060101010101" charset="-122"/>
                <a:cs typeface="楷体" panose="02010609060101010101" charset="-122"/>
                <a:sym typeface="+mn-ea"/>
              </a:rPr>
              <a:t>int s=1;                 </a:t>
            </a:r>
            <a:endParaRPr lang="zh-CN" altLang="en-US" sz="2800" b="1" dirty="0">
              <a:solidFill>
                <a:srgbClr val="00B0F0"/>
              </a:solidFill>
              <a:latin typeface="楷体" panose="02010609060101010101" charset="-122"/>
              <a:ea typeface="楷体" panose="02010609060101010101" charset="-122"/>
              <a:cs typeface="楷体" panose="02010609060101010101" charset="-122"/>
            </a:endParaRPr>
          </a:p>
          <a:p>
            <a:pPr>
              <a:lnSpc>
                <a:spcPct val="80000"/>
              </a:lnSpc>
              <a:buNone/>
            </a:pPr>
            <a:r>
              <a:rPr lang="en-US" altLang="zh-CN" sz="2800" b="1">
                <a:solidFill>
                  <a:srgbClr val="00B0F0"/>
                </a:solidFill>
                <a:latin typeface="楷体" panose="02010609060101010101" charset="-122"/>
                <a:ea typeface="楷体" panose="02010609060101010101" charset="-122"/>
                <a:cs typeface="楷体" panose="02010609060101010101" charset="-122"/>
                <a:sym typeface="+mn-ea"/>
              </a:rPr>
              <a:t>		</a:t>
            </a:r>
            <a:r>
              <a:rPr lang="zh-CN" altLang="en-US" sz="2800" b="1" dirty="0">
                <a:solidFill>
                  <a:srgbClr val="00B0F0"/>
                </a:solidFill>
                <a:latin typeface="楷体" panose="02010609060101010101" charset="-122"/>
                <a:ea typeface="楷体" panose="02010609060101010101" charset="-122"/>
                <a:cs typeface="楷体" panose="02010609060101010101" charset="-122"/>
                <a:sym typeface="+mn-ea"/>
              </a:rPr>
              <a:t>for (int i=1; i&lt;=n; ++i)</a:t>
            </a:r>
            <a:endParaRPr lang="zh-CN" altLang="en-US" sz="2800" b="1" dirty="0">
              <a:solidFill>
                <a:srgbClr val="00B0F0"/>
              </a:solidFill>
              <a:latin typeface="楷体" panose="02010609060101010101" charset="-122"/>
              <a:ea typeface="楷体" panose="02010609060101010101" charset="-122"/>
              <a:cs typeface="楷体" panose="02010609060101010101" charset="-122"/>
            </a:endParaRPr>
          </a:p>
          <a:p>
            <a:pPr>
              <a:lnSpc>
                <a:spcPct val="80000"/>
              </a:lnSpc>
              <a:buNone/>
            </a:pPr>
            <a:r>
              <a:rPr lang="en-US" altLang="zh-CN" sz="2800" b="1">
                <a:solidFill>
                  <a:srgbClr val="00B0F0"/>
                </a:solidFill>
                <a:latin typeface="楷体" panose="02010609060101010101" charset="-122"/>
                <a:ea typeface="楷体" panose="02010609060101010101" charset="-122"/>
                <a:cs typeface="楷体" panose="02010609060101010101" charset="-122"/>
                <a:sym typeface="+mn-ea"/>
              </a:rPr>
              <a:t>		</a:t>
            </a:r>
            <a:r>
              <a:rPr lang="zh-CN" altLang="en-US" sz="2800" b="1" dirty="0">
                <a:solidFill>
                  <a:srgbClr val="00B0F0"/>
                </a:solidFill>
                <a:latin typeface="楷体" panose="02010609060101010101" charset="-122"/>
                <a:ea typeface="楷体" panose="02010609060101010101" charset="-122"/>
                <a:cs typeface="楷体" panose="02010609060101010101" charset="-122"/>
                <a:sym typeface="+mn-ea"/>
              </a:rPr>
              <a:t>s*=i;</a:t>
            </a:r>
            <a:endParaRPr lang="zh-CN" altLang="en-US" sz="2800" b="1" dirty="0">
              <a:solidFill>
                <a:srgbClr val="00B0F0"/>
              </a:solidFill>
              <a:latin typeface="楷体" panose="02010609060101010101" charset="-122"/>
              <a:ea typeface="楷体" panose="02010609060101010101" charset="-122"/>
              <a:cs typeface="楷体" panose="02010609060101010101" charset="-122"/>
            </a:endParaRPr>
          </a:p>
          <a:p>
            <a:pPr>
              <a:lnSpc>
                <a:spcPct val="80000"/>
              </a:lnSpc>
              <a:buNone/>
            </a:pPr>
            <a:r>
              <a:rPr lang="en-US" altLang="zh-CN" sz="2800" b="1">
                <a:solidFill>
                  <a:srgbClr val="00B0F0"/>
                </a:solidFill>
                <a:latin typeface="楷体" panose="02010609060101010101" charset="-122"/>
                <a:ea typeface="楷体" panose="02010609060101010101" charset="-122"/>
                <a:cs typeface="楷体" panose="02010609060101010101" charset="-122"/>
                <a:sym typeface="+mn-ea"/>
              </a:rPr>
              <a:t>		</a:t>
            </a:r>
            <a:r>
              <a:rPr lang="zh-CN" altLang="en-US" sz="2800" b="1" dirty="0">
                <a:solidFill>
                  <a:srgbClr val="00B0F0"/>
                </a:solidFill>
                <a:latin typeface="楷体" panose="02010609060101010101" charset="-122"/>
                <a:ea typeface="楷体" panose="02010609060101010101" charset="-122"/>
                <a:cs typeface="楷体" panose="02010609060101010101" charset="-122"/>
                <a:sym typeface="+mn-ea"/>
              </a:rPr>
              <a:t>return s;</a:t>
            </a:r>
            <a:endParaRPr lang="zh-CN" altLang="en-US" sz="2800" b="1" dirty="0">
              <a:solidFill>
                <a:srgbClr val="00B0F0"/>
              </a:solidFill>
              <a:latin typeface="楷体" panose="02010609060101010101" charset="-122"/>
              <a:ea typeface="楷体" panose="02010609060101010101" charset="-122"/>
              <a:cs typeface="楷体" panose="02010609060101010101" charset="-122"/>
            </a:endParaRPr>
          </a:p>
          <a:p>
            <a:pPr>
              <a:lnSpc>
                <a:spcPct val="80000"/>
              </a:lnSpc>
              <a:buNone/>
            </a:pPr>
            <a:r>
              <a:rPr lang="en-US" altLang="zh-CN" sz="2800" b="1">
                <a:solidFill>
                  <a:srgbClr val="00B0F0"/>
                </a:solidFill>
                <a:latin typeface="楷体" panose="02010609060101010101" charset="-122"/>
                <a:ea typeface="楷体" panose="02010609060101010101" charset="-122"/>
                <a:cs typeface="楷体" panose="02010609060101010101" charset="-122"/>
                <a:sym typeface="+mn-ea"/>
              </a:rPr>
              <a:t>	</a:t>
            </a:r>
            <a:r>
              <a:rPr lang="zh-CN" altLang="en-US" sz="2800" b="1" dirty="0">
                <a:solidFill>
                  <a:srgbClr val="00B0F0"/>
                </a:solidFill>
                <a:latin typeface="楷体" panose="02010609060101010101" charset="-122"/>
                <a:ea typeface="楷体" panose="02010609060101010101" charset="-122"/>
                <a:cs typeface="楷体" panose="02010609060101010101" charset="-122"/>
                <a:sym typeface="+mn-ea"/>
              </a:rPr>
              <a:t>}</a:t>
            </a:r>
            <a:endParaRPr lang="zh-CN" altLang="en-US" b="1" dirty="0">
              <a:solidFill>
                <a:schemeClr val="accent6">
                  <a:lumMod val="50000"/>
                </a:schemeClr>
              </a:solidFill>
              <a:latin typeface="楷体" panose="02010609060101010101" charset="-122"/>
              <a:ea typeface="楷体" panose="02010609060101010101" charset="-122"/>
              <a:cs typeface="楷体" panose="02010609060101010101" charset="-122"/>
            </a:endParaRPr>
          </a:p>
          <a:p>
            <a:endParaRPr lang="zh-CN" altLang="en-US"/>
          </a:p>
        </p:txBody>
      </p:sp>
      <p:sp>
        <p:nvSpPr>
          <p:cNvPr id="9219" name="文本占位符 9218"/>
          <p:cNvSpPr>
            <a:spLocks noGrp="1"/>
          </p:cNvSpPr>
          <p:nvPr/>
        </p:nvSpPr>
        <p:spPr>
          <a:xfrm>
            <a:off x="595630" y="1057275"/>
            <a:ext cx="8229600" cy="4525963"/>
          </a:xfrm>
          <a:prstGeom prst="rect">
            <a:avLst/>
          </a:prstGeom>
          <a:noFill/>
          <a:ln w="9525">
            <a:noFill/>
          </a:ln>
        </p:spPr>
        <p:txBody>
          <a:bodyPr/>
          <a:lstStyle>
            <a:lvl1pPr marL="342900" lvl="0" indent="-342900" algn="l" defTabSz="914400" rtl="0" eaLnBrk="0" fontAlgn="base" latinLnBrk="0" hangingPunct="0">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0" fontAlgn="base" latinLnBrk="0" hangingPunct="0">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0" fontAlgn="base" latinLnBrk="0" hangingPunct="0">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lnSpc>
                <a:spcPct val="100000"/>
              </a:lnSpc>
              <a:buNone/>
            </a:pPr>
            <a:r>
              <a:rPr lang="zh-CN" altLang="en-US" sz="2400" dirty="0">
                <a:solidFill>
                  <a:schemeClr val="tx1"/>
                </a:solidFill>
                <a:latin typeface="楷体" panose="02010609060101010101" charset="-122"/>
                <a:ea typeface="楷体" panose="02010609060101010101" charset="-122"/>
                <a:cs typeface="楷体" panose="02010609060101010101" charset="-122"/>
              </a:rPr>
              <a:t>	</a:t>
            </a:r>
            <a:r>
              <a:rPr lang="zh-CN" altLang="en-US" sz="2400" b="1" dirty="0">
                <a:solidFill>
                  <a:srgbClr val="FF0000"/>
                </a:solidFill>
                <a:latin typeface="楷体" panose="02010609060101010101" charset="-122"/>
                <a:ea typeface="楷体" panose="02010609060101010101" charset="-122"/>
                <a:cs typeface="楷体" panose="02010609060101010101" charset="-122"/>
              </a:rPr>
              <a:t>数据类型</a:t>
            </a:r>
            <a:r>
              <a:rPr lang="zh-CN" altLang="en-US" sz="2400" b="1" dirty="0">
                <a:solidFill>
                  <a:schemeClr val="tx1"/>
                </a:solidFill>
                <a:latin typeface="楷体" panose="02010609060101010101" charset="-122"/>
                <a:ea typeface="楷体" panose="02010609060101010101" charset="-122"/>
                <a:cs typeface="楷体" panose="02010609060101010101" charset="-122"/>
              </a:rPr>
              <a:t>  </a:t>
            </a:r>
            <a:r>
              <a:rPr lang="zh-CN" altLang="en-US" sz="2400" b="1" dirty="0">
                <a:solidFill>
                  <a:srgbClr val="00B050"/>
                </a:solidFill>
                <a:latin typeface="楷体" panose="02010609060101010101" charset="-122"/>
                <a:ea typeface="楷体" panose="02010609060101010101" charset="-122"/>
                <a:cs typeface="楷体" panose="02010609060101010101" charset="-122"/>
              </a:rPr>
              <a:t>函数名</a:t>
            </a:r>
            <a:r>
              <a:rPr lang="zh-CN" altLang="en-US" sz="2400" b="1" dirty="0">
                <a:solidFill>
                  <a:srgbClr val="FFC000"/>
                </a:solidFill>
                <a:latin typeface="楷体" panose="02010609060101010101" charset="-122"/>
                <a:ea typeface="楷体" panose="02010609060101010101" charset="-122"/>
                <a:cs typeface="楷体" panose="02010609060101010101" charset="-122"/>
              </a:rPr>
              <a:t>（形式参数表）</a:t>
            </a:r>
            <a:endParaRPr lang="zh-CN" altLang="en-US" sz="2400" b="1" dirty="0">
              <a:solidFill>
                <a:srgbClr val="FFC000"/>
              </a:solidFill>
              <a:latin typeface="楷体" panose="02010609060101010101" charset="-122"/>
              <a:ea typeface="楷体" panose="02010609060101010101" charset="-122"/>
              <a:cs typeface="楷体" panose="02010609060101010101" charset="-122"/>
            </a:endParaRPr>
          </a:p>
          <a:p>
            <a:pPr>
              <a:lnSpc>
                <a:spcPct val="100000"/>
              </a:lnSpc>
              <a:buNone/>
            </a:pPr>
            <a:r>
              <a:rPr lang="zh-CN" altLang="en-US" sz="2400" b="1" dirty="0">
                <a:solidFill>
                  <a:schemeClr val="tx1"/>
                </a:solidFill>
                <a:latin typeface="楷体" panose="02010609060101010101" charset="-122"/>
                <a:ea typeface="楷体" panose="02010609060101010101" charset="-122"/>
                <a:cs typeface="楷体" panose="02010609060101010101" charset="-122"/>
              </a:rPr>
              <a:t>	</a:t>
            </a:r>
            <a:r>
              <a:rPr lang="zh-CN" altLang="en-US" sz="2400" b="1" dirty="0">
                <a:solidFill>
                  <a:srgbClr val="00B0F0"/>
                </a:solidFill>
                <a:latin typeface="楷体" panose="02010609060101010101" charset="-122"/>
                <a:ea typeface="楷体" panose="02010609060101010101" charset="-122"/>
                <a:cs typeface="楷体" panose="02010609060101010101" charset="-122"/>
              </a:rPr>
              <a:t>{</a:t>
            </a:r>
            <a:endParaRPr lang="zh-CN" altLang="en-US" sz="2400" b="1" dirty="0">
              <a:solidFill>
                <a:srgbClr val="00B0F0"/>
              </a:solidFill>
              <a:latin typeface="楷体" panose="02010609060101010101" charset="-122"/>
              <a:ea typeface="楷体" panose="02010609060101010101" charset="-122"/>
              <a:cs typeface="楷体" panose="02010609060101010101" charset="-122"/>
            </a:endParaRPr>
          </a:p>
          <a:p>
            <a:pPr>
              <a:lnSpc>
                <a:spcPct val="100000"/>
              </a:lnSpc>
              <a:buNone/>
            </a:pPr>
            <a:r>
              <a:rPr lang="zh-CN" altLang="en-US" sz="2400" b="1" dirty="0">
                <a:solidFill>
                  <a:srgbClr val="00B0F0"/>
                </a:solidFill>
                <a:latin typeface="楷体" panose="02010609060101010101" charset="-122"/>
                <a:ea typeface="楷体" panose="02010609060101010101" charset="-122"/>
                <a:cs typeface="楷体" panose="02010609060101010101" charset="-122"/>
              </a:rPr>
              <a:t>		函数体                //执行语句</a:t>
            </a:r>
            <a:endParaRPr lang="zh-CN" altLang="en-US" sz="2400" b="1" dirty="0">
              <a:solidFill>
                <a:srgbClr val="00B0F0"/>
              </a:solidFill>
              <a:latin typeface="楷体" panose="02010609060101010101" charset="-122"/>
              <a:ea typeface="楷体" panose="02010609060101010101" charset="-122"/>
              <a:cs typeface="楷体" panose="02010609060101010101" charset="-122"/>
            </a:endParaRPr>
          </a:p>
          <a:p>
            <a:pPr>
              <a:lnSpc>
                <a:spcPct val="100000"/>
              </a:lnSpc>
              <a:buNone/>
            </a:pPr>
            <a:r>
              <a:rPr lang="zh-CN" altLang="en-US" sz="2400" b="1" dirty="0">
                <a:solidFill>
                  <a:srgbClr val="00B0F0"/>
                </a:solidFill>
                <a:latin typeface="楷体" panose="02010609060101010101" charset="-122"/>
                <a:ea typeface="楷体" panose="02010609060101010101" charset="-122"/>
                <a:cs typeface="楷体" panose="02010609060101010101" charset="-122"/>
              </a:rPr>
              <a:t>	}</a:t>
            </a:r>
            <a:endParaRPr lang="zh-CN" altLang="en-US" sz="2400" b="1" dirty="0">
              <a:solidFill>
                <a:srgbClr val="00B0F0"/>
              </a:solidFill>
              <a:latin typeface="楷体" panose="02010609060101010101" charset="-122"/>
              <a:ea typeface="楷体" panose="02010609060101010101" charset="-122"/>
              <a:cs typeface="楷体" panose="02010609060101010101" charset="-122"/>
            </a:endParaRPr>
          </a:p>
          <a:p>
            <a:pPr>
              <a:lnSpc>
                <a:spcPct val="100000"/>
              </a:lnSpc>
              <a:buNone/>
            </a:pPr>
            <a:endParaRPr lang="zh-CN" altLang="en-US" sz="2400" b="1" dirty="0">
              <a:solidFill>
                <a:schemeClr val="tx1"/>
              </a:solidFill>
              <a:latin typeface="楷体" panose="02010609060101010101" charset="-122"/>
              <a:ea typeface="楷体" panose="02010609060101010101" charset="-122"/>
              <a:cs typeface="楷体" panose="02010609060101010101" charset="-122"/>
            </a:endParaRPr>
          </a:p>
          <a:p>
            <a:pPr marL="0" indent="0">
              <a:lnSpc>
                <a:spcPct val="150000"/>
              </a:lnSpc>
              <a:buFont typeface="Wingdings" panose="05000000000000000000" pitchFamily="2" charset="2"/>
              <a:buNone/>
            </a:pPr>
            <a:endParaRPr lang="zh-CN" altLang="en-US" sz="2000" b="1" dirty="0">
              <a:solidFill>
                <a:srgbClr val="FF0000"/>
              </a:solidFill>
              <a:latin typeface="楷体" panose="02010609060101010101" charset="-122"/>
              <a:ea typeface="楷体" panose="02010609060101010101" charset="-122"/>
              <a:cs typeface="楷体" panose="02010609060101010101"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文本占位符 13313"/>
          <p:cNvSpPr>
            <a:spLocks noGrp="1"/>
          </p:cNvSpPr>
          <p:nvPr>
            <p:ph type="body" idx="1"/>
          </p:nvPr>
        </p:nvSpPr>
        <p:spPr>
          <a:xfrm>
            <a:off x="457200" y="222885"/>
            <a:ext cx="8229600" cy="4525963"/>
          </a:xfrm>
        </p:spPr>
        <p:txBody>
          <a:bodyPr/>
          <a:lstStyle/>
          <a:p>
            <a:pPr>
              <a:lnSpc>
                <a:spcPct val="80000"/>
              </a:lnSpc>
              <a:buNone/>
            </a:pPr>
            <a:r>
              <a:rPr lang="en-US" altLang="zh-CN" sz="2000">
                <a:solidFill>
                  <a:schemeClr val="accent6">
                    <a:lumMod val="50000"/>
                  </a:schemeClr>
                </a:solidFill>
                <a:latin typeface="楷体" panose="02010609060101010101" charset="-122"/>
                <a:ea typeface="楷体" panose="02010609060101010101" charset="-122"/>
                <a:cs typeface="楷体" panose="02010609060101010101" charset="-122"/>
              </a:rPr>
              <a:t>	</a:t>
            </a:r>
            <a:r>
              <a:rPr lang="zh-CN" altLang="en-US" sz="2400" dirty="0">
                <a:solidFill>
                  <a:schemeClr val="accent6">
                    <a:lumMod val="50000"/>
                  </a:schemeClr>
                </a:solidFill>
                <a:latin typeface="楷体" panose="02010609060101010101" charset="-122"/>
                <a:ea typeface="楷体" panose="02010609060101010101" charset="-122"/>
                <a:cs typeface="楷体" panose="02010609060101010101" charset="-122"/>
              </a:rPr>
              <a:t>编写一个阶乘的函数，我们给此函数取一个名字js。</a:t>
            </a:r>
            <a:endParaRPr lang="zh-CN" altLang="en-US" sz="2400" dirty="0">
              <a:solidFill>
                <a:schemeClr val="accent6">
                  <a:lumMod val="50000"/>
                </a:schemeClr>
              </a:solidFill>
              <a:latin typeface="楷体" panose="02010609060101010101" charset="-122"/>
              <a:ea typeface="楷体" panose="02010609060101010101" charset="-122"/>
              <a:cs typeface="楷体" panose="02010609060101010101" charset="-122"/>
            </a:endParaRPr>
          </a:p>
          <a:p>
            <a:pPr>
              <a:lnSpc>
                <a:spcPct val="80000"/>
              </a:lnSpc>
              <a:buNone/>
            </a:pPr>
            <a:r>
              <a:rPr lang="en-US" altLang="zh-CN" sz="2400">
                <a:solidFill>
                  <a:schemeClr val="accent6">
                    <a:lumMod val="50000"/>
                  </a:schemeClr>
                </a:solidFill>
                <a:latin typeface="楷体" panose="02010609060101010101" charset="-122"/>
                <a:ea typeface="楷体" panose="02010609060101010101" charset="-122"/>
                <a:cs typeface="楷体" panose="02010609060101010101" charset="-122"/>
              </a:rPr>
              <a:t>	</a:t>
            </a:r>
            <a:endParaRPr lang="en-US" altLang="zh-CN" sz="2400">
              <a:solidFill>
                <a:schemeClr val="accent6">
                  <a:lumMod val="50000"/>
                </a:schemeClr>
              </a:solidFill>
              <a:latin typeface="楷体" panose="02010609060101010101" charset="-122"/>
              <a:ea typeface="楷体" panose="02010609060101010101" charset="-122"/>
              <a:cs typeface="楷体" panose="02010609060101010101" charset="-122"/>
            </a:endParaRPr>
          </a:p>
          <a:p>
            <a:pPr>
              <a:lnSpc>
                <a:spcPct val="80000"/>
              </a:lnSpc>
              <a:buNone/>
            </a:pPr>
            <a:endParaRPr lang="en-US" altLang="zh-CN" sz="2400">
              <a:solidFill>
                <a:schemeClr val="accent6">
                  <a:lumMod val="50000"/>
                </a:schemeClr>
              </a:solidFill>
              <a:latin typeface="楷体" panose="02010609060101010101" charset="-122"/>
              <a:ea typeface="楷体" panose="02010609060101010101" charset="-122"/>
              <a:cs typeface="楷体" panose="02010609060101010101" charset="-122"/>
            </a:endParaRPr>
          </a:p>
          <a:p>
            <a:pPr>
              <a:lnSpc>
                <a:spcPct val="80000"/>
              </a:lnSpc>
              <a:buNone/>
            </a:pPr>
            <a:endParaRPr lang="en-US" altLang="zh-CN" sz="2400">
              <a:solidFill>
                <a:schemeClr val="accent6">
                  <a:lumMod val="50000"/>
                </a:schemeClr>
              </a:solidFill>
              <a:latin typeface="楷体" panose="02010609060101010101" charset="-122"/>
              <a:ea typeface="楷体" panose="02010609060101010101" charset="-122"/>
              <a:cs typeface="楷体" panose="02010609060101010101" charset="-122"/>
            </a:endParaRPr>
          </a:p>
          <a:p>
            <a:pPr>
              <a:lnSpc>
                <a:spcPct val="80000"/>
              </a:lnSpc>
              <a:buNone/>
            </a:pPr>
            <a:endParaRPr lang="en-US" altLang="zh-CN" sz="2400">
              <a:solidFill>
                <a:schemeClr val="accent6">
                  <a:lumMod val="50000"/>
                </a:schemeClr>
              </a:solidFill>
              <a:latin typeface="楷体" panose="02010609060101010101" charset="-122"/>
              <a:ea typeface="楷体" panose="02010609060101010101" charset="-122"/>
              <a:cs typeface="楷体" panose="02010609060101010101" charset="-122"/>
            </a:endParaRPr>
          </a:p>
          <a:p>
            <a:pPr>
              <a:lnSpc>
                <a:spcPct val="80000"/>
              </a:lnSpc>
              <a:buNone/>
            </a:pPr>
            <a:endParaRPr lang="en-US" altLang="zh-CN" sz="2400">
              <a:solidFill>
                <a:schemeClr val="accent6">
                  <a:lumMod val="50000"/>
                </a:schemeClr>
              </a:solidFill>
              <a:latin typeface="楷体" panose="02010609060101010101" charset="-122"/>
              <a:ea typeface="楷体" panose="02010609060101010101" charset="-122"/>
              <a:cs typeface="楷体" panose="02010609060101010101" charset="-122"/>
            </a:endParaRPr>
          </a:p>
          <a:p>
            <a:pPr>
              <a:lnSpc>
                <a:spcPct val="80000"/>
              </a:lnSpc>
              <a:buNone/>
            </a:pPr>
            <a:endParaRPr lang="en-US" altLang="zh-CN" sz="2400">
              <a:solidFill>
                <a:schemeClr val="accent6">
                  <a:lumMod val="50000"/>
                </a:schemeClr>
              </a:solidFill>
              <a:latin typeface="楷体" panose="02010609060101010101" charset="-122"/>
              <a:ea typeface="楷体" panose="02010609060101010101" charset="-122"/>
              <a:cs typeface="楷体" panose="02010609060101010101" charset="-122"/>
            </a:endParaRPr>
          </a:p>
          <a:p>
            <a:pPr>
              <a:lnSpc>
                <a:spcPct val="80000"/>
              </a:lnSpc>
              <a:buNone/>
            </a:pPr>
            <a:endParaRPr lang="en-US" altLang="zh-CN" sz="2400">
              <a:solidFill>
                <a:schemeClr val="accent6">
                  <a:lumMod val="50000"/>
                </a:schemeClr>
              </a:solidFill>
              <a:latin typeface="楷体" panose="02010609060101010101" charset="-122"/>
              <a:ea typeface="楷体" panose="02010609060101010101" charset="-122"/>
              <a:cs typeface="楷体" panose="02010609060101010101" charset="-122"/>
            </a:endParaRPr>
          </a:p>
          <a:p>
            <a:pPr>
              <a:lnSpc>
                <a:spcPct val="80000"/>
              </a:lnSpc>
              <a:buNone/>
            </a:pPr>
            <a:endParaRPr lang="en-US" altLang="zh-CN" sz="2400">
              <a:solidFill>
                <a:schemeClr val="accent6">
                  <a:lumMod val="50000"/>
                </a:schemeClr>
              </a:solidFill>
              <a:latin typeface="楷体" panose="02010609060101010101" charset="-122"/>
              <a:ea typeface="楷体" panose="02010609060101010101" charset="-122"/>
              <a:cs typeface="楷体" panose="02010609060101010101" charset="-122"/>
            </a:endParaRPr>
          </a:p>
          <a:p>
            <a:pPr>
              <a:lnSpc>
                <a:spcPct val="80000"/>
              </a:lnSpc>
              <a:buNone/>
            </a:pPr>
            <a:r>
              <a:rPr lang="en-US" altLang="zh-CN" sz="2400">
                <a:solidFill>
                  <a:schemeClr val="accent6">
                    <a:lumMod val="50000"/>
                  </a:schemeClr>
                </a:solidFill>
                <a:latin typeface="楷体" panose="02010609060101010101" charset="-122"/>
                <a:ea typeface="楷体" panose="02010609060101010101" charset="-122"/>
                <a:cs typeface="楷体" panose="02010609060101010101" charset="-122"/>
              </a:rPr>
              <a:t>	   </a:t>
            </a:r>
            <a:endParaRPr lang="en-US" altLang="zh-CN" sz="2400">
              <a:solidFill>
                <a:schemeClr val="accent6">
                  <a:lumMod val="50000"/>
                </a:schemeClr>
              </a:solidFill>
              <a:latin typeface="楷体" panose="02010609060101010101" charset="-122"/>
              <a:ea typeface="楷体" panose="02010609060101010101" charset="-122"/>
              <a:cs typeface="楷体" panose="02010609060101010101" charset="-122"/>
            </a:endParaRPr>
          </a:p>
          <a:p>
            <a:pPr>
              <a:lnSpc>
                <a:spcPct val="80000"/>
              </a:lnSpc>
              <a:buNone/>
            </a:pPr>
            <a:endParaRPr lang="en-US" altLang="zh-CN" sz="2400" b="1" dirty="0">
              <a:solidFill>
                <a:schemeClr val="accent6">
                  <a:lumMod val="50000"/>
                </a:schemeClr>
              </a:solidFill>
              <a:latin typeface="楷体" panose="02010609060101010101" charset="-122"/>
              <a:ea typeface="楷体" panose="02010609060101010101" charset="-122"/>
              <a:cs typeface="楷体" panose="02010609060101010101" charset="-122"/>
            </a:endParaRPr>
          </a:p>
          <a:p>
            <a:pPr>
              <a:lnSpc>
                <a:spcPct val="80000"/>
              </a:lnSpc>
              <a:buNone/>
            </a:pPr>
            <a:r>
              <a:rPr lang="en-US" altLang="zh-CN" sz="2400">
                <a:solidFill>
                  <a:schemeClr val="accent6">
                    <a:lumMod val="50000"/>
                  </a:schemeClr>
                </a:solidFill>
                <a:latin typeface="楷体" panose="02010609060101010101" charset="-122"/>
                <a:ea typeface="楷体" panose="02010609060101010101" charset="-122"/>
                <a:cs typeface="楷体" panose="02010609060101010101" charset="-122"/>
              </a:rPr>
              <a:t>     </a:t>
            </a:r>
            <a:endParaRPr lang="zh-CN" altLang="en-US" sz="2400" b="1" dirty="0">
              <a:solidFill>
                <a:schemeClr val="accent6">
                  <a:lumMod val="50000"/>
                </a:schemeClr>
              </a:solidFill>
              <a:latin typeface="楷体" panose="02010609060101010101" charset="-122"/>
              <a:ea typeface="楷体" panose="02010609060101010101" charset="-122"/>
              <a:cs typeface="楷体" panose="02010609060101010101" charset="-122"/>
            </a:endParaRPr>
          </a:p>
        </p:txBody>
      </p:sp>
      <p:sp>
        <p:nvSpPr>
          <p:cNvPr id="2" name="文本框 1"/>
          <p:cNvSpPr txBox="1"/>
          <p:nvPr/>
        </p:nvSpPr>
        <p:spPr>
          <a:xfrm>
            <a:off x="1115695" y="764540"/>
            <a:ext cx="6912610" cy="2778760"/>
          </a:xfrm>
          <a:prstGeom prst="rect">
            <a:avLst/>
          </a:prstGeom>
          <a:noFill/>
        </p:spPr>
        <p:txBody>
          <a:bodyPr wrap="square" rtlCol="0">
            <a:spAutoFit/>
          </a:bodyPr>
          <a:lstStyle/>
          <a:p>
            <a:pPr>
              <a:lnSpc>
                <a:spcPct val="80000"/>
              </a:lnSpc>
              <a:buNone/>
            </a:pPr>
            <a:r>
              <a:rPr lang="zh-CN" altLang="en-US" sz="2800" b="1" dirty="0">
                <a:solidFill>
                  <a:srgbClr val="FF0000"/>
                </a:solidFill>
                <a:latin typeface="楷体" panose="02010609060101010101" charset="-122"/>
                <a:ea typeface="楷体" panose="02010609060101010101" charset="-122"/>
                <a:cs typeface="楷体" panose="02010609060101010101" charset="-122"/>
                <a:sym typeface="+mn-ea"/>
              </a:rPr>
              <a:t>int</a:t>
            </a:r>
            <a:r>
              <a:rPr lang="zh-CN" altLang="en-US" sz="2800" b="1" dirty="0">
                <a:solidFill>
                  <a:schemeClr val="accent6">
                    <a:lumMod val="50000"/>
                  </a:schemeClr>
                </a:solidFill>
                <a:latin typeface="楷体" panose="02010609060101010101" charset="-122"/>
                <a:ea typeface="楷体" panose="02010609060101010101" charset="-122"/>
                <a:cs typeface="楷体" panose="02010609060101010101" charset="-122"/>
                <a:sym typeface="+mn-ea"/>
              </a:rPr>
              <a:t> </a:t>
            </a:r>
            <a:r>
              <a:rPr lang="zh-CN" altLang="en-US" sz="2800" b="1" dirty="0">
                <a:solidFill>
                  <a:srgbClr val="00B050"/>
                </a:solidFill>
                <a:latin typeface="楷体" panose="02010609060101010101" charset="-122"/>
                <a:ea typeface="楷体" panose="02010609060101010101" charset="-122"/>
                <a:cs typeface="楷体" panose="02010609060101010101" charset="-122"/>
                <a:sym typeface="+mn-ea"/>
              </a:rPr>
              <a:t>js</a:t>
            </a:r>
            <a:r>
              <a:rPr lang="zh-CN" altLang="en-US" sz="2800" b="1" dirty="0">
                <a:solidFill>
                  <a:srgbClr val="FFC000"/>
                </a:solidFill>
                <a:latin typeface="楷体" panose="02010609060101010101" charset="-122"/>
                <a:ea typeface="楷体" panose="02010609060101010101" charset="-122"/>
                <a:cs typeface="楷体" panose="02010609060101010101" charset="-122"/>
                <a:sym typeface="+mn-ea"/>
              </a:rPr>
              <a:t>(int n)</a:t>
            </a:r>
            <a:r>
              <a:rPr lang="zh-CN" altLang="en-US" sz="2800" b="1" dirty="0">
                <a:solidFill>
                  <a:schemeClr val="accent6">
                    <a:lumMod val="50000"/>
                  </a:schemeClr>
                </a:solidFill>
                <a:latin typeface="楷体" panose="02010609060101010101" charset="-122"/>
                <a:ea typeface="楷体" panose="02010609060101010101" charset="-122"/>
                <a:cs typeface="楷体" panose="02010609060101010101" charset="-122"/>
                <a:sym typeface="+mn-ea"/>
              </a:rPr>
              <a:t>                                    </a:t>
            </a:r>
            <a:endParaRPr lang="zh-CN" altLang="en-US" sz="2800" b="1" dirty="0">
              <a:solidFill>
                <a:schemeClr val="accent6">
                  <a:lumMod val="50000"/>
                </a:schemeClr>
              </a:solidFill>
              <a:latin typeface="楷体" panose="02010609060101010101" charset="-122"/>
              <a:ea typeface="楷体" panose="02010609060101010101" charset="-122"/>
              <a:cs typeface="楷体" panose="02010609060101010101" charset="-122"/>
            </a:endParaRPr>
          </a:p>
          <a:p>
            <a:pPr>
              <a:lnSpc>
                <a:spcPct val="80000"/>
              </a:lnSpc>
              <a:buNone/>
            </a:pPr>
            <a:r>
              <a:rPr lang="en-US" altLang="zh-CN" sz="2800" b="1">
                <a:solidFill>
                  <a:srgbClr val="00B0F0"/>
                </a:solidFill>
                <a:latin typeface="楷体" panose="02010609060101010101" charset="-122"/>
                <a:ea typeface="楷体" panose="02010609060101010101" charset="-122"/>
                <a:cs typeface="楷体" panose="02010609060101010101" charset="-122"/>
                <a:sym typeface="+mn-ea"/>
              </a:rPr>
              <a:t>	</a:t>
            </a:r>
            <a:r>
              <a:rPr lang="zh-CN" altLang="en-US" sz="2800" b="1" dirty="0">
                <a:solidFill>
                  <a:srgbClr val="00B0F0"/>
                </a:solidFill>
                <a:latin typeface="楷体" panose="02010609060101010101" charset="-122"/>
                <a:ea typeface="楷体" panose="02010609060101010101" charset="-122"/>
                <a:cs typeface="楷体" panose="02010609060101010101" charset="-122"/>
                <a:sym typeface="+mn-ea"/>
              </a:rPr>
              <a:t>{</a:t>
            </a:r>
            <a:endParaRPr lang="zh-CN" altLang="en-US" sz="2800" b="1" dirty="0">
              <a:solidFill>
                <a:srgbClr val="00B0F0"/>
              </a:solidFill>
              <a:latin typeface="楷体" panose="02010609060101010101" charset="-122"/>
              <a:ea typeface="楷体" panose="02010609060101010101" charset="-122"/>
              <a:cs typeface="楷体" panose="02010609060101010101" charset="-122"/>
            </a:endParaRPr>
          </a:p>
          <a:p>
            <a:pPr>
              <a:lnSpc>
                <a:spcPct val="80000"/>
              </a:lnSpc>
              <a:buNone/>
            </a:pPr>
            <a:r>
              <a:rPr lang="en-US" altLang="zh-CN" sz="2800" b="1">
                <a:solidFill>
                  <a:srgbClr val="00B0F0"/>
                </a:solidFill>
                <a:latin typeface="楷体" panose="02010609060101010101" charset="-122"/>
                <a:ea typeface="楷体" panose="02010609060101010101" charset="-122"/>
                <a:cs typeface="楷体" panose="02010609060101010101" charset="-122"/>
                <a:sym typeface="+mn-ea"/>
              </a:rPr>
              <a:t>		</a:t>
            </a:r>
            <a:r>
              <a:rPr lang="zh-CN" altLang="en-US" sz="2800" b="1" dirty="0">
                <a:solidFill>
                  <a:srgbClr val="00B0F0"/>
                </a:solidFill>
                <a:latin typeface="楷体" panose="02010609060101010101" charset="-122"/>
                <a:ea typeface="楷体" panose="02010609060101010101" charset="-122"/>
                <a:cs typeface="楷体" panose="02010609060101010101" charset="-122"/>
                <a:sym typeface="+mn-ea"/>
              </a:rPr>
              <a:t>int s=1;                 </a:t>
            </a:r>
            <a:endParaRPr lang="zh-CN" altLang="en-US" sz="2800" b="1" dirty="0">
              <a:solidFill>
                <a:srgbClr val="00B0F0"/>
              </a:solidFill>
              <a:latin typeface="楷体" panose="02010609060101010101" charset="-122"/>
              <a:ea typeface="楷体" panose="02010609060101010101" charset="-122"/>
              <a:cs typeface="楷体" panose="02010609060101010101" charset="-122"/>
            </a:endParaRPr>
          </a:p>
          <a:p>
            <a:pPr>
              <a:lnSpc>
                <a:spcPct val="80000"/>
              </a:lnSpc>
              <a:buNone/>
            </a:pPr>
            <a:r>
              <a:rPr lang="en-US" altLang="zh-CN" sz="2800" b="1">
                <a:solidFill>
                  <a:srgbClr val="00B0F0"/>
                </a:solidFill>
                <a:latin typeface="楷体" panose="02010609060101010101" charset="-122"/>
                <a:ea typeface="楷体" panose="02010609060101010101" charset="-122"/>
                <a:cs typeface="楷体" panose="02010609060101010101" charset="-122"/>
                <a:sym typeface="+mn-ea"/>
              </a:rPr>
              <a:t>		</a:t>
            </a:r>
            <a:r>
              <a:rPr lang="zh-CN" altLang="en-US" sz="2800" b="1" dirty="0">
                <a:solidFill>
                  <a:srgbClr val="00B0F0"/>
                </a:solidFill>
                <a:latin typeface="楷体" panose="02010609060101010101" charset="-122"/>
                <a:ea typeface="楷体" panose="02010609060101010101" charset="-122"/>
                <a:cs typeface="楷体" panose="02010609060101010101" charset="-122"/>
                <a:sym typeface="+mn-ea"/>
              </a:rPr>
              <a:t>for (int i=1; i&lt;=n; ++i)</a:t>
            </a:r>
            <a:endParaRPr lang="zh-CN" altLang="en-US" sz="2800" b="1" dirty="0">
              <a:solidFill>
                <a:srgbClr val="00B0F0"/>
              </a:solidFill>
              <a:latin typeface="楷体" panose="02010609060101010101" charset="-122"/>
              <a:ea typeface="楷体" panose="02010609060101010101" charset="-122"/>
              <a:cs typeface="楷体" panose="02010609060101010101" charset="-122"/>
            </a:endParaRPr>
          </a:p>
          <a:p>
            <a:pPr>
              <a:lnSpc>
                <a:spcPct val="80000"/>
              </a:lnSpc>
              <a:buNone/>
            </a:pPr>
            <a:r>
              <a:rPr lang="en-US" altLang="zh-CN" sz="2800" b="1">
                <a:solidFill>
                  <a:srgbClr val="00B0F0"/>
                </a:solidFill>
                <a:latin typeface="楷体" panose="02010609060101010101" charset="-122"/>
                <a:ea typeface="楷体" panose="02010609060101010101" charset="-122"/>
                <a:cs typeface="楷体" panose="02010609060101010101" charset="-122"/>
                <a:sym typeface="+mn-ea"/>
              </a:rPr>
              <a:t>		</a:t>
            </a:r>
            <a:r>
              <a:rPr lang="zh-CN" altLang="en-US" sz="2800" b="1" dirty="0">
                <a:solidFill>
                  <a:srgbClr val="00B0F0"/>
                </a:solidFill>
                <a:latin typeface="楷体" panose="02010609060101010101" charset="-122"/>
                <a:ea typeface="楷体" panose="02010609060101010101" charset="-122"/>
                <a:cs typeface="楷体" panose="02010609060101010101" charset="-122"/>
                <a:sym typeface="+mn-ea"/>
              </a:rPr>
              <a:t>s*=i;</a:t>
            </a:r>
            <a:endParaRPr lang="zh-CN" altLang="en-US" sz="2800" b="1" dirty="0">
              <a:solidFill>
                <a:srgbClr val="00B0F0"/>
              </a:solidFill>
              <a:latin typeface="楷体" panose="02010609060101010101" charset="-122"/>
              <a:ea typeface="楷体" panose="02010609060101010101" charset="-122"/>
              <a:cs typeface="楷体" panose="02010609060101010101" charset="-122"/>
            </a:endParaRPr>
          </a:p>
          <a:p>
            <a:pPr>
              <a:lnSpc>
                <a:spcPct val="80000"/>
              </a:lnSpc>
              <a:buNone/>
            </a:pPr>
            <a:r>
              <a:rPr lang="en-US" altLang="zh-CN" sz="2800" b="1">
                <a:solidFill>
                  <a:srgbClr val="00B0F0"/>
                </a:solidFill>
                <a:latin typeface="楷体" panose="02010609060101010101" charset="-122"/>
                <a:ea typeface="楷体" panose="02010609060101010101" charset="-122"/>
                <a:cs typeface="楷体" panose="02010609060101010101" charset="-122"/>
                <a:sym typeface="+mn-ea"/>
              </a:rPr>
              <a:t>		</a:t>
            </a:r>
            <a:r>
              <a:rPr lang="zh-CN" altLang="en-US" sz="2800" b="1" dirty="0">
                <a:solidFill>
                  <a:srgbClr val="FF0000"/>
                </a:solidFill>
                <a:latin typeface="楷体" panose="02010609060101010101" charset="-122"/>
                <a:ea typeface="楷体" panose="02010609060101010101" charset="-122"/>
                <a:cs typeface="楷体" panose="02010609060101010101" charset="-122"/>
                <a:sym typeface="+mn-ea"/>
              </a:rPr>
              <a:t>return s;</a:t>
            </a:r>
            <a:endParaRPr lang="zh-CN" altLang="en-US" sz="2800" b="1" dirty="0">
              <a:solidFill>
                <a:srgbClr val="FF0000"/>
              </a:solidFill>
              <a:latin typeface="楷体" panose="02010609060101010101" charset="-122"/>
              <a:ea typeface="楷体" panose="02010609060101010101" charset="-122"/>
              <a:cs typeface="楷体" panose="02010609060101010101" charset="-122"/>
            </a:endParaRPr>
          </a:p>
          <a:p>
            <a:pPr>
              <a:lnSpc>
                <a:spcPct val="80000"/>
              </a:lnSpc>
              <a:buNone/>
            </a:pPr>
            <a:r>
              <a:rPr lang="en-US" altLang="zh-CN" sz="2800" b="1">
                <a:solidFill>
                  <a:srgbClr val="00B0F0"/>
                </a:solidFill>
                <a:latin typeface="楷体" panose="02010609060101010101" charset="-122"/>
                <a:ea typeface="楷体" panose="02010609060101010101" charset="-122"/>
                <a:cs typeface="楷体" panose="02010609060101010101" charset="-122"/>
                <a:sym typeface="+mn-ea"/>
              </a:rPr>
              <a:t>	</a:t>
            </a:r>
            <a:r>
              <a:rPr lang="zh-CN" altLang="en-US" sz="2800" b="1" dirty="0">
                <a:solidFill>
                  <a:srgbClr val="00B0F0"/>
                </a:solidFill>
                <a:latin typeface="楷体" panose="02010609060101010101" charset="-122"/>
                <a:ea typeface="楷体" panose="02010609060101010101" charset="-122"/>
                <a:cs typeface="楷体" panose="02010609060101010101" charset="-122"/>
                <a:sym typeface="+mn-ea"/>
              </a:rPr>
              <a:t>}</a:t>
            </a:r>
            <a:endParaRPr lang="zh-CN" altLang="en-US" b="1" dirty="0">
              <a:solidFill>
                <a:schemeClr val="accent6">
                  <a:lumMod val="50000"/>
                </a:schemeClr>
              </a:solidFill>
              <a:latin typeface="楷体" panose="02010609060101010101" charset="-122"/>
              <a:ea typeface="楷体" panose="02010609060101010101" charset="-122"/>
              <a:cs typeface="楷体" panose="02010609060101010101" charset="-122"/>
            </a:endParaRPr>
          </a:p>
          <a:p>
            <a:endParaRPr lang="zh-CN" altLang="en-US"/>
          </a:p>
        </p:txBody>
      </p:sp>
      <p:sp>
        <p:nvSpPr>
          <p:cNvPr id="3" name="文本框 2"/>
          <p:cNvSpPr txBox="1"/>
          <p:nvPr/>
        </p:nvSpPr>
        <p:spPr>
          <a:xfrm>
            <a:off x="539115" y="3824605"/>
            <a:ext cx="8147685" cy="2399665"/>
          </a:xfrm>
          <a:prstGeom prst="rect">
            <a:avLst/>
          </a:prstGeom>
          <a:noFill/>
        </p:spPr>
        <p:txBody>
          <a:bodyPr wrap="square" rtlCol="0">
            <a:spAutoFit/>
          </a:bodyPr>
          <a:lstStyle/>
          <a:p>
            <a:pPr>
              <a:lnSpc>
                <a:spcPct val="150000"/>
              </a:lnSpc>
              <a:buNone/>
            </a:pPr>
            <a:r>
              <a:rPr lang="en-US" altLang="zh-CN">
                <a:solidFill>
                  <a:schemeClr val="accent6">
                    <a:lumMod val="50000"/>
                  </a:schemeClr>
                </a:solidFill>
                <a:latin typeface="楷体" panose="02010609060101010101" charset="-122"/>
                <a:ea typeface="楷体" panose="02010609060101010101" charset="-122"/>
                <a:cs typeface="楷体" panose="02010609060101010101" charset="-122"/>
                <a:sym typeface="+mn-ea"/>
              </a:rPr>
              <a:t>     </a:t>
            </a:r>
            <a:r>
              <a:rPr lang="zh-CN" altLang="en-US" sz="2000" b="1" dirty="0">
                <a:solidFill>
                  <a:schemeClr val="accent6">
                    <a:lumMod val="50000"/>
                  </a:schemeClr>
                </a:solidFill>
                <a:latin typeface="楷体" panose="02010609060101010101" charset="-122"/>
                <a:ea typeface="楷体" panose="02010609060101010101" charset="-122"/>
                <a:cs typeface="楷体" panose="02010609060101010101" charset="-122"/>
                <a:sym typeface="+mn-ea"/>
              </a:rPr>
              <a:t>最后由return语句将计算结果s值带回，js()函数执行结束，在主函数中js()值就是s的值。</a:t>
            </a:r>
            <a:endParaRPr lang="zh-CN" altLang="en-US" sz="2000" b="1" dirty="0">
              <a:solidFill>
                <a:schemeClr val="accent6">
                  <a:lumMod val="50000"/>
                </a:schemeClr>
              </a:solidFill>
              <a:latin typeface="楷体" panose="02010609060101010101" charset="-122"/>
              <a:ea typeface="楷体" panose="02010609060101010101" charset="-122"/>
              <a:cs typeface="楷体" panose="02010609060101010101" charset="-122"/>
            </a:endParaRPr>
          </a:p>
          <a:p>
            <a:pPr>
              <a:lnSpc>
                <a:spcPct val="150000"/>
              </a:lnSpc>
              <a:buNone/>
            </a:pPr>
            <a:r>
              <a:rPr lang="zh-CN" altLang="en-US" sz="2000" b="1" dirty="0">
                <a:solidFill>
                  <a:schemeClr val="accent6">
                    <a:lumMod val="50000"/>
                  </a:schemeClr>
                </a:solidFill>
                <a:latin typeface="楷体" panose="02010609060101010101" charset="-122"/>
                <a:ea typeface="楷体" panose="02010609060101010101" charset="-122"/>
                <a:cs typeface="楷体" panose="02010609060101010101" charset="-122"/>
                <a:sym typeface="+mn-ea"/>
              </a:rPr>
              <a:t>    在这里，函数的参数n是一个接口参数，说得更明确点是入口参数。如果我们调用函数：js(3)，那么在程序里所有有n的地方，n被替代成3来计算。在这里，3就被称为实参。</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文本占位符 8193"/>
          <p:cNvSpPr>
            <a:spLocks noGrp="1"/>
          </p:cNvSpPr>
          <p:nvPr>
            <p:ph type="body" idx="1"/>
          </p:nvPr>
        </p:nvSpPr>
        <p:spPr>
          <a:xfrm>
            <a:off x="457200" y="146685"/>
            <a:ext cx="8229600" cy="5146675"/>
          </a:xfrm>
        </p:spPr>
        <p:txBody>
          <a:bodyPr/>
          <a:lstStyle/>
          <a:p>
            <a:pPr>
              <a:lnSpc>
                <a:spcPct val="200000"/>
              </a:lnSpc>
              <a:buNone/>
            </a:pPr>
            <a:r>
              <a:rPr lang="zh-CN" altLang="en-US" sz="2000" dirty="0">
                <a:solidFill>
                  <a:schemeClr val="accent6">
                    <a:lumMod val="50000"/>
                  </a:schemeClr>
                </a:solidFill>
                <a:latin typeface="楷体" panose="02010609060101010101" charset="-122"/>
                <a:ea typeface="楷体" panose="02010609060101010101" charset="-122"/>
                <a:cs typeface="楷体" panose="02010609060101010101" charset="-122"/>
              </a:rPr>
              <a:t>	</a:t>
            </a:r>
            <a:r>
              <a:rPr lang="zh-CN" altLang="en-US" sz="2800" b="1" dirty="0">
                <a:solidFill>
                  <a:srgbClr val="FF0000"/>
                </a:solidFill>
                <a:latin typeface="楷体" panose="02010609060101010101" charset="-122"/>
                <a:ea typeface="楷体" panose="02010609060101010101" charset="-122"/>
                <a:cs typeface="楷体" panose="02010609060101010101" charset="-122"/>
              </a:rPr>
              <a:t>思考：</a:t>
            </a:r>
            <a:r>
              <a:rPr lang="zh-CN" altLang="en-US" sz="2400" b="1" dirty="0">
                <a:solidFill>
                  <a:schemeClr val="accent6">
                    <a:lumMod val="50000"/>
                  </a:schemeClr>
                </a:solidFill>
                <a:latin typeface="楷体" panose="02010609060101010101" charset="-122"/>
                <a:ea typeface="楷体" panose="02010609060101010101" charset="-122"/>
                <a:cs typeface="楷体" panose="02010609060101010101" charset="-122"/>
              </a:rPr>
              <a:t>例1  求：1!+2!+3!+……+10！</a:t>
            </a:r>
            <a:endParaRPr lang="zh-CN" altLang="en-US" sz="2400" b="1" dirty="0">
              <a:solidFill>
                <a:schemeClr val="accent6">
                  <a:lumMod val="50000"/>
                </a:schemeClr>
              </a:solidFill>
              <a:latin typeface="楷体" panose="02010609060101010101" charset="-122"/>
              <a:ea typeface="楷体" panose="02010609060101010101" charset="-122"/>
              <a:cs typeface="楷体" panose="02010609060101010101" charset="-122"/>
            </a:endParaRPr>
          </a:p>
          <a:p>
            <a:pPr>
              <a:lnSpc>
                <a:spcPct val="200000"/>
              </a:lnSpc>
              <a:buNone/>
            </a:pPr>
            <a:r>
              <a:rPr lang="zh-CN" altLang="en-US" sz="1200" b="1" dirty="0">
                <a:solidFill>
                  <a:schemeClr val="accent6">
                    <a:lumMod val="50000"/>
                  </a:schemeClr>
                </a:solidFill>
                <a:latin typeface="楷体" panose="02010609060101010101" charset="-122"/>
                <a:ea typeface="楷体" panose="02010609060101010101" charset="-122"/>
                <a:cs typeface="楷体" panose="02010609060101010101" charset="-122"/>
              </a:rPr>
              <a:t>	</a:t>
            </a:r>
            <a:endParaRPr lang="zh-CN" altLang="en-US" sz="1200" b="1" dirty="0">
              <a:solidFill>
                <a:schemeClr val="accent6">
                  <a:lumMod val="50000"/>
                </a:schemeClr>
              </a:solidFill>
              <a:latin typeface="楷体" panose="02010609060101010101" charset="-122"/>
              <a:ea typeface="楷体" panose="02010609060101010101" charset="-122"/>
              <a:cs typeface="楷体" panose="02010609060101010101" charset="-122"/>
            </a:endParaRPr>
          </a:p>
          <a:p>
            <a:pPr>
              <a:lnSpc>
                <a:spcPct val="200000"/>
              </a:lnSpc>
              <a:buNone/>
            </a:pPr>
            <a:endParaRPr lang="zh-CN" altLang="en-US" sz="1200" b="1" dirty="0">
              <a:solidFill>
                <a:schemeClr val="accent6">
                  <a:lumMod val="50000"/>
                </a:schemeClr>
              </a:solidFill>
              <a:latin typeface="楷体" panose="02010609060101010101" charset="-122"/>
              <a:ea typeface="楷体" panose="02010609060101010101" charset="-122"/>
              <a:cs typeface="楷体" panose="02010609060101010101" charset="-122"/>
            </a:endParaRPr>
          </a:p>
          <a:p>
            <a:pPr>
              <a:lnSpc>
                <a:spcPct val="200000"/>
              </a:lnSpc>
              <a:buNone/>
            </a:pPr>
            <a:endParaRPr lang="zh-CN" altLang="en-US" sz="1200" b="1" dirty="0">
              <a:solidFill>
                <a:schemeClr val="accent6">
                  <a:lumMod val="50000"/>
                </a:schemeClr>
              </a:solidFill>
              <a:latin typeface="楷体" panose="02010609060101010101" charset="-122"/>
              <a:ea typeface="楷体" panose="02010609060101010101" charset="-122"/>
              <a:cs typeface="楷体" panose="02010609060101010101" charset="-122"/>
            </a:endParaRPr>
          </a:p>
          <a:p>
            <a:pPr>
              <a:lnSpc>
                <a:spcPct val="200000"/>
              </a:lnSpc>
              <a:buNone/>
            </a:pPr>
            <a:endParaRPr lang="zh-CN" altLang="en-US" sz="1200" b="1" dirty="0">
              <a:solidFill>
                <a:schemeClr val="accent6">
                  <a:lumMod val="50000"/>
                </a:schemeClr>
              </a:solidFill>
              <a:latin typeface="楷体" panose="02010609060101010101" charset="-122"/>
              <a:ea typeface="楷体" panose="02010609060101010101" charset="-122"/>
              <a:cs typeface="楷体" panose="02010609060101010101" charset="-122"/>
            </a:endParaRPr>
          </a:p>
          <a:p>
            <a:pPr>
              <a:lnSpc>
                <a:spcPct val="200000"/>
              </a:lnSpc>
              <a:buNone/>
            </a:pPr>
            <a:endParaRPr lang="zh-CN" altLang="en-US" sz="1200" b="1" dirty="0">
              <a:solidFill>
                <a:schemeClr val="accent6">
                  <a:lumMod val="50000"/>
                </a:schemeClr>
              </a:solidFill>
              <a:latin typeface="楷体" panose="02010609060101010101" charset="-122"/>
              <a:ea typeface="楷体" panose="02010609060101010101" charset="-122"/>
              <a:cs typeface="楷体" panose="02010609060101010101" charset="-122"/>
            </a:endParaRPr>
          </a:p>
          <a:p>
            <a:pPr>
              <a:lnSpc>
                <a:spcPct val="200000"/>
              </a:lnSpc>
              <a:buNone/>
            </a:pPr>
            <a:endParaRPr lang="zh-CN" altLang="en-US" sz="1200" b="1" dirty="0">
              <a:solidFill>
                <a:schemeClr val="accent6">
                  <a:lumMod val="50000"/>
                </a:schemeClr>
              </a:solidFill>
              <a:latin typeface="楷体" panose="02010609060101010101" charset="-122"/>
              <a:ea typeface="楷体" panose="02010609060101010101" charset="-122"/>
              <a:cs typeface="楷体" panose="02010609060101010101" charset="-122"/>
            </a:endParaRPr>
          </a:p>
          <a:p>
            <a:pPr>
              <a:lnSpc>
                <a:spcPct val="200000"/>
              </a:lnSpc>
              <a:buNone/>
            </a:pPr>
            <a:endParaRPr lang="zh-CN" altLang="en-US" sz="1200" b="1" dirty="0">
              <a:solidFill>
                <a:schemeClr val="accent6">
                  <a:lumMod val="50000"/>
                </a:schemeClr>
              </a:solidFill>
              <a:latin typeface="楷体" panose="02010609060101010101" charset="-122"/>
              <a:ea typeface="楷体" panose="02010609060101010101" charset="-122"/>
              <a:cs typeface="楷体" panose="02010609060101010101" charset="-122"/>
            </a:endParaRPr>
          </a:p>
          <a:p>
            <a:pPr>
              <a:lnSpc>
                <a:spcPct val="200000"/>
              </a:lnSpc>
              <a:buNone/>
            </a:pPr>
            <a:endParaRPr lang="zh-CN" altLang="en-US" sz="1600" b="1" dirty="0">
              <a:solidFill>
                <a:schemeClr val="accent6">
                  <a:lumMod val="50000"/>
                </a:schemeClr>
              </a:solidFill>
              <a:latin typeface="楷体" panose="02010609060101010101" charset="-122"/>
              <a:ea typeface="楷体" panose="02010609060101010101" charset="-122"/>
              <a:cs typeface="楷体" panose="02010609060101010101" charset="-122"/>
            </a:endParaRPr>
          </a:p>
        </p:txBody>
      </p:sp>
      <p:sp>
        <p:nvSpPr>
          <p:cNvPr id="2" name="文本框 1"/>
          <p:cNvSpPr txBox="1"/>
          <p:nvPr/>
        </p:nvSpPr>
        <p:spPr>
          <a:xfrm>
            <a:off x="996950" y="987425"/>
            <a:ext cx="6884670" cy="5354320"/>
          </a:xfrm>
          <a:prstGeom prst="rect">
            <a:avLst/>
          </a:prstGeom>
          <a:noFill/>
        </p:spPr>
        <p:txBody>
          <a:bodyPr wrap="square" rtlCol="0">
            <a:spAutoFit/>
          </a:bodyPr>
          <a:lstStyle/>
          <a:p>
            <a:pPr>
              <a:lnSpc>
                <a:spcPct val="150000"/>
              </a:lnSpc>
              <a:buNone/>
            </a:pPr>
            <a:r>
              <a:rPr lang="zh-CN" altLang="en-US" sz="1200" b="1" dirty="0">
                <a:solidFill>
                  <a:schemeClr val="accent6">
                    <a:lumMod val="50000"/>
                  </a:schemeClr>
                </a:solidFill>
                <a:latin typeface="楷体" panose="02010609060101010101" charset="-122"/>
                <a:ea typeface="楷体" panose="02010609060101010101" charset="-122"/>
                <a:cs typeface="楷体" panose="02010609060101010101" charset="-122"/>
                <a:sym typeface="+mn-ea"/>
              </a:rPr>
              <a:t>         </a:t>
            </a:r>
            <a:r>
              <a:rPr lang="zh-CN" altLang="en-US" sz="1800" b="1" dirty="0">
                <a:solidFill>
                  <a:schemeClr val="accent6">
                    <a:lumMod val="50000"/>
                  </a:schemeClr>
                </a:solidFill>
                <a:latin typeface="楷体" panose="02010609060101010101" charset="-122"/>
                <a:ea typeface="楷体" panose="02010609060101010101" charset="-122"/>
                <a:cs typeface="楷体" panose="02010609060101010101" charset="-122"/>
                <a:sym typeface="+mn-ea"/>
              </a:rPr>
              <a:t> </a:t>
            </a:r>
            <a:r>
              <a:rPr lang="zh-CN" altLang="en-US" sz="2000" b="1" dirty="0">
                <a:solidFill>
                  <a:schemeClr val="accent6">
                    <a:lumMod val="50000"/>
                  </a:schemeClr>
                </a:solidFill>
                <a:latin typeface="楷体" panose="02010609060101010101" charset="-122"/>
                <a:ea typeface="楷体" panose="02010609060101010101" charset="-122"/>
                <a:cs typeface="楷体" panose="02010609060101010101" charset="-122"/>
                <a:sym typeface="+mn-ea"/>
              </a:rPr>
              <a:t> </a:t>
            </a:r>
            <a:r>
              <a:rPr lang="en-US" altLang="zh-CN" sz="2000" b="1" dirty="0">
                <a:solidFill>
                  <a:schemeClr val="accent6">
                    <a:lumMod val="50000"/>
                  </a:schemeClr>
                </a:solidFill>
                <a:latin typeface="楷体" panose="02010609060101010101" charset="-122"/>
                <a:ea typeface="楷体" panose="02010609060101010101" charset="-122"/>
                <a:cs typeface="楷体" panose="02010609060101010101" charset="-122"/>
                <a:sym typeface="+mn-ea"/>
              </a:rPr>
              <a:t>#</a:t>
            </a:r>
            <a:r>
              <a:rPr lang="zh-CN" altLang="en-US" sz="2000" b="1" dirty="0">
                <a:solidFill>
                  <a:schemeClr val="accent6">
                    <a:lumMod val="50000"/>
                  </a:schemeClr>
                </a:solidFill>
                <a:latin typeface="楷体" panose="02010609060101010101" charset="-122"/>
                <a:ea typeface="楷体" panose="02010609060101010101" charset="-122"/>
                <a:cs typeface="楷体" panose="02010609060101010101" charset="-122"/>
                <a:sym typeface="+mn-ea"/>
              </a:rPr>
              <a:t>include&lt;iostream&gt; </a:t>
            </a:r>
            <a:endParaRPr lang="zh-CN" altLang="en-US" sz="2000" b="1" dirty="0">
              <a:solidFill>
                <a:schemeClr val="accent6">
                  <a:lumMod val="50000"/>
                </a:schemeClr>
              </a:solidFill>
              <a:latin typeface="楷体" panose="02010609060101010101" charset="-122"/>
              <a:ea typeface="楷体" panose="02010609060101010101" charset="-122"/>
              <a:cs typeface="楷体" panose="02010609060101010101" charset="-122"/>
            </a:endParaRPr>
          </a:p>
          <a:p>
            <a:pPr>
              <a:lnSpc>
                <a:spcPct val="150000"/>
              </a:lnSpc>
              <a:buNone/>
            </a:pPr>
            <a:r>
              <a:rPr lang="zh-CN" altLang="en-US" sz="2000" b="1" dirty="0">
                <a:solidFill>
                  <a:schemeClr val="accent6">
                    <a:lumMod val="50000"/>
                  </a:schemeClr>
                </a:solidFill>
                <a:latin typeface="楷体" panose="02010609060101010101" charset="-122"/>
                <a:ea typeface="楷体" panose="02010609060101010101" charset="-122"/>
                <a:cs typeface="楷体" panose="02010609060101010101" charset="-122"/>
                <a:sym typeface="+mn-ea"/>
              </a:rPr>
              <a:t>	using namespace std; </a:t>
            </a:r>
            <a:endParaRPr lang="zh-CN" altLang="en-US" sz="2000" b="1" dirty="0">
              <a:solidFill>
                <a:schemeClr val="accent6">
                  <a:lumMod val="50000"/>
                </a:schemeClr>
              </a:solidFill>
              <a:latin typeface="楷体" panose="02010609060101010101" charset="-122"/>
              <a:ea typeface="楷体" panose="02010609060101010101" charset="-122"/>
              <a:cs typeface="楷体" panose="02010609060101010101" charset="-122"/>
            </a:endParaRPr>
          </a:p>
          <a:p>
            <a:pPr>
              <a:lnSpc>
                <a:spcPct val="150000"/>
              </a:lnSpc>
              <a:buNone/>
            </a:pPr>
            <a:r>
              <a:rPr lang="zh-CN" altLang="en-US" sz="2000" b="1" dirty="0">
                <a:solidFill>
                  <a:schemeClr val="accent6">
                    <a:lumMod val="50000"/>
                  </a:schemeClr>
                </a:solidFill>
                <a:latin typeface="楷体" panose="02010609060101010101" charset="-122"/>
                <a:ea typeface="楷体" panose="02010609060101010101" charset="-122"/>
                <a:cs typeface="楷体" panose="02010609060101010101" charset="-122"/>
                <a:sym typeface="+mn-ea"/>
              </a:rPr>
              <a:t>	int main() </a:t>
            </a:r>
            <a:endParaRPr lang="zh-CN" altLang="en-US" sz="2000" b="1" dirty="0">
              <a:solidFill>
                <a:schemeClr val="accent6">
                  <a:lumMod val="50000"/>
                </a:schemeClr>
              </a:solidFill>
              <a:latin typeface="楷体" panose="02010609060101010101" charset="-122"/>
              <a:ea typeface="楷体" panose="02010609060101010101" charset="-122"/>
              <a:cs typeface="楷体" panose="02010609060101010101" charset="-122"/>
            </a:endParaRPr>
          </a:p>
          <a:p>
            <a:pPr>
              <a:lnSpc>
                <a:spcPct val="150000"/>
              </a:lnSpc>
              <a:buNone/>
            </a:pPr>
            <a:r>
              <a:rPr lang="zh-CN" altLang="en-US" sz="2000" b="1" dirty="0">
                <a:solidFill>
                  <a:schemeClr val="accent6">
                    <a:lumMod val="50000"/>
                  </a:schemeClr>
                </a:solidFill>
                <a:latin typeface="楷体" panose="02010609060101010101" charset="-122"/>
                <a:ea typeface="楷体" panose="02010609060101010101" charset="-122"/>
                <a:cs typeface="楷体" panose="02010609060101010101" charset="-122"/>
                <a:sym typeface="+mn-ea"/>
              </a:rPr>
              <a:t>	{   </a:t>
            </a:r>
            <a:endParaRPr lang="zh-CN" altLang="en-US" sz="2000" b="1" dirty="0">
              <a:solidFill>
                <a:schemeClr val="accent6">
                  <a:lumMod val="50000"/>
                </a:schemeClr>
              </a:solidFill>
              <a:latin typeface="楷体" panose="02010609060101010101" charset="-122"/>
              <a:ea typeface="楷体" panose="02010609060101010101" charset="-122"/>
              <a:cs typeface="楷体" panose="02010609060101010101" charset="-122"/>
            </a:endParaRPr>
          </a:p>
          <a:p>
            <a:pPr>
              <a:lnSpc>
                <a:spcPct val="150000"/>
              </a:lnSpc>
              <a:buNone/>
            </a:pPr>
            <a:r>
              <a:rPr lang="zh-CN" altLang="en-US" sz="2000" b="1" dirty="0">
                <a:solidFill>
                  <a:schemeClr val="accent6">
                    <a:lumMod val="50000"/>
                  </a:schemeClr>
                </a:solidFill>
                <a:latin typeface="楷体" panose="02010609060101010101" charset="-122"/>
                <a:ea typeface="楷体" panose="02010609060101010101" charset="-122"/>
                <a:cs typeface="楷体" panose="02010609060101010101" charset="-122"/>
                <a:sym typeface="+mn-ea"/>
              </a:rPr>
              <a:t>	       int sum=0; </a:t>
            </a:r>
            <a:endParaRPr lang="zh-CN" altLang="en-US" sz="2000" b="1" dirty="0">
              <a:solidFill>
                <a:schemeClr val="accent6">
                  <a:lumMod val="50000"/>
                </a:schemeClr>
              </a:solidFill>
              <a:latin typeface="楷体" panose="02010609060101010101" charset="-122"/>
              <a:ea typeface="楷体" panose="02010609060101010101" charset="-122"/>
              <a:cs typeface="楷体" panose="02010609060101010101" charset="-122"/>
            </a:endParaRPr>
          </a:p>
          <a:p>
            <a:pPr>
              <a:lnSpc>
                <a:spcPct val="150000"/>
              </a:lnSpc>
              <a:buNone/>
            </a:pPr>
            <a:r>
              <a:rPr lang="zh-CN" altLang="en-US" sz="2000" b="1" dirty="0">
                <a:solidFill>
                  <a:schemeClr val="accent6">
                    <a:lumMod val="50000"/>
                  </a:schemeClr>
                </a:solidFill>
                <a:latin typeface="楷体" panose="02010609060101010101" charset="-122"/>
                <a:ea typeface="楷体" panose="02010609060101010101" charset="-122"/>
                <a:cs typeface="楷体" panose="02010609060101010101" charset="-122"/>
                <a:sym typeface="+mn-ea"/>
              </a:rPr>
              <a:t>	　　for (int i=1; i&lt;=10; i++) </a:t>
            </a:r>
            <a:endParaRPr lang="zh-CN" altLang="en-US" sz="2000" b="1" dirty="0">
              <a:solidFill>
                <a:schemeClr val="accent6">
                  <a:lumMod val="50000"/>
                </a:schemeClr>
              </a:solidFill>
              <a:latin typeface="楷体" panose="02010609060101010101" charset="-122"/>
              <a:ea typeface="楷体" panose="02010609060101010101" charset="-122"/>
              <a:cs typeface="楷体" panose="02010609060101010101" charset="-122"/>
            </a:endParaRPr>
          </a:p>
          <a:p>
            <a:pPr>
              <a:lnSpc>
                <a:spcPct val="150000"/>
              </a:lnSpc>
              <a:buNone/>
            </a:pPr>
            <a:r>
              <a:rPr lang="zh-CN" altLang="en-US" sz="2000" b="1" dirty="0">
                <a:solidFill>
                  <a:schemeClr val="accent6">
                    <a:lumMod val="50000"/>
                  </a:schemeClr>
                </a:solidFill>
                <a:latin typeface="楷体" panose="02010609060101010101" charset="-122"/>
                <a:ea typeface="楷体" panose="02010609060101010101" charset="-122"/>
                <a:cs typeface="楷体" panose="02010609060101010101" charset="-122"/>
                <a:sym typeface="+mn-ea"/>
              </a:rPr>
              <a:t>	　　　　sum+=</a:t>
            </a:r>
            <a:r>
              <a:rPr lang="zh-CN" altLang="en-US" sz="2400" b="1" u="sng" dirty="0">
                <a:solidFill>
                  <a:srgbClr val="FF0000"/>
                </a:solidFill>
                <a:latin typeface="楷体" panose="02010609060101010101" charset="-122"/>
                <a:ea typeface="楷体" panose="02010609060101010101" charset="-122"/>
                <a:cs typeface="楷体" panose="02010609060101010101" charset="-122"/>
                <a:sym typeface="+mn-ea"/>
              </a:rPr>
              <a:t>js(i)</a:t>
            </a:r>
            <a:r>
              <a:rPr lang="zh-CN" altLang="en-US" sz="2000" b="1" u="sng" dirty="0">
                <a:solidFill>
                  <a:srgbClr val="FF0000"/>
                </a:solidFill>
                <a:latin typeface="楷体" panose="02010609060101010101" charset="-122"/>
                <a:ea typeface="楷体" panose="02010609060101010101" charset="-122"/>
                <a:cs typeface="楷体" panose="02010609060101010101" charset="-122"/>
                <a:sym typeface="+mn-ea"/>
              </a:rPr>
              <a:t>; </a:t>
            </a:r>
            <a:r>
              <a:rPr lang="zh-CN" altLang="en-US" sz="2800" b="1" u="sng" dirty="0">
                <a:solidFill>
                  <a:srgbClr val="FF0000"/>
                </a:solidFill>
                <a:latin typeface="楷体" panose="02010609060101010101" charset="-122"/>
                <a:ea typeface="楷体" panose="02010609060101010101" charset="-122"/>
                <a:cs typeface="楷体" panose="02010609060101010101" charset="-122"/>
                <a:sym typeface="+mn-ea"/>
              </a:rPr>
              <a:t>？</a:t>
            </a:r>
            <a:r>
              <a:rPr lang="zh-CN" altLang="en-US" sz="2800" b="1" dirty="0">
                <a:solidFill>
                  <a:srgbClr val="FF0000"/>
                </a:solidFill>
                <a:latin typeface="楷体" panose="02010609060101010101" charset="-122"/>
                <a:ea typeface="楷体" panose="02010609060101010101" charset="-122"/>
                <a:cs typeface="楷体" panose="02010609060101010101" charset="-122"/>
                <a:sym typeface="+mn-ea"/>
              </a:rPr>
              <a:t>　</a:t>
            </a:r>
            <a:r>
              <a:rPr lang="en-US" altLang="zh-CN" sz="2000" b="1" dirty="0">
                <a:solidFill>
                  <a:schemeClr val="accent6">
                    <a:lumMod val="50000"/>
                  </a:schemeClr>
                </a:solidFill>
                <a:latin typeface="楷体" panose="02010609060101010101" charset="-122"/>
                <a:ea typeface="楷体" panose="02010609060101010101" charset="-122"/>
                <a:cs typeface="楷体" panose="02010609060101010101" charset="-122"/>
                <a:sym typeface="+mn-ea"/>
              </a:rPr>
              <a:t>			</a:t>
            </a:r>
            <a:r>
              <a:rPr lang="zh-CN" altLang="en-US" sz="2000" b="1" dirty="0">
                <a:solidFill>
                  <a:schemeClr val="accent6">
                    <a:lumMod val="50000"/>
                  </a:schemeClr>
                </a:solidFill>
                <a:latin typeface="楷体" panose="02010609060101010101" charset="-122"/>
                <a:ea typeface="楷体" panose="02010609060101010101" charset="-122"/>
                <a:cs typeface="楷体" panose="02010609060101010101" charset="-122"/>
                <a:sym typeface="+mn-ea"/>
              </a:rPr>
              <a:t>cout&lt;&lt;"sum="&lt;&lt;sum&lt;&lt;endl; </a:t>
            </a:r>
            <a:endParaRPr lang="zh-CN" altLang="en-US" sz="2000" b="1" dirty="0">
              <a:solidFill>
                <a:schemeClr val="accent6">
                  <a:lumMod val="50000"/>
                </a:schemeClr>
              </a:solidFill>
              <a:latin typeface="楷体" panose="02010609060101010101" charset="-122"/>
              <a:ea typeface="楷体" panose="02010609060101010101" charset="-122"/>
              <a:cs typeface="楷体" panose="02010609060101010101" charset="-122"/>
            </a:endParaRPr>
          </a:p>
          <a:p>
            <a:pPr>
              <a:lnSpc>
                <a:spcPct val="150000"/>
              </a:lnSpc>
              <a:buNone/>
            </a:pPr>
            <a:r>
              <a:rPr lang="zh-CN" altLang="en-US" sz="2000" b="1" dirty="0">
                <a:solidFill>
                  <a:schemeClr val="accent6">
                    <a:lumMod val="50000"/>
                  </a:schemeClr>
                </a:solidFill>
                <a:latin typeface="楷体" panose="02010609060101010101" charset="-122"/>
                <a:ea typeface="楷体" panose="02010609060101010101" charset="-122"/>
                <a:cs typeface="楷体" panose="02010609060101010101" charset="-122"/>
                <a:sym typeface="+mn-ea"/>
              </a:rPr>
              <a:t>	　　return 0;</a:t>
            </a:r>
            <a:endParaRPr lang="zh-CN" altLang="en-US" sz="2000" b="1" dirty="0">
              <a:solidFill>
                <a:schemeClr val="accent6">
                  <a:lumMod val="50000"/>
                </a:schemeClr>
              </a:solidFill>
              <a:latin typeface="楷体" panose="02010609060101010101" charset="-122"/>
              <a:ea typeface="楷体" panose="02010609060101010101" charset="-122"/>
              <a:cs typeface="楷体" panose="02010609060101010101" charset="-122"/>
            </a:endParaRPr>
          </a:p>
          <a:p>
            <a:pPr>
              <a:lnSpc>
                <a:spcPct val="150000"/>
              </a:lnSpc>
              <a:buNone/>
            </a:pPr>
            <a:r>
              <a:rPr lang="zh-CN" altLang="en-US" sz="2000" b="1" dirty="0">
                <a:solidFill>
                  <a:schemeClr val="accent6">
                    <a:lumMod val="50000"/>
                  </a:schemeClr>
                </a:solidFill>
                <a:latin typeface="楷体" panose="02010609060101010101" charset="-122"/>
                <a:ea typeface="楷体" panose="02010609060101010101" charset="-122"/>
                <a:cs typeface="楷体" panose="02010609060101010101" charset="-122"/>
                <a:sym typeface="+mn-ea"/>
              </a:rPr>
              <a:t>	} </a:t>
            </a:r>
            <a:endParaRPr lang="zh-CN" altLang="en-US" sz="2000" b="1" dirty="0">
              <a:solidFill>
                <a:schemeClr val="accent6">
                  <a:lumMod val="50000"/>
                </a:schemeClr>
              </a:solidFill>
              <a:latin typeface="楷体" panose="02010609060101010101" charset="-122"/>
              <a:ea typeface="楷体" panose="02010609060101010101" charset="-122"/>
              <a:cs typeface="楷体" panose="02010609060101010101" charset="-122"/>
            </a:endParaRPr>
          </a:p>
          <a:p>
            <a:pPr>
              <a:lnSpc>
                <a:spcPct val="150000"/>
              </a:lnSpc>
              <a:buNone/>
            </a:pPr>
            <a:endParaRPr lang="zh-CN" altLang="en-US" sz="2000"/>
          </a:p>
        </p:txBody>
      </p:sp>
      <p:sp>
        <p:nvSpPr>
          <p:cNvPr id="3" name="文本框 2"/>
          <p:cNvSpPr txBox="1"/>
          <p:nvPr/>
        </p:nvSpPr>
        <p:spPr>
          <a:xfrm>
            <a:off x="615315" y="5702935"/>
            <a:ext cx="8071485" cy="922020"/>
          </a:xfrm>
          <a:prstGeom prst="rect">
            <a:avLst/>
          </a:prstGeom>
          <a:noFill/>
        </p:spPr>
        <p:txBody>
          <a:bodyPr wrap="square" rtlCol="0">
            <a:spAutoFit/>
          </a:bodyPr>
          <a:lstStyle/>
          <a:p>
            <a:pPr algn="just">
              <a:lnSpc>
                <a:spcPct val="150000"/>
              </a:lnSpc>
            </a:pPr>
            <a:r>
              <a:rPr lang="en-US" altLang="zh-CN" b="1" dirty="0">
                <a:solidFill>
                  <a:schemeClr val="accent6">
                    <a:lumMod val="50000"/>
                  </a:schemeClr>
                </a:solidFill>
                <a:latin typeface="楷体" panose="02010609060101010101" charset="-122"/>
                <a:ea typeface="楷体" panose="02010609060101010101" charset="-122"/>
                <a:cs typeface="楷体" panose="02010609060101010101" charset="-122"/>
                <a:sym typeface="+mn-ea"/>
              </a:rPr>
              <a:t>    </a:t>
            </a:r>
            <a:r>
              <a:rPr lang="zh-CN" altLang="en-US" b="1" dirty="0">
                <a:solidFill>
                  <a:schemeClr val="accent6">
                    <a:lumMod val="50000"/>
                  </a:schemeClr>
                </a:solidFill>
                <a:latin typeface="楷体" panose="02010609060101010101" charset="-122"/>
                <a:ea typeface="楷体" panose="02010609060101010101" charset="-122"/>
                <a:cs typeface="楷体" panose="02010609060101010101" charset="-122"/>
                <a:sym typeface="+mn-ea"/>
              </a:rPr>
              <a:t>现在的问题是：C++不提供js(x)这样一个标准函数，这个程序是通不过的，没关系，我们编写自己需要的函数。</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文本占位符 14337"/>
          <p:cNvSpPr>
            <a:spLocks noGrp="1"/>
          </p:cNvSpPr>
          <p:nvPr>
            <p:ph type="body" idx="1"/>
          </p:nvPr>
        </p:nvSpPr>
        <p:spPr>
          <a:xfrm>
            <a:off x="373380" y="54610"/>
            <a:ext cx="8229600" cy="6048375"/>
          </a:xfrm>
        </p:spPr>
        <p:txBody>
          <a:bodyPr/>
          <a:lstStyle/>
          <a:p>
            <a:pPr>
              <a:buNone/>
            </a:pPr>
            <a:r>
              <a:rPr lang="zh-CN" altLang="en-US" sz="1600" b="1">
                <a:solidFill>
                  <a:schemeClr val="accent6">
                    <a:lumMod val="50000"/>
                  </a:schemeClr>
                </a:solidFill>
                <a:latin typeface="楷体" panose="02010609060101010101" charset="-122"/>
                <a:ea typeface="楷体" panose="02010609060101010101" charset="-122"/>
                <a:cs typeface="楷体" panose="02010609060101010101" charset="-122"/>
                <a:sym typeface="Arial" panose="020B0604020202020204" pitchFamily="34" charset="0"/>
              </a:rPr>
              <a:t>完整的程序如下：</a:t>
            </a:r>
            <a:endParaRPr lang="zh-CN" altLang="en-US" sz="1600" b="1">
              <a:solidFill>
                <a:schemeClr val="accent6">
                  <a:lumMod val="50000"/>
                </a:schemeClr>
              </a:solidFill>
              <a:latin typeface="楷体" panose="02010609060101010101" charset="-122"/>
              <a:ea typeface="楷体" panose="02010609060101010101" charset="-122"/>
              <a:cs typeface="楷体" panose="02010609060101010101" charset="-122"/>
              <a:sym typeface="Arial" panose="020B0604020202020204" pitchFamily="34" charset="0"/>
            </a:endParaRPr>
          </a:p>
          <a:p>
            <a:pPr>
              <a:buNone/>
            </a:pPr>
            <a:r>
              <a:rPr lang="en-US" altLang="zh-CN" sz="1600" b="1">
                <a:solidFill>
                  <a:schemeClr val="accent6">
                    <a:lumMod val="50000"/>
                  </a:schemeClr>
                </a:solidFill>
                <a:latin typeface="楷体" panose="02010609060101010101" charset="-122"/>
                <a:ea typeface="楷体" panose="02010609060101010101" charset="-122"/>
                <a:cs typeface="楷体" panose="02010609060101010101" charset="-122"/>
                <a:sym typeface="Arial" panose="020B0604020202020204" pitchFamily="34" charset="0"/>
              </a:rPr>
              <a:t>#include&lt;iostream&gt;</a:t>
            </a:r>
            <a:endParaRPr lang="en-US" altLang="zh-CN" sz="1600" b="1">
              <a:solidFill>
                <a:schemeClr val="accent6">
                  <a:lumMod val="50000"/>
                </a:schemeClr>
              </a:solidFill>
              <a:latin typeface="楷体" panose="02010609060101010101" charset="-122"/>
              <a:ea typeface="楷体" panose="02010609060101010101" charset="-122"/>
              <a:cs typeface="楷体" panose="02010609060101010101" charset="-122"/>
              <a:sym typeface="Arial" panose="020B0604020202020204" pitchFamily="34" charset="0"/>
            </a:endParaRPr>
          </a:p>
          <a:p>
            <a:pPr>
              <a:buNone/>
            </a:pPr>
            <a:r>
              <a:rPr lang="en-US" altLang="zh-CN" sz="1600" b="1">
                <a:solidFill>
                  <a:schemeClr val="accent6">
                    <a:lumMod val="50000"/>
                  </a:schemeClr>
                </a:solidFill>
                <a:latin typeface="楷体" panose="02010609060101010101" charset="-122"/>
                <a:ea typeface="楷体" panose="02010609060101010101" charset="-122"/>
                <a:cs typeface="楷体" panose="02010609060101010101" charset="-122"/>
                <a:sym typeface="Arial" panose="020B0604020202020204" pitchFamily="34" charset="0"/>
              </a:rPr>
              <a:t>using namespace std;</a:t>
            </a:r>
            <a:endParaRPr lang="en-US" altLang="zh-CN" sz="1600" b="1">
              <a:solidFill>
                <a:schemeClr val="accent6">
                  <a:lumMod val="50000"/>
                </a:schemeClr>
              </a:solidFill>
              <a:latin typeface="楷体" panose="02010609060101010101" charset="-122"/>
              <a:ea typeface="楷体" panose="02010609060101010101" charset="-122"/>
              <a:cs typeface="楷体" panose="02010609060101010101" charset="-122"/>
              <a:sym typeface="Arial" panose="020B0604020202020204" pitchFamily="34" charset="0"/>
            </a:endParaRPr>
          </a:p>
          <a:p>
            <a:pPr>
              <a:buNone/>
            </a:pPr>
            <a:r>
              <a:rPr lang="en-US" altLang="zh-CN" sz="1800" b="1" u="sng">
                <a:solidFill>
                  <a:srgbClr val="FFC000"/>
                </a:solidFill>
                <a:latin typeface="楷体" panose="02010609060101010101" charset="-122"/>
                <a:ea typeface="楷体" panose="02010609060101010101" charset="-122"/>
                <a:cs typeface="楷体" panose="02010609060101010101" charset="-122"/>
                <a:sym typeface="Arial" panose="020B0604020202020204" pitchFamily="34" charset="0"/>
              </a:rPr>
              <a:t>int js(int); </a:t>
            </a:r>
            <a:r>
              <a:rPr lang="en-US" altLang="zh-CN" sz="1600" b="1">
                <a:solidFill>
                  <a:srgbClr val="FFC000"/>
                </a:solidFill>
                <a:latin typeface="楷体" panose="02010609060101010101" charset="-122"/>
                <a:ea typeface="楷体" panose="02010609060101010101" charset="-122"/>
                <a:cs typeface="楷体" panose="02010609060101010101" charset="-122"/>
                <a:sym typeface="Arial" panose="020B0604020202020204" pitchFamily="34" charset="0"/>
              </a:rPr>
              <a:t> </a:t>
            </a:r>
            <a:r>
              <a:rPr lang="en-US" altLang="zh-CN" sz="1600" b="1">
                <a:solidFill>
                  <a:schemeClr val="accent6">
                    <a:lumMod val="50000"/>
                  </a:schemeClr>
                </a:solidFill>
                <a:latin typeface="楷体" panose="02010609060101010101" charset="-122"/>
                <a:ea typeface="楷体" panose="02010609060101010101" charset="-122"/>
                <a:cs typeface="楷体" panose="02010609060101010101" charset="-122"/>
                <a:sym typeface="Arial" panose="020B0604020202020204" pitchFamily="34" charset="0"/>
              </a:rPr>
              <a:t>                       </a:t>
            </a:r>
            <a:r>
              <a:rPr lang="en-US" altLang="zh-CN" sz="1600" b="1">
                <a:solidFill>
                  <a:srgbClr val="FFC000"/>
                </a:solidFill>
                <a:latin typeface="楷体" panose="02010609060101010101" charset="-122"/>
                <a:ea typeface="楷体" panose="02010609060101010101" charset="-122"/>
                <a:cs typeface="楷体" panose="02010609060101010101" charset="-122"/>
                <a:sym typeface="Arial" panose="020B0604020202020204" pitchFamily="34" charset="0"/>
              </a:rPr>
              <a:t> </a:t>
            </a:r>
            <a:r>
              <a:rPr lang="en-US" altLang="zh-CN" sz="2800" b="1">
                <a:solidFill>
                  <a:srgbClr val="FFC000"/>
                </a:solidFill>
                <a:latin typeface="楷体" panose="02010609060101010101" charset="-122"/>
                <a:ea typeface="楷体" panose="02010609060101010101" charset="-122"/>
                <a:cs typeface="楷体" panose="02010609060101010101" charset="-122"/>
                <a:sym typeface="Arial" panose="020B0604020202020204" pitchFamily="34" charset="0"/>
              </a:rPr>
              <a:t>//</a:t>
            </a:r>
            <a:r>
              <a:rPr lang="zh-CN" altLang="en-US" sz="2800" b="1">
                <a:solidFill>
                  <a:srgbClr val="FFC000"/>
                </a:solidFill>
                <a:latin typeface="楷体" panose="02010609060101010101" charset="-122"/>
                <a:ea typeface="楷体" panose="02010609060101010101" charset="-122"/>
                <a:cs typeface="楷体" panose="02010609060101010101" charset="-122"/>
                <a:sym typeface="Arial" panose="020B0604020202020204" pitchFamily="34" charset="0"/>
              </a:rPr>
              <a:t>函数的声明</a:t>
            </a:r>
            <a:endParaRPr lang="zh-CN" altLang="en-US" sz="2800" b="1">
              <a:solidFill>
                <a:schemeClr val="accent6">
                  <a:lumMod val="50000"/>
                </a:schemeClr>
              </a:solidFill>
              <a:latin typeface="楷体" panose="02010609060101010101" charset="-122"/>
              <a:ea typeface="楷体" panose="02010609060101010101" charset="-122"/>
              <a:cs typeface="楷体" panose="02010609060101010101" charset="-122"/>
              <a:sym typeface="Arial" panose="020B0604020202020204" pitchFamily="34" charset="0"/>
            </a:endParaRPr>
          </a:p>
          <a:p>
            <a:pPr>
              <a:buNone/>
            </a:pPr>
            <a:r>
              <a:rPr lang="en-US" altLang="zh-CN" sz="1600" b="1">
                <a:solidFill>
                  <a:srgbClr val="FF0000"/>
                </a:solidFill>
                <a:latin typeface="楷体" panose="02010609060101010101" charset="-122"/>
                <a:ea typeface="楷体" panose="02010609060101010101" charset="-122"/>
                <a:cs typeface="楷体" panose="02010609060101010101" charset="-122"/>
                <a:sym typeface="Arial" panose="020B0604020202020204" pitchFamily="34" charset="0"/>
              </a:rPr>
              <a:t>int main()</a:t>
            </a:r>
            <a:endParaRPr lang="en-US" altLang="zh-CN" sz="1600" b="1">
              <a:solidFill>
                <a:srgbClr val="FF0000"/>
              </a:solidFill>
              <a:latin typeface="楷体" panose="02010609060101010101" charset="-122"/>
              <a:ea typeface="楷体" panose="02010609060101010101" charset="-122"/>
              <a:cs typeface="楷体" panose="02010609060101010101" charset="-122"/>
              <a:sym typeface="Arial" panose="020B0604020202020204" pitchFamily="34" charset="0"/>
            </a:endParaRPr>
          </a:p>
          <a:p>
            <a:pPr>
              <a:buNone/>
            </a:pPr>
            <a:r>
              <a:rPr lang="en-US" altLang="zh-CN" sz="1600" b="1">
                <a:solidFill>
                  <a:srgbClr val="FF0000"/>
                </a:solidFill>
                <a:latin typeface="楷体" panose="02010609060101010101" charset="-122"/>
                <a:ea typeface="楷体" panose="02010609060101010101" charset="-122"/>
                <a:cs typeface="楷体" panose="02010609060101010101" charset="-122"/>
                <a:sym typeface="Arial" panose="020B0604020202020204" pitchFamily="34" charset="0"/>
              </a:rPr>
              <a:t>{</a:t>
            </a:r>
            <a:endParaRPr lang="en-US" altLang="zh-CN" sz="1600" b="1">
              <a:solidFill>
                <a:srgbClr val="FF0000"/>
              </a:solidFill>
              <a:latin typeface="楷体" panose="02010609060101010101" charset="-122"/>
              <a:ea typeface="楷体" panose="02010609060101010101" charset="-122"/>
              <a:cs typeface="楷体" panose="02010609060101010101" charset="-122"/>
              <a:sym typeface="Arial" panose="020B0604020202020204" pitchFamily="34" charset="0"/>
            </a:endParaRPr>
          </a:p>
          <a:p>
            <a:pPr>
              <a:buNone/>
            </a:pPr>
            <a:r>
              <a:rPr lang="en-US" altLang="zh-CN" sz="1600" b="1">
                <a:solidFill>
                  <a:srgbClr val="FF0000"/>
                </a:solidFill>
                <a:latin typeface="楷体" panose="02010609060101010101" charset="-122"/>
                <a:ea typeface="楷体" panose="02010609060101010101" charset="-122"/>
                <a:cs typeface="楷体" panose="02010609060101010101" charset="-122"/>
                <a:sym typeface="Arial" panose="020B0604020202020204" pitchFamily="34" charset="0"/>
              </a:rPr>
              <a:t>    int sum=0;</a:t>
            </a:r>
            <a:endParaRPr lang="en-US" altLang="zh-CN" sz="1600" b="1">
              <a:solidFill>
                <a:srgbClr val="FF0000"/>
              </a:solidFill>
              <a:latin typeface="楷体" panose="02010609060101010101" charset="-122"/>
              <a:ea typeface="楷体" panose="02010609060101010101" charset="-122"/>
              <a:cs typeface="楷体" panose="02010609060101010101" charset="-122"/>
              <a:sym typeface="Arial" panose="020B0604020202020204" pitchFamily="34" charset="0"/>
            </a:endParaRPr>
          </a:p>
          <a:p>
            <a:pPr>
              <a:buNone/>
            </a:pPr>
            <a:r>
              <a:rPr lang="en-US" altLang="zh-CN" sz="1600" b="1">
                <a:solidFill>
                  <a:srgbClr val="FF0000"/>
                </a:solidFill>
                <a:latin typeface="楷体" panose="02010609060101010101" charset="-122"/>
                <a:ea typeface="楷体" panose="02010609060101010101" charset="-122"/>
                <a:cs typeface="楷体" panose="02010609060101010101" charset="-122"/>
                <a:sym typeface="Arial" panose="020B0604020202020204" pitchFamily="34" charset="0"/>
              </a:rPr>
              <a:t>    for (int i=1; i&lt;=10; ++i)</a:t>
            </a:r>
            <a:endParaRPr lang="en-US" altLang="zh-CN" sz="1600" b="1">
              <a:solidFill>
                <a:srgbClr val="FF0000"/>
              </a:solidFill>
              <a:latin typeface="楷体" panose="02010609060101010101" charset="-122"/>
              <a:ea typeface="楷体" panose="02010609060101010101" charset="-122"/>
              <a:cs typeface="楷体" panose="02010609060101010101" charset="-122"/>
              <a:sym typeface="Arial" panose="020B0604020202020204" pitchFamily="34" charset="0"/>
            </a:endParaRPr>
          </a:p>
          <a:p>
            <a:pPr>
              <a:buNone/>
            </a:pPr>
            <a:r>
              <a:rPr lang="en-US" altLang="zh-CN" sz="1600" b="1">
                <a:solidFill>
                  <a:srgbClr val="FF0000"/>
                </a:solidFill>
                <a:latin typeface="楷体" panose="02010609060101010101" charset="-122"/>
                <a:ea typeface="楷体" panose="02010609060101010101" charset="-122"/>
                <a:cs typeface="楷体" panose="02010609060101010101" charset="-122"/>
                <a:sym typeface="Arial" panose="020B0604020202020204" pitchFamily="34" charset="0"/>
              </a:rPr>
              <a:t>      sum+=</a:t>
            </a:r>
            <a:r>
              <a:rPr lang="en-US" altLang="zh-CN" sz="1600" b="1">
                <a:solidFill>
                  <a:srgbClr val="00B050"/>
                </a:solidFill>
                <a:latin typeface="楷体" panose="02010609060101010101" charset="-122"/>
                <a:ea typeface="楷体" panose="02010609060101010101" charset="-122"/>
                <a:cs typeface="楷体" panose="02010609060101010101" charset="-122"/>
                <a:sym typeface="Arial" panose="020B0604020202020204" pitchFamily="34" charset="0"/>
              </a:rPr>
              <a:t>js(i)</a:t>
            </a:r>
            <a:r>
              <a:rPr lang="en-US" altLang="zh-CN" sz="1600" b="1">
                <a:solidFill>
                  <a:srgbClr val="FF0000"/>
                </a:solidFill>
                <a:latin typeface="楷体" panose="02010609060101010101" charset="-122"/>
                <a:ea typeface="楷体" panose="02010609060101010101" charset="-122"/>
                <a:cs typeface="楷体" panose="02010609060101010101" charset="-122"/>
                <a:sym typeface="Arial" panose="020B0604020202020204" pitchFamily="34" charset="0"/>
              </a:rPr>
              <a:t>;                       //</a:t>
            </a:r>
            <a:r>
              <a:rPr lang="zh-CN" altLang="en-US" sz="1600" b="1">
                <a:solidFill>
                  <a:srgbClr val="FF0000"/>
                </a:solidFill>
                <a:latin typeface="楷体" panose="02010609060101010101" charset="-122"/>
                <a:ea typeface="楷体" panose="02010609060101010101" charset="-122"/>
                <a:cs typeface="楷体" panose="02010609060101010101" charset="-122"/>
                <a:sym typeface="Arial" panose="020B0604020202020204" pitchFamily="34" charset="0"/>
              </a:rPr>
              <a:t>函数的调用</a:t>
            </a:r>
            <a:endParaRPr lang="zh-CN" altLang="en-US" sz="1600" b="1">
              <a:solidFill>
                <a:srgbClr val="FF0000"/>
              </a:solidFill>
              <a:latin typeface="楷体" panose="02010609060101010101" charset="-122"/>
              <a:ea typeface="楷体" panose="02010609060101010101" charset="-122"/>
              <a:cs typeface="楷体" panose="02010609060101010101" charset="-122"/>
              <a:sym typeface="Arial" panose="020B0604020202020204" pitchFamily="34" charset="0"/>
            </a:endParaRPr>
          </a:p>
          <a:p>
            <a:pPr>
              <a:buNone/>
            </a:pPr>
            <a:r>
              <a:rPr lang="zh-CN" altLang="en-US" sz="1600" b="1">
                <a:solidFill>
                  <a:srgbClr val="FF0000"/>
                </a:solidFill>
                <a:latin typeface="楷体" panose="02010609060101010101" charset="-122"/>
                <a:ea typeface="楷体" panose="02010609060101010101" charset="-122"/>
                <a:cs typeface="楷体" panose="02010609060101010101" charset="-122"/>
                <a:sym typeface="Arial" panose="020B0604020202020204" pitchFamily="34" charset="0"/>
              </a:rPr>
              <a:t>    </a:t>
            </a:r>
            <a:r>
              <a:rPr lang="en-US" altLang="zh-CN" sz="1600" b="1">
                <a:solidFill>
                  <a:srgbClr val="FF0000"/>
                </a:solidFill>
                <a:latin typeface="楷体" panose="02010609060101010101" charset="-122"/>
                <a:ea typeface="楷体" panose="02010609060101010101" charset="-122"/>
                <a:cs typeface="楷体" panose="02010609060101010101" charset="-122"/>
                <a:sym typeface="Arial" panose="020B0604020202020204" pitchFamily="34" charset="0"/>
              </a:rPr>
              <a:t>cout&lt;&lt;"sum="&lt;&lt;sum&lt;&lt;endl;</a:t>
            </a:r>
            <a:endParaRPr lang="en-US" altLang="zh-CN" sz="1600" b="1">
              <a:solidFill>
                <a:srgbClr val="FF0000"/>
              </a:solidFill>
              <a:latin typeface="楷体" panose="02010609060101010101" charset="-122"/>
              <a:ea typeface="楷体" panose="02010609060101010101" charset="-122"/>
              <a:cs typeface="楷体" panose="02010609060101010101" charset="-122"/>
              <a:sym typeface="Arial" panose="020B0604020202020204" pitchFamily="34" charset="0"/>
            </a:endParaRPr>
          </a:p>
          <a:p>
            <a:pPr>
              <a:buNone/>
            </a:pPr>
            <a:r>
              <a:rPr lang="en-US" altLang="zh-CN" sz="1600" b="1">
                <a:solidFill>
                  <a:srgbClr val="FF0000"/>
                </a:solidFill>
                <a:latin typeface="楷体" panose="02010609060101010101" charset="-122"/>
                <a:ea typeface="楷体" panose="02010609060101010101" charset="-122"/>
                <a:cs typeface="楷体" panose="02010609060101010101" charset="-122"/>
                <a:sym typeface="Arial" panose="020B0604020202020204" pitchFamily="34" charset="0"/>
              </a:rPr>
              <a:t>return 0;</a:t>
            </a:r>
            <a:endParaRPr lang="en-US" altLang="zh-CN" sz="1600" b="1">
              <a:solidFill>
                <a:srgbClr val="FF0000"/>
              </a:solidFill>
              <a:latin typeface="楷体" panose="02010609060101010101" charset="-122"/>
              <a:ea typeface="楷体" panose="02010609060101010101" charset="-122"/>
              <a:cs typeface="楷体" panose="02010609060101010101" charset="-122"/>
              <a:sym typeface="Arial" panose="020B0604020202020204" pitchFamily="34" charset="0"/>
            </a:endParaRPr>
          </a:p>
          <a:p>
            <a:pPr>
              <a:buNone/>
            </a:pPr>
            <a:r>
              <a:rPr lang="en-US" altLang="zh-CN" sz="1600" b="1">
                <a:solidFill>
                  <a:srgbClr val="FF0000"/>
                </a:solidFill>
                <a:latin typeface="楷体" panose="02010609060101010101" charset="-122"/>
                <a:ea typeface="楷体" panose="02010609060101010101" charset="-122"/>
                <a:cs typeface="楷体" panose="02010609060101010101" charset="-122"/>
                <a:sym typeface="Arial" panose="020B0604020202020204" pitchFamily="34" charset="0"/>
              </a:rPr>
              <a:t>}</a:t>
            </a:r>
            <a:endParaRPr lang="en-US" altLang="zh-CN" sz="1600" b="1">
              <a:solidFill>
                <a:srgbClr val="FF0000"/>
              </a:solidFill>
              <a:latin typeface="楷体" panose="02010609060101010101" charset="-122"/>
              <a:ea typeface="楷体" panose="02010609060101010101" charset="-122"/>
              <a:cs typeface="楷体" panose="02010609060101010101" charset="-122"/>
              <a:sym typeface="Arial" panose="020B0604020202020204" pitchFamily="34" charset="0"/>
            </a:endParaRPr>
          </a:p>
          <a:p>
            <a:pPr>
              <a:buNone/>
            </a:pPr>
            <a:endParaRPr lang="en-US" altLang="zh-CN" sz="1600" b="1">
              <a:solidFill>
                <a:schemeClr val="accent6">
                  <a:lumMod val="50000"/>
                </a:schemeClr>
              </a:solidFill>
              <a:latin typeface="楷体" panose="02010609060101010101" charset="-122"/>
              <a:ea typeface="楷体" panose="02010609060101010101" charset="-122"/>
              <a:cs typeface="楷体" panose="02010609060101010101" charset="-122"/>
              <a:sym typeface="Arial" panose="020B0604020202020204" pitchFamily="34" charset="0"/>
            </a:endParaRPr>
          </a:p>
          <a:p>
            <a:pPr>
              <a:buNone/>
            </a:pPr>
            <a:r>
              <a:rPr lang="en-US" altLang="zh-CN" sz="1600" b="1">
                <a:solidFill>
                  <a:srgbClr val="00B050"/>
                </a:solidFill>
                <a:latin typeface="楷体" panose="02010609060101010101" charset="-122"/>
                <a:ea typeface="楷体" panose="02010609060101010101" charset="-122"/>
                <a:cs typeface="楷体" panose="02010609060101010101" charset="-122"/>
                <a:sym typeface="Arial" panose="020B0604020202020204" pitchFamily="34" charset="0"/>
              </a:rPr>
              <a:t>int js(int n)                           //</a:t>
            </a:r>
            <a:r>
              <a:rPr lang="zh-CN" altLang="en-US" sz="1600" b="1">
                <a:solidFill>
                  <a:srgbClr val="00B050"/>
                </a:solidFill>
                <a:latin typeface="楷体" panose="02010609060101010101" charset="-122"/>
                <a:ea typeface="楷体" panose="02010609060101010101" charset="-122"/>
                <a:cs typeface="楷体" panose="02010609060101010101" charset="-122"/>
                <a:sym typeface="Arial" panose="020B0604020202020204" pitchFamily="34" charset="0"/>
              </a:rPr>
              <a:t>定义的函数体</a:t>
            </a:r>
            <a:endParaRPr lang="zh-CN" altLang="en-US" sz="1600" b="1">
              <a:solidFill>
                <a:srgbClr val="00B050"/>
              </a:solidFill>
              <a:latin typeface="楷体" panose="02010609060101010101" charset="-122"/>
              <a:ea typeface="楷体" panose="02010609060101010101" charset="-122"/>
              <a:cs typeface="楷体" panose="02010609060101010101" charset="-122"/>
              <a:sym typeface="Arial" panose="020B0604020202020204" pitchFamily="34" charset="0"/>
            </a:endParaRPr>
          </a:p>
          <a:p>
            <a:pPr>
              <a:buNone/>
            </a:pPr>
            <a:r>
              <a:rPr lang="en-US" altLang="zh-CN" sz="1600" b="1">
                <a:solidFill>
                  <a:srgbClr val="00B050"/>
                </a:solidFill>
                <a:latin typeface="楷体" panose="02010609060101010101" charset="-122"/>
                <a:ea typeface="楷体" panose="02010609060101010101" charset="-122"/>
                <a:cs typeface="楷体" panose="02010609060101010101" charset="-122"/>
                <a:sym typeface="Arial" panose="020B0604020202020204" pitchFamily="34" charset="0"/>
              </a:rPr>
              <a:t>{</a:t>
            </a:r>
            <a:endParaRPr lang="en-US" altLang="zh-CN" sz="1600" b="1">
              <a:solidFill>
                <a:srgbClr val="00B050"/>
              </a:solidFill>
              <a:latin typeface="楷体" panose="02010609060101010101" charset="-122"/>
              <a:ea typeface="楷体" panose="02010609060101010101" charset="-122"/>
              <a:cs typeface="楷体" panose="02010609060101010101" charset="-122"/>
              <a:sym typeface="Arial" panose="020B0604020202020204" pitchFamily="34" charset="0"/>
            </a:endParaRPr>
          </a:p>
          <a:p>
            <a:pPr>
              <a:buNone/>
            </a:pPr>
            <a:endParaRPr lang="en-US" altLang="zh-CN" sz="1600" b="1">
              <a:solidFill>
                <a:srgbClr val="00B050"/>
              </a:solidFill>
              <a:latin typeface="楷体" panose="02010609060101010101" charset="-122"/>
              <a:ea typeface="楷体" panose="02010609060101010101" charset="-122"/>
              <a:cs typeface="楷体" panose="02010609060101010101" charset="-122"/>
              <a:sym typeface="Arial" panose="020B0604020202020204" pitchFamily="34" charset="0"/>
            </a:endParaRPr>
          </a:p>
          <a:p>
            <a:pPr>
              <a:buNone/>
            </a:pPr>
            <a:r>
              <a:rPr lang="en-US" altLang="zh-CN" sz="1600" b="1">
                <a:solidFill>
                  <a:srgbClr val="00B050"/>
                </a:solidFill>
                <a:latin typeface="楷体" panose="02010609060101010101" charset="-122"/>
                <a:ea typeface="楷体" panose="02010609060101010101" charset="-122"/>
                <a:cs typeface="楷体" panose="02010609060101010101" charset="-122"/>
                <a:sym typeface="Arial" panose="020B0604020202020204" pitchFamily="34" charset="0"/>
              </a:rPr>
              <a:t>     int s=1;</a:t>
            </a:r>
            <a:endParaRPr lang="en-US" altLang="zh-CN" sz="1600" b="1">
              <a:solidFill>
                <a:srgbClr val="00B050"/>
              </a:solidFill>
              <a:latin typeface="楷体" panose="02010609060101010101" charset="-122"/>
              <a:ea typeface="楷体" panose="02010609060101010101" charset="-122"/>
              <a:cs typeface="楷体" panose="02010609060101010101" charset="-122"/>
              <a:sym typeface="Arial" panose="020B0604020202020204" pitchFamily="34" charset="0"/>
            </a:endParaRPr>
          </a:p>
          <a:p>
            <a:pPr>
              <a:buNone/>
            </a:pPr>
            <a:r>
              <a:rPr lang="en-US" altLang="zh-CN" sz="1600" b="1">
                <a:solidFill>
                  <a:srgbClr val="00B050"/>
                </a:solidFill>
                <a:latin typeface="楷体" panose="02010609060101010101" charset="-122"/>
                <a:ea typeface="楷体" panose="02010609060101010101" charset="-122"/>
                <a:cs typeface="楷体" panose="02010609060101010101" charset="-122"/>
                <a:sym typeface="Arial" panose="020B0604020202020204" pitchFamily="34" charset="0"/>
              </a:rPr>
              <a:t>     for (int i=1; i&lt;=n; ++i)</a:t>
            </a:r>
            <a:endParaRPr lang="en-US" altLang="zh-CN" sz="1600" b="1">
              <a:solidFill>
                <a:srgbClr val="00B050"/>
              </a:solidFill>
              <a:latin typeface="楷体" panose="02010609060101010101" charset="-122"/>
              <a:ea typeface="楷体" panose="02010609060101010101" charset="-122"/>
              <a:cs typeface="楷体" panose="02010609060101010101" charset="-122"/>
              <a:sym typeface="Arial" panose="020B0604020202020204" pitchFamily="34" charset="0"/>
            </a:endParaRPr>
          </a:p>
          <a:p>
            <a:pPr>
              <a:buNone/>
            </a:pPr>
            <a:r>
              <a:rPr lang="en-US" altLang="zh-CN" sz="1600" b="1">
                <a:solidFill>
                  <a:srgbClr val="00B050"/>
                </a:solidFill>
                <a:latin typeface="楷体" panose="02010609060101010101" charset="-122"/>
                <a:ea typeface="楷体" panose="02010609060101010101" charset="-122"/>
                <a:cs typeface="楷体" panose="02010609060101010101" charset="-122"/>
                <a:sym typeface="Arial" panose="020B0604020202020204" pitchFamily="34" charset="0"/>
              </a:rPr>
              <a:t>       s*=i;</a:t>
            </a:r>
            <a:endParaRPr lang="en-US" altLang="zh-CN" sz="1600" b="1">
              <a:solidFill>
                <a:srgbClr val="00B050"/>
              </a:solidFill>
              <a:latin typeface="楷体" panose="02010609060101010101" charset="-122"/>
              <a:ea typeface="楷体" panose="02010609060101010101" charset="-122"/>
              <a:cs typeface="楷体" panose="02010609060101010101" charset="-122"/>
              <a:sym typeface="Arial" panose="020B0604020202020204" pitchFamily="34" charset="0"/>
            </a:endParaRPr>
          </a:p>
          <a:p>
            <a:pPr>
              <a:buNone/>
            </a:pPr>
            <a:r>
              <a:rPr lang="en-US" altLang="zh-CN" sz="1600" b="1">
                <a:solidFill>
                  <a:srgbClr val="00B050"/>
                </a:solidFill>
                <a:latin typeface="楷体" panose="02010609060101010101" charset="-122"/>
                <a:ea typeface="楷体" panose="02010609060101010101" charset="-122"/>
                <a:cs typeface="楷体" panose="02010609060101010101" charset="-122"/>
                <a:sym typeface="Arial" panose="020B0604020202020204" pitchFamily="34" charset="0"/>
              </a:rPr>
              <a:t>     return s;                          //</a:t>
            </a:r>
            <a:r>
              <a:rPr lang="zh-CN" altLang="en-US" sz="1600" b="1">
                <a:solidFill>
                  <a:srgbClr val="00B050"/>
                </a:solidFill>
                <a:latin typeface="楷体" panose="02010609060101010101" charset="-122"/>
                <a:ea typeface="楷体" panose="02010609060101010101" charset="-122"/>
                <a:cs typeface="楷体" panose="02010609060101010101" charset="-122"/>
                <a:sym typeface="Arial" panose="020B0604020202020204" pitchFamily="34" charset="0"/>
              </a:rPr>
              <a:t>函数的返回值</a:t>
            </a:r>
            <a:endParaRPr lang="zh-CN" altLang="en-US" sz="1600" b="1">
              <a:solidFill>
                <a:srgbClr val="00B050"/>
              </a:solidFill>
              <a:latin typeface="楷体" panose="02010609060101010101" charset="-122"/>
              <a:ea typeface="楷体" panose="02010609060101010101" charset="-122"/>
              <a:cs typeface="楷体" panose="02010609060101010101" charset="-122"/>
              <a:sym typeface="Arial" panose="020B0604020202020204" pitchFamily="34" charset="0"/>
            </a:endParaRPr>
          </a:p>
          <a:p>
            <a:pPr>
              <a:buNone/>
            </a:pPr>
            <a:r>
              <a:rPr lang="en-US" altLang="zh-CN" sz="1600" b="1">
                <a:solidFill>
                  <a:srgbClr val="00B050"/>
                </a:solidFill>
                <a:latin typeface="楷体" panose="02010609060101010101" charset="-122"/>
                <a:ea typeface="楷体" panose="02010609060101010101" charset="-122"/>
                <a:cs typeface="楷体" panose="02010609060101010101" charset="-122"/>
                <a:sym typeface="Arial" panose="020B0604020202020204" pitchFamily="34" charset="0"/>
              </a:rPr>
              <a:t>}</a:t>
            </a:r>
            <a:endParaRPr lang="en-US" altLang="zh-CN" sz="1600" b="1">
              <a:solidFill>
                <a:srgbClr val="00B050"/>
              </a:solidFill>
              <a:latin typeface="楷体" panose="02010609060101010101" charset="-122"/>
              <a:ea typeface="楷体" panose="02010609060101010101" charset="-122"/>
              <a:cs typeface="楷体" panose="02010609060101010101" charset="-122"/>
              <a:sym typeface="Arial" panose="020B0604020202020204" pitchFamily="34" charset="0"/>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PP_MARK_KEY" val="aef0dd00-0f47-427a-924f-07a81a3c82ed"/>
  <p:tag name="COMMONDATA" val="eyJoZGlkIjoiOTJlOGE3N2UxNTc0MmVjZTcyMjcxM2JiNzQwYmMxODMifQ=="/>
</p:tagLst>
</file>

<file path=ppt/theme/theme1.xml><?xml version="1.0" encoding="utf-8"?>
<a:theme xmlns:a="http://schemas.openxmlformats.org/drawingml/2006/main" name="淡雅花卉">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淡雅花卉">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淡雅花卉</Template>
  <TotalTime>0</TotalTime>
  <Words>8694</Words>
  <Application>WPS 演示</Application>
  <PresentationFormat>全屏显示(4:3)</PresentationFormat>
  <Paragraphs>567</Paragraphs>
  <Slides>36</Slides>
  <Notes>1</Notes>
  <HiddenSlides>0</HiddenSlides>
  <MMClips>0</MMClips>
  <ScaleCrop>false</ScaleCrop>
  <HeadingPairs>
    <vt:vector size="8" baseType="variant">
      <vt:variant>
        <vt:lpstr>已用的字体</vt:lpstr>
      </vt:variant>
      <vt:variant>
        <vt:i4>10</vt:i4>
      </vt:variant>
      <vt:variant>
        <vt:lpstr>主题</vt:lpstr>
      </vt:variant>
      <vt:variant>
        <vt:i4>3</vt:i4>
      </vt:variant>
      <vt:variant>
        <vt:lpstr>嵌入 OLE 服务器</vt:lpstr>
      </vt:variant>
      <vt:variant>
        <vt:i4>1</vt:i4>
      </vt:variant>
      <vt:variant>
        <vt:lpstr>幻灯片标题</vt:lpstr>
      </vt:variant>
      <vt:variant>
        <vt:i4>36</vt:i4>
      </vt:variant>
    </vt:vector>
  </HeadingPairs>
  <TitlesOfParts>
    <vt:vector size="50" baseType="lpstr">
      <vt:lpstr>Arial</vt:lpstr>
      <vt:lpstr>宋体</vt:lpstr>
      <vt:lpstr>Wingdings</vt:lpstr>
      <vt:lpstr>Calibri</vt:lpstr>
      <vt:lpstr>黑体</vt:lpstr>
      <vt:lpstr>楷体</vt:lpstr>
      <vt:lpstr>微软雅黑</vt:lpstr>
      <vt:lpstr>Arial Unicode MS</vt:lpstr>
      <vt:lpstr>Wingdings</vt:lpstr>
      <vt:lpstr>Calibri Light</vt:lpstr>
      <vt:lpstr>淡雅花卉</vt:lpstr>
      <vt:lpstr>自定义设计方案</vt:lpstr>
      <vt:lpstr>1_淡雅花卉</vt:lpstr>
      <vt:lpstr>Equation.KSEE3</vt:lpstr>
      <vt:lpstr>PowerPoint 演示文稿</vt:lpstr>
      <vt:lpstr>PowerPoint 演示文稿</vt:lpstr>
      <vt:lpstr>PowerPoint 演示文稿</vt:lpstr>
      <vt:lpstr>PowerPoint 演示文稿</vt:lpstr>
      <vt:lpstr>一、函数的定义</vt:lpstr>
      <vt:lpstr>PowerPoint 演示文稿</vt:lpstr>
      <vt:lpstr>PowerPoint 演示文稿</vt:lpstr>
      <vt:lpstr>PowerPoint 演示文稿</vt:lpstr>
      <vt:lpstr>PowerPoint 演示文稿</vt:lpstr>
      <vt:lpstr>二、函数的声明和调用----【函数】</vt:lpstr>
      <vt:lpstr>PowerPoint 演示文稿</vt:lpstr>
      <vt:lpstr>PowerPoint 演示文稿</vt:lpstr>
      <vt:lpstr>PowerPoint 演示文稿</vt:lpstr>
      <vt:lpstr>PowerPoint 演示文稿</vt:lpstr>
      <vt:lpstr>PowerPoint 演示文稿</vt:lpstr>
      <vt:lpstr>三、函数的传值调用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练习1：</vt:lpstr>
      <vt:lpstr>PowerPoint 演示文稿</vt:lpstr>
      <vt:lpstr>练习2：</vt:lpstr>
      <vt:lpstr>PowerPoint 演示文稿</vt:lpstr>
      <vt:lpstr>练习3：</vt:lpstr>
      <vt:lpstr>PowerPoint 演示文稿</vt:lpstr>
      <vt:lpstr>练4：</vt:lpstr>
      <vt:lpstr>PowerPoint 演示文稿</vt:lpstr>
      <vt:lpstr>PowerPoint 演示文稿</vt:lpstr>
      <vt:lpstr>PowerPoint 演示文稿</vt:lpstr>
    </vt:vector>
  </TitlesOfParts>
  <Company>WWW.YlmF.CoM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雨林木风</dc:creator>
  <cp:lastModifiedBy>冰仔</cp:lastModifiedBy>
  <cp:revision>53</cp:revision>
  <dcterms:created xsi:type="dcterms:W3CDTF">2009-07-22T08:52:00Z</dcterms:created>
  <dcterms:modified xsi:type="dcterms:W3CDTF">2023-03-24T06:02:37Z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2052-11.1.0.13703</vt:lpwstr>
  </property>
  <property fmtid="{D5CDD505-2E9C-101B-9397-08002B2CF9AE}" pid="3" name="ICV">
    <vt:lpwstr>B994F032B6834D72892F0C804E01CCB4</vt:lpwstr>
  </property>
</Properties>
</file>