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77" r:id="rId3"/>
    <p:sldId id="511" r:id="rId4"/>
    <p:sldId id="460" r:id="rId5"/>
    <p:sldId id="513" r:id="rId6"/>
    <p:sldId id="514" r:id="rId7"/>
    <p:sldId id="512" r:id="rId8"/>
    <p:sldId id="515" r:id="rId9"/>
    <p:sldId id="463" r:id="rId10"/>
    <p:sldId id="465" r:id="rId11"/>
    <p:sldId id="466" r:id="rId12"/>
    <p:sldId id="516" r:id="rId13"/>
    <p:sldId id="518" r:id="rId14"/>
    <p:sldId id="519" r:id="rId15"/>
    <p:sldId id="384" r:id="rId16"/>
    <p:sldId id="427" r:id="rId18"/>
    <p:sldId id="520" r:id="rId19"/>
    <p:sldId id="385" r:id="rId20"/>
    <p:sldId id="266" r:id="rId21"/>
    <p:sldId id="421" r:id="rId22"/>
    <p:sldId id="522" r:id="rId23"/>
    <p:sldId id="523" r:id="rId24"/>
    <p:sldId id="524" r:id="rId25"/>
    <p:sldId id="449" r:id="rId26"/>
    <p:sldId id="450" r:id="rId27"/>
    <p:sldId id="451" r:id="rId28"/>
    <p:sldId id="452" r:id="rId29"/>
    <p:sldId id="453" r:id="rId30"/>
    <p:sldId id="546" r:id="rId31"/>
    <p:sldId id="547" r:id="rId32"/>
    <p:sldId id="548" r:id="rId33"/>
    <p:sldId id="543" r:id="rId34"/>
    <p:sldId id="544" r:id="rId35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8EAD"/>
    <a:srgbClr val="FFC000"/>
    <a:srgbClr val="FFFFFF"/>
    <a:srgbClr val="333333"/>
    <a:srgbClr val="FFBF2B"/>
    <a:srgbClr val="F3C712"/>
    <a:srgbClr val="5E3824"/>
    <a:srgbClr val="29354B"/>
    <a:srgbClr val="A7B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6" autoAdjust="0"/>
    <p:restoredTop sz="92468" autoAdjust="0"/>
  </p:normalViewPr>
  <p:slideViewPr>
    <p:cSldViewPr snapToGrid="0" showGuides="1">
      <p:cViewPr varScale="1">
        <p:scale>
          <a:sx n="58" d="100"/>
          <a:sy n="58" d="100"/>
        </p:scale>
        <p:origin x="90" y="1104"/>
      </p:cViewPr>
      <p:guideLst>
        <p:guide orient="horz" pos="2136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47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54347A6-376E-408F-81EC-9B1C24CEBE4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06E784-ABA1-423B-83F5-5F35CB3BC82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86050" y="1858963"/>
            <a:ext cx="5314950" cy="19777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53394" y="3836759"/>
            <a:ext cx="5314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298294"/>
            <a:ext cx="20574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8294"/>
            <a:ext cx="30861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8294"/>
            <a:ext cx="20574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9100" y="363600"/>
            <a:ext cx="78867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4656" y="121429"/>
            <a:ext cx="8974689" cy="6615142"/>
            <a:chOff x="112874" y="121429"/>
            <a:chExt cx="11966252" cy="6615142"/>
          </a:xfrm>
        </p:grpSpPr>
        <p:grpSp>
          <p:nvGrpSpPr>
            <p:cNvPr id="22" name="组合 21"/>
            <p:cNvGrpSpPr/>
            <p:nvPr/>
          </p:nvGrpSpPr>
          <p:grpSpPr>
            <a:xfrm>
              <a:off x="112874" y="121429"/>
              <a:ext cx="11966252" cy="6615142"/>
              <a:chOff x="112874" y="121429"/>
              <a:chExt cx="11966252" cy="6615142"/>
            </a:xfrm>
          </p:grpSpPr>
          <p:sp>
            <p:nvSpPr>
              <p:cNvPr id="7" name="Rectangle 1@|1FFC:855309|FBC:16777215|LFC:16777215|LBC:16777215"/>
              <p:cNvSpPr/>
              <p:nvPr/>
            </p:nvSpPr>
            <p:spPr>
              <a:xfrm>
                <a:off x="11942500" y="5073814"/>
                <a:ext cx="135537" cy="939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8413" y="256032"/>
                <a:ext cx="11695176" cy="63459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8@|1FFC:855309|FBC:16777215|LFC:16777215|LBC:16777215"/>
              <p:cNvSpPr/>
              <p:nvPr/>
            </p:nvSpPr>
            <p:spPr>
              <a:xfrm>
                <a:off x="2260060" y="121429"/>
                <a:ext cx="523253" cy="1383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10@|1FFC:855309|FBC:16777215|LFC:16777215|LBC:16777215"/>
              <p:cNvSpPr/>
              <p:nvPr/>
            </p:nvSpPr>
            <p:spPr>
              <a:xfrm rot="5400000">
                <a:off x="-78925" y="1198181"/>
                <a:ext cx="515733" cy="13213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ight Triangle 4@|1FFC:15330798|FBC:16777215|LFC:16777215|LBC:16777215"/>
              <p:cNvSpPr/>
              <p:nvPr/>
            </p:nvSpPr>
            <p:spPr>
              <a:xfrm rot="10800000" flipH="1">
                <a:off x="112875" y="121429"/>
                <a:ext cx="2670438" cy="139254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9@|1FFC:855309|FBC:16777215|LFC:16777215|LBC:16777215"/>
              <p:cNvSpPr/>
              <p:nvPr/>
            </p:nvSpPr>
            <p:spPr>
              <a:xfrm>
                <a:off x="9346691" y="6600082"/>
                <a:ext cx="261626" cy="136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ight Triangle 7@|1FFC:15330798|FBC:16777215|LFC:16777215|LBC:16777215"/>
              <p:cNvSpPr/>
              <p:nvPr/>
            </p:nvSpPr>
            <p:spPr>
              <a:xfrm flipH="1">
                <a:off x="9346691" y="5072363"/>
                <a:ext cx="2732435" cy="1664208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32@|5FFC:16777215|FBC:16777215|LFC:16777215|LBC:16777215"/>
              <p:cNvSpPr>
                <a:spLocks noEditPoints="1"/>
              </p:cNvSpPr>
              <p:nvPr/>
            </p:nvSpPr>
            <p:spPr bwMode="auto">
              <a:xfrm>
                <a:off x="4878745" y="1592153"/>
                <a:ext cx="2434509" cy="2435968"/>
              </a:xfrm>
              <a:custGeom>
                <a:avLst/>
                <a:gdLst>
                  <a:gd name="T0" fmla="*/ 352 w 704"/>
                  <a:gd name="T1" fmla="*/ 704 h 704"/>
                  <a:gd name="T2" fmla="*/ 0 w 704"/>
                  <a:gd name="T3" fmla="*/ 352 h 704"/>
                  <a:gd name="T4" fmla="*/ 352 w 704"/>
                  <a:gd name="T5" fmla="*/ 0 h 704"/>
                  <a:gd name="T6" fmla="*/ 704 w 704"/>
                  <a:gd name="T7" fmla="*/ 352 h 704"/>
                  <a:gd name="T8" fmla="*/ 352 w 704"/>
                  <a:gd name="T9" fmla="*/ 704 h 704"/>
                  <a:gd name="T10" fmla="*/ 352 w 704"/>
                  <a:gd name="T11" fmla="*/ 5 h 704"/>
                  <a:gd name="T12" fmla="*/ 5 w 704"/>
                  <a:gd name="T13" fmla="*/ 352 h 704"/>
                  <a:gd name="T14" fmla="*/ 352 w 704"/>
                  <a:gd name="T15" fmla="*/ 699 h 704"/>
                  <a:gd name="T16" fmla="*/ 699 w 704"/>
                  <a:gd name="T17" fmla="*/ 352 h 704"/>
                  <a:gd name="T18" fmla="*/ 352 w 704"/>
                  <a:gd name="T19" fmla="*/ 5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4" h="704">
                    <a:moveTo>
                      <a:pt x="352" y="704"/>
                    </a:moveTo>
                    <a:cubicBezTo>
                      <a:pt x="158" y="704"/>
                      <a:pt x="0" y="546"/>
                      <a:pt x="0" y="352"/>
                    </a:cubicBezTo>
                    <a:cubicBezTo>
                      <a:pt x="0" y="158"/>
                      <a:pt x="158" y="0"/>
                      <a:pt x="352" y="0"/>
                    </a:cubicBezTo>
                    <a:cubicBezTo>
                      <a:pt x="546" y="0"/>
                      <a:pt x="704" y="158"/>
                      <a:pt x="704" y="352"/>
                    </a:cubicBezTo>
                    <a:cubicBezTo>
                      <a:pt x="704" y="546"/>
                      <a:pt x="546" y="704"/>
                      <a:pt x="352" y="704"/>
                    </a:cubicBezTo>
                    <a:moveTo>
                      <a:pt x="352" y="5"/>
                    </a:moveTo>
                    <a:cubicBezTo>
                      <a:pt x="161" y="5"/>
                      <a:pt x="5" y="161"/>
                      <a:pt x="5" y="352"/>
                    </a:cubicBezTo>
                    <a:cubicBezTo>
                      <a:pt x="5" y="543"/>
                      <a:pt x="161" y="699"/>
                      <a:pt x="352" y="699"/>
                    </a:cubicBezTo>
                    <a:cubicBezTo>
                      <a:pt x="543" y="699"/>
                      <a:pt x="699" y="543"/>
                      <a:pt x="699" y="352"/>
                    </a:cubicBezTo>
                    <a:cubicBezTo>
                      <a:pt x="699" y="161"/>
                      <a:pt x="543" y="5"/>
                      <a:pt x="352" y="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33@|5FFC:16777215|FBC:16777215|LFC:16777215|LBC:16777215"/>
              <p:cNvSpPr/>
              <p:nvPr/>
            </p:nvSpPr>
            <p:spPr bwMode="auto">
              <a:xfrm>
                <a:off x="5050867" y="2032669"/>
                <a:ext cx="385087" cy="1460123"/>
              </a:xfrm>
              <a:custGeom>
                <a:avLst/>
                <a:gdLst>
                  <a:gd name="T0" fmla="*/ 111 w 111"/>
                  <a:gd name="T1" fmla="*/ 13 h 422"/>
                  <a:gd name="T2" fmla="*/ 102 w 111"/>
                  <a:gd name="T3" fmla="*/ 0 h 422"/>
                  <a:gd name="T4" fmla="*/ 0 w 111"/>
                  <a:gd name="T5" fmla="*/ 225 h 422"/>
                  <a:gd name="T6" fmla="*/ 74 w 111"/>
                  <a:gd name="T7" fmla="*/ 422 h 422"/>
                  <a:gd name="T8" fmla="*/ 86 w 111"/>
                  <a:gd name="T9" fmla="*/ 411 h 422"/>
                  <a:gd name="T10" fmla="*/ 16 w 111"/>
                  <a:gd name="T11" fmla="*/ 225 h 422"/>
                  <a:gd name="T12" fmla="*/ 111 w 111"/>
                  <a:gd name="T13" fmla="*/ 13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422">
                    <a:moveTo>
                      <a:pt x="111" y="13"/>
                    </a:moveTo>
                    <a:cubicBezTo>
                      <a:pt x="108" y="9"/>
                      <a:pt x="105" y="4"/>
                      <a:pt x="102" y="0"/>
                    </a:cubicBezTo>
                    <a:cubicBezTo>
                      <a:pt x="40" y="55"/>
                      <a:pt x="0" y="135"/>
                      <a:pt x="0" y="225"/>
                    </a:cubicBezTo>
                    <a:cubicBezTo>
                      <a:pt x="0" y="300"/>
                      <a:pt x="28" y="369"/>
                      <a:pt x="74" y="422"/>
                    </a:cubicBezTo>
                    <a:cubicBezTo>
                      <a:pt x="78" y="419"/>
                      <a:pt x="82" y="415"/>
                      <a:pt x="86" y="411"/>
                    </a:cubicBezTo>
                    <a:cubicBezTo>
                      <a:pt x="43" y="361"/>
                      <a:pt x="16" y="296"/>
                      <a:pt x="16" y="225"/>
                    </a:cubicBezTo>
                    <a:cubicBezTo>
                      <a:pt x="16" y="141"/>
                      <a:pt x="53" y="65"/>
                      <a:pt x="111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34@|5FFC:16777215|FBC:16777215|LFC:16777215|LBC:16777215"/>
              <p:cNvSpPr/>
              <p:nvPr/>
            </p:nvSpPr>
            <p:spPr bwMode="auto">
              <a:xfrm>
                <a:off x="6798346" y="2083723"/>
                <a:ext cx="342785" cy="1435325"/>
              </a:xfrm>
              <a:custGeom>
                <a:avLst/>
                <a:gdLst>
                  <a:gd name="T0" fmla="*/ 13 w 99"/>
                  <a:gd name="T1" fmla="*/ 0 h 415"/>
                  <a:gd name="T2" fmla="*/ 0 w 99"/>
                  <a:gd name="T3" fmla="*/ 9 h 415"/>
                  <a:gd name="T4" fmla="*/ 83 w 99"/>
                  <a:gd name="T5" fmla="*/ 210 h 415"/>
                  <a:gd name="T6" fmla="*/ 5 w 99"/>
                  <a:gd name="T7" fmla="*/ 405 h 415"/>
                  <a:gd name="T8" fmla="*/ 17 w 99"/>
                  <a:gd name="T9" fmla="*/ 414 h 415"/>
                  <a:gd name="T10" fmla="*/ 18 w 99"/>
                  <a:gd name="T11" fmla="*/ 415 h 415"/>
                  <a:gd name="T12" fmla="*/ 99 w 99"/>
                  <a:gd name="T13" fmla="*/ 210 h 415"/>
                  <a:gd name="T14" fmla="*/ 13 w 99"/>
                  <a:gd name="T15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415">
                    <a:moveTo>
                      <a:pt x="13" y="0"/>
                    </a:moveTo>
                    <a:cubicBezTo>
                      <a:pt x="9" y="3"/>
                      <a:pt x="4" y="6"/>
                      <a:pt x="0" y="9"/>
                    </a:cubicBezTo>
                    <a:cubicBezTo>
                      <a:pt x="51" y="61"/>
                      <a:pt x="83" y="132"/>
                      <a:pt x="83" y="210"/>
                    </a:cubicBezTo>
                    <a:cubicBezTo>
                      <a:pt x="83" y="285"/>
                      <a:pt x="53" y="354"/>
                      <a:pt x="5" y="405"/>
                    </a:cubicBezTo>
                    <a:cubicBezTo>
                      <a:pt x="10" y="407"/>
                      <a:pt x="13" y="411"/>
                      <a:pt x="17" y="414"/>
                    </a:cubicBezTo>
                    <a:cubicBezTo>
                      <a:pt x="17" y="414"/>
                      <a:pt x="18" y="415"/>
                      <a:pt x="18" y="415"/>
                    </a:cubicBezTo>
                    <a:cubicBezTo>
                      <a:pt x="68" y="361"/>
                      <a:pt x="99" y="289"/>
                      <a:pt x="99" y="210"/>
                    </a:cubicBezTo>
                    <a:cubicBezTo>
                      <a:pt x="99" y="128"/>
                      <a:pt x="66" y="54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66@|5FFC:2373726|FBC:16777215|LFC:0|LBC:16777215"/>
              <p:cNvSpPr/>
              <p:nvPr/>
            </p:nvSpPr>
            <p:spPr bwMode="auto">
              <a:xfrm>
                <a:off x="5791868" y="3160217"/>
                <a:ext cx="608262" cy="511991"/>
              </a:xfrm>
              <a:custGeom>
                <a:avLst/>
                <a:gdLst>
                  <a:gd name="T0" fmla="*/ 176 w 176"/>
                  <a:gd name="T1" fmla="*/ 118 h 148"/>
                  <a:gd name="T2" fmla="*/ 117 w 176"/>
                  <a:gd name="T3" fmla="*/ 148 h 148"/>
                  <a:gd name="T4" fmla="*/ 61 w 176"/>
                  <a:gd name="T5" fmla="*/ 148 h 148"/>
                  <a:gd name="T6" fmla="*/ 0 w 176"/>
                  <a:gd name="T7" fmla="*/ 118 h 148"/>
                  <a:gd name="T8" fmla="*/ 0 w 176"/>
                  <a:gd name="T9" fmla="*/ 12 h 148"/>
                  <a:gd name="T10" fmla="*/ 14 w 176"/>
                  <a:gd name="T11" fmla="*/ 0 h 148"/>
                  <a:gd name="T12" fmla="*/ 162 w 176"/>
                  <a:gd name="T13" fmla="*/ 0 h 148"/>
                  <a:gd name="T14" fmla="*/ 176 w 176"/>
                  <a:gd name="T15" fmla="*/ 12 h 148"/>
                  <a:gd name="T16" fmla="*/ 176 w 176"/>
                  <a:gd name="T17" fmla="*/ 1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48">
                    <a:moveTo>
                      <a:pt x="176" y="118"/>
                    </a:moveTo>
                    <a:cubicBezTo>
                      <a:pt x="176" y="136"/>
                      <a:pt x="124" y="148"/>
                      <a:pt x="117" y="148"/>
                    </a:cubicBezTo>
                    <a:cubicBezTo>
                      <a:pt x="61" y="148"/>
                      <a:pt x="61" y="148"/>
                      <a:pt x="61" y="148"/>
                    </a:cubicBezTo>
                    <a:cubicBezTo>
                      <a:pt x="53" y="148"/>
                      <a:pt x="3" y="138"/>
                      <a:pt x="0" y="1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70" y="0"/>
                      <a:pt x="176" y="5"/>
                      <a:pt x="176" y="12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68@|5FFC:991808|FBC:16777215|LFC:0|LBC:16777215"/>
              <p:cNvSpPr/>
              <p:nvPr/>
            </p:nvSpPr>
            <p:spPr bwMode="auto">
              <a:xfrm>
                <a:off x="5729145" y="3198142"/>
                <a:ext cx="733707" cy="169205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6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69@|5FFC:991808|FBC:16777215|LFC:0|LBC:16777215"/>
              <p:cNvSpPr/>
              <p:nvPr/>
            </p:nvSpPr>
            <p:spPr bwMode="auto">
              <a:xfrm>
                <a:off x="5804996" y="3160217"/>
                <a:ext cx="657857" cy="103566"/>
              </a:xfrm>
              <a:custGeom>
                <a:avLst/>
                <a:gdLst>
                  <a:gd name="T0" fmla="*/ 189 w 190"/>
                  <a:gd name="T1" fmla="*/ 21 h 30"/>
                  <a:gd name="T2" fmla="*/ 179 w 190"/>
                  <a:gd name="T3" fmla="*/ 10 h 30"/>
                  <a:gd name="T4" fmla="*/ 112 w 190"/>
                  <a:gd name="T5" fmla="*/ 0 h 30"/>
                  <a:gd name="T6" fmla="*/ 6 w 190"/>
                  <a:gd name="T7" fmla="*/ 0 h 30"/>
                  <a:gd name="T8" fmla="*/ 0 w 190"/>
                  <a:gd name="T9" fmla="*/ 2 h 30"/>
                  <a:gd name="T10" fmla="*/ 175 w 190"/>
                  <a:gd name="T11" fmla="*/ 29 h 30"/>
                  <a:gd name="T12" fmla="*/ 189 w 190"/>
                  <a:gd name="T13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30">
                    <a:moveTo>
                      <a:pt x="189" y="21"/>
                    </a:moveTo>
                    <a:cubicBezTo>
                      <a:pt x="190" y="16"/>
                      <a:pt x="185" y="11"/>
                      <a:pt x="179" y="1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81" y="30"/>
                      <a:pt x="187" y="26"/>
                      <a:pt x="189" y="21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70@|5FFC:991808|FBC:16777215|LFC:0|LBC:16777215"/>
              <p:cNvSpPr/>
              <p:nvPr/>
            </p:nvSpPr>
            <p:spPr bwMode="auto">
              <a:xfrm>
                <a:off x="5729145" y="3291496"/>
                <a:ext cx="733707" cy="173581"/>
              </a:xfrm>
              <a:custGeom>
                <a:avLst/>
                <a:gdLst>
                  <a:gd name="T0" fmla="*/ 201 w 212"/>
                  <a:gd name="T1" fmla="*/ 29 h 50"/>
                  <a:gd name="T2" fmla="*/ 15 w 212"/>
                  <a:gd name="T3" fmla="*/ 1 h 50"/>
                  <a:gd name="T4" fmla="*/ 1 w 212"/>
                  <a:gd name="T5" fmla="*/ 9 h 50"/>
                  <a:gd name="T6" fmla="*/ 11 w 212"/>
                  <a:gd name="T7" fmla="*/ 21 h 50"/>
                  <a:gd name="T8" fmla="*/ 197 w 212"/>
                  <a:gd name="T9" fmla="*/ 49 h 50"/>
                  <a:gd name="T10" fmla="*/ 211 w 212"/>
                  <a:gd name="T11" fmla="*/ 41 h 50"/>
                  <a:gd name="T12" fmla="*/ 201 w 212"/>
                  <a:gd name="T13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50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4"/>
                      <a:pt x="1" y="9"/>
                    </a:cubicBezTo>
                    <a:cubicBezTo>
                      <a:pt x="0" y="15"/>
                      <a:pt x="5" y="20"/>
                      <a:pt x="11" y="21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203" y="50"/>
                      <a:pt x="209" y="46"/>
                      <a:pt x="211" y="41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71@|5FFC:991808|FBC:16777215|LFC:0|LBC:16777215"/>
              <p:cNvSpPr/>
              <p:nvPr/>
            </p:nvSpPr>
            <p:spPr bwMode="auto">
              <a:xfrm>
                <a:off x="5729145" y="3387768"/>
                <a:ext cx="733707" cy="170664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5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任意多边形 22"/>
            <p:cNvSpPr/>
            <p:nvPr/>
          </p:nvSpPr>
          <p:spPr bwMode="auto">
            <a:xfrm>
              <a:off x="5193816" y="1720515"/>
              <a:ext cx="1805825" cy="1805825"/>
            </a:xfrm>
            <a:custGeom>
              <a:avLst/>
              <a:gdLst>
                <a:gd name="connsiteX0" fmla="*/ 902184 w 1805825"/>
                <a:gd name="connsiteY0" fmla="*/ 0 h 1805825"/>
                <a:gd name="connsiteX1" fmla="*/ 918958 w 1805825"/>
                <a:gd name="connsiteY1" fmla="*/ 20757 h 1805825"/>
                <a:gd name="connsiteX2" fmla="*/ 918958 w 1805825"/>
                <a:gd name="connsiteY2" fmla="*/ 181360 h 1805825"/>
                <a:gd name="connsiteX3" fmla="*/ 918958 w 1805825"/>
                <a:gd name="connsiteY3" fmla="*/ 291967 h 1805825"/>
                <a:gd name="connsiteX4" fmla="*/ 1025504 w 1805825"/>
                <a:gd name="connsiteY4" fmla="*/ 302721 h 1805825"/>
                <a:gd name="connsiteX5" fmla="*/ 1107420 w 1805825"/>
                <a:gd name="connsiteY5" fmla="*/ 328179 h 1805825"/>
                <a:gd name="connsiteX6" fmla="*/ 1120835 w 1805825"/>
                <a:gd name="connsiteY6" fmla="*/ 293949 h 1805825"/>
                <a:gd name="connsiteX7" fmla="*/ 1168298 w 1805825"/>
                <a:gd name="connsiteY7" fmla="*/ 172834 h 1805825"/>
                <a:gd name="connsiteX8" fmla="*/ 1177802 w 1805825"/>
                <a:gd name="connsiteY8" fmla="*/ 162454 h 1805825"/>
                <a:gd name="connsiteX9" fmla="*/ 1192490 w 1805825"/>
                <a:gd name="connsiteY9" fmla="*/ 162454 h 1805825"/>
                <a:gd name="connsiteX10" fmla="*/ 1202858 w 1805825"/>
                <a:gd name="connsiteY10" fmla="*/ 186675 h 1805825"/>
                <a:gd name="connsiteX11" fmla="*/ 1142861 w 1805825"/>
                <a:gd name="connsiteY11" fmla="*/ 339774 h 1805825"/>
                <a:gd name="connsiteX12" fmla="*/ 1244307 w 1805825"/>
                <a:gd name="connsiteY12" fmla="*/ 394903 h 1805825"/>
                <a:gd name="connsiteX13" fmla="*/ 1320444 w 1805825"/>
                <a:gd name="connsiteY13" fmla="*/ 460916 h 1805825"/>
                <a:gd name="connsiteX14" fmla="*/ 1358782 w 1805825"/>
                <a:gd name="connsiteY14" fmla="*/ 422621 h 1805825"/>
                <a:gd name="connsiteX15" fmla="*/ 1515021 w 1805825"/>
                <a:gd name="connsiteY15" fmla="*/ 266559 h 1805825"/>
                <a:gd name="connsiteX16" fmla="*/ 1539257 w 1805825"/>
                <a:gd name="connsiteY16" fmla="*/ 266559 h 1805825"/>
                <a:gd name="connsiteX17" fmla="*/ 1539257 w 1805825"/>
                <a:gd name="connsiteY17" fmla="*/ 290768 h 1805825"/>
                <a:gd name="connsiteX18" fmla="*/ 1346393 w 1805825"/>
                <a:gd name="connsiteY18" fmla="*/ 483414 h 1805825"/>
                <a:gd name="connsiteX19" fmla="*/ 1355129 w 1805825"/>
                <a:gd name="connsiteY19" fmla="*/ 490989 h 1805825"/>
                <a:gd name="connsiteX20" fmla="*/ 1421634 w 1805825"/>
                <a:gd name="connsiteY20" fmla="*/ 578947 h 1805825"/>
                <a:gd name="connsiteX21" fmla="*/ 1453106 w 1805825"/>
                <a:gd name="connsiteY21" fmla="*/ 641450 h 1805825"/>
                <a:gd name="connsiteX22" fmla="*/ 1488217 w 1805825"/>
                <a:gd name="connsiteY22" fmla="*/ 626067 h 1805825"/>
                <a:gd name="connsiteX23" fmla="*/ 1607502 w 1805825"/>
                <a:gd name="connsiteY23" fmla="*/ 573805 h 1805825"/>
                <a:gd name="connsiteX24" fmla="*/ 1631704 w 1805825"/>
                <a:gd name="connsiteY24" fmla="*/ 584207 h 1805825"/>
                <a:gd name="connsiteX25" fmla="*/ 1621331 w 1805825"/>
                <a:gd name="connsiteY25" fmla="*/ 608477 h 1805825"/>
                <a:gd name="connsiteX26" fmla="*/ 1491917 w 1805825"/>
                <a:gd name="connsiteY26" fmla="*/ 665177 h 1805825"/>
                <a:gd name="connsiteX27" fmla="*/ 1469909 w 1805825"/>
                <a:gd name="connsiteY27" fmla="*/ 674819 h 1805825"/>
                <a:gd name="connsiteX28" fmla="*/ 1471648 w 1805825"/>
                <a:gd name="connsiteY28" fmla="*/ 678274 h 1805825"/>
                <a:gd name="connsiteX29" fmla="*/ 1503143 w 1805825"/>
                <a:gd name="connsiteY29" fmla="*/ 786939 h 1805825"/>
                <a:gd name="connsiteX30" fmla="*/ 1512440 w 1805825"/>
                <a:gd name="connsiteY30" fmla="*/ 885410 h 1805825"/>
                <a:gd name="connsiteX31" fmla="*/ 1564097 w 1805825"/>
                <a:gd name="connsiteY31" fmla="*/ 885410 h 1805825"/>
                <a:gd name="connsiteX32" fmla="*/ 1785069 w 1805825"/>
                <a:gd name="connsiteY32" fmla="*/ 885410 h 1805825"/>
                <a:gd name="connsiteX33" fmla="*/ 1805825 w 1805825"/>
                <a:gd name="connsiteY33" fmla="*/ 902914 h 1805825"/>
                <a:gd name="connsiteX34" fmla="*/ 1785069 w 1805825"/>
                <a:gd name="connsiteY34" fmla="*/ 920418 h 1805825"/>
                <a:gd name="connsiteX35" fmla="*/ 1624465 w 1805825"/>
                <a:gd name="connsiteY35" fmla="*/ 920418 h 1805825"/>
                <a:gd name="connsiteX36" fmla="*/ 1512330 w 1805825"/>
                <a:gd name="connsiteY36" fmla="*/ 920418 h 1805825"/>
                <a:gd name="connsiteX37" fmla="*/ 1501660 w 1805825"/>
                <a:gd name="connsiteY37" fmla="*/ 1026381 h 1805825"/>
                <a:gd name="connsiteX38" fmla="*/ 1477041 w 1805825"/>
                <a:gd name="connsiteY38" fmla="*/ 1109374 h 1805825"/>
                <a:gd name="connsiteX39" fmla="*/ 1510549 w 1805825"/>
                <a:gd name="connsiteY39" fmla="*/ 1122562 h 1805825"/>
                <a:gd name="connsiteX40" fmla="*/ 1631545 w 1805825"/>
                <a:gd name="connsiteY40" fmla="*/ 1170182 h 1805825"/>
                <a:gd name="connsiteX41" fmla="*/ 1641915 w 1805825"/>
                <a:gd name="connsiteY41" fmla="*/ 1194454 h 1805825"/>
                <a:gd name="connsiteX42" fmla="*/ 1624632 w 1805825"/>
                <a:gd name="connsiteY42" fmla="*/ 1204856 h 1805825"/>
                <a:gd name="connsiteX43" fmla="*/ 1617719 w 1805825"/>
                <a:gd name="connsiteY43" fmla="*/ 1204856 h 1805825"/>
                <a:gd name="connsiteX44" fmla="*/ 1463425 w 1805825"/>
                <a:gd name="connsiteY44" fmla="*/ 1144131 h 1805825"/>
                <a:gd name="connsiteX45" fmla="*/ 1425504 w 1805825"/>
                <a:gd name="connsiteY45" fmla="*/ 1220589 h 1805825"/>
                <a:gd name="connsiteX46" fmla="*/ 1345412 w 1805825"/>
                <a:gd name="connsiteY46" fmla="*/ 1321431 h 1805825"/>
                <a:gd name="connsiteX47" fmla="*/ 1383018 w 1805825"/>
                <a:gd name="connsiteY47" fmla="*/ 1358995 h 1805825"/>
                <a:gd name="connsiteX48" fmla="*/ 1539257 w 1805825"/>
                <a:gd name="connsiteY48" fmla="*/ 1515057 h 1805825"/>
                <a:gd name="connsiteX49" fmla="*/ 1539257 w 1805825"/>
                <a:gd name="connsiteY49" fmla="*/ 1539266 h 1805825"/>
                <a:gd name="connsiteX50" fmla="*/ 1528870 w 1805825"/>
                <a:gd name="connsiteY50" fmla="*/ 1546183 h 1805825"/>
                <a:gd name="connsiteX51" fmla="*/ 1515021 w 1805825"/>
                <a:gd name="connsiteY51" fmla="*/ 1539266 h 1805825"/>
                <a:gd name="connsiteX52" fmla="*/ 1322757 w 1805825"/>
                <a:gd name="connsiteY52" fmla="*/ 1347219 h 1805825"/>
                <a:gd name="connsiteX53" fmla="*/ 1271237 w 1805825"/>
                <a:gd name="connsiteY53" fmla="*/ 1391629 h 1805825"/>
                <a:gd name="connsiteX54" fmla="*/ 1189783 w 1805825"/>
                <a:gd name="connsiteY54" fmla="*/ 1443806 h 1805825"/>
                <a:gd name="connsiteX55" fmla="*/ 1163327 w 1805825"/>
                <a:gd name="connsiteY55" fmla="*/ 1455311 h 1805825"/>
                <a:gd name="connsiteX56" fmla="*/ 1178467 w 1805825"/>
                <a:gd name="connsiteY56" fmla="*/ 1490020 h 1805825"/>
                <a:gd name="connsiteX57" fmla="*/ 1230571 w 1805825"/>
                <a:gd name="connsiteY57" fmla="*/ 1609468 h 1805825"/>
                <a:gd name="connsiteX58" fmla="*/ 1220201 w 1805825"/>
                <a:gd name="connsiteY58" fmla="*/ 1633703 h 1805825"/>
                <a:gd name="connsiteX59" fmla="*/ 1213288 w 1805825"/>
                <a:gd name="connsiteY59" fmla="*/ 1633703 h 1805825"/>
                <a:gd name="connsiteX60" fmla="*/ 1196004 w 1805825"/>
                <a:gd name="connsiteY60" fmla="*/ 1623317 h 1805825"/>
                <a:gd name="connsiteX61" fmla="*/ 1139476 w 1805825"/>
                <a:gd name="connsiteY61" fmla="*/ 1493726 h 1805825"/>
                <a:gd name="connsiteX62" fmla="*/ 1129194 w 1805825"/>
                <a:gd name="connsiteY62" fmla="*/ 1470156 h 1805825"/>
                <a:gd name="connsiteX63" fmla="*/ 1100217 w 1805825"/>
                <a:gd name="connsiteY63" fmla="*/ 1482758 h 1805825"/>
                <a:gd name="connsiteX64" fmla="*/ 1003898 w 1805825"/>
                <a:gd name="connsiteY64" fmla="*/ 1507127 h 1805825"/>
                <a:gd name="connsiteX65" fmla="*/ 918958 w 1805825"/>
                <a:gd name="connsiteY65" fmla="*/ 1514163 h 1805825"/>
                <a:gd name="connsiteX66" fmla="*/ 918958 w 1805825"/>
                <a:gd name="connsiteY66" fmla="*/ 1567557 h 1805825"/>
                <a:gd name="connsiteX67" fmla="*/ 918958 w 1805825"/>
                <a:gd name="connsiteY67" fmla="*/ 1788528 h 1805825"/>
                <a:gd name="connsiteX68" fmla="*/ 902184 w 1805825"/>
                <a:gd name="connsiteY68" fmla="*/ 1805825 h 1805825"/>
                <a:gd name="connsiteX69" fmla="*/ 885409 w 1805825"/>
                <a:gd name="connsiteY69" fmla="*/ 1788528 h 1805825"/>
                <a:gd name="connsiteX70" fmla="*/ 885409 w 1805825"/>
                <a:gd name="connsiteY70" fmla="*/ 1627925 h 1805825"/>
                <a:gd name="connsiteX71" fmla="*/ 885409 w 1805825"/>
                <a:gd name="connsiteY71" fmla="*/ 1513859 h 1805825"/>
                <a:gd name="connsiteX72" fmla="*/ 778862 w 1805825"/>
                <a:gd name="connsiteY72" fmla="*/ 1503105 h 1805825"/>
                <a:gd name="connsiteX73" fmla="*/ 696946 w 1805825"/>
                <a:gd name="connsiteY73" fmla="*/ 1477647 h 1805825"/>
                <a:gd name="connsiteX74" fmla="*/ 683532 w 1805825"/>
                <a:gd name="connsiteY74" fmla="*/ 1511876 h 1805825"/>
                <a:gd name="connsiteX75" fmla="*/ 636069 w 1805825"/>
                <a:gd name="connsiteY75" fmla="*/ 1632991 h 1805825"/>
                <a:gd name="connsiteX76" fmla="*/ 618788 w 1805825"/>
                <a:gd name="connsiteY76" fmla="*/ 1646831 h 1805825"/>
                <a:gd name="connsiteX77" fmla="*/ 611876 w 1805825"/>
                <a:gd name="connsiteY77" fmla="*/ 1643371 h 1805825"/>
                <a:gd name="connsiteX78" fmla="*/ 601508 w 1805825"/>
                <a:gd name="connsiteY78" fmla="*/ 1619150 h 1805825"/>
                <a:gd name="connsiteX79" fmla="*/ 661505 w 1805825"/>
                <a:gd name="connsiteY79" fmla="*/ 1466052 h 1805825"/>
                <a:gd name="connsiteX80" fmla="*/ 560059 w 1805825"/>
                <a:gd name="connsiteY80" fmla="*/ 1410923 h 1805825"/>
                <a:gd name="connsiteX81" fmla="*/ 483921 w 1805825"/>
                <a:gd name="connsiteY81" fmla="*/ 1344910 h 1805825"/>
                <a:gd name="connsiteX82" fmla="*/ 445584 w 1805825"/>
                <a:gd name="connsiteY82" fmla="*/ 1383204 h 1805825"/>
                <a:gd name="connsiteX83" fmla="*/ 289344 w 1805825"/>
                <a:gd name="connsiteY83" fmla="*/ 1539266 h 1805825"/>
                <a:gd name="connsiteX84" fmla="*/ 275495 w 1805825"/>
                <a:gd name="connsiteY84" fmla="*/ 1546183 h 1805825"/>
                <a:gd name="connsiteX85" fmla="*/ 265107 w 1805825"/>
                <a:gd name="connsiteY85" fmla="*/ 1539266 h 1805825"/>
                <a:gd name="connsiteX86" fmla="*/ 265107 w 1805825"/>
                <a:gd name="connsiteY86" fmla="*/ 1515057 h 1805825"/>
                <a:gd name="connsiteX87" fmla="*/ 457972 w 1805825"/>
                <a:gd name="connsiteY87" fmla="*/ 1322411 h 1805825"/>
                <a:gd name="connsiteX88" fmla="*/ 449237 w 1805825"/>
                <a:gd name="connsiteY88" fmla="*/ 1314838 h 1805825"/>
                <a:gd name="connsiteX89" fmla="*/ 382732 w 1805825"/>
                <a:gd name="connsiteY89" fmla="*/ 1226879 h 1805825"/>
                <a:gd name="connsiteX90" fmla="*/ 351487 w 1805825"/>
                <a:gd name="connsiteY90" fmla="*/ 1164827 h 1805825"/>
                <a:gd name="connsiteX91" fmla="*/ 316150 w 1805825"/>
                <a:gd name="connsiteY91" fmla="*/ 1180309 h 1805825"/>
                <a:gd name="connsiteX92" fmla="*/ 196864 w 1805825"/>
                <a:gd name="connsiteY92" fmla="*/ 1232571 h 1805825"/>
                <a:gd name="connsiteX93" fmla="*/ 189949 w 1805825"/>
                <a:gd name="connsiteY93" fmla="*/ 1232571 h 1805825"/>
                <a:gd name="connsiteX94" fmla="*/ 172662 w 1805825"/>
                <a:gd name="connsiteY94" fmla="*/ 1222170 h 1805825"/>
                <a:gd name="connsiteX95" fmla="*/ 183035 w 1805825"/>
                <a:gd name="connsiteY95" fmla="*/ 1197899 h 1805825"/>
                <a:gd name="connsiteX96" fmla="*/ 312449 w 1805825"/>
                <a:gd name="connsiteY96" fmla="*/ 1141200 h 1805825"/>
                <a:gd name="connsiteX97" fmla="*/ 334685 w 1805825"/>
                <a:gd name="connsiteY97" fmla="*/ 1131458 h 1805825"/>
                <a:gd name="connsiteX98" fmla="*/ 332718 w 1805825"/>
                <a:gd name="connsiteY98" fmla="*/ 1127553 h 1805825"/>
                <a:gd name="connsiteX99" fmla="*/ 301223 w 1805825"/>
                <a:gd name="connsiteY99" fmla="*/ 1018887 h 1805825"/>
                <a:gd name="connsiteX100" fmla="*/ 291927 w 1805825"/>
                <a:gd name="connsiteY100" fmla="*/ 920418 h 1805825"/>
                <a:gd name="connsiteX101" fmla="*/ 238269 w 1805825"/>
                <a:gd name="connsiteY101" fmla="*/ 920418 h 1805825"/>
                <a:gd name="connsiteX102" fmla="*/ 17297 w 1805825"/>
                <a:gd name="connsiteY102" fmla="*/ 920418 h 1805825"/>
                <a:gd name="connsiteX103" fmla="*/ 0 w 1805825"/>
                <a:gd name="connsiteY103" fmla="*/ 902914 h 1805825"/>
                <a:gd name="connsiteX104" fmla="*/ 17297 w 1805825"/>
                <a:gd name="connsiteY104" fmla="*/ 885410 h 1805825"/>
                <a:gd name="connsiteX105" fmla="*/ 177901 w 1805825"/>
                <a:gd name="connsiteY105" fmla="*/ 885410 h 1805825"/>
                <a:gd name="connsiteX106" fmla="*/ 292037 w 1805825"/>
                <a:gd name="connsiteY106" fmla="*/ 885410 h 1805825"/>
                <a:gd name="connsiteX107" fmla="*/ 302706 w 1805825"/>
                <a:gd name="connsiteY107" fmla="*/ 779445 h 1805825"/>
                <a:gd name="connsiteX108" fmla="*/ 327180 w 1805825"/>
                <a:gd name="connsiteY108" fmla="*/ 696944 h 1805825"/>
                <a:gd name="connsiteX109" fmla="*/ 293817 w 1805825"/>
                <a:gd name="connsiteY109" fmla="*/ 683814 h 1805825"/>
                <a:gd name="connsiteX110" fmla="*/ 172821 w 1805825"/>
                <a:gd name="connsiteY110" fmla="*/ 636194 h 1805825"/>
                <a:gd name="connsiteX111" fmla="*/ 162451 w 1805825"/>
                <a:gd name="connsiteY111" fmla="*/ 611922 h 1805825"/>
                <a:gd name="connsiteX112" fmla="*/ 186648 w 1805825"/>
                <a:gd name="connsiteY112" fmla="*/ 601520 h 1805825"/>
                <a:gd name="connsiteX113" fmla="*/ 340713 w 1805825"/>
                <a:gd name="connsiteY113" fmla="*/ 662155 h 1805825"/>
                <a:gd name="connsiteX114" fmla="*/ 378863 w 1805825"/>
                <a:gd name="connsiteY114" fmla="*/ 585238 h 1805825"/>
                <a:gd name="connsiteX115" fmla="*/ 458955 w 1805825"/>
                <a:gd name="connsiteY115" fmla="*/ 484396 h 1805825"/>
                <a:gd name="connsiteX116" fmla="*/ 421347 w 1805825"/>
                <a:gd name="connsiteY116" fmla="*/ 446830 h 1805825"/>
                <a:gd name="connsiteX117" fmla="*/ 265108 w 1805825"/>
                <a:gd name="connsiteY117" fmla="*/ 290768 h 1805825"/>
                <a:gd name="connsiteX118" fmla="*/ 265108 w 1805825"/>
                <a:gd name="connsiteY118" fmla="*/ 266559 h 1805825"/>
                <a:gd name="connsiteX119" fmla="*/ 289345 w 1805825"/>
                <a:gd name="connsiteY119" fmla="*/ 266559 h 1805825"/>
                <a:gd name="connsiteX120" fmla="*/ 481611 w 1805825"/>
                <a:gd name="connsiteY120" fmla="*/ 458607 h 1805825"/>
                <a:gd name="connsiteX121" fmla="*/ 533131 w 1805825"/>
                <a:gd name="connsiteY121" fmla="*/ 414198 h 1805825"/>
                <a:gd name="connsiteX122" fmla="*/ 614585 w 1805825"/>
                <a:gd name="connsiteY122" fmla="*/ 362021 h 1805825"/>
                <a:gd name="connsiteX123" fmla="*/ 640839 w 1805825"/>
                <a:gd name="connsiteY123" fmla="*/ 350603 h 1805825"/>
                <a:gd name="connsiteX124" fmla="*/ 625898 w 1805825"/>
                <a:gd name="connsiteY124" fmla="*/ 316351 h 1805825"/>
                <a:gd name="connsiteX125" fmla="*/ 573794 w 1805825"/>
                <a:gd name="connsiteY125" fmla="*/ 196902 h 1805825"/>
                <a:gd name="connsiteX126" fmla="*/ 584164 w 1805825"/>
                <a:gd name="connsiteY126" fmla="*/ 172667 h 1805825"/>
                <a:gd name="connsiteX127" fmla="*/ 608361 w 1805825"/>
                <a:gd name="connsiteY127" fmla="*/ 183054 h 1805825"/>
                <a:gd name="connsiteX128" fmla="*/ 664890 w 1805825"/>
                <a:gd name="connsiteY128" fmla="*/ 312645 h 1805825"/>
                <a:gd name="connsiteX129" fmla="*/ 674972 w 1805825"/>
                <a:gd name="connsiteY129" fmla="*/ 335758 h 1805825"/>
                <a:gd name="connsiteX130" fmla="*/ 704151 w 1805825"/>
                <a:gd name="connsiteY130" fmla="*/ 323068 h 1805825"/>
                <a:gd name="connsiteX131" fmla="*/ 800469 w 1805825"/>
                <a:gd name="connsiteY131" fmla="*/ 298699 h 1805825"/>
                <a:gd name="connsiteX132" fmla="*/ 885409 w 1805825"/>
                <a:gd name="connsiteY132" fmla="*/ 291664 h 1805825"/>
                <a:gd name="connsiteX133" fmla="*/ 885409 w 1805825"/>
                <a:gd name="connsiteY133" fmla="*/ 241728 h 1805825"/>
                <a:gd name="connsiteX134" fmla="*/ 885409 w 1805825"/>
                <a:gd name="connsiteY134" fmla="*/ 20757 h 1805825"/>
                <a:gd name="connsiteX135" fmla="*/ 902184 w 1805825"/>
                <a:gd name="connsiteY135" fmla="*/ 0 h 18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05825" h="1805825">
                  <a:moveTo>
                    <a:pt x="902184" y="0"/>
                  </a:moveTo>
                  <a:cubicBezTo>
                    <a:pt x="912248" y="0"/>
                    <a:pt x="918958" y="10378"/>
                    <a:pt x="918958" y="20757"/>
                  </a:cubicBezTo>
                  <a:cubicBezTo>
                    <a:pt x="918958" y="76000"/>
                    <a:pt x="918958" y="129516"/>
                    <a:pt x="918958" y="181360"/>
                  </a:cubicBezTo>
                  <a:lnTo>
                    <a:pt x="918958" y="291967"/>
                  </a:lnTo>
                  <a:lnTo>
                    <a:pt x="1025504" y="302721"/>
                  </a:lnTo>
                  <a:lnTo>
                    <a:pt x="1107420" y="328179"/>
                  </a:lnTo>
                  <a:lnTo>
                    <a:pt x="1120835" y="293949"/>
                  </a:lnTo>
                  <a:cubicBezTo>
                    <a:pt x="1168298" y="172834"/>
                    <a:pt x="1168298" y="172834"/>
                    <a:pt x="1168298" y="172834"/>
                  </a:cubicBezTo>
                  <a:cubicBezTo>
                    <a:pt x="1170026" y="167644"/>
                    <a:pt x="1173482" y="164184"/>
                    <a:pt x="1177802" y="162454"/>
                  </a:cubicBezTo>
                  <a:cubicBezTo>
                    <a:pt x="1182122" y="160724"/>
                    <a:pt x="1187306" y="160724"/>
                    <a:pt x="1192490" y="162454"/>
                  </a:cubicBezTo>
                  <a:cubicBezTo>
                    <a:pt x="1202858" y="165914"/>
                    <a:pt x="1206314" y="176294"/>
                    <a:pt x="1202858" y="186675"/>
                  </a:cubicBezTo>
                  <a:lnTo>
                    <a:pt x="1142861" y="339774"/>
                  </a:lnTo>
                  <a:lnTo>
                    <a:pt x="1244307" y="394903"/>
                  </a:lnTo>
                  <a:lnTo>
                    <a:pt x="1320444" y="460916"/>
                  </a:lnTo>
                  <a:lnTo>
                    <a:pt x="1358782" y="422621"/>
                  </a:lnTo>
                  <a:cubicBezTo>
                    <a:pt x="1515021" y="266559"/>
                    <a:pt x="1515021" y="266559"/>
                    <a:pt x="1515021" y="266559"/>
                  </a:cubicBezTo>
                  <a:cubicBezTo>
                    <a:pt x="1521946" y="259642"/>
                    <a:pt x="1532333" y="259642"/>
                    <a:pt x="1539257" y="266559"/>
                  </a:cubicBezTo>
                  <a:cubicBezTo>
                    <a:pt x="1546182" y="273476"/>
                    <a:pt x="1546182" y="283851"/>
                    <a:pt x="1539257" y="290768"/>
                  </a:cubicBezTo>
                  <a:lnTo>
                    <a:pt x="1346393" y="483414"/>
                  </a:lnTo>
                  <a:lnTo>
                    <a:pt x="1355129" y="490989"/>
                  </a:lnTo>
                  <a:cubicBezTo>
                    <a:pt x="1379821" y="518188"/>
                    <a:pt x="1402102" y="547620"/>
                    <a:pt x="1421634" y="578947"/>
                  </a:cubicBezTo>
                  <a:lnTo>
                    <a:pt x="1453106" y="641450"/>
                  </a:lnTo>
                  <a:lnTo>
                    <a:pt x="1488217" y="626067"/>
                  </a:lnTo>
                  <a:cubicBezTo>
                    <a:pt x="1607502" y="573805"/>
                    <a:pt x="1607502" y="573805"/>
                    <a:pt x="1607502" y="573805"/>
                  </a:cubicBezTo>
                  <a:cubicBezTo>
                    <a:pt x="1614417" y="570338"/>
                    <a:pt x="1628246" y="573805"/>
                    <a:pt x="1631704" y="584207"/>
                  </a:cubicBezTo>
                  <a:cubicBezTo>
                    <a:pt x="1635161" y="594608"/>
                    <a:pt x="1631704" y="605010"/>
                    <a:pt x="1621331" y="608477"/>
                  </a:cubicBezTo>
                  <a:cubicBezTo>
                    <a:pt x="1576817" y="627980"/>
                    <a:pt x="1533693" y="646874"/>
                    <a:pt x="1491917" y="665177"/>
                  </a:cubicBezTo>
                  <a:lnTo>
                    <a:pt x="1469909" y="674819"/>
                  </a:lnTo>
                  <a:lnTo>
                    <a:pt x="1471648" y="678274"/>
                  </a:lnTo>
                  <a:cubicBezTo>
                    <a:pt x="1485346" y="713052"/>
                    <a:pt x="1495957" y="749387"/>
                    <a:pt x="1503143" y="786939"/>
                  </a:cubicBezTo>
                  <a:lnTo>
                    <a:pt x="1512440" y="885410"/>
                  </a:lnTo>
                  <a:lnTo>
                    <a:pt x="1564097" y="885410"/>
                  </a:lnTo>
                  <a:cubicBezTo>
                    <a:pt x="1785069" y="885410"/>
                    <a:pt x="1785069" y="885410"/>
                    <a:pt x="1785069" y="885410"/>
                  </a:cubicBezTo>
                  <a:cubicBezTo>
                    <a:pt x="1795447" y="885410"/>
                    <a:pt x="1805825" y="892412"/>
                    <a:pt x="1805825" y="902914"/>
                  </a:cubicBezTo>
                  <a:cubicBezTo>
                    <a:pt x="1805825" y="913417"/>
                    <a:pt x="1795447" y="920418"/>
                    <a:pt x="1785069" y="920418"/>
                  </a:cubicBezTo>
                  <a:cubicBezTo>
                    <a:pt x="1729826" y="920418"/>
                    <a:pt x="1676309" y="920418"/>
                    <a:pt x="1624465" y="920418"/>
                  </a:cubicBezTo>
                  <a:lnTo>
                    <a:pt x="1512330" y="920418"/>
                  </a:lnTo>
                  <a:lnTo>
                    <a:pt x="1501660" y="1026381"/>
                  </a:lnTo>
                  <a:lnTo>
                    <a:pt x="1477041" y="1109374"/>
                  </a:lnTo>
                  <a:lnTo>
                    <a:pt x="1510549" y="1122562"/>
                  </a:lnTo>
                  <a:cubicBezTo>
                    <a:pt x="1631545" y="1170182"/>
                    <a:pt x="1631545" y="1170182"/>
                    <a:pt x="1631545" y="1170182"/>
                  </a:cubicBezTo>
                  <a:cubicBezTo>
                    <a:pt x="1641915" y="1173649"/>
                    <a:pt x="1645372" y="1184051"/>
                    <a:pt x="1641915" y="1194454"/>
                  </a:cubicBezTo>
                  <a:cubicBezTo>
                    <a:pt x="1638459" y="1201389"/>
                    <a:pt x="1631545" y="1204856"/>
                    <a:pt x="1624632" y="1204856"/>
                  </a:cubicBezTo>
                  <a:cubicBezTo>
                    <a:pt x="1624632" y="1204856"/>
                    <a:pt x="1621175" y="1204856"/>
                    <a:pt x="1617719" y="1204856"/>
                  </a:cubicBezTo>
                  <a:lnTo>
                    <a:pt x="1463425" y="1144131"/>
                  </a:lnTo>
                  <a:lnTo>
                    <a:pt x="1425504" y="1220589"/>
                  </a:lnTo>
                  <a:lnTo>
                    <a:pt x="1345412" y="1321431"/>
                  </a:lnTo>
                  <a:lnTo>
                    <a:pt x="1383018" y="1358995"/>
                  </a:lnTo>
                  <a:cubicBezTo>
                    <a:pt x="1539257" y="1515057"/>
                    <a:pt x="1539257" y="1515057"/>
                    <a:pt x="1539257" y="1515057"/>
                  </a:cubicBezTo>
                  <a:cubicBezTo>
                    <a:pt x="1546182" y="1521974"/>
                    <a:pt x="1546182" y="1532349"/>
                    <a:pt x="1539257" y="1539266"/>
                  </a:cubicBezTo>
                  <a:cubicBezTo>
                    <a:pt x="1535795" y="1542725"/>
                    <a:pt x="1532333" y="1546183"/>
                    <a:pt x="1528870" y="1546183"/>
                  </a:cubicBezTo>
                  <a:cubicBezTo>
                    <a:pt x="1521946" y="1546183"/>
                    <a:pt x="1518483" y="1542725"/>
                    <a:pt x="1515021" y="1539266"/>
                  </a:cubicBezTo>
                  <a:lnTo>
                    <a:pt x="1322757" y="1347219"/>
                  </a:lnTo>
                  <a:lnTo>
                    <a:pt x="1271237" y="1391629"/>
                  </a:lnTo>
                  <a:cubicBezTo>
                    <a:pt x="1245588" y="1411074"/>
                    <a:pt x="1218361" y="1428542"/>
                    <a:pt x="1189783" y="1443806"/>
                  </a:cubicBezTo>
                  <a:lnTo>
                    <a:pt x="1163327" y="1455311"/>
                  </a:lnTo>
                  <a:lnTo>
                    <a:pt x="1178467" y="1490020"/>
                  </a:lnTo>
                  <a:cubicBezTo>
                    <a:pt x="1230571" y="1609468"/>
                    <a:pt x="1230571" y="1609468"/>
                    <a:pt x="1230571" y="1609468"/>
                  </a:cubicBezTo>
                  <a:cubicBezTo>
                    <a:pt x="1234028" y="1619855"/>
                    <a:pt x="1230571" y="1630241"/>
                    <a:pt x="1220201" y="1633703"/>
                  </a:cubicBezTo>
                  <a:cubicBezTo>
                    <a:pt x="1216745" y="1633703"/>
                    <a:pt x="1216745" y="1633703"/>
                    <a:pt x="1213288" y="1633703"/>
                  </a:cubicBezTo>
                  <a:cubicBezTo>
                    <a:pt x="1206374" y="1633703"/>
                    <a:pt x="1199461" y="1630241"/>
                    <a:pt x="1196004" y="1623317"/>
                  </a:cubicBezTo>
                  <a:cubicBezTo>
                    <a:pt x="1176560" y="1578741"/>
                    <a:pt x="1157724" y="1535559"/>
                    <a:pt x="1139476" y="1493726"/>
                  </a:cubicBezTo>
                  <a:lnTo>
                    <a:pt x="1129194" y="1470156"/>
                  </a:lnTo>
                  <a:lnTo>
                    <a:pt x="1100217" y="1482758"/>
                  </a:lnTo>
                  <a:cubicBezTo>
                    <a:pt x="1069161" y="1493387"/>
                    <a:pt x="1036979" y="1501586"/>
                    <a:pt x="1003898" y="1507127"/>
                  </a:cubicBezTo>
                  <a:lnTo>
                    <a:pt x="918958" y="1514163"/>
                  </a:lnTo>
                  <a:lnTo>
                    <a:pt x="918958" y="1567557"/>
                  </a:lnTo>
                  <a:cubicBezTo>
                    <a:pt x="918958" y="1788528"/>
                    <a:pt x="918958" y="1788528"/>
                    <a:pt x="918958" y="1788528"/>
                  </a:cubicBezTo>
                  <a:cubicBezTo>
                    <a:pt x="918958" y="1795447"/>
                    <a:pt x="912248" y="1805825"/>
                    <a:pt x="902184" y="1805825"/>
                  </a:cubicBezTo>
                  <a:cubicBezTo>
                    <a:pt x="892119" y="1805825"/>
                    <a:pt x="885409" y="1795447"/>
                    <a:pt x="885409" y="1788528"/>
                  </a:cubicBezTo>
                  <a:cubicBezTo>
                    <a:pt x="885409" y="1733285"/>
                    <a:pt x="885409" y="1679769"/>
                    <a:pt x="885409" y="1627925"/>
                  </a:cubicBezTo>
                  <a:lnTo>
                    <a:pt x="885409" y="1513859"/>
                  </a:lnTo>
                  <a:lnTo>
                    <a:pt x="778862" y="1503105"/>
                  </a:lnTo>
                  <a:lnTo>
                    <a:pt x="696946" y="1477647"/>
                  </a:lnTo>
                  <a:lnTo>
                    <a:pt x="683532" y="1511876"/>
                  </a:lnTo>
                  <a:cubicBezTo>
                    <a:pt x="636069" y="1632991"/>
                    <a:pt x="636069" y="1632991"/>
                    <a:pt x="636069" y="1632991"/>
                  </a:cubicBezTo>
                  <a:cubicBezTo>
                    <a:pt x="632613" y="1639911"/>
                    <a:pt x="625701" y="1646831"/>
                    <a:pt x="618788" y="1646831"/>
                  </a:cubicBezTo>
                  <a:cubicBezTo>
                    <a:pt x="615332" y="1646831"/>
                    <a:pt x="615332" y="1643371"/>
                    <a:pt x="611876" y="1643371"/>
                  </a:cubicBezTo>
                  <a:cubicBezTo>
                    <a:pt x="601508" y="1639911"/>
                    <a:pt x="598052" y="1629531"/>
                    <a:pt x="601508" y="1619150"/>
                  </a:cubicBezTo>
                  <a:lnTo>
                    <a:pt x="661505" y="1466052"/>
                  </a:lnTo>
                  <a:lnTo>
                    <a:pt x="560059" y="1410923"/>
                  </a:lnTo>
                  <a:lnTo>
                    <a:pt x="483921" y="1344910"/>
                  </a:lnTo>
                  <a:lnTo>
                    <a:pt x="445584" y="1383204"/>
                  </a:lnTo>
                  <a:cubicBezTo>
                    <a:pt x="289344" y="1539266"/>
                    <a:pt x="289344" y="1539266"/>
                    <a:pt x="289344" y="1539266"/>
                  </a:cubicBezTo>
                  <a:cubicBezTo>
                    <a:pt x="285882" y="1542725"/>
                    <a:pt x="282419" y="1546183"/>
                    <a:pt x="275495" y="1546183"/>
                  </a:cubicBezTo>
                  <a:cubicBezTo>
                    <a:pt x="272032" y="1546183"/>
                    <a:pt x="268570" y="1542725"/>
                    <a:pt x="265107" y="1539266"/>
                  </a:cubicBezTo>
                  <a:cubicBezTo>
                    <a:pt x="258183" y="1532349"/>
                    <a:pt x="258183" y="1521974"/>
                    <a:pt x="265107" y="1515057"/>
                  </a:cubicBezTo>
                  <a:lnTo>
                    <a:pt x="457972" y="1322411"/>
                  </a:lnTo>
                  <a:lnTo>
                    <a:pt x="449237" y="1314838"/>
                  </a:lnTo>
                  <a:cubicBezTo>
                    <a:pt x="424546" y="1287639"/>
                    <a:pt x="402265" y="1258206"/>
                    <a:pt x="382732" y="1226879"/>
                  </a:cubicBezTo>
                  <a:lnTo>
                    <a:pt x="351487" y="1164827"/>
                  </a:lnTo>
                  <a:lnTo>
                    <a:pt x="316150" y="1180309"/>
                  </a:lnTo>
                  <a:cubicBezTo>
                    <a:pt x="196864" y="1232571"/>
                    <a:pt x="196864" y="1232571"/>
                    <a:pt x="196864" y="1232571"/>
                  </a:cubicBezTo>
                  <a:cubicBezTo>
                    <a:pt x="193407" y="1232571"/>
                    <a:pt x="193407" y="1232571"/>
                    <a:pt x="189949" y="1232571"/>
                  </a:cubicBezTo>
                  <a:cubicBezTo>
                    <a:pt x="183035" y="1232571"/>
                    <a:pt x="176120" y="1229104"/>
                    <a:pt x="172662" y="1222170"/>
                  </a:cubicBezTo>
                  <a:cubicBezTo>
                    <a:pt x="169205" y="1215235"/>
                    <a:pt x="172662" y="1201366"/>
                    <a:pt x="183035" y="1197899"/>
                  </a:cubicBezTo>
                  <a:cubicBezTo>
                    <a:pt x="227549" y="1178396"/>
                    <a:pt x="270673" y="1159503"/>
                    <a:pt x="312449" y="1141200"/>
                  </a:cubicBezTo>
                  <a:lnTo>
                    <a:pt x="334685" y="1131458"/>
                  </a:lnTo>
                  <a:lnTo>
                    <a:pt x="332718" y="1127553"/>
                  </a:lnTo>
                  <a:cubicBezTo>
                    <a:pt x="319021" y="1092775"/>
                    <a:pt x="308410" y="1056440"/>
                    <a:pt x="301223" y="1018887"/>
                  </a:cubicBezTo>
                  <a:lnTo>
                    <a:pt x="291927" y="920418"/>
                  </a:lnTo>
                  <a:lnTo>
                    <a:pt x="238269" y="920418"/>
                  </a:lnTo>
                  <a:cubicBezTo>
                    <a:pt x="17297" y="920418"/>
                    <a:pt x="17297" y="920418"/>
                    <a:pt x="17297" y="920418"/>
                  </a:cubicBezTo>
                  <a:cubicBezTo>
                    <a:pt x="10378" y="920418"/>
                    <a:pt x="0" y="913417"/>
                    <a:pt x="0" y="902914"/>
                  </a:cubicBezTo>
                  <a:cubicBezTo>
                    <a:pt x="0" y="892412"/>
                    <a:pt x="10378" y="885410"/>
                    <a:pt x="17297" y="885410"/>
                  </a:cubicBezTo>
                  <a:cubicBezTo>
                    <a:pt x="72540" y="885410"/>
                    <a:pt x="126056" y="885410"/>
                    <a:pt x="177901" y="885410"/>
                  </a:cubicBezTo>
                  <a:lnTo>
                    <a:pt x="292037" y="885410"/>
                  </a:lnTo>
                  <a:lnTo>
                    <a:pt x="302706" y="779445"/>
                  </a:lnTo>
                  <a:lnTo>
                    <a:pt x="327180" y="696944"/>
                  </a:lnTo>
                  <a:lnTo>
                    <a:pt x="293817" y="683814"/>
                  </a:lnTo>
                  <a:cubicBezTo>
                    <a:pt x="172821" y="636194"/>
                    <a:pt x="172821" y="636194"/>
                    <a:pt x="172821" y="636194"/>
                  </a:cubicBezTo>
                  <a:cubicBezTo>
                    <a:pt x="162451" y="632727"/>
                    <a:pt x="158994" y="622324"/>
                    <a:pt x="162451" y="611922"/>
                  </a:cubicBezTo>
                  <a:cubicBezTo>
                    <a:pt x="165908" y="601520"/>
                    <a:pt x="176278" y="598052"/>
                    <a:pt x="186648" y="601520"/>
                  </a:cubicBezTo>
                  <a:lnTo>
                    <a:pt x="340713" y="662155"/>
                  </a:lnTo>
                  <a:lnTo>
                    <a:pt x="378863" y="585238"/>
                  </a:lnTo>
                  <a:lnTo>
                    <a:pt x="458955" y="484396"/>
                  </a:lnTo>
                  <a:lnTo>
                    <a:pt x="421347" y="446830"/>
                  </a:lnTo>
                  <a:cubicBezTo>
                    <a:pt x="265108" y="290768"/>
                    <a:pt x="265108" y="290768"/>
                    <a:pt x="265108" y="290768"/>
                  </a:cubicBezTo>
                  <a:cubicBezTo>
                    <a:pt x="258183" y="283851"/>
                    <a:pt x="258183" y="273476"/>
                    <a:pt x="265108" y="266559"/>
                  </a:cubicBezTo>
                  <a:cubicBezTo>
                    <a:pt x="272033" y="259642"/>
                    <a:pt x="282420" y="259642"/>
                    <a:pt x="289345" y="266559"/>
                  </a:cubicBezTo>
                  <a:lnTo>
                    <a:pt x="481611" y="458607"/>
                  </a:lnTo>
                  <a:lnTo>
                    <a:pt x="533131" y="414198"/>
                  </a:lnTo>
                  <a:cubicBezTo>
                    <a:pt x="558780" y="394753"/>
                    <a:pt x="586007" y="377285"/>
                    <a:pt x="614585" y="362021"/>
                  </a:cubicBezTo>
                  <a:lnTo>
                    <a:pt x="640839" y="350603"/>
                  </a:lnTo>
                  <a:lnTo>
                    <a:pt x="625898" y="316351"/>
                  </a:lnTo>
                  <a:cubicBezTo>
                    <a:pt x="573794" y="196902"/>
                    <a:pt x="573794" y="196902"/>
                    <a:pt x="573794" y="196902"/>
                  </a:cubicBezTo>
                  <a:cubicBezTo>
                    <a:pt x="570337" y="189978"/>
                    <a:pt x="573794" y="179592"/>
                    <a:pt x="584164" y="172667"/>
                  </a:cubicBezTo>
                  <a:cubicBezTo>
                    <a:pt x="594534" y="169205"/>
                    <a:pt x="604904" y="172667"/>
                    <a:pt x="608361" y="183054"/>
                  </a:cubicBezTo>
                  <a:cubicBezTo>
                    <a:pt x="627805" y="227629"/>
                    <a:pt x="646642" y="270812"/>
                    <a:pt x="664890" y="312645"/>
                  </a:cubicBezTo>
                  <a:lnTo>
                    <a:pt x="674972" y="335758"/>
                  </a:lnTo>
                  <a:lnTo>
                    <a:pt x="704151" y="323068"/>
                  </a:lnTo>
                  <a:cubicBezTo>
                    <a:pt x="735207" y="312439"/>
                    <a:pt x="767389" y="304241"/>
                    <a:pt x="800469" y="298699"/>
                  </a:cubicBezTo>
                  <a:lnTo>
                    <a:pt x="885409" y="291664"/>
                  </a:lnTo>
                  <a:lnTo>
                    <a:pt x="885409" y="241728"/>
                  </a:lnTo>
                  <a:cubicBezTo>
                    <a:pt x="885409" y="20757"/>
                    <a:pt x="885409" y="20757"/>
                    <a:pt x="885409" y="20757"/>
                  </a:cubicBezTo>
                  <a:cubicBezTo>
                    <a:pt x="885409" y="10378"/>
                    <a:pt x="892119" y="0"/>
                    <a:pt x="90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ctr" anchorCtr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5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0500" y="4201200"/>
            <a:ext cx="5526900" cy="770400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889019"/>
            <a:ext cx="7886700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3596905"/>
            <a:ext cx="7886700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300" y="0"/>
            <a:ext cx="7886700" cy="72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82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106873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82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106873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6500" y="1857600"/>
            <a:ext cx="5316300" cy="1976400"/>
          </a:xfrm>
        </p:spPr>
        <p:txBody>
          <a:bodyPr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00" y="754380"/>
            <a:ext cx="3123900" cy="16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5438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356380"/>
            <a:ext cx="31239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01348" y="365125"/>
            <a:ext cx="1414001" cy="5811838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49" y="365125"/>
            <a:ext cx="630677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7765" y="1"/>
            <a:ext cx="7886700" cy="72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957943"/>
            <a:ext cx="7886700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10.jpeg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audio" Target="file:///F:\&#29066;&#23143;&#23236;\noip\&#20908;&#20196;&#33829;\&#26472;&#23447;&#32428;-&#27915;&#33905;(Live&#29256;).mp3" TargetMode="Externa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7.xml"/><Relationship Id="rId14" Type="http://schemas.openxmlformats.org/officeDocument/2006/relationships/image" Target="../media/image12.GIF"/><Relationship Id="rId13" Type="http://schemas.openxmlformats.org/officeDocument/2006/relationships/tags" Target="../tags/tag16.xml"/><Relationship Id="rId12" Type="http://schemas.openxmlformats.org/officeDocument/2006/relationships/image" Target="../media/image11.png"/><Relationship Id="rId11" Type="http://schemas.openxmlformats.org/officeDocument/2006/relationships/tags" Target="../tags/tag15.xml"/><Relationship Id="rId10" Type="http://schemas.microsoft.com/office/2007/relationships/media" Target="file:///F:\&#29066;&#23143;&#23236;\noip\&#20908;&#20196;&#33829;\&#26472;&#23447;&#32428;-&#27915;&#33905;(Live&#29256;).mp3" TargetMode="Externa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1.xml"/><Relationship Id="rId4" Type="http://schemas.openxmlformats.org/officeDocument/2006/relationships/image" Target="../media/image13.GIF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3" Type="http://schemas.openxmlformats.org/officeDocument/2006/relationships/image" Target="../media/image17.jpe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递推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624736" cy="460851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/>
            <a:r>
              <a:rPr lang="zh-CN" altLang="en-US"/>
              <a:t>科学家在热带森林中发现了一种特殊的昆虫，这种昆虫的繁殖能力很强。每对成虫过x个月产y对卵，每对卵要过两个月长成成虫。假设每个成虫不死，第一个月只有一对成虫，且卵长成成虫后的第一个月内不产卵(过X个月产卵).问过Z个月以后，共有成虫多少对？1=&lt;x&lt;=20,1&lt;=y&lt;=20,x=&lt;z&lt;=50</a:t>
            </a:r>
            <a:endParaRPr lang="zh-CN" altLang="en-US"/>
          </a:p>
          <a:p>
            <a:pPr algn="l"/>
            <a:r>
              <a:rPr lang="zh-CN" altLang="en-US"/>
              <a:t>【输入格式】     x,y,z的数值</a:t>
            </a:r>
            <a:endParaRPr lang="zh-CN" altLang="en-US"/>
          </a:p>
          <a:p>
            <a:pPr algn="l"/>
            <a:r>
              <a:rPr lang="zh-CN" altLang="en-US"/>
              <a:t>【输出格式】     过Z个月以后，共有成虫对数</a:t>
            </a:r>
            <a:endParaRPr lang="zh-CN" altLang="en-US"/>
          </a:p>
          <a:p>
            <a:pPr algn="l"/>
            <a:r>
              <a:rPr lang="zh-CN" altLang="en-US"/>
              <a:t>【输入样例】     1 2 8</a:t>
            </a:r>
            <a:endParaRPr lang="zh-CN" altLang="en-US"/>
          </a:p>
          <a:p>
            <a:pPr algn="l"/>
            <a:r>
              <a:rPr lang="zh-CN" altLang="en-US"/>
              <a:t>【输出样例】     37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本月成虫的数量=前2个月卵的数量+前1个月成虫的数量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本月卵的数量=前x月成虫的数量*y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/>
              <a:t>设f[i]表示第 i 月昆虫成虫的数量，b[i]表示第 i 月的新虫卵的数目</a:t>
            </a:r>
            <a:endParaRPr lang="zh-CN" altLang="en-US"/>
          </a:p>
          <a:p>
            <a:r>
              <a:rPr lang="zh-CN" altLang="en-US"/>
              <a:t>b[i] = f[ i - x] * y; （成虫经过x月产卵 y对）</a:t>
            </a:r>
            <a:endParaRPr lang="zh-CN" altLang="en-US"/>
          </a:p>
          <a:p>
            <a:r>
              <a:rPr lang="zh-CN" altLang="en-US"/>
              <a:t>f[i] = f[ i - 1] + b[ i - 2]; （卵经过2个月长成成虫）</a:t>
            </a:r>
            <a:endParaRPr lang="zh-CN" altLang="en-US"/>
          </a:p>
          <a:p>
            <a:r>
              <a:rPr lang="zh-CN" altLang="en-US"/>
              <a:t>F[1]=1  b[1]=0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1775" y="909955"/>
            <a:ext cx="3600450" cy="5541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z="4500" dirty="0"/>
              <a:t>递  归</a:t>
            </a:r>
            <a:endParaRPr lang="zh-CN" altLang="zh-CN" sz="4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My 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pic>
        <p:nvPicPr>
          <p:cNvPr id="3" name="图片 2" descr="QQ图片20180205223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15" y="1575911"/>
            <a:ext cx="6846570" cy="42114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4910" y="2828925"/>
            <a:ext cx="262890" cy="5067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p>
            <a:r>
              <a:rPr lang="en-US" altLang="zh-CN" sz="2700"/>
              <a:t>5</a:t>
            </a:r>
            <a:endParaRPr lang="en-US" altLang="zh-CN" sz="2700"/>
          </a:p>
        </p:txBody>
      </p:sp>
      <p:sp>
        <p:nvSpPr>
          <p:cNvPr id="4" name="文本框 3"/>
          <p:cNvSpPr txBox="1"/>
          <p:nvPr/>
        </p:nvSpPr>
        <p:spPr>
          <a:xfrm>
            <a:off x="2308860" y="3846195"/>
            <a:ext cx="4526280" cy="119888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p>
            <a:r>
              <a:rPr lang="zh-CN" altLang="zh-CN" sz="3600" b="1">
                <a:latin typeface="幼圆" panose="02010509060101010101" charset="-122"/>
                <a:ea typeface="幼圆" panose="02010509060101010101" charset="-122"/>
              </a:rPr>
              <a:t>每一层保持2cm的差度</a:t>
            </a:r>
            <a:endParaRPr lang="zh-CN" altLang="zh-CN" sz="3600" b="1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08860" y="4897755"/>
            <a:ext cx="1943100" cy="5067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p>
            <a:r>
              <a:rPr lang="zh-CN" altLang="en-US" sz="2700" b="1">
                <a:latin typeface="幼圆" panose="02010509060101010101" charset="-122"/>
                <a:ea typeface="幼圆" panose="02010509060101010101" charset="-122"/>
              </a:rPr>
              <a:t>求您别问了</a:t>
            </a:r>
            <a:endParaRPr lang="zh-CN" altLang="en-US" sz="2700" b="1">
              <a:latin typeface="幼圆" panose="02010509060101010101" charset="-122"/>
              <a:ea typeface="幼圆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cxnSp>
        <p:nvCxnSpPr>
          <p:cNvPr id="14" name="直接连接符 13"/>
          <p:cNvCxnSpPr/>
          <p:nvPr>
            <p:custDataLst>
              <p:tags r:id="rId1"/>
            </p:custDataLst>
          </p:nvPr>
        </p:nvCxnSpPr>
        <p:spPr>
          <a:xfrm>
            <a:off x="-27622" y="2918999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菱形 14"/>
          <p:cNvSpPr/>
          <p:nvPr>
            <p:custDataLst>
              <p:tags r:id="rId2"/>
            </p:custDataLst>
          </p:nvPr>
        </p:nvSpPr>
        <p:spPr>
          <a:xfrm>
            <a:off x="1565447" y="2733698"/>
            <a:ext cx="370602" cy="37060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7" name="任意多边形 26"/>
          <p:cNvSpPr/>
          <p:nvPr>
            <p:custDataLst>
              <p:tags r:id="rId3"/>
            </p:custDataLst>
          </p:nvPr>
        </p:nvSpPr>
        <p:spPr>
          <a:xfrm>
            <a:off x="1266016" y="1499996"/>
            <a:ext cx="969461" cy="1170241"/>
          </a:xfrm>
          <a:custGeom>
            <a:avLst/>
            <a:gdLst>
              <a:gd name="connsiteX0" fmla="*/ 644429 w 1292614"/>
              <a:gd name="connsiteY0" fmla="*/ 2 h 1560321"/>
              <a:gd name="connsiteX1" fmla="*/ 1101986 w 1292614"/>
              <a:gd name="connsiteY1" fmla="*/ 187972 h 1560321"/>
              <a:gd name="connsiteX2" fmla="*/ 1104642 w 1292614"/>
              <a:gd name="connsiteY2" fmla="*/ 1101986 h 1560321"/>
              <a:gd name="connsiteX3" fmla="*/ 648963 w 1292614"/>
              <a:gd name="connsiteY3" fmla="*/ 1560321 h 1560321"/>
              <a:gd name="connsiteX4" fmla="*/ 190628 w 1292614"/>
              <a:gd name="connsiteY4" fmla="*/ 1104642 h 1560321"/>
              <a:gd name="connsiteX5" fmla="*/ 187972 w 1292614"/>
              <a:gd name="connsiteY5" fmla="*/ 190628 h 1560321"/>
              <a:gd name="connsiteX6" fmla="*/ 644429 w 1292614"/>
              <a:gd name="connsiteY6" fmla="*/ 2 h 156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2614" h="1560321">
                <a:moveTo>
                  <a:pt x="644429" y="2"/>
                </a:moveTo>
                <a:cubicBezTo>
                  <a:pt x="809833" y="-479"/>
                  <a:pt x="975420" y="62140"/>
                  <a:pt x="1101986" y="187972"/>
                </a:cubicBezTo>
                <a:cubicBezTo>
                  <a:pt x="1355117" y="439637"/>
                  <a:pt x="1356306" y="848855"/>
                  <a:pt x="1104642" y="1101986"/>
                </a:cubicBezTo>
                <a:lnTo>
                  <a:pt x="648963" y="1560321"/>
                </a:lnTo>
                <a:lnTo>
                  <a:pt x="190628" y="1104642"/>
                </a:lnTo>
                <a:cubicBezTo>
                  <a:pt x="-62503" y="852977"/>
                  <a:pt x="-63692" y="443759"/>
                  <a:pt x="187972" y="190628"/>
                </a:cubicBezTo>
                <a:cubicBezTo>
                  <a:pt x="313804" y="64062"/>
                  <a:pt x="479025" y="482"/>
                  <a:pt x="644429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24000" rtlCol="0" anchor="ctr">
            <a:noAutofit/>
          </a:bodyPr>
          <a:lstStyle/>
          <a:p>
            <a:pPr algn="ctr"/>
            <a:r>
              <a:rPr lang="en-US" altLang="zh-CN" sz="3600" smtClean="0"/>
              <a:t>A</a:t>
            </a:r>
            <a:endParaRPr lang="zh-CN" altLang="en-US" sz="3600"/>
          </a:p>
        </p:txBody>
      </p:sp>
      <p:sp>
        <p:nvSpPr>
          <p:cNvPr id="45" name="TextBox 13"/>
          <p:cNvSpPr txBox="1"/>
          <p:nvPr>
            <p:custDataLst>
              <p:tags r:id="rId4"/>
            </p:custDataLst>
          </p:nvPr>
        </p:nvSpPr>
        <p:spPr>
          <a:xfrm>
            <a:off x="6730229" y="3266732"/>
            <a:ext cx="1559544" cy="3954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5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一首歌《洋葱》</a:t>
            </a:r>
            <a:endParaRPr lang="zh-CN" altLang="en-US" sz="15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7" name="菱形 46"/>
          <p:cNvSpPr/>
          <p:nvPr>
            <p:custDataLst>
              <p:tags r:id="rId5"/>
            </p:custDataLst>
          </p:nvPr>
        </p:nvSpPr>
        <p:spPr>
          <a:xfrm>
            <a:off x="7488530" y="2733697"/>
            <a:ext cx="370602" cy="37060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48" name="任意多边形 47"/>
          <p:cNvSpPr/>
          <p:nvPr>
            <p:custDataLst>
              <p:tags r:id="rId6"/>
            </p:custDataLst>
          </p:nvPr>
        </p:nvSpPr>
        <p:spPr>
          <a:xfrm>
            <a:off x="7189099" y="1499996"/>
            <a:ext cx="969461" cy="1170241"/>
          </a:xfrm>
          <a:custGeom>
            <a:avLst/>
            <a:gdLst>
              <a:gd name="connsiteX0" fmla="*/ 644429 w 1292614"/>
              <a:gd name="connsiteY0" fmla="*/ 2 h 1560321"/>
              <a:gd name="connsiteX1" fmla="*/ 1101986 w 1292614"/>
              <a:gd name="connsiteY1" fmla="*/ 187972 h 1560321"/>
              <a:gd name="connsiteX2" fmla="*/ 1104642 w 1292614"/>
              <a:gd name="connsiteY2" fmla="*/ 1101986 h 1560321"/>
              <a:gd name="connsiteX3" fmla="*/ 648963 w 1292614"/>
              <a:gd name="connsiteY3" fmla="*/ 1560321 h 1560321"/>
              <a:gd name="connsiteX4" fmla="*/ 190628 w 1292614"/>
              <a:gd name="connsiteY4" fmla="*/ 1104642 h 1560321"/>
              <a:gd name="connsiteX5" fmla="*/ 187972 w 1292614"/>
              <a:gd name="connsiteY5" fmla="*/ 190628 h 1560321"/>
              <a:gd name="connsiteX6" fmla="*/ 644429 w 1292614"/>
              <a:gd name="connsiteY6" fmla="*/ 2 h 156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2614" h="1560321">
                <a:moveTo>
                  <a:pt x="644429" y="2"/>
                </a:moveTo>
                <a:cubicBezTo>
                  <a:pt x="809833" y="-479"/>
                  <a:pt x="975420" y="62140"/>
                  <a:pt x="1101986" y="187972"/>
                </a:cubicBezTo>
                <a:cubicBezTo>
                  <a:pt x="1355117" y="439637"/>
                  <a:pt x="1356306" y="848855"/>
                  <a:pt x="1104642" y="1101986"/>
                </a:cubicBezTo>
                <a:lnTo>
                  <a:pt x="648963" y="1560321"/>
                </a:lnTo>
                <a:lnTo>
                  <a:pt x="190628" y="1104642"/>
                </a:lnTo>
                <a:cubicBezTo>
                  <a:pt x="-62503" y="852977"/>
                  <a:pt x="-63692" y="443759"/>
                  <a:pt x="187972" y="190628"/>
                </a:cubicBezTo>
                <a:cubicBezTo>
                  <a:pt x="313804" y="64062"/>
                  <a:pt x="479025" y="482"/>
                  <a:pt x="644429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24000" rtlCol="0" anchor="ctr">
            <a:noAutofit/>
          </a:bodyPr>
          <a:lstStyle/>
          <a:p>
            <a:pPr algn="ctr"/>
            <a:r>
              <a:rPr lang="en-US" altLang="zh-CN" sz="3600"/>
              <a:t>B</a:t>
            </a:r>
            <a:endParaRPr lang="zh-CN" altLang="en-US" sz="3600"/>
          </a:p>
        </p:txBody>
      </p:sp>
      <p:sp>
        <p:nvSpPr>
          <p:cNvPr id="49" name="TextBox 13"/>
          <p:cNvSpPr txBox="1"/>
          <p:nvPr>
            <p:custDataLst>
              <p:tags r:id="rId7"/>
            </p:custDataLst>
          </p:nvPr>
        </p:nvSpPr>
        <p:spPr>
          <a:xfrm>
            <a:off x="1017572" y="3266732"/>
            <a:ext cx="1559544" cy="3954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5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一张图</a:t>
            </a:r>
            <a:endParaRPr lang="zh-CN" altLang="en-US" sz="15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17765" y="857251"/>
            <a:ext cx="7886700" cy="5442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dirty="0">
                <a:sym typeface="+mn-ea"/>
              </a:rPr>
              <a:t>什么是递归？</a:t>
            </a:r>
            <a:endParaRPr lang="zh-CN" altLang="en-US" sz="2700" dirty="0"/>
          </a:p>
        </p:txBody>
      </p:sp>
      <p:pic>
        <p:nvPicPr>
          <p:cNvPr id="5" name="杨宗纬-洋葱(Live版)">
            <a:hlinkClick r:id="" action="ppaction://media"/>
          </p:cNvPr>
          <p:cNvPicPr/>
          <p:nvPr>
            <a:audioFile r:link="rId9"/>
            <p:extLst>
              <p:ext uri="{DAA4B4D4-6D71-4841-9C94-3DE7FCFB9230}">
                <p14:media xmlns:p14="http://schemas.microsoft.com/office/powerpoint/2010/main" r:link="rId10"/>
              </p:ext>
            </p:extLst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394734" y="3850481"/>
            <a:ext cx="464344" cy="464344"/>
          </a:xfrm>
          <a:prstGeom prst="rect">
            <a:avLst/>
          </a:prstGeom>
        </p:spPr>
      </p:pic>
      <p:pic>
        <p:nvPicPr>
          <p:cNvPr id="6" name="图片 5" descr="See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97706" y="3661886"/>
            <a:ext cx="2199799" cy="157162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audio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7" dur="indefinite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什么时候用递归？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734979"/>
            <a:ext cx="4975860" cy="1774031"/>
          </a:xfrm>
        </p:spPr>
        <p:txBody>
          <a:bodyPr>
            <a:normAutofit/>
          </a:bodyPr>
          <a:lstStyle/>
          <a:p>
            <a:r>
              <a:rPr lang="zh-CN" altLang="en-US" dirty="0"/>
              <a:t>一个问题可以化为子问题，并且子问题的求解方式相同，只是规模变小。</a:t>
            </a:r>
            <a:endParaRPr lang="en-US" altLang="zh-CN" sz="27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8650" y="3670459"/>
            <a:ext cx="4975860" cy="1711166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/>
              <a:t>有限，必须有递归结束的条件（称为递归边界）。</a:t>
            </a:r>
            <a:endParaRPr lang="zh-CN" altLang="en-US" dirty="0"/>
          </a:p>
        </p:txBody>
      </p:sp>
      <p:pic>
        <p:nvPicPr>
          <p:cNvPr id="5" name="图片 4" descr="f(n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266" y="1401604"/>
            <a:ext cx="2736056" cy="398002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943928" y="1911668"/>
            <a:ext cx="8185785" cy="3619976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4000" rIns="486000" rtlCol="0" anchor="ctr"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700" dirty="0">
                <a:solidFill>
                  <a:srgbClr val="FFFFFF"/>
                </a:solidFill>
              </a:rPr>
              <a:t>以套娃的高度为例，</a:t>
            </a:r>
            <a:r>
              <a:rPr sz="2700" dirty="0">
                <a:solidFill>
                  <a:srgbClr val="FFFFFF"/>
                </a:solidFill>
              </a:rPr>
              <a:t>请你完成一个程序，达到：输入一个整数n，输出n层套娃的高度？</a:t>
            </a:r>
            <a:endParaRPr lang="zh-CN" altLang="en-US" sz="2100" dirty="0">
              <a:solidFill>
                <a:srgbClr val="FFFFFF"/>
              </a:solidFill>
            </a:endParaRPr>
          </a:p>
        </p:txBody>
      </p:sp>
      <p:sp>
        <p:nvSpPr>
          <p:cNvPr id="4" name="泪滴形 3"/>
          <p:cNvSpPr/>
          <p:nvPr>
            <p:custDataLst>
              <p:tags r:id="rId2"/>
            </p:custDataLst>
          </p:nvPr>
        </p:nvSpPr>
        <p:spPr>
          <a:xfrm>
            <a:off x="34494" y="1497738"/>
            <a:ext cx="1861457" cy="1861457"/>
          </a:xfrm>
          <a:prstGeom prst="teardrop">
            <a:avLst/>
          </a:prstGeom>
          <a:blipFill>
            <a:blip r:embed="rId3"/>
            <a:srcRect/>
            <a:stretch>
              <a:fillRect l="-34501" r="-34501"/>
            </a:stretch>
          </a:blip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17765" y="857251"/>
            <a:ext cx="7886700" cy="5442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dirty="0"/>
              <a:t>怎么用递归？</a:t>
            </a:r>
            <a:endParaRPr lang="zh-CN" altLang="en-US" sz="2700" dirty="0"/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17765" y="857251"/>
            <a:ext cx="7886700" cy="5442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dirty="0"/>
              <a:t>怎么用递归？</a:t>
            </a:r>
            <a:endParaRPr lang="zh-CN" altLang="en-US" sz="2700" dirty="0"/>
          </a:p>
        </p:txBody>
      </p:sp>
      <p:sp>
        <p:nvSpPr>
          <p:cNvPr id="8" name="文本框 7"/>
          <p:cNvSpPr txBox="1"/>
          <p:nvPr/>
        </p:nvSpPr>
        <p:spPr>
          <a:xfrm>
            <a:off x="189548" y="1649730"/>
            <a:ext cx="91821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" b="1"/>
              <a:t>同学</a:t>
            </a:r>
            <a:r>
              <a:rPr lang="en-US" altLang="zh-CN" sz="100" b="1"/>
              <a:t>A</a:t>
            </a:r>
            <a:r>
              <a:rPr lang="zh-CN" altLang="en-US" sz="100" b="1"/>
              <a:t>：</a:t>
            </a:r>
            <a:endParaRPr lang="zh-CN" altLang="en-US" sz="100" b="1"/>
          </a:p>
        </p:txBody>
      </p:sp>
      <p:sp>
        <p:nvSpPr>
          <p:cNvPr id="9" name="文本框 8"/>
          <p:cNvSpPr txBox="1"/>
          <p:nvPr/>
        </p:nvSpPr>
        <p:spPr>
          <a:xfrm>
            <a:off x="4977765" y="1649730"/>
            <a:ext cx="824389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" b="1"/>
              <a:t>同学</a:t>
            </a:r>
            <a:r>
              <a:rPr lang="en-US" altLang="zh-CN" sz="100" b="1"/>
              <a:t>B</a:t>
            </a:r>
            <a:r>
              <a:rPr lang="zh-CN" altLang="en-US" sz="100" b="1"/>
              <a:t>：</a:t>
            </a:r>
            <a:endParaRPr lang="zh-CN" altLang="en-US" sz="1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" y="2180749"/>
            <a:ext cx="3764280" cy="310705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795" y="2180749"/>
            <a:ext cx="3618548" cy="3159443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斐波那契数列（Fibonacci sequence），又称黄金分割数列，指的是这样一个数列：1、1、2、3、5、8、13、21、34</a:t>
            </a:r>
            <a:r>
              <a:rPr lang="en-US" altLang="zh-CN" sz="2000"/>
              <a:t>......</a:t>
            </a:r>
            <a:endParaRPr lang="en-US" altLang="zh-CN" sz="2000"/>
          </a:p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8650" y="1578338"/>
            <a:ext cx="7886700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【例1】</a:t>
            </a:r>
            <a:r>
              <a:rPr lang="zh-CN" altLang="en-US" sz="2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给定</a:t>
            </a:r>
            <a:r>
              <a:rPr lang="en-US" altLang="zh-CN" sz="2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&gt;=1）,用递归的方法计算1+2+3+4+...+(n-1)+n。</a:t>
            </a:r>
            <a:r>
              <a:rPr lang="zh-CN" altLang="en-US" sz="28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2800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 sz="2800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18540" y="2888615"/>
            <a:ext cx="7106603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【算法分析】</a:t>
            </a:r>
            <a:endParaRPr lang="zh-CN" altLang="en-US" sz="2000" b="1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  (1)s(n)=s(n-1)+n; </a:t>
            </a:r>
            <a:endParaRPr lang="zh-CN" altLang="en-US" sz="2000" b="1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  (</a:t>
            </a:r>
            <a:r>
              <a:rPr lang="en-US" altLang="zh-CN" sz="20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z="20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)递归边界条件是当</a:t>
            </a:r>
            <a:r>
              <a:rPr lang="en-US" altLang="zh-CN" sz="20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n</a:t>
            </a:r>
            <a:r>
              <a:rPr lang="zh-CN" altLang="en-US" sz="20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=1，则</a:t>
            </a:r>
            <a:r>
              <a:rPr lang="en-US" altLang="zh-CN" sz="20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s</a:t>
            </a:r>
            <a:r>
              <a:rPr lang="zh-CN" altLang="en-US" sz="20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=1。</a:t>
            </a:r>
            <a:r>
              <a:rPr lang="zh-CN" altLang="en-US" sz="15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zh-CN" altLang="en-US" sz="100" b="1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00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145" name="Text Box 2"/>
          <p:cNvSpPr txBox="1"/>
          <p:nvPr>
            <p:custDataLst>
              <p:tags r:id="rId1"/>
            </p:custDataLst>
          </p:nvPr>
        </p:nvSpPr>
        <p:spPr>
          <a:xfrm>
            <a:off x="304800" y="1165225"/>
            <a:ext cx="8458200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运行程序，当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T=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时，输出结果：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S=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，其递归调用执行过程是：（设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T=3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7" name="Picture 4" descr="图片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2095500"/>
            <a:ext cx="8077200" cy="16002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04875" y="1444625"/>
            <a:ext cx="74834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#include&lt;iostream&gt;</a:t>
            </a:r>
            <a:endParaRPr lang="zh-CN" altLang="en-US" sz="1800" b="1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using namespace std;</a:t>
            </a:r>
            <a:endParaRPr lang="zh-CN" altLang="en-US" sz="1800" b="1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int fac(int);                                        //递归函数</a:t>
            </a:r>
            <a:endParaRPr lang="zh-CN" altLang="en-US" sz="1800" b="1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int main()</a:t>
            </a:r>
            <a:endParaRPr lang="zh-CN" altLang="en-US" sz="1800" b="1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{</a:t>
            </a:r>
            <a:endParaRPr lang="zh-CN" altLang="en-US" sz="1800" b="1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　　int t;</a:t>
            </a:r>
            <a:endParaRPr lang="zh-CN" altLang="en-US" sz="1800" b="1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　　cin&gt;&gt;t;                                       //输入t的值</a:t>
            </a:r>
            <a:endParaRPr lang="zh-CN" altLang="en-US" sz="1800" b="1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　　cout&lt;&lt;"s="&lt;&lt;fac(t)&lt;&lt;endl;      </a:t>
            </a:r>
            <a:r>
              <a:rPr lang="en-US" altLang="zh-CN" sz="1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sz="1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 //计算1到t的累加和，输出结果</a:t>
            </a:r>
            <a:endParaRPr lang="zh-CN" altLang="en-US" sz="1800" b="1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}</a:t>
            </a:r>
            <a:endParaRPr lang="zh-CN" altLang="en-US" sz="1800" b="1" noProof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int fac(int n)</a:t>
            </a:r>
            <a:endParaRPr lang="zh-CN" altLang="en-US" sz="1800" b="1" noProof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{</a:t>
            </a:r>
            <a:endParaRPr lang="zh-CN" altLang="en-US" sz="1800" b="1" noProof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　　if (n==1) return 1;</a:t>
            </a:r>
            <a:endParaRPr lang="zh-CN" altLang="en-US" sz="1800" b="1" noProof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　　return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(fac(n-1)+n);            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       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//调用下一层递归</a:t>
            </a:r>
            <a:endParaRPr lang="zh-CN" altLang="en-US" sz="1800" b="1" noProof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} </a:t>
            </a:r>
            <a:endParaRPr lang="zh-CN" altLang="en-US" sz="1800" b="1" noProof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800" b="1" noProof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阶乘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问题描述</a:t>
            </a:r>
            <a:endParaRPr lang="en-US" altLang="zh-CN" sz="2800" dirty="0"/>
          </a:p>
          <a:p>
            <a:pPr>
              <a:lnSpc>
                <a:spcPct val="90000"/>
              </a:lnSpc>
              <a:buNone/>
            </a:pPr>
            <a:r>
              <a:rPr lang="en-US" altLang="zh-CN" sz="1600" dirty="0"/>
              <a:t>		</a:t>
            </a:r>
            <a:r>
              <a:rPr lang="pt-BR" altLang="en-US" sz="2800" dirty="0"/>
              <a:t>n! = n * (n-1) * (n-2) * ...* 1(n&gt;0)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6280" y="2724785"/>
            <a:ext cx="79705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ym typeface="+mn-ea"/>
              </a:rPr>
              <a:t>解析：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sym typeface="+mn-ea"/>
              </a:rPr>
              <a:t>	n</a:t>
            </a:r>
            <a:r>
              <a:rPr lang="zh-CN" altLang="en-US" sz="2400" b="1" dirty="0">
                <a:sym typeface="+mn-ea"/>
              </a:rPr>
              <a:t>！</a:t>
            </a:r>
            <a:r>
              <a:rPr lang="en-US" altLang="zh-CN" sz="2400" b="1" dirty="0">
                <a:sym typeface="+mn-ea"/>
              </a:rPr>
              <a:t>= n</a:t>
            </a:r>
            <a:r>
              <a:rPr lang="zh-CN" altLang="en-US" sz="2400" b="1" dirty="0">
                <a:sym typeface="+mn-ea"/>
              </a:rPr>
              <a:t>*（</a:t>
            </a:r>
            <a:r>
              <a:rPr lang="en-US" altLang="zh-CN" sz="2400" b="1" dirty="0">
                <a:sym typeface="+mn-ea"/>
              </a:rPr>
              <a:t>n-1</a:t>
            </a:r>
            <a:r>
              <a:rPr lang="zh-CN" altLang="en-US" sz="2400" b="1" dirty="0">
                <a:sym typeface="+mn-ea"/>
              </a:rPr>
              <a:t>）！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ym typeface="+mn-ea"/>
              </a:rPr>
              <a:t>         （</a:t>
            </a:r>
            <a:r>
              <a:rPr lang="en-US" altLang="zh-CN" sz="2400" b="1" dirty="0">
                <a:sym typeface="+mn-ea"/>
              </a:rPr>
              <a:t>n-1</a:t>
            </a:r>
            <a:r>
              <a:rPr lang="zh-CN" altLang="en-US" sz="2400" b="1" dirty="0">
                <a:sym typeface="+mn-ea"/>
              </a:rPr>
              <a:t>）！</a:t>
            </a:r>
            <a:r>
              <a:rPr lang="en-US" altLang="zh-CN" sz="2400" b="1" dirty="0">
                <a:sym typeface="+mn-ea"/>
              </a:rPr>
              <a:t>= (n-1)*(n-2)!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sym typeface="+mn-ea"/>
              </a:rPr>
              <a:t>	</a:t>
            </a:r>
            <a:r>
              <a:rPr lang="zh-CN" altLang="en-US" sz="2400" b="1" dirty="0">
                <a:sym typeface="+mn-ea"/>
              </a:rPr>
              <a:t>递归满足的</a:t>
            </a:r>
            <a:r>
              <a:rPr lang="en-US" altLang="zh-CN" sz="2400" b="1" dirty="0">
                <a:sym typeface="+mn-ea"/>
              </a:rPr>
              <a:t>2</a:t>
            </a:r>
            <a:r>
              <a:rPr lang="zh-CN" altLang="en-US" sz="2400" b="1" dirty="0">
                <a:sym typeface="+mn-ea"/>
              </a:rPr>
              <a:t>个条件出现了。</a:t>
            </a:r>
            <a:r>
              <a:rPr lang="en-US" altLang="zh-CN" sz="2400" b="1" dirty="0">
                <a:sym typeface="+mn-ea"/>
              </a:rPr>
              <a:t>	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sym typeface="+mn-ea"/>
              </a:rPr>
              <a:t>	</a:t>
            </a:r>
            <a:r>
              <a:rPr lang="zh-CN" altLang="en-US" sz="2400" b="1" dirty="0">
                <a:sym typeface="+mn-ea"/>
              </a:rPr>
              <a:t>反复执行的过程：那就是求一个数的阶乘。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sym typeface="+mn-ea"/>
              </a:rPr>
              <a:t>	</a:t>
            </a:r>
            <a:r>
              <a:rPr lang="zh-CN" altLang="en-US" sz="2400" b="1" dirty="0">
                <a:sym typeface="+mn-ea"/>
              </a:rPr>
              <a:t>跳出反复执行过程的条件：</a:t>
            </a:r>
            <a:r>
              <a:rPr lang="en-US" altLang="zh-CN" sz="2400" b="1" dirty="0">
                <a:sym typeface="+mn-ea"/>
              </a:rPr>
              <a:t>n = 0</a:t>
            </a:r>
            <a:r>
              <a:rPr lang="zh-CN" altLang="en-US" sz="2400" b="1" dirty="0">
                <a:sym typeface="+mn-ea"/>
              </a:rPr>
              <a:t>。</a:t>
            </a:r>
            <a:r>
              <a:rPr lang="en-US" altLang="zh-CN" sz="2400" b="1" dirty="0">
                <a:sym typeface="+mn-ea"/>
              </a:rPr>
              <a:t> 0!=1</a:t>
            </a:r>
            <a:endParaRPr lang="en-US" altLang="zh-CN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30" y="1108710"/>
            <a:ext cx="5209540" cy="4919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Fibonacci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数列问题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41325" y="1417955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         有</a:t>
            </a:r>
            <a:r>
              <a:rPr lang="zh-CN" altLang="en-US" sz="2800" dirty="0"/>
              <a:t>一对兔子，从出生后第三个月起每个月都</a:t>
            </a:r>
            <a:r>
              <a:rPr lang="zh-CN" altLang="en-US" sz="2800" dirty="0" smtClean="0"/>
              <a:t>生一对兔子</a:t>
            </a:r>
            <a:r>
              <a:rPr lang="zh-CN" altLang="en-US" sz="2800" dirty="0"/>
              <a:t>，小兔子长到第</a:t>
            </a:r>
            <a:r>
              <a:rPr lang="en-US" altLang="zh-CN" sz="2800" dirty="0"/>
              <a:t>3</a:t>
            </a:r>
            <a:r>
              <a:rPr lang="zh-CN" altLang="en-US" sz="2800" dirty="0"/>
              <a:t>个月后每月又生一对兔子，</a:t>
            </a:r>
            <a:r>
              <a:rPr lang="zh-CN" altLang="en-US" sz="2800" dirty="0" smtClean="0"/>
              <a:t>假如兔子</a:t>
            </a:r>
            <a:r>
              <a:rPr lang="zh-CN" altLang="en-US" sz="2800" dirty="0"/>
              <a:t>不死，问以后每个月的兔子总数为多少对？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89159" y="4262755"/>
            <a:ext cx="7345362" cy="2054225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【</a:t>
            </a:r>
            <a:r>
              <a:rPr lang="zh-CN" altLang="en-US" dirty="0"/>
              <a:t>问题分析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endParaRPr lang="zh-CN" altLang="en-US" dirty="0"/>
          </a:p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f(n)</a:t>
            </a:r>
            <a:r>
              <a:rPr lang="zh-CN" altLang="en-US" dirty="0"/>
              <a:t>为第</a:t>
            </a:r>
            <a:r>
              <a:rPr lang="en-US" altLang="zh-CN" dirty="0"/>
              <a:t>n</a:t>
            </a:r>
            <a:r>
              <a:rPr lang="zh-CN" altLang="en-US" dirty="0"/>
              <a:t>个月兔子的总数。</a:t>
            </a:r>
            <a:endParaRPr lang="zh-CN" altLang="en-US" dirty="0"/>
          </a:p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个月的兔子总数为，新生的</a:t>
            </a:r>
            <a:r>
              <a:rPr lang="en-US" altLang="zh-CN" dirty="0"/>
              <a:t>+</a:t>
            </a:r>
            <a:r>
              <a:rPr lang="zh-CN" altLang="en-US" dirty="0"/>
              <a:t>上个月的兔子，到第</a:t>
            </a:r>
            <a:r>
              <a:rPr lang="en-US" altLang="zh-CN" dirty="0"/>
              <a:t>n</a:t>
            </a:r>
            <a:r>
              <a:rPr lang="zh-CN" altLang="en-US" dirty="0"/>
              <a:t>个月能生兔子的小兔为</a:t>
            </a:r>
            <a:r>
              <a:rPr lang="en-US" altLang="zh-CN" dirty="0"/>
              <a:t>f(n - 2)</a:t>
            </a:r>
            <a:r>
              <a:rPr lang="zh-CN" altLang="en-US" dirty="0"/>
              <a:t>个兔子。</a:t>
            </a:r>
            <a:endParaRPr lang="zh-CN" altLang="en-US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/>
              <a:t>f(n) = f(n - 1) + f(n - 2)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41605" y="1700530"/>
            <a:ext cx="8548370" cy="40678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sz="1800" dirty="0" smtClean="0"/>
              <a:t>     </a:t>
            </a:r>
            <a:r>
              <a:rPr lang="zh-CN" altLang="en-US" sz="2800" dirty="0" smtClean="0"/>
              <a:t>这个</a:t>
            </a:r>
            <a:r>
              <a:rPr lang="zh-CN" altLang="en-US" sz="2800" dirty="0"/>
              <a:t>数列从第三项开始，每一项都等于前两项之和。</a:t>
            </a:r>
            <a:r>
              <a:rPr lang="en-US" altLang="zh-CN" sz="2800" dirty="0"/>
              <a:t>	</a:t>
            </a:r>
            <a:endParaRPr lang="en-US" altLang="zh-CN" sz="2800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我们假设</a:t>
            </a:r>
            <a:r>
              <a:rPr lang="en-US" altLang="zh-CN" sz="2800" dirty="0"/>
              <a:t>g</a:t>
            </a:r>
            <a:r>
              <a:rPr lang="zh-CN" altLang="en-US" sz="2800" dirty="0"/>
              <a:t>（</a:t>
            </a:r>
            <a:r>
              <a:rPr lang="en-US" altLang="zh-CN" sz="2800" dirty="0"/>
              <a:t>n)</a:t>
            </a:r>
            <a:r>
              <a:rPr lang="zh-CN" altLang="en-US" sz="2800" dirty="0"/>
              <a:t>是我们想要求的第</a:t>
            </a:r>
            <a:r>
              <a:rPr lang="en-US" altLang="zh-CN" sz="2800" dirty="0"/>
              <a:t>n</a:t>
            </a:r>
            <a:r>
              <a:rPr lang="zh-CN" altLang="en-US" sz="2800" dirty="0"/>
              <a:t>项斐波那契额的值，那么我们</a:t>
            </a:r>
            <a:r>
              <a:rPr lang="zh-CN" altLang="en-US" sz="2800" dirty="0" smtClean="0"/>
              <a:t>知道</a:t>
            </a:r>
            <a:endParaRPr lang="en-US" altLang="zh-CN" sz="28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g</a:t>
            </a:r>
            <a:r>
              <a:rPr lang="zh-CN" altLang="en-US" sz="2800" dirty="0"/>
              <a:t>（</a:t>
            </a:r>
            <a:r>
              <a:rPr lang="en-US" altLang="zh-CN" sz="2800" dirty="0"/>
              <a:t>n</a:t>
            </a:r>
            <a:r>
              <a:rPr lang="zh-CN" altLang="en-US" sz="2800" dirty="0"/>
              <a:t>）</a:t>
            </a:r>
            <a:r>
              <a:rPr lang="en-US" altLang="zh-CN" sz="2800" dirty="0"/>
              <a:t> = g</a:t>
            </a:r>
            <a:r>
              <a:rPr lang="zh-CN" altLang="en-US" sz="2800" dirty="0"/>
              <a:t>（</a:t>
            </a:r>
            <a:r>
              <a:rPr lang="en-US" altLang="zh-CN" sz="2800" dirty="0"/>
              <a:t>n-1</a:t>
            </a:r>
            <a:r>
              <a:rPr lang="zh-CN" altLang="en-US" sz="2800" dirty="0"/>
              <a:t>）</a:t>
            </a:r>
            <a:r>
              <a:rPr lang="en-US" altLang="zh-CN" sz="2800" dirty="0"/>
              <a:t> + g</a:t>
            </a:r>
            <a:r>
              <a:rPr lang="zh-CN" altLang="en-US" sz="2800" dirty="0"/>
              <a:t>（</a:t>
            </a:r>
            <a:r>
              <a:rPr lang="en-US" altLang="zh-CN" sz="2800" dirty="0"/>
              <a:t>n-2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那么递归满足的两个条件就出现了。反复执行一个过程求第</a:t>
            </a:r>
            <a:r>
              <a:rPr lang="en-US" altLang="zh-CN" sz="2800" dirty="0"/>
              <a:t>n</a:t>
            </a:r>
            <a:r>
              <a:rPr lang="zh-CN" altLang="en-US" sz="2800" dirty="0"/>
              <a:t>项的值，本例子跳出反复执行过程</a:t>
            </a:r>
            <a:r>
              <a:rPr lang="en-US" altLang="zh-CN" sz="2800" dirty="0"/>
              <a:t>n=1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90000"/>
              </a:lnSpc>
              <a:buNone/>
            </a:pPr>
            <a:endParaRPr lang="en-US" altLang="zh-CN" sz="2800" dirty="0" smtClean="0"/>
          </a:p>
          <a:p>
            <a:pPr>
              <a:lnSpc>
                <a:spcPct val="90000"/>
              </a:lnSpc>
              <a:buNone/>
            </a:pPr>
            <a:endParaRPr lang="en-US" altLang="zh-CN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70" y="1175385"/>
            <a:ext cx="6126480" cy="4794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8650" y="958215"/>
            <a:ext cx="78765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latin typeface="Arial" panose="020B0604020202020204" pitchFamily="34" charset="0"/>
                <a:sym typeface="+mn-ea"/>
              </a:rPr>
              <a:t>设有N个数已经按从大到小的顺序排列，现在输入X，判断它是否在这N个数中，如果存在则输出：“YES” 否则输出“NO”。</a:t>
            </a: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 </a:t>
            </a:r>
            <a:endParaRPr lang="zh-CN" altLang="en-US" sz="200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4435" y="1897380"/>
            <a:ext cx="71158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void search(int x,int top,int bot)       //二分查找递归过程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{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　　int mid; 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　　if (top&lt;=bot)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      {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          mid=(top+bot)/2;                      //求中间数的位置</a:t>
            </a:r>
            <a:endParaRPr lang="zh-CN" altLang="en-US" b="1" dirty="0">
              <a:latin typeface="Arial" panose="020B0604020202020204" pitchFamily="34" charset="0"/>
              <a:sym typeface="+mn-ea"/>
            </a:endParaRPr>
          </a:p>
          <a:p>
            <a:r>
              <a:rPr lang="en-US" altLang="zh-CN" b="1"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sym typeface="+mn-ea"/>
              </a:rPr>
              <a:t>if (x==a[mid]) cout&lt;&lt;“YES”&lt;&lt;endl;       //找到就输出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  　    else 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   	 if (x&lt;a[mid]) search(x,mid+1,bot);    //判断在前半段还是后半段查找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    	else search(x,top,mid-1);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  }  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 else cout&lt;&lt;"NO"&lt;&lt;endl;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}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b="1" dirty="0"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72005" y="881380"/>
            <a:ext cx="5715000" cy="5319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sym typeface="+mn-ea"/>
              </a:rPr>
              <a:t>void quicksort(int left,int right) </a:t>
            </a:r>
            <a:endParaRPr lang="zh-CN" altLang="en-US" sz="14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{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int i,j,t,temp;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if(left&gt;right)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return;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temp=a[left];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i=left;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j=right;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while(i!=j)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{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while(a[j]&gt;=temp &amp;&amp; i&lt;j)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j--;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while(a[i]&lt;=temp &amp;&amp; i&lt;j)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i++;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if(i&lt;j)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{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t=a[i];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a[i]=a[j];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a[j]=t;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}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}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a[left]=a[i];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a[i]=temp;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quicksort(left,i-1);</a:t>
            </a: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 </a:t>
            </a:r>
            <a:endParaRPr lang="zh-CN" altLang="en-US" sz="1400">
              <a:solidFill>
                <a:schemeClr val="accent6">
                  <a:lumMod val="10000"/>
                </a:schemeClr>
              </a:solidFill>
              <a:sym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sym typeface="+mn-ea"/>
              </a:rPr>
              <a:t>quicksort(i+1,right);</a:t>
            </a:r>
            <a:endParaRPr lang="zh-CN" altLang="en-US" sz="1400" b="1">
              <a:solidFill>
                <a:srgbClr val="FF0000"/>
              </a:solidFill>
              <a:sym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return;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  <a:sym typeface="+mn-ea"/>
              </a:rPr>
              <a:t>}</a:t>
            </a:r>
            <a:endParaRPr lang="zh-CN" altLang="en-US" sz="1400">
              <a:solidFill>
                <a:schemeClr val="accent6">
                  <a:lumMod val="10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57250" y="1492399"/>
            <a:ext cx="7772400" cy="41749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·</a:t>
            </a:r>
            <a:r>
              <a:rPr lang="zh-CN" altLang="en-US" dirty="0"/>
              <a:t>一个问题的求解需一系列的计算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·</a:t>
            </a:r>
            <a:r>
              <a:rPr lang="zh-CN" altLang="en-US" dirty="0"/>
              <a:t>在已知条件和所求问题之间总存在着某种相互联系的关系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·</a:t>
            </a:r>
            <a:r>
              <a:rPr lang="zh-CN" altLang="en-US" dirty="0"/>
              <a:t>找到前后过程之间的数量关系（即递推式），分为顺推和逆推。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·</a:t>
            </a:r>
            <a:r>
              <a:rPr lang="zh-CN" altLang="en-US" dirty="0"/>
              <a:t>无论顺推还是逆推，</a:t>
            </a:r>
            <a:r>
              <a:rPr lang="zh-CN" altLang="en-US" b="1" dirty="0">
                <a:solidFill>
                  <a:srgbClr val="FF0000"/>
                </a:solidFill>
              </a:rPr>
              <a:t>关键是找到递推式以及边界条件（临界条件）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935" y="992505"/>
            <a:ext cx="2153920" cy="5219065"/>
          </a:xfrm>
          <a:prstGeom prst="rect">
            <a:avLst/>
          </a:prstGeom>
        </p:spPr>
      </p:pic>
      <p:pic>
        <p:nvPicPr>
          <p:cNvPr id="10" name="图片 9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90" y="992505"/>
            <a:ext cx="2399665" cy="53111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/>
              <a:t>递归和递推的核心其实都是递推式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递归：从上到下 从未知到已知解决问题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递推：从下到上 从已知到未知解决问题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225" y="958215"/>
            <a:ext cx="8112125" cy="5659120"/>
          </a:xfrm>
        </p:spPr>
        <p:txBody>
          <a:bodyPr>
            <a:noAutofit/>
          </a:bodyPr>
          <a:p>
            <a:r>
              <a:rPr lang="zh-CN" altLang="en-US" sz="2000"/>
              <a:t>斐波那契数列: 1 1 2 3 5 8 13 21 ... ...</a:t>
            </a:r>
            <a:endParaRPr lang="zh-CN" altLang="en-US" sz="2000"/>
          </a:p>
          <a:p>
            <a:r>
              <a:rPr lang="zh-CN" altLang="en-US" sz="2000"/>
              <a:t>总结成公式就是F(n+1)=F(n)+F(n-1), F(0)=F(1)=1;</a:t>
            </a:r>
            <a:endParaRPr lang="zh-CN" altLang="en-US" sz="2000"/>
          </a:p>
          <a:p>
            <a:endParaRPr lang="zh-CN" altLang="en-US" sz="1400" b="1"/>
          </a:p>
          <a:p>
            <a:endParaRPr lang="zh-CN" altLang="en-US" sz="1400" b="1"/>
          </a:p>
        </p:txBody>
      </p:sp>
      <p:sp>
        <p:nvSpPr>
          <p:cNvPr id="5" name="文本框 4"/>
          <p:cNvSpPr txBox="1"/>
          <p:nvPr/>
        </p:nvSpPr>
        <p:spPr>
          <a:xfrm>
            <a:off x="617855" y="2148840"/>
            <a:ext cx="38741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递归的方法: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int F(int n) {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  if (n&lt;2) return 1;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  else return F(n-1)+F(n-2);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}</a:t>
            </a:r>
            <a:endParaRPr lang="zh-CN" altLang="en-US" b="1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1990" y="2136775"/>
            <a:ext cx="4866640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递推的方式: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int F(int n) {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  if (n&lt;2) return 1;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  int f0=1, f1=1, f;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  for (int i=0; i&lt;n-1; i++) {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      f=f0+f1;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      f1=f;  f0=f1;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  }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}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44765" y="30481"/>
            <a:ext cx="7886700" cy="72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递归与递推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8625" y="620395"/>
            <a:ext cx="3385820" cy="6389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9740" y="1119505"/>
            <a:ext cx="3371850" cy="539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Fibonacci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数列问题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         有</a:t>
            </a:r>
            <a:r>
              <a:rPr lang="zh-CN" altLang="en-US" sz="2800" dirty="0"/>
              <a:t>一对兔子，从出生后第三个月起每个月都</a:t>
            </a:r>
            <a:r>
              <a:rPr lang="zh-CN" altLang="en-US" sz="2800" dirty="0" smtClean="0"/>
              <a:t>生一对兔子</a:t>
            </a:r>
            <a:r>
              <a:rPr lang="zh-CN" altLang="en-US" sz="2800" dirty="0"/>
              <a:t>，小兔子长到第</a:t>
            </a:r>
            <a:r>
              <a:rPr lang="en-US" altLang="zh-CN" sz="2800" dirty="0"/>
              <a:t>3</a:t>
            </a:r>
            <a:r>
              <a:rPr lang="zh-CN" altLang="en-US" sz="2800" dirty="0"/>
              <a:t>个月后每月又生一对兔子，</a:t>
            </a:r>
            <a:r>
              <a:rPr lang="zh-CN" altLang="en-US" sz="2800" dirty="0" smtClean="0"/>
              <a:t>假如兔子</a:t>
            </a:r>
            <a:r>
              <a:rPr lang="zh-CN" altLang="en-US" sz="2800" dirty="0"/>
              <a:t>不死，问以后每个月的兔子总数为多少对？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27919" y="3733800"/>
            <a:ext cx="7345362" cy="2054225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【</a:t>
            </a:r>
            <a:r>
              <a:rPr lang="zh-CN" altLang="en-US" dirty="0"/>
              <a:t>问题分析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endParaRPr lang="zh-CN" altLang="en-US" dirty="0"/>
          </a:p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f(n)</a:t>
            </a:r>
            <a:r>
              <a:rPr lang="zh-CN" altLang="en-US" dirty="0"/>
              <a:t>为第</a:t>
            </a:r>
            <a:r>
              <a:rPr lang="en-US" altLang="zh-CN" dirty="0"/>
              <a:t>n</a:t>
            </a:r>
            <a:r>
              <a:rPr lang="zh-CN" altLang="en-US" dirty="0"/>
              <a:t>个月兔子的总数。</a:t>
            </a:r>
            <a:endParaRPr lang="zh-CN" altLang="en-US" dirty="0"/>
          </a:p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个月的兔子总数为，新生的</a:t>
            </a:r>
            <a:r>
              <a:rPr lang="en-US" altLang="zh-CN" dirty="0"/>
              <a:t>+</a:t>
            </a:r>
            <a:r>
              <a:rPr lang="zh-CN" altLang="en-US" dirty="0"/>
              <a:t>上个月的兔子，到第</a:t>
            </a:r>
            <a:r>
              <a:rPr lang="en-US" altLang="zh-CN" dirty="0"/>
              <a:t>n</a:t>
            </a:r>
            <a:r>
              <a:rPr lang="zh-CN" altLang="en-US" dirty="0"/>
              <a:t>个月能生兔子的小兔为</a:t>
            </a:r>
            <a:r>
              <a:rPr lang="en-US" altLang="zh-CN" dirty="0"/>
              <a:t>f(n - 2)</a:t>
            </a:r>
            <a:r>
              <a:rPr lang="zh-CN" altLang="en-US" dirty="0"/>
              <a:t>个兔子。</a:t>
            </a:r>
            <a:endParaRPr lang="zh-CN" altLang="en-US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/>
              <a:t>f(n) = f(n - 1) + f(n - 2)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485900"/>
            <a:ext cx="7886700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08720"/>
            <a:ext cx="5860825" cy="453650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输出杨辉三角的前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6631" y="1395244"/>
            <a:ext cx="7631669" cy="406776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4000" dirty="0"/>
              <a:t>1</a:t>
            </a:r>
            <a:br>
              <a:rPr lang="zh-CN" altLang="en-US" sz="4000" dirty="0"/>
            </a:br>
            <a:r>
              <a:rPr lang="en-US" altLang="zh-CN" sz="4000" dirty="0"/>
              <a:t>1 1</a:t>
            </a:r>
            <a:br>
              <a:rPr lang="zh-CN" altLang="en-US" sz="4000" dirty="0"/>
            </a:br>
            <a:r>
              <a:rPr lang="en-US" altLang="zh-CN" sz="4000" dirty="0"/>
              <a:t>1 2 1</a:t>
            </a:r>
            <a:br>
              <a:rPr lang="zh-CN" altLang="en-US" sz="4000" dirty="0"/>
            </a:br>
            <a:r>
              <a:rPr lang="en-US" altLang="zh-CN" sz="4000" dirty="0"/>
              <a:t>1 3 3 1</a:t>
            </a:r>
            <a:br>
              <a:rPr lang="zh-CN" altLang="en-US" sz="4000" dirty="0"/>
            </a:br>
            <a:r>
              <a:rPr lang="en-US" altLang="zh-CN" sz="4000" dirty="0"/>
              <a:t>1 4 6 4 1</a:t>
            </a:r>
            <a:br>
              <a:rPr lang="zh-CN" altLang="en-US" sz="4000" dirty="0"/>
            </a:br>
            <a:r>
              <a:rPr lang="en-US" altLang="zh-CN" sz="4000" dirty="0"/>
              <a:t>1 5 10 10 5 1</a:t>
            </a:r>
            <a:endParaRPr lang="en-US" altLang="zh-CN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6574.765354330709,&quot;width&quot;:12240}"/>
</p:tagLst>
</file>

<file path=ppt/tags/tag10.xml><?xml version="1.0" encoding="utf-8"?>
<p:tagLst xmlns:p="http://schemas.openxmlformats.org/presentationml/2006/main">
  <p:tag name="KSO_WM_TAG_VERSION" val="1.0"/>
  <p:tag name="KSO_WM_BEAUTIFY_FLAG" val=""/>
  <p:tag name="KSO_WM_TEMPLATE_CATEGORY" val="custom"/>
  <p:tag name="KSO_WM_TEMPLATE_INDEX" val="160167"/>
  <p:tag name="KSO_WM_UNIT_TYPE" val="l_h_a"/>
  <p:tag name="KSO_WM_UNIT_INDEX" val="1_2_1"/>
  <p:tag name="KSO_WM_UNIT_ID" val="custom160167_16*l_h_a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11.xml><?xml version="1.0" encoding="utf-8"?>
<p:tagLst xmlns:p="http://schemas.openxmlformats.org/presentationml/2006/main">
  <p:tag name="KSO_WM_TAG_VERSION" val="1.0"/>
  <p:tag name="KSO_WM_BEAUTIFY_FLAG" val=""/>
  <p:tag name="KSO_WM_TEMPLATE_CATEGORY" val="custom"/>
  <p:tag name="KSO_WM_TEMPLATE_INDEX" val="160167"/>
  <p:tag name="KSO_WM_UNIT_TYPE" val="l_i"/>
  <p:tag name="KSO_WM_UNIT_INDEX" val="1_3"/>
  <p:tag name="KSO_WM_UNIT_ID" val="custom160167_16*l_i*1_3"/>
  <p:tag name="KSO_WM_UNIT_CLEAR" val="1"/>
  <p:tag name="KSO_WM_UNIT_LAYERLEVEL" val="1_1"/>
  <p:tag name="KSO_WM_DIAGRAM_GROUP_CODE" val="l1-2"/>
</p:tagLst>
</file>

<file path=ppt/tags/tag12.xml><?xml version="1.0" encoding="utf-8"?>
<p:tagLst xmlns:p="http://schemas.openxmlformats.org/presentationml/2006/main">
  <p:tag name="KSO_WM_TAG_VERSION" val="1.0"/>
  <p:tag name="KSO_WM_BEAUTIFY_FLAG" val=""/>
  <p:tag name="KSO_WM_TEMPLATE_CATEGORY" val="custom"/>
  <p:tag name="KSO_WM_TEMPLATE_INDEX" val="160167"/>
  <p:tag name="KSO_WM_UNIT_TYPE" val="l_i"/>
  <p:tag name="KSO_WM_UNIT_INDEX" val="1_4"/>
  <p:tag name="KSO_WM_UNIT_ID" val="custom160167_16*l_i*1_4"/>
  <p:tag name="KSO_WM_UNIT_CLEAR" val="1"/>
  <p:tag name="KSO_WM_UNIT_LAYERLEVEL" val="1_1"/>
  <p:tag name="KSO_WM_DIAGRAM_GROUP_CODE" val="l1-2"/>
</p:tagLst>
</file>

<file path=ppt/tags/tag13.xml><?xml version="1.0" encoding="utf-8"?>
<p:tagLst xmlns:p="http://schemas.openxmlformats.org/presentationml/2006/main">
  <p:tag name="KSO_WM_TAG_VERSION" val="1.0"/>
  <p:tag name="KSO_WM_BEAUTIFY_FLAG" val=""/>
  <p:tag name="KSO_WM_TEMPLATE_CATEGORY" val="custom"/>
  <p:tag name="KSO_WM_TEMPLATE_INDEX" val="160167"/>
  <p:tag name="KSO_WM_UNIT_TYPE" val="l_h_a"/>
  <p:tag name="KSO_WM_UNIT_INDEX" val="1_3_1"/>
  <p:tag name="KSO_WM_UNIT_ID" val="custom160167_16*l_h_a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14.xml><?xml version="1.0" encoding="utf-8"?>
<p:tagLst xmlns:p="http://schemas.openxmlformats.org/presentationml/2006/main">
  <p:tag name="KSO_WM_TAG_VERSION" val="1.0"/>
  <p:tag name="KSO_WM_BEAUTIFY_FLAG" val=""/>
  <p:tag name="KSO_WM_TEMPLATE_CATEGORY" val="custom"/>
  <p:tag name="KSO_WM_TEMPLATE_INDEX" val="160167"/>
  <p:tag name="KSO_WM_UNIT_TYPE" val="a"/>
  <p:tag name="KSO_WM_UNIT_INDEX" val="1"/>
  <p:tag name="KSO_WM_UNIT_ID" val="custom160167_1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a"/>
  <p:tag name="KSO_WM_UNIT_INDEX" val="1"/>
  <p:tag name="KSO_WM_UNIT_ID" val="custom160167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f"/>
  <p:tag name="KSO_WM_UNIT_INDEX" val="1"/>
  <p:tag name="KSO_WM_UNIT_ID" val="custom160167_3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4"/>
  <p:tag name="KSO_WM_UNIT_PRESET_TEXT_LEN" val="166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a"/>
  <p:tag name="KSO_WM_UNIT_INDEX" val="1"/>
  <p:tag name="KSO_WM_UNIT_ID" val="custom160167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f"/>
  <p:tag name="KSO_WM_UNIT_INDEX" val="2"/>
  <p:tag name="KSO_WM_UNIT_ID" val="custom160167_3*f*2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4"/>
  <p:tag name="KSO_WM_UNIT_PRESET_TEXT_LEN" val="166"/>
</p:tagLst>
</file>

<file path=ppt/tags/tag21.xml><?xml version="1.0" encoding="utf-8"?>
<p:tagLst xmlns:p="http://schemas.openxmlformats.org/presentationml/2006/main">
  <p:tag name="KSO_WM_TEMPLATE_CATEGORY" val="custom"/>
  <p:tag name="KSO_WM_TEMPLATE_INDEX" val="160167"/>
  <p:tag name="KSO_WM_TAG_VERSION" val="1.0"/>
  <p:tag name="KSO_WM_SLIDE_ID" val="custom160167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70"/>
  <p:tag name="KSO_WM_SLIDE_SIZE" val="828*416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f"/>
  <p:tag name="KSO_WM_UNIT_INDEX" val="1"/>
  <p:tag name="KSO_WM_UNIT_ID" val="custom160167_25*f*1"/>
  <p:tag name="KSO_WM_UNIT_CLEAR" val="1"/>
  <p:tag name="KSO_WM_UNIT_LAYERLEVEL" val="1"/>
  <p:tag name="KSO_WM_UNIT_VALUE" val="330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d"/>
  <p:tag name="KSO_WM_UNIT_INDEX" val="1"/>
  <p:tag name="KSO_WM_UNIT_ID" val="custom160167_25*d*1"/>
  <p:tag name="KSO_WM_UNIT_CLEAR" val="0"/>
  <p:tag name="KSO_WM_UNIT_LAYERLEVEL" val="1"/>
  <p:tag name="KSO_WM_UNIT_VALUE" val="689*689"/>
  <p:tag name="KSO_WM_UNIT_HIGHLIGHT" val="0"/>
  <p:tag name="KSO_WM_UNIT_COMPATIBLE" val="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a"/>
  <p:tag name="KSO_WM_UNIT_INDEX" val="1"/>
  <p:tag name="KSO_WM_UNIT_ID" val="custom160167_2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PAGETYPE" val="图表页"/>
  <p:tag name="KSO_WM_TEMPLATE_CATEGORY" val="custom"/>
  <p:tag name="KSO_WM_TEMPLATE_INDEX" val="160167"/>
  <p:tag name="KSO_WM_TAG_VERSION" val="1.0"/>
  <p:tag name="KSO_WM_SLIDE_ID" val="custom160167_25"/>
  <p:tag name="KSO_WM_SLIDE_INDEX" val="2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85*97"/>
  <p:tag name="KSO_WM_SLIDE_SIZE" val="826*395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a"/>
  <p:tag name="KSO_WM_UNIT_INDEX" val="1"/>
  <p:tag name="KSO_WM_UNIT_ID" val="custom160167_2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PAGETYPE" val="图表页"/>
  <p:tag name="KSO_WM_TEMPLATE_CATEGORY" val="custom"/>
  <p:tag name="KSO_WM_TEMPLATE_INDEX" val="160167"/>
  <p:tag name="KSO_WM_TAG_VERSION" val="1.0"/>
  <p:tag name="KSO_WM_SLIDE_ID" val="custom160167_25"/>
  <p:tag name="KSO_WM_SLIDE_INDEX" val="2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85*97"/>
  <p:tag name="KSO_WM_SLIDE_SIZE" val="826*395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b"/>
  <p:tag name="KSO_WM_UNIT_INDEX" val="1"/>
  <p:tag name="KSO_WM_UNIT_ID" val="custom160167_1*b*1"/>
  <p:tag name="KSO_WM_UNIT_CLEAR" val="1"/>
  <p:tag name="KSO_WM_UNIT_LAYERLEVEL" val="1"/>
  <p:tag name="KSO_WM_UNIT_VALUE" val="1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.xml><?xml version="1.0" encoding="utf-8"?>
<p:tagLst xmlns:p="http://schemas.openxmlformats.org/presentationml/2006/main">
  <p:tag name="KSO_WM_TEMPLATE_THUMBS_INDEX" val="1、4、5、8、12、16、20、25、26、27"/>
  <p:tag name="KSO_WM_TEMPLATE_CATEGORY" val="custom"/>
  <p:tag name="KSO_WM_TEMPLATE_INDEX" val="160167"/>
  <p:tag name="KSO_WM_TAG_VERSION" val="1.0"/>
  <p:tag name="KSO_WM_SLIDE_ID" val="custom16016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a"/>
  <p:tag name="KSO_WM_UNIT_INDEX" val="1"/>
  <p:tag name="KSO_WM_UNIT_ID" val="custom160167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7.xml><?xml version="1.0" encoding="utf-8"?>
<p:tagLst xmlns:p="http://schemas.openxmlformats.org/presentationml/2006/main">
  <p:tag name="KSO_WPP_MARK_KEY" val="4537bcb8-dc6c-4545-9f49-4093b598bdff"/>
  <p:tag name="COMMONDATA" val="eyJoZGlkIjoiMTAzZGVhODBhNzYxOGFjYTAwNTk1MzUwMWEzZjY3MWEifQ==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a"/>
  <p:tag name="KSO_WM_UNIT_INDEX" val="1"/>
  <p:tag name="KSO_WM_UNIT_ID" val="custom16016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PAGETYPE" val="图表页"/>
  <p:tag name="KSO_WM_TEMPLATE_CATEGORY" val="custom"/>
  <p:tag name="KSO_WM_TEMPLATE_INDEX" val="160167"/>
  <p:tag name="KSO_WM_TAG_VERSION" val="1.0"/>
  <p:tag name="KSO_WM_SLIDE_ID" val="custom16016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5"/>
  <p:tag name="KSO_WM_SLIDE_SIZE" val="828*411"/>
</p:tagLst>
</file>

<file path=ppt/tags/tag7.xml><?xml version="1.0" encoding="utf-8"?>
<p:tagLst xmlns:p="http://schemas.openxmlformats.org/presentationml/2006/main">
  <p:tag name="KSO_WM_TAG_VERSION" val="1.0"/>
  <p:tag name="KSO_WM_BEAUTIFY_FLAG" val=""/>
  <p:tag name="KSO_WM_TEMPLATE_CATEGORY" val="custom"/>
  <p:tag name="KSO_WM_TEMPLATE_INDEX" val="160167"/>
  <p:tag name="KSO_WM_UNIT_TYPE" val="l_i"/>
  <p:tag name="KSO_WM_UNIT_INDEX" val="1_9"/>
  <p:tag name="KSO_WM_UNIT_ID" val="custom160167_16*l_i*1_9"/>
  <p:tag name="KSO_WM_UNIT_CLEAR" val="1"/>
  <p:tag name="KSO_WM_UNIT_LAYERLEVEL" val="1_1"/>
  <p:tag name="KSO_WM_DIAGRAM_GROUP_CODE" val="l1-2"/>
</p:tagLst>
</file>

<file path=ppt/tags/tag8.xml><?xml version="1.0" encoding="utf-8"?>
<p:tagLst xmlns:p="http://schemas.openxmlformats.org/presentationml/2006/main">
  <p:tag name="KSO_WM_TAG_VERSION" val="1.0"/>
  <p:tag name="KSO_WM_BEAUTIFY_FLAG" val=""/>
  <p:tag name="KSO_WM_TEMPLATE_CATEGORY" val="custom"/>
  <p:tag name="KSO_WM_TEMPLATE_INDEX" val="160167"/>
  <p:tag name="KSO_WM_UNIT_TYPE" val="l_i"/>
  <p:tag name="KSO_WM_UNIT_INDEX" val="1_1"/>
  <p:tag name="KSO_WM_UNIT_ID" val="custom160167_16*l_i*1_1"/>
  <p:tag name="KSO_WM_UNIT_CLEAR" val="1"/>
  <p:tag name="KSO_WM_UNIT_LAYERLEVEL" val="1_1"/>
  <p:tag name="KSO_WM_DIAGRAM_GROUP_CODE" val="l1-2"/>
</p:tagLst>
</file>

<file path=ppt/tags/tag9.xml><?xml version="1.0" encoding="utf-8"?>
<p:tagLst xmlns:p="http://schemas.openxmlformats.org/presentationml/2006/main">
  <p:tag name="KSO_WM_TAG_VERSION" val="1.0"/>
  <p:tag name="KSO_WM_BEAUTIFY_FLAG" val=""/>
  <p:tag name="KSO_WM_TEMPLATE_CATEGORY" val="custom"/>
  <p:tag name="KSO_WM_TEMPLATE_INDEX" val="160167"/>
  <p:tag name="KSO_WM_UNIT_TYPE" val="l_i"/>
  <p:tag name="KSO_WM_UNIT_INDEX" val="1_2"/>
  <p:tag name="KSO_WM_UNIT_ID" val="custom160167_16*l_i*1_2"/>
  <p:tag name="KSO_WM_UNIT_CLEAR" val="1"/>
  <p:tag name="KSO_WM_UNIT_LAYERLEVEL" val="1_1"/>
  <p:tag name="KSO_WM_DIAGRAM_GROUP_CODE" val="l1-2"/>
</p:tagLst>
</file>

<file path=ppt/theme/theme1.xml><?xml version="1.0" encoding="utf-8"?>
<a:theme xmlns:a="http://schemas.openxmlformats.org/drawingml/2006/main" name="自定义设计方案">
  <a:themeElements>
    <a:clrScheme name="自定义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8EAD"/>
      </a:accent1>
      <a:accent2>
        <a:srgbClr val="F3C712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2960</Words>
  <Application>WPS 演示</Application>
  <PresentationFormat>宽屏</PresentationFormat>
  <Paragraphs>212</Paragraphs>
  <Slides>32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Calibri</vt:lpstr>
      <vt:lpstr>Tahoma</vt:lpstr>
      <vt:lpstr>黑体</vt:lpstr>
      <vt:lpstr>微软雅黑</vt:lpstr>
      <vt:lpstr>Arial Unicode MS</vt:lpstr>
      <vt:lpstr>幼圆</vt:lpstr>
      <vt:lpstr>Wingdings 2</vt:lpstr>
      <vt:lpstr>Wingdings</vt:lpstr>
      <vt:lpstr>自定义设计方案</vt:lpstr>
      <vt:lpstr>递推思想</vt:lpstr>
      <vt:lpstr>PowerPoint 演示文稿</vt:lpstr>
      <vt:lpstr>定义？</vt:lpstr>
      <vt:lpstr>PowerPoint 演示文稿</vt:lpstr>
      <vt:lpstr>PowerPoint 演示文稿</vt:lpstr>
      <vt:lpstr>Fibonacci 数列问题</vt:lpstr>
      <vt:lpstr>PowerPoint 演示文稿</vt:lpstr>
      <vt:lpstr>PowerPoint 演示文稿</vt:lpstr>
      <vt:lpstr>输出杨辉三角的前N行</vt:lpstr>
      <vt:lpstr>PowerPoint 演示文稿</vt:lpstr>
      <vt:lpstr>PowerPoint 演示文稿</vt:lpstr>
      <vt:lpstr>PowerPoint 演示文稿</vt:lpstr>
      <vt:lpstr>PowerPoint 演示文稿</vt:lpstr>
      <vt:lpstr>递  归</vt:lpstr>
      <vt:lpstr>My 问题</vt:lpstr>
      <vt:lpstr>PowerPoint 演示文稿</vt:lpstr>
      <vt:lpstr>什么时候用递归？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泊偬前核们</cp:lastModifiedBy>
  <cp:revision>314</cp:revision>
  <dcterms:created xsi:type="dcterms:W3CDTF">2015-06-04T13:02:00Z</dcterms:created>
  <dcterms:modified xsi:type="dcterms:W3CDTF">2023-04-12T07:51:22Z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1C704E8DE0D04D279DB95F0A1B4AD092_12</vt:lpwstr>
  </property>
</Properties>
</file>