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88" r:id="rId4"/>
    <p:sldId id="289" r:id="rId5"/>
    <p:sldId id="344" r:id="rId6"/>
    <p:sldId id="325" r:id="rId7"/>
    <p:sldId id="343" r:id="rId8"/>
    <p:sldId id="354" r:id="rId9"/>
    <p:sldId id="361" r:id="rId10"/>
    <p:sldId id="362" r:id="rId11"/>
    <p:sldId id="351" r:id="rId12"/>
    <p:sldId id="352" r:id="rId13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8" userDrawn="1">
          <p15:clr>
            <a:srgbClr val="A4A3A4"/>
          </p15:clr>
        </p15:guide>
        <p15:guide id="2" pos="28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107" d="100"/>
          <a:sy n="107" d="100"/>
        </p:scale>
        <p:origin x="-1648" y="-96"/>
      </p:cViewPr>
      <p:guideLst>
        <p:guide orient="horz" pos="2258"/>
        <p:guide pos="2849"/>
      </p:guideLst>
    </p:cSldViewPr>
  </p:slideViewPr>
  <p:outlineViewPr>
    <p:cViewPr>
      <p:scale>
        <a:sx n="33" d="100"/>
        <a:sy n="33" d="100"/>
      </p:scale>
      <p:origin x="32" y="11320"/>
    </p:cViewPr>
  </p:outlin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4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pattFill prst="pct5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 noRot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 noRot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8" cy="5870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81784" cy="5870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>
  <p:cSld name="标题幻灯片">
    <p:bg>
      <p:bgPr>
        <a:pattFill prst="pct5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 2049"/>
          <p:cNvSpPr>
            <a:spLocks noGrp="1" noRot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defRPr/>
            </a:lvl1pPr>
          </a:lstStyle>
          <a:p>
            <a:pPr lvl="0"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2051" name="副标题 2050"/>
          <p:cNvSpPr>
            <a:spLocks noGrp="1" noRot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None/>
              <a:defRPr/>
            </a:lvl1pPr>
            <a:lvl2pPr marL="457200" lvl="1" indent="0" algn="ctr">
              <a:buNone/>
              <a:defRPr/>
            </a:lvl2pPr>
            <a:lvl3pPr marL="914400" lvl="2" indent="0" algn="ctr">
              <a:buNone/>
              <a:defRPr/>
            </a:lvl3pPr>
            <a:lvl4pPr marL="1371600" lvl="3" indent="0" algn="ctr">
              <a:buNone/>
              <a:defRPr/>
            </a:lvl4pPr>
            <a:lvl5pPr marL="1828800" lvl="4" indent="0" algn="ctr">
              <a:buNone/>
              <a:defRPr/>
            </a:lvl5pPr>
          </a:lstStyle>
          <a:p>
            <a:pPr lvl="0"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7" name="日期占位符 2051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>
              <a:defRPr sz="1400" dirty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algn="ctr">
              <a:defRPr sz="1400" dirty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pattFill prst="pct5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1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84968" cy="4498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408" y="1600200"/>
            <a:ext cx="4184968" cy="4498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pattFill prst="pct5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"/>
                  </a:schemeClr>
                </a:solidFill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10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10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10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10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10000"/>
                  </a:schemeClr>
                </a:solidFill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p>
            <a:pPr algn="r" fontAlgn="base"/>
            <a:fld id="{9A0DB2DC-4C9A-4742-B13C-FB6460FD3503}" type="slidenum">
              <a:rPr lang="zh-CN" altLang="en-US" sz="14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z="1400" strike="noStrike" noProof="1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8" cy="5870575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81784" cy="58705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84968" cy="4498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7408" y="1600200"/>
            <a:ext cx="4184968" cy="44989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1026" name="标题 1025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文本占位符 1026"/>
          <p:cNvSpPr>
            <a:spLocks noGrp="1" noRot="1"/>
          </p:cNvSpPr>
          <p:nvPr>
            <p:ph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charset="0"/>
        <a:buChar char="w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charset="0"/>
        <a:buChar char="ª"/>
        <a:defRPr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charset="0"/>
        <a:buChar char="w"/>
        <a:defRPr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Char char="ª"/>
        <a:defRPr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charset="0"/>
        <a:buChar char="w"/>
        <a:defRPr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tx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 noRot="1"/>
          </p:cNvSpPr>
          <p:nvPr>
            <p:ph type="title"/>
          </p:nvPr>
        </p:nvSpPr>
        <p:spPr>
          <a:xfrm>
            <a:off x="301625" y="228600"/>
            <a:ext cx="854075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 noRot="1"/>
          </p:cNvSpPr>
          <p:nvPr>
            <p:ph type="body"/>
          </p:nvPr>
        </p:nvSpPr>
        <p:spPr>
          <a:xfrm>
            <a:off x="301625" y="1600200"/>
            <a:ext cx="8540750" cy="4498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indent="-34290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301625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 noProof="1" dirty="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 noProof="1" dirty="0">
                <a:latin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5225"/>
            <a:ext cx="2289175" cy="47625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宋体" panose="02010600030101010101" pitchFamily="2" charset="-122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cs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charset="0"/>
        <a:buChar char="w"/>
        <a:defRPr sz="32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charset="0"/>
        <a:buChar char="ª"/>
        <a:defRPr sz="28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charset="0"/>
        <a:buChar char="w"/>
        <a:defRPr sz="24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charset="0"/>
        <a:buChar char="ª"/>
        <a:defRPr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charset="0"/>
        <a:buChar char="w"/>
        <a:defRPr sz="2000" kern="1200">
          <a:solidFill>
            <a:schemeClr val="tx1"/>
          </a:solidFill>
          <a:latin typeface="+mn-lt"/>
          <a:ea typeface="+mn-ea"/>
          <a:cs typeface="宋体" panose="02010600030101010101" pitchFamily="2" charset="-122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folHlink"/>
        </a:buClr>
        <a:buFont typeface="Wingdings" panose="05000000000000000000" pitchFamily="2" charset="2"/>
        <a:buChar char="w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1.png"/><Relationship Id="rId1" Type="http://schemas.openxmlformats.org/officeDocument/2006/relationships/tags" Target="../tags/tag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4337"/>
          <p:cNvSpPr>
            <a:spLocks noGrp="1" noRot="1"/>
          </p:cNvSpPr>
          <p:nvPr>
            <p:ph type="title"/>
          </p:nvPr>
        </p:nvSpPr>
        <p:spPr>
          <a:xfrm>
            <a:off x="-82550" y="1771650"/>
            <a:ext cx="8540750" cy="1143000"/>
          </a:xfrm>
        </p:spPr>
        <p:txBody>
          <a:bodyPr vert="horz" wrap="square" lIns="91440" tIns="45720" rIns="91440" bIns="45720" anchor="ctr" anchorCtr="0"/>
          <a:p>
            <a:r>
              <a:rPr lang="zh-CN" altLang="en-US" b="1" kern="1200">
                <a:solidFill>
                  <a:srgbClr val="00002E"/>
                </a:solidFill>
                <a:latin typeface="+mj-lt"/>
                <a:ea typeface="+mj-ea"/>
                <a:cs typeface="宋体" panose="02010600030101010101" pitchFamily="2" charset="-122"/>
              </a:rPr>
              <a:t>   </a:t>
            </a:r>
            <a:r>
              <a:rPr lang="zh-CN" altLang="en-US" sz="8000" b="1" kern="1200">
                <a:solidFill>
                  <a:srgbClr val="FF0000"/>
                </a:solidFill>
                <a:latin typeface="+mj-lt"/>
                <a:ea typeface="+mj-ea"/>
                <a:cs typeface="宋体" panose="02010600030101010101" pitchFamily="2" charset="-122"/>
              </a:rPr>
              <a:t>结构体</a:t>
            </a:r>
            <a:endParaRPr lang="zh-CN" altLang="en-US" sz="8000" b="1" kern="1200">
              <a:solidFill>
                <a:srgbClr val="FF0000"/>
              </a:solidFill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44513" y="3684588"/>
            <a:ext cx="8053388" cy="1198563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zh-CN" altLang="en-US" sz="2400" b="1" noProof="1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结构体(struct)</a:t>
            </a:r>
            <a:r>
              <a:rPr lang="zh-CN" altLang="en-US" sz="2400" b="1" noProof="1">
                <a:solidFill>
                  <a:schemeClr val="accent6">
                    <a:lumMod val="10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是由一系列具有相同类型或不同类型的数据构成的数据集合。</a:t>
            </a:r>
            <a:endParaRPr lang="zh-CN" altLang="en-US" sz="2400" b="1" noProof="1">
              <a:solidFill>
                <a:schemeClr val="accent6">
                  <a:lumMod val="10000"/>
                </a:schemeClr>
              </a:solidFill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459480" y="5287644"/>
            <a:ext cx="2225040" cy="706756"/>
          </a:xfrm>
          <a:prstGeom prst="rect">
            <a:avLst/>
          </a:prstGeom>
          <a:noFill/>
          <a:ln>
            <a:noFill/>
          </a:ln>
        </p:spPr>
        <p:txBody>
          <a:bodyPr wrap="none" rtlCol="0" anchor="t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p>
            <a:pPr algn="ctr" fontAlgn="base"/>
            <a:r>
              <a:rPr lang="zh-CN" altLang="en-US" sz="4000" b="1" strike="noStrike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solidFill>
                  <a:srgbClr val="C00000"/>
                </a:soli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数据类型</a:t>
            </a:r>
            <a:endParaRPr lang="zh-CN" altLang="en-US" sz="4000" b="1" strike="noStrike" noProof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solidFill>
                <a:srgbClr val="C00000"/>
              </a:soli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</a:endParaRPr>
          </a:p>
        </p:txBody>
      </p:sp>
      <p:sp>
        <p:nvSpPr>
          <p:cNvPr id="2" name="矩形 1"/>
          <p:cNvSpPr/>
          <p:nvPr>
            <p:custDataLst>
              <p:tags r:id="rId1"/>
            </p:custDataLst>
          </p:nvPr>
        </p:nvSpPr>
        <p:spPr>
          <a:xfrm>
            <a:off x="6629256" y="604034"/>
            <a:ext cx="2286000" cy="267652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400" dirty="0" err="1" smtClean="0">
                <a:solidFill>
                  <a:srgbClr val="FF0000"/>
                </a:solidFill>
              </a:rPr>
              <a:t>struct</a:t>
            </a:r>
            <a:r>
              <a:rPr lang="en-US" altLang="zh-CN" sz="2400" dirty="0" smtClean="0">
                <a:solidFill>
                  <a:schemeClr val="accent6">
                    <a:lumMod val="10000"/>
                  </a:schemeClr>
                </a:solidFill>
              </a:rPr>
              <a:t>  </a:t>
            </a:r>
            <a:r>
              <a:rPr lang="en-US" altLang="zh-CN" sz="2400" dirty="0">
                <a:solidFill>
                  <a:srgbClr val="00B050"/>
                </a:solidFill>
              </a:rPr>
              <a:t>time</a:t>
            </a:r>
            <a:endParaRPr lang="en-US" altLang="zh-CN" sz="24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</a:rPr>
              <a:t>{</a:t>
            </a:r>
            <a:endParaRPr lang="en-US" altLang="zh-CN" sz="24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</a:rPr>
              <a:t>    </a:t>
            </a:r>
            <a:r>
              <a:rPr lang="en-US" altLang="zh-CN" sz="2400" dirty="0" err="1">
                <a:solidFill>
                  <a:schemeClr val="accent6">
                    <a:lumMod val="1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</a:rPr>
              <a:t> hour;</a:t>
            </a:r>
            <a:endParaRPr lang="en-US" altLang="zh-CN" sz="24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</a:rPr>
              <a:t>    </a:t>
            </a:r>
            <a:r>
              <a:rPr lang="en-US" altLang="zh-CN" sz="2400" dirty="0" err="1">
                <a:solidFill>
                  <a:schemeClr val="accent6">
                    <a:lumMod val="1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</a:rPr>
              <a:t> min;</a:t>
            </a:r>
            <a:endParaRPr lang="en-US" altLang="zh-CN" sz="24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</a:rPr>
              <a:t>    </a:t>
            </a:r>
            <a:r>
              <a:rPr lang="en-US" altLang="zh-CN" sz="2400" dirty="0" err="1">
                <a:solidFill>
                  <a:schemeClr val="accent6">
                    <a:lumMod val="10000"/>
                  </a:schemeClr>
                </a:solidFill>
              </a:rPr>
              <a:t>int</a:t>
            </a:r>
            <a:r>
              <a:rPr lang="en-US" altLang="zh-CN" sz="2400" dirty="0">
                <a:solidFill>
                  <a:schemeClr val="accent6">
                    <a:lumMod val="10000"/>
                  </a:schemeClr>
                </a:solidFill>
              </a:rPr>
              <a:t> sec;</a:t>
            </a:r>
            <a:endParaRPr lang="en-US" altLang="zh-CN" sz="2400" dirty="0">
              <a:solidFill>
                <a:schemeClr val="accent6">
                  <a:lumMod val="10000"/>
                </a:schemeClr>
              </a:solidFill>
            </a:endParaRPr>
          </a:p>
          <a:p>
            <a:r>
              <a:rPr lang="en-US" altLang="zh-CN" sz="2400" dirty="0" smtClean="0">
                <a:solidFill>
                  <a:schemeClr val="accent6">
                    <a:lumMod val="10000"/>
                  </a:schemeClr>
                </a:solidFill>
              </a:rPr>
              <a:t>};</a:t>
            </a:r>
            <a:endParaRPr lang="en-US" altLang="zh-CN" sz="2400" dirty="0" smtClean="0">
              <a:solidFill>
                <a:schemeClr val="accent6">
                  <a:lumMod val="10000"/>
                </a:schemeClr>
              </a:solidFill>
            </a:endParaRPr>
          </a:p>
          <a:p>
            <a:endParaRPr lang="en-US" altLang="zh-CN" sz="2400" dirty="0" smtClean="0">
              <a:solidFill>
                <a:schemeClr val="accent6">
                  <a:lumMod val="1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125 0  L 0.188 0.109  L 0.125 0.217  L 0 0.217  L -0.063 0.109  L 0 0  Z" pathEditMode="relative" ptsTypes="">
                                      <p:cBhvr>
                                        <p:cTn id="6" dur="20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1265" grpId="0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内容占位符 2"/>
          <p:cNvSpPr>
            <a:spLocks noGrp="1" noRot="1"/>
          </p:cNvSpPr>
          <p:nvPr>
            <p:ph idx="1"/>
          </p:nvPr>
        </p:nvSpPr>
        <p:spPr>
          <a:xfrm>
            <a:off x="301625" y="98425"/>
            <a:ext cx="8540750" cy="4498975"/>
          </a:xfrm>
        </p:spPr>
        <p:txBody>
          <a:bodyPr anchor="t" anchorCtr="0"/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#include&lt;bits/stdc++.h&gt;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using namespace std;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struct patient{</a:t>
            </a:r>
            <a:endParaRPr lang="zh-CN" altLang="en-US" sz="1800" b="1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string name;</a:t>
            </a:r>
            <a:endParaRPr lang="zh-CN" altLang="en-US" sz="1800" b="1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float temperature;</a:t>
            </a:r>
            <a:endParaRPr lang="zh-CN" altLang="en-US" sz="1800" b="1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1800" b="1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int</a:t>
            </a:r>
            <a:r>
              <a:rPr lang="zh-CN" altLang="en-US" sz="1800" b="1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 cough;}a[300];</a:t>
            </a:r>
            <a:endParaRPr lang="zh-CN" altLang="en-US" sz="1800" b="1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int n,t=0;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int main()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{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cin&gt;&gt;n;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for(int i=0;i&lt;n;i++)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{cin&gt;&gt;a[i].name&gt;&gt;a[i].temperature&gt;&gt;a[i].cough;}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for(int i=0;i&lt;n;i++)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{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    if(a[i].temperature&gt;=37.5&amp;&amp;a[i].cough)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    {cout&lt;&lt;a[i].name&lt;&lt;endl;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    t++;}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}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cout&lt;&lt;t&lt;&lt;endl;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return 0;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}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5361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kern="1200" dirty="0">
                <a:solidFill>
                  <a:srgbClr val="00002E"/>
                </a:solidFill>
                <a:latin typeface="+mj-lt"/>
                <a:ea typeface="+mj-ea"/>
                <a:cs typeface="宋体" panose="02010600030101010101" pitchFamily="2" charset="-122"/>
              </a:rPr>
              <a:t> </a:t>
            </a:r>
            <a:endParaRPr lang="zh-CN" altLang="en-US" kern="1200" dirty="0">
              <a:solidFill>
                <a:srgbClr val="00002E"/>
              </a:solidFill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12290" name="文本占位符 15362"/>
          <p:cNvSpPr>
            <a:spLocks noGrp="1" noRot="1"/>
          </p:cNvSpPr>
          <p:nvPr>
            <p:ph idx="1"/>
          </p:nvPr>
        </p:nvSpPr>
        <p:spPr>
          <a:xfrm>
            <a:off x="304800" y="152400"/>
            <a:ext cx="8540750" cy="6629400"/>
          </a:xfrm>
        </p:spPr>
        <p:txBody>
          <a:bodyPr vert="horz" wrap="square" lIns="91440" tIns="45720" rIns="91440" bIns="45720" anchor="t" anchorCtr="0"/>
          <a:p>
            <a:pPr marL="0" indent="0">
              <a:lnSpc>
                <a:spcPct val="90000"/>
              </a:lnSpc>
              <a:buSzPct val="90000"/>
              <a:buFont typeface="Wingdings" panose="05000000000000000000" charset="0"/>
              <a:buNone/>
            </a:pPr>
            <a:r>
              <a:rPr lang="en-US" altLang="zh-CN" sz="2800" b="1" kern="1200">
                <a:solidFill>
                  <a:srgbClr val="0070C0"/>
                </a:solidFill>
                <a:latin typeface="+mn-lt"/>
                <a:ea typeface="+mn-ea"/>
                <a:cs typeface="宋体" panose="02010600030101010101" pitchFamily="2" charset="-122"/>
              </a:rPr>
              <a:t>1.</a:t>
            </a:r>
            <a:r>
              <a:rPr lang="zh-CN" altLang="en-US" sz="2800" b="1" kern="1200">
                <a:solidFill>
                  <a:srgbClr val="0070C0"/>
                </a:solidFill>
                <a:latin typeface="+mn-lt"/>
                <a:ea typeface="+mn-ea"/>
                <a:cs typeface="宋体" panose="02010600030101010101" pitchFamily="2" charset="-122"/>
              </a:rPr>
              <a:t>定义结构体及结构体变量</a:t>
            </a:r>
            <a:r>
              <a:rPr lang="zh-CN" altLang="en-US" sz="2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</a:t>
            </a:r>
            <a:endParaRPr lang="zh-CN" altLang="en-US" sz="2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SzPct val="90000"/>
            </a:pPr>
            <a:endParaRPr lang="en-US" altLang="zh-CN" sz="2400" b="1" kern="1200">
              <a:solidFill>
                <a:srgbClr val="0000E5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SzPct val="90000"/>
            </a:pPr>
            <a:endParaRPr lang="zh-CN" altLang="en-US" sz="28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SzPct val="90000"/>
            </a:pPr>
            <a:endParaRPr lang="zh-CN" altLang="en-US" sz="28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 marL="0" indent="0">
              <a:lnSpc>
                <a:spcPct val="90000"/>
              </a:lnSpc>
              <a:buSzPct val="90000"/>
            </a:pPr>
            <a:endParaRPr lang="en-US" altLang="zh-CN" sz="28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sp>
        <p:nvSpPr>
          <p:cNvPr id="8195" name="文本框 2"/>
          <p:cNvSpPr txBox="1">
            <a:spLocks noChangeArrowheads="1"/>
          </p:cNvSpPr>
          <p:nvPr/>
        </p:nvSpPr>
        <p:spPr bwMode="auto">
          <a:xfrm>
            <a:off x="533400" y="4876800"/>
            <a:ext cx="6924675" cy="183578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lang="zh-CN" altLang="en-US" sz="2000" b="1" noProof="1" err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或者：</a:t>
            </a:r>
            <a:r>
              <a:rPr lang="en-US" altLang="zh-CN" sz="2000" b="1" noProof="1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struct</a:t>
            </a:r>
            <a:r>
              <a:rPr lang="en-US" altLang="zh-CN" sz="2400" noProof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student</a:t>
            </a:r>
            <a:r>
              <a:rPr lang="en-US" altLang="zh-CN" sz="2400" noProof="1">
                <a:solidFill>
                  <a:srgbClr val="7F7F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zh-CN" altLang="en-US" sz="2400" noProof="1">
              <a:solidFill>
                <a:srgbClr val="7F7F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noProof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        </a:t>
            </a:r>
            <a:r>
              <a:rPr lang="en-US" altLang="zh-CN" sz="2400" noProof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noProof="1">
                <a:solidFill>
                  <a:srgbClr val="7F7F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noProof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  name;</a:t>
            </a:r>
            <a:endParaRPr lang="en-US" altLang="zh-CN" sz="2400" noProof="1">
              <a:solidFill>
                <a:srgbClr val="0B0B1E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noProof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           </a:t>
            </a:r>
            <a:r>
              <a:rPr lang="en-US" altLang="zh-CN" sz="2400" noProof="1" err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2400" noProof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noProof="1" err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chinese,math</a:t>
            </a:r>
            <a:r>
              <a:rPr lang="en-US" altLang="zh-CN" sz="2400" noProof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lang="en-US" altLang="zh-CN" sz="2400" noProof="1">
              <a:solidFill>
                <a:srgbClr val="0B0B1E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noProof="1">
                <a:solidFill>
                  <a:srgbClr val="7F7F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} </a:t>
            </a:r>
            <a:r>
              <a:rPr lang="zh-CN" altLang="en-US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r>
              <a:rPr lang="zh-CN" altLang="en-US" sz="2000" noProof="1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noProof="1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1400" b="1" noProof="1">
                <a:solidFill>
                  <a:srgbClr val="FF0000"/>
                </a:solidFill>
                <a:latin typeface="Arial" panose="020B0604020202020204" pitchFamily="34" charset="0"/>
              </a:rPr>
              <a:t>          </a:t>
            </a:r>
            <a:endParaRPr lang="en-US" altLang="zh-CN" sz="1400" b="1" noProof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n-US" altLang="zh-CN" sz="1400" b="1" noProof="1">
                <a:solidFill>
                  <a:srgbClr val="FF0000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b="1" noProof="1">
                <a:solidFill>
                  <a:srgbClr val="FF0000"/>
                </a:solidFill>
                <a:latin typeface="Arial" panose="020B0604020202020204" pitchFamily="34" charset="0"/>
              </a:rPr>
              <a:t>student a[110],b[12];</a:t>
            </a:r>
            <a:endParaRPr lang="en-US" altLang="zh-CN" sz="1800" b="1" noProof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181600" y="228600"/>
            <a:ext cx="3533140" cy="2699385"/>
          </a:xfrm>
          <a:prstGeom prst="rect">
            <a:avLst/>
          </a:prstGeom>
        </p:spPr>
      </p:pic>
      <p:sp>
        <p:nvSpPr>
          <p:cNvPr id="3" name="文本框 2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33400" y="3048000"/>
            <a:ext cx="6924675" cy="183578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>
            <a:noAutofit/>
          </a:bodyPr>
          <a:p>
            <a:pPr>
              <a:lnSpc>
                <a:spcPct val="90000"/>
              </a:lnSpc>
            </a:pPr>
            <a:r>
              <a:rPr lang="zh-CN" altLang="en-US" sz="2000" b="1" noProof="1" err="1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例：</a:t>
            </a:r>
            <a:r>
              <a:rPr lang="en-US" altLang="zh-CN" sz="2000" b="1" noProof="1" err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struct</a:t>
            </a:r>
            <a:r>
              <a:rPr lang="en-US" altLang="zh-CN" sz="2400" noProof="1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student</a:t>
            </a:r>
            <a:r>
              <a:rPr lang="en-US" altLang="zh-CN" sz="2400" noProof="1">
                <a:solidFill>
                  <a:srgbClr val="7F7F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{</a:t>
            </a:r>
            <a:endParaRPr lang="zh-CN" altLang="en-US" sz="2400" noProof="1">
              <a:solidFill>
                <a:srgbClr val="7F7F00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zh-CN" altLang="en-US" sz="2400" noProof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        </a:t>
            </a:r>
            <a:r>
              <a:rPr lang="en-US" altLang="zh-CN" sz="2400" noProof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400" noProof="1">
                <a:solidFill>
                  <a:srgbClr val="7F7F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sz="2400" noProof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string  name;</a:t>
            </a:r>
            <a:endParaRPr lang="en-US" altLang="zh-CN" sz="2400" noProof="1">
              <a:solidFill>
                <a:srgbClr val="0B0B1E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noProof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           </a:t>
            </a:r>
            <a:r>
              <a:rPr lang="en-US" altLang="zh-CN" sz="2400" noProof="1" err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int</a:t>
            </a:r>
            <a:r>
              <a:rPr lang="en-US" altLang="zh-CN" sz="2400" noProof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noProof="1" err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chinese,math</a:t>
            </a:r>
            <a:r>
              <a:rPr lang="en-US" altLang="zh-CN" sz="2400" noProof="1">
                <a:solidFill>
                  <a:srgbClr val="0B0B1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endParaRPr lang="en-US" altLang="zh-CN" sz="2400" noProof="1">
              <a:solidFill>
                <a:srgbClr val="0B0B1E"/>
              </a:solidFill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altLang="zh-CN" sz="2400" noProof="1">
                <a:solidFill>
                  <a:srgbClr val="7F7F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	} </a:t>
            </a:r>
            <a:r>
              <a:rPr lang="zh-CN" altLang="en-US" sz="2000" b="1" noProof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a[110]，</a:t>
            </a:r>
            <a:r>
              <a:rPr lang="en-US" altLang="zh-CN" sz="2000" b="1" noProof="1">
                <a:solidFill>
                  <a:srgbClr val="008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b[12]</a:t>
            </a:r>
            <a:r>
              <a:rPr lang="zh-CN" altLang="en-US" sz="2000" b="1" noProof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;</a:t>
            </a:r>
            <a:r>
              <a:rPr lang="zh-CN" altLang="en-US" sz="2000" noProof="1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lang="zh-CN" altLang="en-US" sz="2000" b="1" noProof="1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sz="2400" noProof="1">
                <a:solidFill>
                  <a:srgbClr val="3366FF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 </a:t>
            </a:r>
            <a:r>
              <a:rPr lang="en-US" altLang="zh-CN" sz="2400" noProof="1">
                <a:solidFill>
                  <a:srgbClr val="00002E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//</a:t>
            </a:r>
            <a:r>
              <a:rPr lang="zh-CN" altLang="en-US" sz="1400" b="1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同时定义了</a:t>
            </a:r>
            <a:r>
              <a:rPr lang="en-US" altLang="zh-CN" sz="1400" b="1" noProof="1" err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a,b</a:t>
            </a:r>
            <a:r>
              <a:rPr lang="zh-CN" altLang="en-US" sz="1400" b="1" noProof="1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数组变量</a:t>
            </a:r>
            <a:endParaRPr lang="en-US" altLang="zh-CN" sz="1400" b="1" noProof="1">
              <a:solidFill>
                <a:srgbClr val="FF0000"/>
              </a:solidFill>
              <a:latin typeface="Arial" panose="020B0604020202020204" pitchFamily="34" charset="0"/>
            </a:endParaRPr>
          </a:p>
          <a:p>
            <a:endParaRPr lang="en-US" altLang="zh-CN" sz="1400" b="1" noProof="1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ldLvl="0" animBg="1"/>
      <p:bldP spid="3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内容占位符 2"/>
          <p:cNvSpPr>
            <a:spLocks noGrp="1" noRot="1"/>
          </p:cNvSpPr>
          <p:nvPr>
            <p:ph idx="1"/>
          </p:nvPr>
        </p:nvSpPr>
        <p:spPr>
          <a:xfrm>
            <a:off x="304800" y="381000"/>
            <a:ext cx="8540750" cy="4498975"/>
          </a:xfrm>
        </p:spPr>
        <p:txBody>
          <a:bodyPr vert="horz" wrap="square" lIns="91440" tIns="45720" rIns="91440" bIns="45720" anchor="t" anchorCtr="0"/>
          <a:p>
            <a:pPr>
              <a:buSzPct val="90000"/>
            </a:pPr>
            <a:r>
              <a:rPr lang="en-US" altLang="zh-CN" sz="2400" b="1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2.</a:t>
            </a:r>
            <a:r>
              <a:rPr lang="zh-CN" altLang="en-US" sz="2400" b="1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结构体初始化</a:t>
            </a:r>
            <a:endParaRPr lang="en-US" altLang="zh-CN" sz="2400" b="1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400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(1)student a[1]={“zhangheng”,98,97};</a:t>
            </a:r>
            <a:endParaRPr lang="en-US" altLang="zh-CN" sz="2400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400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400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(2)</a:t>
            </a:r>
            <a:r>
              <a:rPr lang="zh-CN" altLang="en-US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循环赋值；</a:t>
            </a:r>
            <a:endParaRPr lang="en-US" altLang="zh-CN" sz="2400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endParaRPr lang="en-US" altLang="zh-CN" sz="2400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for(</a:t>
            </a:r>
            <a:r>
              <a:rPr lang="en-US" altLang="zh-CN" sz="2400" kern="1200" err="1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int</a:t>
            </a: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 </a:t>
            </a:r>
            <a:r>
              <a:rPr lang="en-US" altLang="zh-CN" sz="2400" kern="1200" err="1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i</a:t>
            </a: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=0;i&lt;=3;i++)</a:t>
            </a:r>
            <a:endParaRPr lang="en-US" altLang="zh-CN" sz="2400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{</a:t>
            </a:r>
            <a:endParaRPr lang="en-US" altLang="zh-CN" sz="2400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400" kern="1200" err="1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cin</a:t>
            </a: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&gt;&gt;a[</a:t>
            </a:r>
            <a:r>
              <a:rPr lang="en-US" altLang="zh-CN" sz="2400" kern="1200" err="1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i</a:t>
            </a: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];                      </a:t>
            </a:r>
            <a:r>
              <a:rPr lang="en-US" altLang="zh-CN" sz="7200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?</a:t>
            </a:r>
            <a:endParaRPr lang="en-US" altLang="zh-CN" sz="7200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}</a:t>
            </a:r>
            <a:endParaRPr lang="zh-CN" altLang="en-US" sz="2400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7409"/>
          <p:cNvSpPr>
            <a:spLocks noGrp="1" noRot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zh-CN" altLang="en-US" kern="1200" dirty="0">
                <a:solidFill>
                  <a:srgbClr val="00002E"/>
                </a:solidFill>
                <a:latin typeface="+mj-lt"/>
                <a:ea typeface="+mj-ea"/>
                <a:cs typeface="宋体" panose="02010600030101010101" pitchFamily="2" charset="-122"/>
              </a:rPr>
              <a:t> </a:t>
            </a:r>
            <a:endParaRPr lang="zh-CN" altLang="en-US" kern="1200" dirty="0">
              <a:solidFill>
                <a:srgbClr val="00002E"/>
              </a:solidFill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15362" name="文本占位符 17410"/>
          <p:cNvSpPr>
            <a:spLocks noGrp="1" noRot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  <a:buSzPct val="90000"/>
            </a:pPr>
            <a:br>
              <a:rPr lang="en-US" altLang="zh-CN" sz="2400" b="1" kern="1200">
                <a:solidFill>
                  <a:srgbClr val="00B0F0"/>
                </a:solidFill>
                <a:latin typeface="+mn-lt"/>
                <a:ea typeface="+mn-ea"/>
                <a:cs typeface="宋体" panose="02010600030101010101" pitchFamily="2" charset="-122"/>
              </a:rPr>
            </a:br>
            <a:r>
              <a:rPr lang="en-US" altLang="zh-CN" sz="2400" b="1" kern="1200">
                <a:solidFill>
                  <a:srgbClr val="00B0F0"/>
                </a:solidFill>
                <a:latin typeface="+mn-lt"/>
                <a:ea typeface="+mn-ea"/>
                <a:cs typeface="宋体" panose="02010600030101010101" pitchFamily="2" charset="-122"/>
              </a:rPr>
              <a:t>3</a:t>
            </a:r>
            <a:r>
              <a:rPr lang="en-US" altLang="zh-CN" sz="2400" b="1" kern="1200">
                <a:solidFill>
                  <a:srgbClr val="00B0F0"/>
                </a:solidFill>
                <a:latin typeface="+mn-lt"/>
                <a:ea typeface="+mn-ea"/>
                <a:cs typeface="宋体" panose="02010600030101010101" pitchFamily="2" charset="-122"/>
              </a:rPr>
              <a:t>.</a:t>
            </a:r>
            <a:r>
              <a:rPr lang="zh-CN" altLang="en-US" sz="2400" b="1" kern="1200">
                <a:solidFill>
                  <a:srgbClr val="00B0F0"/>
                </a:solidFill>
                <a:latin typeface="+mn-lt"/>
                <a:ea typeface="+mn-ea"/>
                <a:cs typeface="宋体" panose="02010600030101010101" pitchFamily="2" charset="-122"/>
              </a:rPr>
              <a:t>成员调用</a:t>
            </a:r>
            <a:endParaRPr lang="zh-CN" altLang="en-US" sz="24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90000"/>
            </a:pPr>
            <a:r>
              <a:rPr lang="zh-CN" altLang="en-US" sz="2400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   </a:t>
            </a:r>
            <a:endParaRPr lang="zh-CN" altLang="en-US" sz="24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90000"/>
            </a:pPr>
            <a:r>
              <a:rPr lang="zh-CN" altLang="en-US" sz="2400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  </a:t>
            </a:r>
            <a:r>
              <a:rPr lang="zh-CN" altLang="en-US" sz="2400" b="1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 结构体变量名</a:t>
            </a:r>
            <a:r>
              <a:rPr lang="en-US" altLang="zh-CN" sz="2400" b="1" kern="1200">
                <a:solidFill>
                  <a:srgbClr val="7030A0"/>
                </a:solidFill>
                <a:latin typeface="+mn-lt"/>
                <a:ea typeface="+mn-ea"/>
                <a:cs typeface="宋体" panose="02010600030101010101" pitchFamily="2" charset="-122"/>
              </a:rPr>
              <a:t>.</a:t>
            </a:r>
            <a:r>
              <a:rPr lang="zh-CN" altLang="en-US" sz="2400" b="1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成员名</a:t>
            </a:r>
            <a:endParaRPr lang="en-US" altLang="zh-CN" sz="2400" b="1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90000"/>
            </a:pPr>
            <a:r>
              <a:rPr lang="en-US" altLang="zh-CN" sz="2400" b="1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                </a:t>
            </a:r>
            <a:endParaRPr lang="en-US" altLang="zh-CN" sz="2400" b="1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90000"/>
            </a:pPr>
            <a:r>
              <a:rPr lang="en-US" altLang="zh-CN" sz="2400" b="1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                  </a:t>
            </a:r>
            <a:r>
              <a:rPr lang="en-US" altLang="zh-CN" sz="2400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    a[1].name;</a:t>
            </a:r>
            <a:endParaRPr lang="en-US" altLang="zh-CN" sz="2400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90000"/>
            </a:pPr>
            <a:r>
              <a:rPr lang="en-US" altLang="zh-CN" sz="2400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                      a[2].math;</a:t>
            </a:r>
            <a:endParaRPr lang="en-US" altLang="zh-CN" sz="24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SzPct val="90000"/>
            </a:pPr>
            <a:r>
              <a:rPr lang="en-US" altLang="zh-CN" sz="2400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               </a:t>
            </a:r>
            <a:r>
              <a:rPr lang="en-US" altLang="zh-CN" sz="2400" kern="1200" err="1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cin</a:t>
            </a:r>
            <a:r>
              <a:rPr lang="en-US" altLang="zh-CN" sz="2400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&gt;&gt;a[1].name;       </a:t>
            </a:r>
            <a:endParaRPr lang="en-US" altLang="zh-CN" sz="2400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SzPct val="90000"/>
            </a:pPr>
            <a:endParaRPr lang="en-US" altLang="zh-CN" sz="2400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400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      </a:t>
            </a: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for(</a:t>
            </a:r>
            <a:r>
              <a:rPr lang="en-US" altLang="zh-CN" sz="2400" kern="1200" err="1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int</a:t>
            </a: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 </a:t>
            </a:r>
            <a:r>
              <a:rPr lang="en-US" altLang="zh-CN" sz="2400" kern="1200" err="1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i</a:t>
            </a: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=0;i&lt;=3;i++)</a:t>
            </a:r>
            <a:endParaRPr lang="en-US" altLang="zh-CN" sz="2400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{</a:t>
            </a:r>
            <a:endParaRPr lang="en-US" altLang="zh-CN" sz="2400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  <a:buFont typeface="Wingdings" panose="05000000000000000000" charset="0"/>
              <a:buNone/>
            </a:pP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       </a:t>
            </a:r>
            <a:r>
              <a:rPr lang="en-US" altLang="zh-CN" sz="2400" kern="1200" err="1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cin</a:t>
            </a: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&gt;&gt;a[</a:t>
            </a:r>
            <a:r>
              <a:rPr lang="en-US" altLang="zh-CN" sz="2400" kern="1200" err="1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i</a:t>
            </a: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].name&gt;&gt;a[</a:t>
            </a:r>
            <a:r>
              <a:rPr lang="en-US" altLang="zh-CN" sz="2400" kern="1200" err="1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i</a:t>
            </a: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].math&gt;&gt;a[</a:t>
            </a:r>
            <a:r>
              <a:rPr lang="en-US" altLang="zh-CN" sz="2400" kern="1200" err="1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i</a:t>
            </a: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].</a:t>
            </a:r>
            <a:r>
              <a:rPr lang="en-US" altLang="zh-CN" sz="2400" kern="1200" err="1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chinese</a:t>
            </a: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;                      </a:t>
            </a:r>
            <a:endParaRPr lang="en-US" altLang="zh-CN" sz="7200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sz="2400" kern="1200">
                <a:solidFill>
                  <a:srgbClr val="0000FF"/>
                </a:solidFill>
                <a:latin typeface="+mn-lt"/>
                <a:ea typeface="+mn-ea"/>
                <a:cs typeface="宋体" panose="02010600030101010101" pitchFamily="2" charset="-122"/>
              </a:rPr>
              <a:t>}</a:t>
            </a:r>
            <a:endParaRPr lang="zh-CN" altLang="en-US" sz="2400" kern="1200">
              <a:solidFill>
                <a:srgbClr val="0000FF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SzPct val="90000"/>
            </a:pPr>
            <a:endParaRPr lang="en-US" altLang="zh-CN" sz="2400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90000"/>
            </a:pPr>
            <a:r>
              <a:rPr lang="en-US" altLang="zh-CN" sz="2400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     </a:t>
            </a:r>
            <a:endParaRPr lang="en-US" altLang="zh-CN" sz="24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lnSpc>
                <a:spcPct val="80000"/>
              </a:lnSpc>
              <a:buSzPct val="90000"/>
            </a:pPr>
            <a:r>
              <a:rPr lang="en-US" altLang="zh-CN" sz="2400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       </a:t>
            </a:r>
            <a:endParaRPr lang="zh-CN" altLang="en-US" sz="24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SzPct val="90000"/>
            </a:pPr>
            <a:endParaRPr lang="en-US" altLang="zh-CN" sz="2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lnSpc>
                <a:spcPct val="150000"/>
              </a:lnSpc>
              <a:buSzPct val="90000"/>
            </a:pPr>
            <a:endParaRPr lang="en-US" altLang="zh-CN" sz="2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内容占位符 2"/>
          <p:cNvSpPr>
            <a:spLocks noGrp="1" noRot="1"/>
          </p:cNvSpPr>
          <p:nvPr>
            <p:ph idx="1"/>
          </p:nvPr>
        </p:nvSpPr>
        <p:spPr>
          <a:xfrm>
            <a:off x="304800" y="228600"/>
            <a:ext cx="8001000" cy="5867400"/>
          </a:xfrm>
        </p:spPr>
        <p:txBody>
          <a:bodyPr vert="horz" wrap="square" lIns="91440" tIns="45720" rIns="91440" bIns="45720" anchor="t" anchorCtr="0"/>
          <a:p>
            <a:pPr>
              <a:buSzPct val="90000"/>
            </a:pPr>
            <a:r>
              <a:rPr lang="zh-CN" altLang="en-US" b="1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例</a:t>
            </a:r>
            <a:r>
              <a:rPr lang="en-US" altLang="zh-CN" b="1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1:</a:t>
            </a:r>
            <a:endParaRPr lang="en-US" altLang="zh-CN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输入</a:t>
            </a:r>
            <a:r>
              <a:rPr lang="en-US" altLang="zh-CN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4</a:t>
            </a:r>
            <a:r>
              <a:rPr lang="zh-CN" altLang="en-US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个学生的姓名，数学成绩，语文成绩，然后进行输出。</a:t>
            </a:r>
            <a:endParaRPr lang="en-US" altLang="zh-CN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endParaRPr lang="en-US" altLang="zh-CN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endParaRPr lang="en-US" altLang="zh-CN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en-US" altLang="zh-CN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1.</a:t>
            </a:r>
            <a:r>
              <a:rPr lang="zh-CN" altLang="en-US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结构体</a:t>
            </a:r>
            <a:endParaRPr lang="en-US" altLang="zh-CN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zh-CN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2</a:t>
            </a:r>
            <a:r>
              <a:rPr lang="en-US" altLang="zh-CN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.</a:t>
            </a:r>
            <a:r>
              <a:rPr lang="zh-CN" altLang="en-US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循环</a:t>
            </a:r>
            <a:endParaRPr lang="en-US" altLang="zh-CN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zh-CN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3</a:t>
            </a:r>
            <a:r>
              <a:rPr lang="en-US" altLang="zh-CN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.</a:t>
            </a:r>
            <a:r>
              <a:rPr lang="zh-CN" altLang="en-US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输入</a:t>
            </a:r>
            <a:r>
              <a:rPr lang="en-US" altLang="zh-CN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 </a:t>
            </a:r>
            <a:r>
              <a:rPr lang="zh-CN" altLang="en-US" kern="1200">
                <a:solidFill>
                  <a:srgbClr val="FF0000"/>
                </a:solidFill>
                <a:latin typeface="+mn-lt"/>
                <a:ea typeface="+mn-ea"/>
                <a:cs typeface="宋体" panose="02010600030101010101" pitchFamily="2" charset="-122"/>
              </a:rPr>
              <a:t>输出</a:t>
            </a:r>
            <a:endParaRPr lang="en-US" altLang="zh-CN" kern="1200">
              <a:solidFill>
                <a:srgbClr val="FF0000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  <p:pic>
        <p:nvPicPr>
          <p:cNvPr id="2" name="图片 1" descr="微信截图_202303280844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38805" y="2000885"/>
            <a:ext cx="5618480" cy="3902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标题 1"/>
          <p:cNvSpPr>
            <a:spLocks noGrp="1" noRot="1"/>
          </p:cNvSpPr>
          <p:nvPr>
            <p:ph type="title"/>
          </p:nvPr>
        </p:nvSpPr>
        <p:spPr>
          <a:xfrm>
            <a:off x="427038" y="728663"/>
            <a:ext cx="8540750" cy="1143000"/>
          </a:xfrm>
        </p:spPr>
        <p:txBody>
          <a:bodyPr anchor="ctr" anchorCtr="0"/>
          <a:p>
            <a:pPr algn="l"/>
            <a:r>
              <a:rPr lang="zh-CN" altLang="en-US" sz="2800" b="1" kern="1200">
                <a:solidFill>
                  <a:srgbClr val="FF0000"/>
                </a:solidFill>
                <a:latin typeface="+mj-lt"/>
                <a:ea typeface="+mj-ea"/>
                <a:cs typeface="宋体" panose="02010600030101010101" pitchFamily="2" charset="-122"/>
              </a:rPr>
              <a:t>例</a:t>
            </a:r>
            <a:r>
              <a:rPr lang="en-US" altLang="zh-CN" sz="2800" b="1" kern="1200">
                <a:solidFill>
                  <a:srgbClr val="FF0000"/>
                </a:solidFill>
                <a:latin typeface="+mj-lt"/>
                <a:ea typeface="+mj-ea"/>
                <a:cs typeface="宋体" panose="02010600030101010101" pitchFamily="2" charset="-122"/>
              </a:rPr>
              <a:t>2:</a:t>
            </a:r>
            <a:br>
              <a:rPr lang="en-US" altLang="zh-CN" sz="2800" kern="1200">
                <a:solidFill>
                  <a:srgbClr val="FF0000"/>
                </a:solidFill>
                <a:latin typeface="+mj-lt"/>
                <a:ea typeface="+mj-ea"/>
                <a:cs typeface="宋体" panose="02010600030101010101" pitchFamily="2" charset="-122"/>
              </a:rPr>
            </a:br>
            <a:r>
              <a:rPr lang="zh-CN" altLang="en-US" sz="2800" kern="1200">
                <a:solidFill>
                  <a:srgbClr val="00002E"/>
                </a:solidFill>
                <a:latin typeface="+mj-lt"/>
                <a:ea typeface="+mj-ea"/>
                <a:cs typeface="宋体" panose="02010600030101010101" pitchFamily="2" charset="-122"/>
              </a:rPr>
              <a:t>输入</a:t>
            </a:r>
            <a:r>
              <a:rPr lang="en-US" altLang="zh-CN" sz="2800" kern="1200">
                <a:solidFill>
                  <a:srgbClr val="00002E"/>
                </a:solidFill>
                <a:latin typeface="+mj-lt"/>
                <a:ea typeface="+mj-ea"/>
                <a:cs typeface="宋体" panose="02010600030101010101" pitchFamily="2" charset="-122"/>
              </a:rPr>
              <a:t>4</a:t>
            </a:r>
            <a:r>
              <a:rPr lang="zh-CN" altLang="en-US" sz="2800" kern="1200">
                <a:solidFill>
                  <a:srgbClr val="00002E"/>
                </a:solidFill>
                <a:latin typeface="+mj-lt"/>
                <a:ea typeface="+mj-ea"/>
                <a:cs typeface="宋体" panose="02010600030101010101" pitchFamily="2" charset="-122"/>
              </a:rPr>
              <a:t>个学生的姓名，数学成绩，语文成绩，然后求出数学、语文的平均成绩并输出。</a:t>
            </a:r>
            <a:br>
              <a:rPr lang="en-US" altLang="zh-CN" sz="2800" kern="1200">
                <a:solidFill>
                  <a:srgbClr val="00002E"/>
                </a:solidFill>
                <a:latin typeface="+mj-lt"/>
                <a:ea typeface="+mj-ea"/>
                <a:cs typeface="宋体" panose="02010600030101010101" pitchFamily="2" charset="-122"/>
              </a:rPr>
            </a:br>
            <a:endParaRPr lang="zh-CN" altLang="en-US" sz="2800" kern="1200">
              <a:solidFill>
                <a:srgbClr val="00002E"/>
              </a:solidFill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47750" y="1871663"/>
            <a:ext cx="8051800" cy="5075238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#include&lt;iostream&gt;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using namespace std;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struct student{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string s;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int math;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int chinese;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}a[5];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int main()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{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int b=0,c=0,i=0;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for(i=0;i&lt;4;i++)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{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	cin&gt;&gt;a[i].s&gt;&gt;a[i].math&gt;&gt;a[i].chinese;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	b=b+a[i].math;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	c=c+a[i].chinese;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		}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	b=b/4;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	c=c/4;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for(i=0;i&lt;4;i++)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{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	cout&lt;&lt;a[i].s&lt;&lt;a[i].math&lt;&lt;a[i].chinese&lt;&lt;endl;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 } 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 	cout&lt;&lt;b&lt;&lt;endl;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		cout&lt;&lt;c&lt;&lt;endl;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en-US" altLang="zh-CN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                    return 0</a:t>
            </a: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；</a:t>
            </a:r>
            <a:endParaRPr lang="zh-CN" altLang="en-US" sz="1400" b="1" noProof="1">
              <a:solidFill>
                <a:schemeClr val="accent6">
                  <a:lumMod val="10000"/>
                </a:schemeClr>
              </a:solidFill>
            </a:endParaRPr>
          </a:p>
          <a:p>
            <a:pPr>
              <a:lnSpc>
                <a:spcPct val="80000"/>
              </a:lnSpc>
              <a:spcBef>
                <a:spcPts val="20"/>
              </a:spcBef>
              <a:spcAft>
                <a:spcPts val="0"/>
              </a:spcAft>
            </a:pPr>
            <a:r>
              <a:rPr lang="zh-CN" altLang="en-US" sz="1400" b="1" noProof="1">
                <a:solidFill>
                  <a:schemeClr val="accent6">
                    <a:lumMod val="1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+mn-ea"/>
              </a:rPr>
              <a:t>}</a:t>
            </a:r>
            <a:endParaRPr lang="zh-CN" altLang="en-US" b="1" noProof="1"/>
          </a:p>
          <a:p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标题 1"/>
          <p:cNvSpPr>
            <a:spLocks noGrp="1" noRot="1"/>
          </p:cNvSpPr>
          <p:nvPr>
            <p:ph type="title"/>
          </p:nvPr>
        </p:nvSpPr>
        <p:spPr>
          <a:xfrm>
            <a:off x="669925" y="-141287"/>
            <a:ext cx="8540750" cy="1143000"/>
          </a:xfrm>
        </p:spPr>
        <p:txBody>
          <a:bodyPr anchor="ctr" anchorCtr="0"/>
          <a:p>
            <a:pPr algn="l"/>
            <a:r>
              <a:rPr lang="zh-CN" altLang="en-US" sz="2800" b="1" kern="1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例</a:t>
            </a:r>
            <a:r>
              <a:rPr lang="en-US" altLang="zh-CN" sz="2800" b="1" kern="1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3</a:t>
            </a:r>
            <a:r>
              <a:rPr lang="zh-CN" altLang="en-US" sz="2800" b="1" kern="120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：</a:t>
            </a:r>
            <a:endParaRPr lang="zh-CN" altLang="en-US" sz="2800" b="1" kern="120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  <p:sp>
        <p:nvSpPr>
          <p:cNvPr id="18434" name="内容占位符 2"/>
          <p:cNvSpPr>
            <a:spLocks noGrp="1" noRot="1"/>
          </p:cNvSpPr>
          <p:nvPr>
            <p:ph idx="1"/>
          </p:nvPr>
        </p:nvSpPr>
        <p:spPr>
          <a:xfrm>
            <a:off x="161925" y="695325"/>
            <a:ext cx="8540750" cy="4498975"/>
          </a:xfrm>
        </p:spPr>
        <p:txBody>
          <a:bodyPr anchor="t" anchorCtr="0"/>
          <a:p>
            <a:pPr>
              <a:lnSpc>
                <a:spcPct val="90000"/>
              </a:lnSpc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【题目描述】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利用结构数组处理多个学生信息。给定若干个学生的信息，假设学生信息包括学号、姓名、3门课的成绩，计算每个学生的总分，并按要求进行输出。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【输入】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先输入一个整数n，表示有n个学生的信息。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接着输入每个学生的学号、姓名以及3门课程的成绩。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【输出】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输出每个学生的学号、姓名以及总分。每个学生的信息占据一行。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  <a:sym typeface="宋体" panose="02010600030101010101" pitchFamily="2" charset="-122"/>
              </a:rPr>
              <a:t>【样例输入】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3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1101 peter 90 91 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1102 susan 87 88 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1103 anney 86 85 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  <a:sym typeface="宋体" panose="02010600030101010101" pitchFamily="2" charset="-122"/>
              </a:rPr>
              <a:t>【样例输出】</a:t>
            </a:r>
            <a:endParaRPr lang="zh-CN" altLang="en-US" sz="18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  <a:sym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1101 peter  </a:t>
            </a:r>
            <a:r>
              <a:rPr lang="en-US" altLang="zh-CN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181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1102 susan  </a:t>
            </a:r>
            <a:r>
              <a:rPr lang="en-US" altLang="zh-CN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175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1103 anney  </a:t>
            </a:r>
            <a:r>
              <a:rPr lang="en-US" altLang="zh-CN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171</a:t>
            </a:r>
            <a:endParaRPr lang="en-US" altLang="zh-CN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内容占位符 2"/>
          <p:cNvSpPr>
            <a:spLocks noGrp="1" noRot="1"/>
          </p:cNvSpPr>
          <p:nvPr>
            <p:ph idx="1"/>
          </p:nvPr>
        </p:nvSpPr>
        <p:spPr>
          <a:xfrm>
            <a:off x="301625" y="14288"/>
            <a:ext cx="8540750" cy="4498975"/>
          </a:xfrm>
        </p:spPr>
        <p:txBody>
          <a:bodyPr anchor="t" anchorCtr="0"/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#include&lt;iostream&gt;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using namespace std;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struct student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{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int num;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char name[20];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int chinese;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int math;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int sum;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}s[100];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int main()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{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int n,i,j;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cin&gt;&gt;n;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for(i=0;i&lt;n;i++)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{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    cin&gt;&gt;s[i].num&gt;&gt;s[i].name&gt;&gt;s[i].chinese&gt;&gt;s[i].math;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    s[i].sum=s[i].chinese+s[i].math;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	}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for(i=0;i&lt;n;i++)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{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    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		cout&lt;&lt;s[i].num&lt;&lt;s[i].name&lt;&lt;s[i].sum&lt;&lt;endl;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    }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25"/>
              </a:spcBef>
              <a:buSzPct val="90000"/>
            </a:pPr>
            <a:r>
              <a:rPr lang="zh-CN" altLang="en-US" sz="1800" b="1" kern="1200">
                <a:solidFill>
                  <a:srgbClr val="00002E"/>
                </a:solidFill>
                <a:latin typeface="楷体" panose="02010609060101010101" charset="-122"/>
                <a:ea typeface="楷体" panose="02010609060101010101" charset="-122"/>
                <a:cs typeface="宋体" panose="02010600030101010101" pitchFamily="2" charset="-122"/>
              </a:rPr>
              <a:t>}</a:t>
            </a:r>
            <a:endParaRPr lang="zh-CN" altLang="en-US" sz="1800" b="1" kern="1200">
              <a:solidFill>
                <a:srgbClr val="00002E"/>
              </a:solidFill>
              <a:latin typeface="楷体" panose="02010609060101010101" charset="-122"/>
              <a:ea typeface="楷体" panose="02010609060101010101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标题 1"/>
          <p:cNvSpPr>
            <a:spLocks noGrp="1" noRot="1"/>
          </p:cNvSpPr>
          <p:nvPr>
            <p:ph type="title"/>
          </p:nvPr>
        </p:nvSpPr>
        <p:spPr>
          <a:xfrm>
            <a:off x="190500" y="-407987"/>
            <a:ext cx="8540750" cy="1143000"/>
          </a:xfrm>
        </p:spPr>
        <p:txBody>
          <a:bodyPr anchor="ctr" anchorCtr="0"/>
          <a:p>
            <a:pPr algn="l"/>
            <a:r>
              <a:rPr lang="zh-CN" altLang="en-US" sz="2000" b="1" kern="1200">
                <a:solidFill>
                  <a:srgbClr val="FF0000"/>
                </a:solidFill>
                <a:latin typeface="+mj-lt"/>
                <a:ea typeface="+mj-ea"/>
                <a:cs typeface="宋体" panose="02010600030101010101" pitchFamily="2" charset="-122"/>
              </a:rPr>
              <a:t>例</a:t>
            </a:r>
            <a:r>
              <a:rPr lang="en-US" altLang="zh-CN" sz="2000" b="1" kern="1200">
                <a:solidFill>
                  <a:srgbClr val="FF0000"/>
                </a:solidFill>
                <a:latin typeface="+mj-lt"/>
                <a:ea typeface="+mj-ea"/>
                <a:cs typeface="宋体" panose="02010600030101010101" pitchFamily="2" charset="-122"/>
              </a:rPr>
              <a:t>4</a:t>
            </a:r>
            <a:r>
              <a:rPr lang="zh-CN" altLang="en-US" sz="2000" b="1" kern="1200">
                <a:solidFill>
                  <a:srgbClr val="FF0000"/>
                </a:solidFill>
                <a:latin typeface="+mj-lt"/>
                <a:ea typeface="+mj-ea"/>
                <a:cs typeface="宋体" panose="02010600030101010101" pitchFamily="2" charset="-122"/>
              </a:rPr>
              <a:t>：甲流病人初筛</a:t>
            </a:r>
            <a:endParaRPr lang="zh-CN" altLang="en-US" sz="2000" b="1" kern="1200">
              <a:solidFill>
                <a:srgbClr val="FF0000"/>
              </a:solidFill>
              <a:latin typeface="+mj-lt"/>
              <a:ea typeface="+mj-ea"/>
              <a:cs typeface="宋体" panose="02010600030101010101" pitchFamily="2" charset="-122"/>
            </a:endParaRPr>
          </a:p>
        </p:txBody>
      </p:sp>
      <p:sp>
        <p:nvSpPr>
          <p:cNvPr id="20482" name="内容占位符 2"/>
          <p:cNvSpPr>
            <a:spLocks noGrp="1" noRot="1"/>
          </p:cNvSpPr>
          <p:nvPr>
            <p:ph idx="1"/>
          </p:nvPr>
        </p:nvSpPr>
        <p:spPr>
          <a:xfrm>
            <a:off x="190500" y="352425"/>
            <a:ext cx="8540750" cy="4498975"/>
          </a:xfrm>
        </p:spPr>
        <p:txBody>
          <a:bodyPr anchor="t" anchorCtr="0"/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【题目描述】</a:t>
            </a:r>
            <a:endParaRPr lang="zh-CN" altLang="en-US" sz="14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</a:t>
            </a: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目前正是甲流盛行时期，为了更好地进行分流治疗，医院在挂号时要求对病人的体温和咳嗽情况进行检查，对于体温超过</a:t>
            </a:r>
            <a:r>
              <a:rPr lang="zh-CN" altLang="en-US" sz="1400" b="1" kern="1200">
                <a:solidFill>
                  <a:srgbClr val="C00000"/>
                </a:solidFill>
                <a:latin typeface="+mn-lt"/>
                <a:ea typeface="+mn-ea"/>
                <a:cs typeface="宋体" panose="02010600030101010101" pitchFamily="2" charset="-122"/>
              </a:rPr>
              <a:t>37.5度（含等于37.5度）</a:t>
            </a: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并且咳嗽的病人初步判定为甲流病人（初筛）。现需要统计某天前来挂号就诊的病人中有多少人被初筛为甲流病人。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【输入】</a:t>
            </a:r>
            <a:endParaRPr lang="zh-CN" altLang="en-US" sz="14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第一行是某天前来挂号就诊的病人数n。(n&lt;200)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    其后有n行，每行是病人的信息，包括三个信息：姓名（字符串，不含空格，最多8个字符）、体温（float）、是否咳嗽（整数，1表示咳嗽，0表示不咳嗽）。每行三个信息之间以一个空格分开。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【输出】</a:t>
            </a:r>
            <a:endParaRPr lang="zh-CN" altLang="en-US" sz="14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按输入顺序依次输出所有被筛选为甲流的病人的姓名，每个名字占一行。之后在输出一行，表示被筛选为甲流的病人数量。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【输入样例】</a:t>
            </a:r>
            <a:endParaRPr lang="zh-CN" altLang="en-US" sz="14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5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Zhang 38.3 0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Li 37.5 1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Wang 37.1 1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Zhao 39.0 1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Liu 38.2 1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【输出样例】</a:t>
            </a:r>
            <a:endParaRPr lang="zh-CN" altLang="en-US" sz="1400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Li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Zhao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Liu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  <a:p>
            <a:pPr>
              <a:buSzPct val="90000"/>
            </a:pPr>
            <a:r>
              <a:rPr lang="zh-CN" altLang="en-US" sz="1400" b="1" kern="1200">
                <a:solidFill>
                  <a:srgbClr val="00002E"/>
                </a:solidFill>
                <a:latin typeface="+mn-lt"/>
                <a:ea typeface="+mn-ea"/>
                <a:cs typeface="宋体" panose="02010600030101010101" pitchFamily="2" charset="-122"/>
              </a:rPr>
              <a:t>3</a:t>
            </a:r>
            <a:endParaRPr lang="zh-CN" altLang="en-US" sz="1400" b="1" kern="1200">
              <a:solidFill>
                <a:srgbClr val="00002E"/>
              </a:solidFill>
              <a:latin typeface="+mn-lt"/>
              <a:ea typeface="+mn-ea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  <p:tag name="KSO_WM_UNIT_PLACING_PICTURE_USER_VIEWPORT" val="{&quot;height&quot;:5145,&quot;width&quot;:6735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PP_MARK_KEY" val="c4066048-c1ae-40cf-98e7-5c1b13674cfe"/>
  <p:tag name="COMMONDATA" val="eyJoZGlkIjoiMTAzZGVhODBhNzYxOGFjYTAwNTk1MzUwMWEzZjY3MWEifQ=="/>
</p:tagLst>
</file>

<file path=ppt/theme/theme1.xml><?xml version="1.0" encoding="utf-8"?>
<a:theme xmlns:a="http://schemas.openxmlformats.org/drawingml/2006/main" name="飞天乐舞">
  <a:themeElements>
    <a:clrScheme name="">
      <a:dk1>
        <a:srgbClr val="FFFFFF"/>
      </a:dk1>
      <a:lt1>
        <a:srgbClr val="7979A5"/>
      </a:lt1>
      <a:dk2>
        <a:srgbClr val="FFFF00"/>
      </a:dk2>
      <a:lt2>
        <a:srgbClr val="C0C0C0"/>
      </a:lt2>
      <a:accent1>
        <a:srgbClr val="7499D0"/>
      </a:accent1>
      <a:accent2>
        <a:srgbClr val="CCCCFF"/>
      </a:accent2>
      <a:accent3>
        <a:srgbClr val="BEBECF"/>
      </a:accent3>
      <a:accent4>
        <a:srgbClr val="DCDCDC"/>
      </a:accent4>
      <a:accent5>
        <a:srgbClr val="BDCAE4"/>
      </a:accent5>
      <a:accent6>
        <a:srgbClr val="B7B7E5"/>
      </a:accent6>
      <a:hlink>
        <a:srgbClr val="66FFFF"/>
      </a:hlink>
      <a:folHlink>
        <a:srgbClr val="FFCC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飞天乐舞 1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2">
        <a:dk1>
          <a:srgbClr val="C0C0C0"/>
        </a:dk1>
        <a:lt1>
          <a:srgbClr val="FFFFFF"/>
        </a:lt1>
        <a:dk2>
          <a:srgbClr val="586AA4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B4B9CF"/>
        </a:accent3>
        <a:accent4>
          <a:srgbClr val="DADADA"/>
        </a:accent4>
        <a:accent5>
          <a:srgbClr val="C1CDD6"/>
        </a:accent5>
        <a:accent6>
          <a:srgbClr val="B9B9E7"/>
        </a:accent6>
        <a:hlink>
          <a:srgbClr val="FFCC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3">
        <a:dk1>
          <a:srgbClr val="C0C0C0"/>
        </a:dk1>
        <a:lt1>
          <a:srgbClr val="FFFF66"/>
        </a:lt1>
        <a:dk2>
          <a:srgbClr val="000000"/>
        </a:dk2>
        <a:lt2>
          <a:srgbClr val="FFFFFF"/>
        </a:lt2>
        <a:accent1>
          <a:srgbClr val="79869D"/>
        </a:accent1>
        <a:accent2>
          <a:srgbClr val="66FFCC"/>
        </a:accent2>
        <a:accent3>
          <a:srgbClr val="AAAAAA"/>
        </a:accent3>
        <a:accent4>
          <a:srgbClr val="DADA56"/>
        </a:accent4>
        <a:accent5>
          <a:srgbClr val="BEC3CC"/>
        </a:accent5>
        <a:accent6>
          <a:srgbClr val="5CE7B9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4">
        <a:dk1>
          <a:srgbClr val="C0C0C0"/>
        </a:dk1>
        <a:lt1>
          <a:srgbClr val="FFFF66"/>
        </a:lt1>
        <a:dk2>
          <a:srgbClr val="FFCC99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FFE2CA"/>
        </a:accent3>
        <a:accent4>
          <a:srgbClr val="DADA56"/>
        </a:accent4>
        <a:accent5>
          <a:srgbClr val="C1CDD6"/>
        </a:accent5>
        <a:accent6>
          <a:srgbClr val="B9B9E7"/>
        </a:accent6>
        <a:hlink>
          <a:srgbClr val="99FF99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5">
        <a:dk1>
          <a:srgbClr val="C0C0C0"/>
        </a:dk1>
        <a:lt1>
          <a:srgbClr val="FFFFFF"/>
        </a:lt1>
        <a:dk2>
          <a:srgbClr val="6699FF"/>
        </a:dk2>
        <a:lt2>
          <a:srgbClr val="FFFF66"/>
        </a:lt2>
        <a:accent1>
          <a:srgbClr val="529280"/>
        </a:accent1>
        <a:accent2>
          <a:srgbClr val="FF99FF"/>
        </a:accent2>
        <a:accent3>
          <a:srgbClr val="B8CAFF"/>
        </a:accent3>
        <a:accent4>
          <a:srgbClr val="DADADA"/>
        </a:accent4>
        <a:accent5>
          <a:srgbClr val="B3C7C0"/>
        </a:accent5>
        <a:accent6>
          <a:srgbClr val="E78AE7"/>
        </a:accent6>
        <a:hlink>
          <a:srgbClr val="FFCC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6">
        <a:dk1>
          <a:srgbClr val="C0C0C0"/>
        </a:dk1>
        <a:lt1>
          <a:srgbClr val="FFFFFF"/>
        </a:lt1>
        <a:dk2>
          <a:srgbClr val="3366CC"/>
        </a:dk2>
        <a:lt2>
          <a:srgbClr val="66FFFF"/>
        </a:lt2>
        <a:accent1>
          <a:srgbClr val="58A9CA"/>
        </a:accent1>
        <a:accent2>
          <a:srgbClr val="FFCCFF"/>
        </a:accent2>
        <a:accent3>
          <a:srgbClr val="ADB8E2"/>
        </a:accent3>
        <a:accent4>
          <a:srgbClr val="DADADA"/>
        </a:accent4>
        <a:accent5>
          <a:srgbClr val="B4D1E1"/>
        </a:accent5>
        <a:accent6>
          <a:srgbClr val="E7B9E7"/>
        </a:accent6>
        <a:hlink>
          <a:srgbClr val="FFFF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7">
        <a:dk1>
          <a:srgbClr val="C0C0C0"/>
        </a:dk1>
        <a:lt1>
          <a:srgbClr val="FFFF00"/>
        </a:lt1>
        <a:dk2>
          <a:srgbClr val="3F528D"/>
        </a:dk2>
        <a:lt2>
          <a:srgbClr val="00FF00"/>
        </a:lt2>
        <a:accent1>
          <a:srgbClr val="899DAB"/>
        </a:accent1>
        <a:accent2>
          <a:srgbClr val="FF9999"/>
        </a:accent2>
        <a:accent3>
          <a:srgbClr val="AFB3C5"/>
        </a:accent3>
        <a:accent4>
          <a:srgbClr val="DADA00"/>
        </a:accent4>
        <a:accent5>
          <a:srgbClr val="C4CCD2"/>
        </a:accent5>
        <a:accent6>
          <a:srgbClr val="E78A8A"/>
        </a:accent6>
        <a:hlink>
          <a:srgbClr val="FFFF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飞天乐舞 8">
        <a:dk1>
          <a:srgbClr val="C0C0C0"/>
        </a:dk1>
        <a:lt1>
          <a:srgbClr val="99FFCC"/>
        </a:lt1>
        <a:dk2>
          <a:srgbClr val="558167"/>
        </a:dk2>
        <a:lt2>
          <a:srgbClr val="FFCC00"/>
        </a:lt2>
        <a:accent1>
          <a:srgbClr val="6D9D8B"/>
        </a:accent1>
        <a:accent2>
          <a:srgbClr val="CCCCFF"/>
        </a:accent2>
        <a:accent3>
          <a:srgbClr val="B4C1B8"/>
        </a:accent3>
        <a:accent4>
          <a:srgbClr val="82DAAE"/>
        </a:accent4>
        <a:accent5>
          <a:srgbClr val="BACCC4"/>
        </a:accent5>
        <a:accent6>
          <a:srgbClr val="B9B9E7"/>
        </a:accent6>
        <a:hlink>
          <a:srgbClr val="FFFF6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飞天乐舞">
  <a:themeElements>
    <a:clrScheme name="">
      <a:dk1>
        <a:srgbClr val="FFFFFF"/>
      </a:dk1>
      <a:lt1>
        <a:srgbClr val="7979A5"/>
      </a:lt1>
      <a:dk2>
        <a:srgbClr val="FFFF00"/>
      </a:dk2>
      <a:lt2>
        <a:srgbClr val="C0C0C0"/>
      </a:lt2>
      <a:accent1>
        <a:srgbClr val="7499D0"/>
      </a:accent1>
      <a:accent2>
        <a:srgbClr val="CCCCFF"/>
      </a:accent2>
      <a:accent3>
        <a:srgbClr val="BEBECF"/>
      </a:accent3>
      <a:accent4>
        <a:srgbClr val="DCDCDC"/>
      </a:accent4>
      <a:accent5>
        <a:srgbClr val="BDCAE4"/>
      </a:accent5>
      <a:accent6>
        <a:srgbClr val="B7B7E5"/>
      </a:accent6>
      <a:hlink>
        <a:srgbClr val="66FFFF"/>
      </a:hlink>
      <a:folHlink>
        <a:srgbClr val="FFCCFF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1_飞天乐舞 1">
        <a:dk1>
          <a:srgbClr val="C0C0C0"/>
        </a:dk1>
        <a:lt1>
          <a:srgbClr val="FFFFFF"/>
        </a:lt1>
        <a:dk2>
          <a:srgbClr val="7979A5"/>
        </a:dk2>
        <a:lt2>
          <a:srgbClr val="FFFF00"/>
        </a:lt2>
        <a:accent1>
          <a:srgbClr val="7499D0"/>
        </a:accent1>
        <a:accent2>
          <a:srgbClr val="CCCCFF"/>
        </a:accent2>
        <a:accent3>
          <a:srgbClr val="BEBECF"/>
        </a:accent3>
        <a:accent4>
          <a:srgbClr val="DADADA"/>
        </a:accent4>
        <a:accent5>
          <a:srgbClr val="BCCAE4"/>
        </a:accent5>
        <a:accent6>
          <a:srgbClr val="B9B9E7"/>
        </a:accent6>
        <a:hlink>
          <a:srgbClr val="66FFFF"/>
        </a:hlink>
        <a:folHlink>
          <a:srgbClr val="FF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飞天乐舞 2">
        <a:dk1>
          <a:srgbClr val="C0C0C0"/>
        </a:dk1>
        <a:lt1>
          <a:srgbClr val="FFFFFF"/>
        </a:lt1>
        <a:dk2>
          <a:srgbClr val="586AA4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B4B9CF"/>
        </a:accent3>
        <a:accent4>
          <a:srgbClr val="DADADA"/>
        </a:accent4>
        <a:accent5>
          <a:srgbClr val="C1CDD6"/>
        </a:accent5>
        <a:accent6>
          <a:srgbClr val="B9B9E7"/>
        </a:accent6>
        <a:hlink>
          <a:srgbClr val="FFCC66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飞天乐舞 3">
        <a:dk1>
          <a:srgbClr val="C0C0C0"/>
        </a:dk1>
        <a:lt1>
          <a:srgbClr val="FFFF66"/>
        </a:lt1>
        <a:dk2>
          <a:srgbClr val="000000"/>
        </a:dk2>
        <a:lt2>
          <a:srgbClr val="FFFFFF"/>
        </a:lt2>
        <a:accent1>
          <a:srgbClr val="79869D"/>
        </a:accent1>
        <a:accent2>
          <a:srgbClr val="66FFCC"/>
        </a:accent2>
        <a:accent3>
          <a:srgbClr val="AAAAAA"/>
        </a:accent3>
        <a:accent4>
          <a:srgbClr val="DADA56"/>
        </a:accent4>
        <a:accent5>
          <a:srgbClr val="BEC3CC"/>
        </a:accent5>
        <a:accent6>
          <a:srgbClr val="5CE7B9"/>
        </a:accent6>
        <a:hlink>
          <a:srgbClr val="99CCFF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飞天乐舞 4">
        <a:dk1>
          <a:srgbClr val="C0C0C0"/>
        </a:dk1>
        <a:lt1>
          <a:srgbClr val="FFFF66"/>
        </a:lt1>
        <a:dk2>
          <a:srgbClr val="FFCC99"/>
        </a:dk2>
        <a:lt2>
          <a:srgbClr val="FFFFFF"/>
        </a:lt2>
        <a:accent1>
          <a:srgbClr val="829FB4"/>
        </a:accent1>
        <a:accent2>
          <a:srgbClr val="CCCCFF"/>
        </a:accent2>
        <a:accent3>
          <a:srgbClr val="FFE2CA"/>
        </a:accent3>
        <a:accent4>
          <a:srgbClr val="DADA56"/>
        </a:accent4>
        <a:accent5>
          <a:srgbClr val="C1CDD6"/>
        </a:accent5>
        <a:accent6>
          <a:srgbClr val="B9B9E7"/>
        </a:accent6>
        <a:hlink>
          <a:srgbClr val="99FF99"/>
        </a:hlink>
        <a:folHlink>
          <a:srgbClr val="66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飞天乐舞 5">
        <a:dk1>
          <a:srgbClr val="C0C0C0"/>
        </a:dk1>
        <a:lt1>
          <a:srgbClr val="FFFFFF"/>
        </a:lt1>
        <a:dk2>
          <a:srgbClr val="6699FF"/>
        </a:dk2>
        <a:lt2>
          <a:srgbClr val="FFFF66"/>
        </a:lt2>
        <a:accent1>
          <a:srgbClr val="529280"/>
        </a:accent1>
        <a:accent2>
          <a:srgbClr val="FF99FF"/>
        </a:accent2>
        <a:accent3>
          <a:srgbClr val="B8CAFF"/>
        </a:accent3>
        <a:accent4>
          <a:srgbClr val="DADADA"/>
        </a:accent4>
        <a:accent5>
          <a:srgbClr val="B3C7C0"/>
        </a:accent5>
        <a:accent6>
          <a:srgbClr val="E78AE7"/>
        </a:accent6>
        <a:hlink>
          <a:srgbClr val="FFCC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飞天乐舞 6">
        <a:dk1>
          <a:srgbClr val="C0C0C0"/>
        </a:dk1>
        <a:lt1>
          <a:srgbClr val="FFFFFF"/>
        </a:lt1>
        <a:dk2>
          <a:srgbClr val="3366CC"/>
        </a:dk2>
        <a:lt2>
          <a:srgbClr val="66FFFF"/>
        </a:lt2>
        <a:accent1>
          <a:srgbClr val="58A9CA"/>
        </a:accent1>
        <a:accent2>
          <a:srgbClr val="FFCCFF"/>
        </a:accent2>
        <a:accent3>
          <a:srgbClr val="ADB8E2"/>
        </a:accent3>
        <a:accent4>
          <a:srgbClr val="DADADA"/>
        </a:accent4>
        <a:accent5>
          <a:srgbClr val="B4D1E1"/>
        </a:accent5>
        <a:accent6>
          <a:srgbClr val="E7B9E7"/>
        </a:accent6>
        <a:hlink>
          <a:srgbClr val="FFFF00"/>
        </a:hlink>
        <a:folHlink>
          <a:srgbClr val="99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飞天乐舞 7">
        <a:dk1>
          <a:srgbClr val="C0C0C0"/>
        </a:dk1>
        <a:lt1>
          <a:srgbClr val="FFFF00"/>
        </a:lt1>
        <a:dk2>
          <a:srgbClr val="3F528D"/>
        </a:dk2>
        <a:lt2>
          <a:srgbClr val="00FF00"/>
        </a:lt2>
        <a:accent1>
          <a:srgbClr val="899DAB"/>
        </a:accent1>
        <a:accent2>
          <a:srgbClr val="FF9999"/>
        </a:accent2>
        <a:accent3>
          <a:srgbClr val="AFB3C5"/>
        </a:accent3>
        <a:accent4>
          <a:srgbClr val="DADA00"/>
        </a:accent4>
        <a:accent5>
          <a:srgbClr val="C4CCD2"/>
        </a:accent5>
        <a:accent6>
          <a:srgbClr val="E78A8A"/>
        </a:accent6>
        <a:hlink>
          <a:srgbClr val="FFFF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飞天乐舞 8">
        <a:dk1>
          <a:srgbClr val="C0C0C0"/>
        </a:dk1>
        <a:lt1>
          <a:srgbClr val="99FFCC"/>
        </a:lt1>
        <a:dk2>
          <a:srgbClr val="558167"/>
        </a:dk2>
        <a:lt2>
          <a:srgbClr val="FFCC00"/>
        </a:lt2>
        <a:accent1>
          <a:srgbClr val="6D9D8B"/>
        </a:accent1>
        <a:accent2>
          <a:srgbClr val="CCCCFF"/>
        </a:accent2>
        <a:accent3>
          <a:srgbClr val="B4C1B8"/>
        </a:accent3>
        <a:accent4>
          <a:srgbClr val="82DAAE"/>
        </a:accent4>
        <a:accent5>
          <a:srgbClr val="BACCC4"/>
        </a:accent5>
        <a:accent6>
          <a:srgbClr val="B9B9E7"/>
        </a:accent6>
        <a:hlink>
          <a:srgbClr val="FFFF66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CDESIGNH</Template>
  <TotalTime>0</TotalTime>
  <Words>2593</Words>
  <Application>WPS 演示</Application>
  <PresentationFormat>全屏显示(4:3)</PresentationFormat>
  <Paragraphs>197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楷体</vt:lpstr>
      <vt:lpstr>微软雅黑</vt:lpstr>
      <vt:lpstr>Arial Unicode MS</vt:lpstr>
      <vt:lpstr>Calibri</vt:lpstr>
      <vt:lpstr>飞天乐舞</vt:lpstr>
      <vt:lpstr>1_飞天乐舞</vt:lpstr>
      <vt:lpstr>   结构体</vt:lpstr>
      <vt:lpstr> </vt:lpstr>
      <vt:lpstr>PowerPoint 演示文稿</vt:lpstr>
      <vt:lpstr> </vt:lpstr>
      <vt:lpstr>PowerPoint 演示文稿</vt:lpstr>
      <vt:lpstr>例2: 输入4个学生的姓名，数学成绩，语文成绩，然后求出数学、语文的平均成绩并输出。 </vt:lpstr>
      <vt:lpstr>例3：</vt:lpstr>
      <vt:lpstr>PowerPoint 演示文稿</vt:lpstr>
      <vt:lpstr>例4：甲流病人初筛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泊偬前核们</cp:lastModifiedBy>
  <cp:revision>56</cp:revision>
  <dcterms:created xsi:type="dcterms:W3CDTF">2013-05-03T01:04:00Z</dcterms:created>
  <dcterms:modified xsi:type="dcterms:W3CDTF">2023-03-28T00:50:14Z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2052-11.1.0.13703</vt:lpwstr>
  </property>
  <property fmtid="{D5CDD505-2E9C-101B-9397-08002B2CF9AE}" pid="4" name="ICV">
    <vt:lpwstr>80CAB770AB2A48D8813D346F993EE282</vt:lpwstr>
  </property>
</Properties>
</file>