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65" r:id="rId5"/>
    <p:sldId id="266" r:id="rId6"/>
    <p:sldId id="267" r:id="rId7"/>
    <p:sldId id="268" r:id="rId8"/>
    <p:sldId id="269" r:id="rId9"/>
    <p:sldId id="270" r:id="rId10"/>
    <p:sldId id="272" r:id="rId11"/>
    <p:sldId id="259" r:id="rId12"/>
    <p:sldId id="260" r:id="rId13"/>
    <p:sldId id="284" r:id="rId14"/>
    <p:sldId id="273" r:id="rId15"/>
    <p:sldId id="285" r:id="rId16"/>
    <p:sldId id="308" r:id="rId17"/>
    <p:sldId id="310" r:id="rId18"/>
    <p:sldId id="307" r:id="rId19"/>
    <p:sldId id="279" r:id="rId20"/>
    <p:sldId id="280" r:id="rId21"/>
    <p:sldId id="305" r:id="rId22"/>
  </p:sldIdLst>
  <p:sldSz cx="9144000" cy="6858000" type="screen4x3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28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73056" autoAdjust="0"/>
  </p:normalViewPr>
  <p:slideViewPr>
    <p:cSldViewPr showGuides="1">
      <p:cViewPr varScale="1">
        <p:scale>
          <a:sx n="48" d="100"/>
          <a:sy n="48" d="100"/>
        </p:scale>
        <p:origin x="-714" y="-96"/>
      </p:cViewPr>
      <p:guideLst>
        <p:guide orient="horz" pos="2178"/>
        <p:guide pos="2886"/>
      </p:guideLst>
    </p:cSldViewPr>
  </p:slideViewPr>
  <p:outlineViewPr>
    <p:cViewPr>
      <p:scale>
        <a:sx n="33" d="100"/>
        <a:sy n="33" d="100"/>
      </p:scale>
      <p:origin x="90" y="7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4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550F8C-E496-433C-A2F3-6817426B24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18498-BF82-4E95-90AD-BD66E2D8ACC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同学们，今天我们将进一步学习</a:t>
            </a:r>
            <a:r>
              <a:rPr lang="en-US" altLang="zh-CN" dirty="0" smtClean="0"/>
              <a:t>C++</a:t>
            </a:r>
            <a:r>
              <a:rPr lang="zh-CN" altLang="en-US" dirty="0" smtClean="0"/>
              <a:t>在数值计算上的应用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8498-BF82-4E95-90AD-BD66E2D8A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按顺序存储显然无法满足上述两点要求</a:t>
            </a:r>
            <a:endParaRPr lang="en-US" altLang="zh-CN" dirty="0" smtClean="0"/>
          </a:p>
          <a:p>
            <a:r>
              <a:rPr lang="zh-CN" altLang="en-US" dirty="0" smtClean="0"/>
              <a:t>而倒序存储，自左向右</a:t>
            </a:r>
            <a:r>
              <a:rPr lang="zh-CN" altLang="en-US" sz="1200" b="1" dirty="0" smtClean="0">
                <a:solidFill>
                  <a:srgbClr val="FF0000"/>
                </a:solidFill>
              </a:rPr>
              <a:t>为低位向高位展开</a:t>
            </a:r>
            <a:r>
              <a:rPr lang="zh-CN" altLang="en-US" sz="1200" dirty="0" smtClean="0"/>
              <a:t>，自然对齐数位，且为进位留下了足够的空间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8498-BF82-4E95-90AD-BD66E2D8A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按页面文字讲解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8498-BF82-4E95-90AD-BD66E2D8A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首先来看一个基础的问题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8498-BF82-4E95-90AD-BD66E2D8A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显然，我们直接定义两个整型变量，输入，然后直接输出两数之和即可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8498-BF82-4E95-90AD-BD66E2D8A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可是输入</a:t>
            </a:r>
            <a:r>
              <a:rPr lang="en-US" altLang="zh-CN" dirty="0" smtClean="0"/>
              <a:t>1234567890</a:t>
            </a:r>
            <a:r>
              <a:rPr lang="zh-CN" altLang="en-US" dirty="0" smtClean="0"/>
              <a:t>和</a:t>
            </a:r>
            <a:r>
              <a:rPr lang="en-US" altLang="zh-CN" dirty="0" smtClean="0"/>
              <a:t>9876543210</a:t>
            </a:r>
            <a:r>
              <a:rPr lang="zh-CN" altLang="en-US" dirty="0" smtClean="0"/>
              <a:t>会怎样呢？</a:t>
            </a: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8498-BF82-4E95-90AD-BD66E2D8A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显然，数据溢出了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8498-BF82-4E95-90AD-BD66E2D8A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使用</a:t>
            </a:r>
            <a:r>
              <a:rPr lang="en-US" altLang="zh-CN" dirty="0" smtClean="0"/>
              <a:t>python!</a:t>
            </a:r>
            <a:endParaRPr lang="en-US" altLang="zh-CN" dirty="0" smtClean="0"/>
          </a:p>
          <a:p>
            <a:r>
              <a:rPr lang="en-US" altLang="zh-CN" sz="1200" dirty="0" smtClean="0"/>
              <a:t>Python</a:t>
            </a:r>
            <a:r>
              <a:rPr lang="zh-CN" altLang="en-US" sz="1200" dirty="0" smtClean="0"/>
              <a:t>的高精度支持在底层也是用</a:t>
            </a:r>
            <a:r>
              <a:rPr lang="en-US" altLang="zh-CN" sz="1200" dirty="0" smtClean="0"/>
              <a:t>C</a:t>
            </a:r>
            <a:r>
              <a:rPr lang="zh-CN" altLang="en-US" sz="1200" dirty="0" smtClean="0"/>
              <a:t>实现的，现在就是考虑实现的问题，而且</a:t>
            </a:r>
            <a:r>
              <a:rPr lang="en-US" altLang="zh-CN" sz="1200" dirty="0" smtClean="0"/>
              <a:t>CCF</a:t>
            </a:r>
            <a:r>
              <a:rPr lang="zh-CN" altLang="en-US" sz="1200" dirty="0" smtClean="0"/>
              <a:t>还没开放</a:t>
            </a:r>
            <a:r>
              <a:rPr lang="en-US" altLang="zh-CN" sz="1200" dirty="0" smtClean="0"/>
              <a:t>Python!</a:t>
            </a:r>
            <a:endParaRPr lang="en-US" altLang="zh-CN" sz="1200" dirty="0" smtClean="0"/>
          </a:p>
          <a:p>
            <a:r>
              <a:rPr lang="zh-CN" altLang="en-US" sz="1200" dirty="0" smtClean="0"/>
              <a:t>当然我们可以使用</a:t>
            </a:r>
            <a:r>
              <a:rPr lang="en-US" altLang="zh-CN" sz="1200" dirty="0" smtClean="0"/>
              <a:t>long </a:t>
            </a:r>
            <a:r>
              <a:rPr lang="en-US" altLang="zh-CN" sz="1200" dirty="0" err="1" smtClean="0"/>
              <a:t>long</a:t>
            </a:r>
            <a:r>
              <a:rPr lang="en-US" altLang="zh-CN" sz="1200" dirty="0" smtClean="0"/>
              <a:t> </a:t>
            </a:r>
            <a:r>
              <a:rPr lang="zh-CN" altLang="en-US" sz="1200" dirty="0" smtClean="0"/>
              <a:t>来缓解，但是效果也极其有限</a:t>
            </a:r>
            <a:endParaRPr lang="en-US" altLang="zh-CN" sz="1200" dirty="0" smtClean="0"/>
          </a:p>
          <a:p>
            <a:r>
              <a:rPr lang="zh-CN" altLang="en-US" sz="1200" dirty="0" smtClean="0"/>
              <a:t>试试这两个数相加</a:t>
            </a:r>
            <a:endParaRPr lang="en-US" altLang="zh-CN" sz="1200" dirty="0" smtClean="0"/>
          </a:p>
          <a:p>
            <a:r>
              <a:rPr lang="zh-CN" altLang="en-US" sz="1200" dirty="0" smtClean="0"/>
              <a:t>爆炸了！</a:t>
            </a:r>
            <a:endParaRPr lang="zh-CN" altLang="en-US" sz="1200" dirty="0" smtClean="0"/>
          </a:p>
          <a:p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8498-BF82-4E95-90AD-BD66E2D8A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那还有没有比</a:t>
            </a:r>
            <a:r>
              <a:rPr lang="en-US" altLang="zh-CN" dirty="0" smtClean="0"/>
              <a:t>long</a:t>
            </a:r>
            <a:r>
              <a:rPr lang="en-US" altLang="zh-CN" baseline="0" dirty="0" smtClean="0"/>
              <a:t> </a:t>
            </a:r>
            <a:r>
              <a:rPr lang="en-US" altLang="zh-CN" baseline="0" dirty="0" err="1" smtClean="0"/>
              <a:t>long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更大，能支持更多位数的数据类型呢？</a:t>
            </a:r>
            <a:endParaRPr lang="en-US" altLang="zh-CN" baseline="0" dirty="0" smtClean="0"/>
          </a:p>
          <a:p>
            <a:r>
              <a:rPr lang="zh-CN" altLang="en-US" baseline="0" dirty="0" smtClean="0"/>
              <a:t>显然没有</a:t>
            </a:r>
            <a:endParaRPr lang="en-US" altLang="zh-CN" baseline="0" dirty="0" smtClean="0"/>
          </a:p>
          <a:p>
            <a:r>
              <a:rPr lang="zh-CN" altLang="en-US" baseline="0" dirty="0" smtClean="0"/>
              <a:t>那怎么办？</a:t>
            </a:r>
            <a:endParaRPr lang="en-US" altLang="zh-CN" baseline="0" dirty="0" smtClean="0"/>
          </a:p>
          <a:p>
            <a:r>
              <a:rPr lang="zh-CN" altLang="en-US" baseline="0" dirty="0" smtClean="0"/>
              <a:t>对，我们可以使用更多的变量！一个不行，那就两个，两个不行，那就更多！没有什么数据是一堆变量不能存储的！</a:t>
            </a:r>
            <a:endParaRPr lang="en-US" altLang="zh-CN" baseline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8498-BF82-4E95-90AD-BD66E2D8A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 smtClean="0"/>
              <a:t>解决了存储的基本问题，现在来考虑算法。</a:t>
            </a:r>
            <a:endParaRPr lang="en-US" altLang="zh-CN" dirty="0" smtClean="0"/>
          </a:p>
          <a:p>
            <a:r>
              <a:rPr lang="zh-CN" altLang="en-US" dirty="0" smtClean="0"/>
              <a:t>直接按读入数据的顺序存储在数组里如何？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8498-BF82-4E95-90AD-BD66E2D8A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从竖式运算可以看出</a:t>
            </a:r>
            <a:endParaRPr lang="en-US" altLang="zh-CN" sz="1200" dirty="0" smtClean="0"/>
          </a:p>
          <a:p>
            <a:endParaRPr lang="en-US" altLang="zh-CN" sz="1200" dirty="0" smtClean="0"/>
          </a:p>
          <a:p>
            <a:r>
              <a:rPr lang="zh-CN" altLang="en-US" sz="1200" dirty="0" smtClean="0"/>
              <a:t>一是要数位对齐</a:t>
            </a:r>
            <a:endParaRPr lang="en-US" altLang="zh-CN" sz="1200" dirty="0" smtClean="0"/>
          </a:p>
          <a:p>
            <a:r>
              <a:rPr lang="zh-CN" altLang="en-US" sz="1200" dirty="0" smtClean="0"/>
              <a:t>二是要处理进位</a:t>
            </a:r>
            <a:endParaRPr lang="en-US" altLang="zh-CN" sz="1200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718498-BF82-4E95-90AD-BD66E2D8ACC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22E-C7F2-400D-8346-2B7913C96F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9480-5F69-4DCA-9EC7-AB55A26022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22E-C7F2-400D-8346-2B7913C96F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9480-5F69-4DCA-9EC7-AB55A26022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22E-C7F2-400D-8346-2B7913C96F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9480-5F69-4DCA-9EC7-AB55A26022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22E-C7F2-400D-8346-2B7913C96F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9480-5F69-4DCA-9EC7-AB55A26022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22E-C7F2-400D-8346-2B7913C96F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9480-5F69-4DCA-9EC7-AB55A26022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22E-C7F2-400D-8346-2B7913C96F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9480-5F69-4DCA-9EC7-AB55A26022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22E-C7F2-400D-8346-2B7913C96F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9480-5F69-4DCA-9EC7-AB55A26022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22E-C7F2-400D-8346-2B7913C96F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9480-5F69-4DCA-9EC7-AB55A26022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22E-C7F2-400D-8346-2B7913C96F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9480-5F69-4DCA-9EC7-AB55A26022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22E-C7F2-400D-8346-2B7913C96F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9480-5F69-4DCA-9EC7-AB55A26022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722E-C7F2-400D-8346-2B7913C96F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69480-5F69-4DCA-9EC7-AB55A260225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0722E-C7F2-400D-8346-2B7913C96F8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69480-5F69-4DCA-9EC7-AB55A260225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microsoft.com/office/2007/relationships/hdphoto" Target="../media/image6.wdp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3" Type="http://schemas.openxmlformats.org/officeDocument/2006/relationships/image" Target="../media/image16.png"/><Relationship Id="rId2" Type="http://schemas.openxmlformats.org/officeDocument/2006/relationships/tags" Target="../tags/tag1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microsoft.com/office/2007/relationships/hdphoto" Target="../media/image6.wdp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1700808"/>
            <a:ext cx="8712968" cy="1899643"/>
          </a:xfrm>
        </p:spPr>
        <p:txBody>
          <a:bodyPr>
            <a:noAutofit/>
          </a:bodyPr>
          <a:lstStyle/>
          <a:p>
            <a:r>
              <a:rPr lang="zh-CN" altLang="en-US" sz="60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高精度</a:t>
            </a:r>
            <a:r>
              <a:rPr lang="zh-CN" sz="6000" b="1" dirty="0" smtClean="0">
                <a:latin typeface="楷体_GB2312" panose="02010609030101010101" pitchFamily="49" charset="-122"/>
                <a:ea typeface="楷体_GB2312" panose="02010609030101010101" pitchFamily="49" charset="-122"/>
              </a:rPr>
              <a:t>算法</a:t>
            </a:r>
            <a:endParaRPr lang="zh-CN" sz="6000" b="1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95536" y="762794"/>
            <a:ext cx="5651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200" dirty="0" smtClean="0">
                <a:solidFill>
                  <a:srgbClr val="000099"/>
                </a:solidFill>
                <a:latin typeface="Arial Black" panose="020B0A04020102020204" pitchFamily="34" charset="0"/>
                <a:ea typeface="黑体" panose="02010609060101010101" pitchFamily="2" charset="-122"/>
              </a:rPr>
              <a:t>高精度数值处理</a:t>
            </a:r>
            <a:endParaRPr lang="en-US" altLang="zh-CN" sz="3200" dirty="0">
              <a:solidFill>
                <a:srgbClr val="000099"/>
              </a:solidFill>
              <a:latin typeface="Arial Black" panose="020B0A04020102020204" pitchFamily="34" charset="0"/>
              <a:ea typeface="黑体" panose="02010609060101010101" pitchFamily="2" charset="-122"/>
            </a:endParaRPr>
          </a:p>
        </p:txBody>
      </p:sp>
      <p:sp>
        <p:nvSpPr>
          <p:cNvPr id="5" name="副标题 4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744"/>
          <a:stretch>
            <a:fillRect/>
          </a:stretch>
        </p:blipFill>
        <p:spPr>
          <a:xfrm>
            <a:off x="7308308" y="2598581"/>
            <a:ext cx="1699781" cy="1347655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1524001" y="1397000"/>
          <a:ext cx="218390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/>
                <a:gridCol w="727968"/>
                <a:gridCol w="727968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US" altLang="zh-CN" sz="2400" dirty="0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altLang="zh-CN" sz="2400" dirty="0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altLang="zh-CN" sz="2400" dirty="0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1547664" y="2636912"/>
          <a:ext cx="218390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/>
                <a:gridCol w="727968"/>
                <a:gridCol w="727968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US" altLang="zh-CN" sz="2400" dirty="0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altLang="zh-CN" sz="2400" dirty="0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altLang="zh-CN" sz="2400" dirty="0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71600" y="147549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404" y="1861969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数组下标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6263" y="27173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3532" y="3088612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数组下标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79353" y="3933058"/>
            <a:ext cx="2888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无法满足上述两点要求</a:t>
            </a:r>
            <a:endParaRPr lang="zh-CN" altLang="en-US" sz="2400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5436096" y="1398035"/>
          <a:ext cx="218390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/>
                <a:gridCol w="727968"/>
                <a:gridCol w="727968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US" altLang="zh-CN" sz="2400" dirty="0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altLang="zh-CN" sz="2400" dirty="0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altLang="zh-CN" sz="2400" dirty="0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custDataLst>
              <p:tags r:id="rId6"/>
            </p:custDataLst>
          </p:nvPr>
        </p:nvGraphicFramePr>
        <p:xfrm>
          <a:off x="5459759" y="2637947"/>
          <a:ext cx="2183904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/>
                <a:gridCol w="727968"/>
                <a:gridCol w="727968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0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US" altLang="zh-CN" sz="2400" dirty="0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altLang="zh-CN" sz="2400" dirty="0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altLang="zh-CN" sz="2400" dirty="0" smtClean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4883695" y="14765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587634" y="1863003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数组下标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18358" y="271840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值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643887" y="308837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数组下标</a:t>
            </a:r>
            <a:endParaRPr lang="zh-CN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091448" y="3934091"/>
            <a:ext cx="288859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自左向右为低位向高位展开</a:t>
            </a:r>
            <a:r>
              <a:rPr lang="zh-CN" altLang="en-US" sz="2400" dirty="0" smtClean="0"/>
              <a:t>，自然对齐数位，且为进位留下了足够的空间</a:t>
            </a:r>
            <a:endParaRPr lang="zh-CN" altLang="en-US" sz="2400" dirty="0"/>
          </a:p>
        </p:txBody>
      </p:sp>
      <p:sp>
        <p:nvSpPr>
          <p:cNvPr id="19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存储的选择</a:t>
            </a:r>
            <a:endParaRPr lang="zh-CN" altLang="en-US" dirty="0"/>
          </a:p>
        </p:txBody>
      </p:sp>
      <p:cxnSp>
        <p:nvCxnSpPr>
          <p:cNvPr id="2" name="直接箭头连接符 1"/>
          <p:cNvCxnSpPr/>
          <p:nvPr/>
        </p:nvCxnSpPr>
        <p:spPr>
          <a:xfrm flipV="1">
            <a:off x="1895475" y="1865630"/>
            <a:ext cx="764540" cy="763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5" idx="0"/>
          </p:cNvCxnSpPr>
          <p:nvPr/>
        </p:nvCxnSpPr>
        <p:spPr>
          <a:xfrm flipV="1">
            <a:off x="2639695" y="1886585"/>
            <a:ext cx="751205" cy="7505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  <p:bldP spid="14" grpId="0"/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39750" y="1628775"/>
            <a:ext cx="81578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for (i=0;i&lt;=lena-1;i++) a[lena-i]=a1[i]-48;   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  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//加数放入a数组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for (i=0;i&lt;=lenb-1;i++) b[lenb-i]=b1[i]-</a:t>
            </a:r>
            <a:r>
              <a:rPr lang="en-US" altLang="zh-CN" sz="2400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‘0’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;     //加数放入b数组</a:t>
            </a:r>
            <a:endParaRPr lang="zh-CN" altLang="en-US" sz="2400" dirty="0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750" y="620395"/>
            <a:ext cx="750062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位数的确定：</a:t>
            </a:r>
            <a:r>
              <a:rPr lang="zh-CN" altLang="en-US" sz="2000" b="1" dirty="0">
                <a:latin typeface="Arial" panose="020B0604020202020204" pitchFamily="34" charset="0"/>
                <a:sym typeface="+mn-ea"/>
              </a:rPr>
              <a:t>接收时往往是用字符串的，所以它的位数就等于字符串的长度。</a:t>
            </a:r>
            <a:r>
              <a:rPr lang="en-US" altLang="zh-CN" sz="2000" b="1" dirty="0">
                <a:latin typeface="Arial" panose="020B0604020202020204" pitchFamily="34" charset="0"/>
                <a:sym typeface="+mn-ea"/>
              </a:rPr>
              <a:t>  strlen</a:t>
            </a:r>
            <a:r>
              <a:rPr lang="zh-CN" altLang="en-US" sz="2000" b="1" dirty="0">
                <a:latin typeface="Arial" panose="020B0604020202020204" pitchFamily="34" charset="0"/>
                <a:sym typeface="+mn-ea"/>
              </a:rPr>
              <a:t>（）</a:t>
            </a:r>
            <a:endParaRPr lang="zh-CN" altLang="en-US" sz="2000" b="1" dirty="0">
              <a:latin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关键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进位的处理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51523" y="1329443"/>
            <a:ext cx="56673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从右边的竖式可以看出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每</a:t>
            </a:r>
            <a:r>
              <a:rPr lang="zh-CN" altLang="en-US" sz="2400" dirty="0"/>
              <a:t>一轮相加实际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包含两</a:t>
            </a:r>
            <a:r>
              <a:rPr lang="zh-CN" altLang="en-US" sz="2400" b="1" dirty="0">
                <a:solidFill>
                  <a:srgbClr val="FF0000"/>
                </a:solidFill>
              </a:rPr>
              <a:t>个数以及进位值的相加</a:t>
            </a:r>
            <a:r>
              <a:rPr lang="zh-CN" altLang="en-US" sz="2400" dirty="0"/>
              <a:t>（只不过进位值或为</a:t>
            </a:r>
            <a:r>
              <a:rPr lang="en-US" altLang="zh-CN" sz="2400" dirty="0"/>
              <a:t>1</a:t>
            </a:r>
            <a:r>
              <a:rPr lang="zh-CN" altLang="en-US" sz="2400" dirty="0"/>
              <a:t>或为</a:t>
            </a:r>
            <a:r>
              <a:rPr lang="en-US" altLang="zh-CN" sz="2400" dirty="0"/>
              <a:t>0</a:t>
            </a:r>
            <a:r>
              <a:rPr lang="zh-CN" altLang="en-US" sz="2400" dirty="0" smtClean="0"/>
              <a:t>）。</a:t>
            </a:r>
            <a:endParaRPr lang="en-US" altLang="zh-CN" sz="2400" dirty="0" smtClean="0"/>
          </a:p>
          <a:p>
            <a:endParaRPr lang="en-US" altLang="zh-CN" sz="2400" dirty="0"/>
          </a:p>
          <a:p>
            <a:r>
              <a:rPr lang="zh-CN" altLang="en-US" sz="2400" dirty="0" smtClean="0"/>
              <a:t>每一轮相加的结果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需要考虑是否需要向高位进位</a:t>
            </a:r>
            <a:r>
              <a:rPr lang="zh-CN" altLang="en-US" sz="2400" dirty="0" smtClean="0"/>
              <a:t>。</a:t>
            </a:r>
            <a:endParaRPr lang="en-US" altLang="zh-CN" sz="2400" dirty="0"/>
          </a:p>
          <a:p>
            <a:endParaRPr lang="zh-CN" altLang="en-US" sz="24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5724128" y="1700810"/>
            <a:ext cx="2520280" cy="1864335"/>
            <a:chOff x="5724128" y="1700808"/>
            <a:chExt cx="2520280" cy="1864334"/>
          </a:xfrm>
        </p:grpSpPr>
        <p:sp>
          <p:nvSpPr>
            <p:cNvPr id="5" name="TextBox 4"/>
            <p:cNvSpPr txBox="1"/>
            <p:nvPr/>
          </p:nvSpPr>
          <p:spPr>
            <a:xfrm>
              <a:off x="6588224" y="1700808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5</a:t>
              </a:r>
              <a:endParaRPr lang="zh-CN" alt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280" y="1700808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96336" y="1700808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7</a:t>
              </a:r>
              <a:endParaRPr lang="zh-CN" altLang="en-US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107270" y="2204864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13992" y="2204864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0869" y="2204864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+</a:t>
              </a:r>
              <a:endParaRPr lang="zh-CN" altLang="en-US" sz="2800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724128" y="2852936"/>
              <a:ext cx="25202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7294650" y="256490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613992" y="3041922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0</a:t>
              </a:r>
              <a:endParaRPr lang="zh-CN" altLang="en-US" sz="28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03109" y="3038980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8</a:t>
              </a:r>
              <a:endParaRPr lang="zh-CN" altLang="en-US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55162" y="3038980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51524" y="4293096"/>
            <a:ext cx="8820473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第一轮，</a:t>
            </a:r>
            <a:r>
              <a:rPr lang="en-US" altLang="zh-CN" sz="2400" dirty="0" err="1" smtClean="0"/>
              <a:t>Ans</a:t>
            </a:r>
            <a:r>
              <a:rPr lang="en-US" altLang="zh-CN" sz="2400" dirty="0" smtClean="0"/>
              <a:t>[0]=A[0]+B[0]+Carry=7+3+0=10</a:t>
            </a:r>
            <a:r>
              <a:rPr lang="zh-CN" altLang="en-US" sz="2400" dirty="0" smtClean="0"/>
              <a:t>（进位值</a:t>
            </a:r>
            <a:r>
              <a:rPr lang="en-US" altLang="zh-CN" sz="2400" dirty="0" smtClean="0"/>
              <a:t>Carry</a:t>
            </a:r>
            <a:r>
              <a:rPr lang="zh-CN" altLang="en-US" sz="2400" dirty="0" smtClean="0"/>
              <a:t>初始为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），结果大于等于</a:t>
            </a:r>
            <a:r>
              <a:rPr lang="en-US" altLang="zh-CN" sz="2400" dirty="0" smtClean="0"/>
              <a:t>10</a:t>
            </a:r>
            <a:r>
              <a:rPr lang="zh-CN" altLang="en-US" sz="2400" dirty="0" smtClean="0"/>
              <a:t>，需要进位</a:t>
            </a:r>
            <a:r>
              <a:rPr lang="en-US" altLang="zh-CN" sz="2400" dirty="0" smtClean="0"/>
              <a:t>Carry=</a:t>
            </a:r>
            <a:r>
              <a:rPr lang="en-US" altLang="zh-CN" sz="2400" dirty="0" err="1" smtClean="0"/>
              <a:t>Ans</a:t>
            </a:r>
            <a:r>
              <a:rPr lang="en-US" altLang="zh-CN" sz="2400" dirty="0" smtClean="0"/>
              <a:t>[0]/10=1</a:t>
            </a:r>
            <a:r>
              <a:rPr lang="zh-CN" altLang="en-US" sz="2400" dirty="0" smtClean="0"/>
              <a:t>，</a:t>
            </a:r>
            <a:r>
              <a:rPr lang="en-US" altLang="zh-CN" sz="2400" dirty="0" err="1"/>
              <a:t>Ans</a:t>
            </a:r>
            <a:r>
              <a:rPr lang="en-US" altLang="zh-CN" sz="2400" dirty="0"/>
              <a:t>[0</a:t>
            </a:r>
            <a:r>
              <a:rPr lang="en-US" altLang="zh-CN" sz="2400" dirty="0" smtClean="0"/>
              <a:t>]%=10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/>
              <a:t>第二</a:t>
            </a:r>
            <a:r>
              <a:rPr lang="zh-CN" altLang="en-US" sz="2400" dirty="0" smtClean="0"/>
              <a:t>轮，</a:t>
            </a:r>
            <a:r>
              <a:rPr lang="en-US" altLang="zh-CN" sz="2400" dirty="0" err="1" smtClean="0"/>
              <a:t>Ans</a:t>
            </a:r>
            <a:r>
              <a:rPr lang="en-US" altLang="zh-CN" sz="2400" dirty="0" smtClean="0"/>
              <a:t>[1]=A[1]+B[1]+Carry=3+4+1=8</a:t>
            </a:r>
            <a:r>
              <a:rPr lang="zh-CN" altLang="en-US" sz="2400" dirty="0" smtClean="0"/>
              <a:t>，无需进位，</a:t>
            </a:r>
            <a:r>
              <a:rPr lang="en-US" altLang="zh-CN" sz="2400" dirty="0" smtClean="0"/>
              <a:t>Carry=0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第三轮，</a:t>
            </a:r>
            <a:r>
              <a:rPr lang="en-US" altLang="zh-CN" sz="2400" dirty="0" err="1" smtClean="0"/>
              <a:t>Ans</a:t>
            </a:r>
            <a:r>
              <a:rPr lang="en-US" altLang="zh-CN" sz="2400" dirty="0" smtClean="0"/>
              <a:t>[2]=A[2]+B[2]+Carry=5+0+0=5</a:t>
            </a:r>
            <a:r>
              <a:rPr lang="zh-CN" altLang="en-US" sz="2400" dirty="0" smtClean="0"/>
              <a:t>，无需进位，计算结束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ext Box 2"/>
          <p:cNvSpPr txBox="1"/>
          <p:nvPr>
            <p:custDataLst>
              <p:tags r:id="rId1"/>
            </p:custDataLst>
          </p:nvPr>
        </p:nvSpPr>
        <p:spPr>
          <a:xfrm>
            <a:off x="755650" y="621030"/>
            <a:ext cx="9440863" cy="11372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进位处理：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zh-CN" altLang="en-US" sz="2000" dirty="0">
              <a:latin typeface="Arial" panose="020B0604020202020204" pitchFamily="34" charset="0"/>
            </a:endParaRPr>
          </a:p>
        </p:txBody>
      </p:sp>
      <p:pic>
        <p:nvPicPr>
          <p:cNvPr id="2" name="图片 1" descr="C:\Users\Administrator\Desktop\1.png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2042160" y="1701165"/>
            <a:ext cx="4768850" cy="331597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3985" y="1916430"/>
            <a:ext cx="6692900" cy="1191895"/>
          </a:xfrm>
          <a:prstGeom prst="rect">
            <a:avLst/>
          </a:prstGeom>
        </p:spPr>
      </p:pic>
      <p:sp>
        <p:nvSpPr>
          <p:cNvPr id="7169" name="Text Box 2"/>
          <p:cNvSpPr txBox="1"/>
          <p:nvPr>
            <p:custDataLst>
              <p:tags r:id="rId2"/>
            </p:custDataLst>
          </p:nvPr>
        </p:nvSpPr>
        <p:spPr>
          <a:xfrm>
            <a:off x="683260" y="621030"/>
            <a:ext cx="9440863" cy="11372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处理前导0及因进退位引起的长度变化：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5650" y="1844675"/>
            <a:ext cx="7784465" cy="1588770"/>
          </a:xfrm>
          <a:prstGeom prst="rect">
            <a:avLst/>
          </a:prstGeom>
        </p:spPr>
      </p:pic>
      <p:sp>
        <p:nvSpPr>
          <p:cNvPr id="7169" name="Text Box 2"/>
          <p:cNvSpPr txBox="1"/>
          <p:nvPr>
            <p:custDataLst>
              <p:tags r:id="rId2"/>
            </p:custDataLst>
          </p:nvPr>
        </p:nvSpPr>
        <p:spPr>
          <a:xfrm>
            <a:off x="755650" y="621030"/>
            <a:ext cx="9440863" cy="11372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倒叙输出</a:t>
            </a:r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：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zh-CN" altLang="en-US" sz="20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71550" y="980440"/>
            <a:ext cx="7700010" cy="39420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3200" b="1">
                <a:solidFill>
                  <a:srgbClr val="FF0000"/>
                </a:solidFill>
                <a:highlight>
                  <a:srgbClr val="FFFF00"/>
                </a:highlight>
              </a:rPr>
              <a:t>高精度算法的通用思想</a:t>
            </a:r>
            <a:endParaRPr lang="zh-CN" altLang="en-US" sz="3200" b="1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zh-CN" altLang="en-US" sz="2800"/>
              <a:t>1.字符串 </a:t>
            </a:r>
            <a:r>
              <a:rPr lang="zh-CN" altLang="en-US" sz="2800">
                <a:solidFill>
                  <a:srgbClr val="FF0000"/>
                </a:solidFill>
              </a:rPr>
              <a:t>倒序</a:t>
            </a:r>
            <a:r>
              <a:rPr lang="zh-CN" altLang="en-US" sz="2800"/>
              <a:t> 存储至数组</a:t>
            </a:r>
            <a:endParaRPr lang="zh-CN" altLang="en-US" sz="2800"/>
          </a:p>
          <a:p>
            <a:pPr>
              <a:lnSpc>
                <a:spcPct val="150000"/>
              </a:lnSpc>
            </a:pPr>
            <a:r>
              <a:rPr lang="zh-CN" altLang="en-US" sz="2800"/>
              <a:t>2.按照一般的加、减、乘法进行计算</a:t>
            </a:r>
            <a:endParaRPr lang="zh-CN" altLang="en-US" sz="2800"/>
          </a:p>
          <a:p>
            <a:pPr>
              <a:lnSpc>
                <a:spcPct val="150000"/>
              </a:lnSpc>
            </a:pPr>
            <a:r>
              <a:rPr lang="zh-CN" altLang="en-US" sz="2800"/>
              <a:t>3.处理进位或退位</a:t>
            </a:r>
            <a:endParaRPr lang="zh-CN" altLang="en-US" sz="2800"/>
          </a:p>
          <a:p>
            <a:pPr>
              <a:lnSpc>
                <a:spcPct val="150000"/>
              </a:lnSpc>
            </a:pPr>
            <a:r>
              <a:rPr lang="zh-CN" altLang="en-US" sz="2800"/>
              <a:t>4.处理前导零及因进退位引起的长度变化</a:t>
            </a:r>
            <a:endParaRPr lang="zh-CN" altLang="en-US" sz="2800"/>
          </a:p>
          <a:p>
            <a:pPr>
              <a:lnSpc>
                <a:spcPct val="150000"/>
              </a:lnSpc>
            </a:pPr>
            <a:r>
              <a:rPr lang="zh-CN" altLang="en-US" sz="2800"/>
              <a:t>5.再次倒序输出数组元素（即数字的正序）</a:t>
            </a:r>
            <a:endParaRPr lang="zh-CN" altLang="en-US"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827405" y="404495"/>
            <a:ext cx="2021205" cy="5219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高精度减法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55650" y="908685"/>
            <a:ext cx="78105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dirty="0"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sym typeface="+mn-ea"/>
              </a:rPr>
              <a:t>      </a:t>
            </a:r>
            <a:r>
              <a:rPr lang="zh-CN" altLang="en-US" sz="2000" b="1" dirty="0">
                <a:latin typeface="Arial" panose="020B0604020202020204" pitchFamily="34" charset="0"/>
                <a:sym typeface="+mn-ea"/>
              </a:rPr>
              <a:t>类似加法，可以用竖式求减法。在做减法运算时，需要注意的是：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被减数必须比减数大。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395605" y="2060575"/>
            <a:ext cx="8229600" cy="5220970"/>
          </a:xfrm>
        </p:spPr>
        <p:txBody>
          <a:bodyPr>
            <a:normAutofit/>
          </a:bodyPr>
          <a:p>
            <a:pPr eaLnBrk="1" hangingPunct="1">
              <a:buNone/>
            </a:pPr>
            <a:r>
              <a:rPr lang="zh-CN" altLang="en-US" b="1" dirty="0">
                <a:sym typeface="+mn-ea"/>
              </a:rPr>
              <a:t>  高精度加法计算中需要处理好以下几个问题：</a:t>
            </a:r>
            <a:endParaRPr lang="zh-CN" altLang="en-US" b="1" dirty="0"/>
          </a:p>
          <a:p>
            <a:pPr eaLnBrk="1" hangingPunct="1">
              <a:lnSpc>
                <a:spcPct val="150000"/>
              </a:lnSpc>
              <a:buNone/>
            </a:pPr>
            <a:r>
              <a:rPr lang="zh-CN" altLang="en-US" b="1" dirty="0">
                <a:solidFill>
                  <a:schemeClr val="tx2"/>
                </a:solidFill>
                <a:sym typeface="+mn-ea"/>
              </a:rPr>
              <a:t>	</a:t>
            </a:r>
            <a:r>
              <a:rPr lang="zh-CN" altLang="en-US" sz="2000" b="1" dirty="0">
                <a:solidFill>
                  <a:schemeClr val="tx2"/>
                </a:solidFill>
                <a:sym typeface="+mn-ea"/>
              </a:rPr>
              <a:t>(1)数据的接收方法和存贮方法</a:t>
            </a:r>
            <a:r>
              <a:rPr lang="en-US" altLang="zh-CN" sz="2000" b="1" dirty="0">
                <a:solidFill>
                  <a:schemeClr val="tx2"/>
                </a:solidFill>
                <a:sym typeface="+mn-ea"/>
              </a:rPr>
              <a:t>    </a:t>
            </a:r>
            <a:endParaRPr lang="en-US" altLang="zh-CN" sz="2000" b="1" dirty="0">
              <a:solidFill>
                <a:schemeClr val="tx2"/>
              </a:solidFill>
              <a:sym typeface="+mn-ea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chemeClr val="tx2"/>
                </a:solidFill>
                <a:sym typeface="+mn-ea"/>
              </a:rPr>
              <a:t>      </a:t>
            </a:r>
            <a:r>
              <a:rPr lang="zh-CN" altLang="en-US" sz="2000" b="1" dirty="0">
                <a:solidFill>
                  <a:schemeClr val="tx2"/>
                </a:solidFill>
                <a:latin typeface="Arial" panose="020B0604020202020204" pitchFamily="34" charset="0"/>
                <a:sym typeface="+mn-ea"/>
              </a:rPr>
              <a:t>(2) 高精度数位数的确定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sym typeface="+mn-ea"/>
              </a:rPr>
              <a:t>   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最长的的字符的长度</a:t>
            </a:r>
            <a:endParaRPr lang="zh-CN" alt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   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 </a:t>
            </a:r>
            <a:r>
              <a:rPr lang="zh-CN" altLang="en-US" sz="2000" b="1" dirty="0">
                <a:solidFill>
                  <a:schemeClr val="tx2"/>
                </a:solidFill>
                <a:latin typeface="Arial" panose="020B0604020202020204" pitchFamily="34" charset="0"/>
                <a:sym typeface="+mn-ea"/>
              </a:rPr>
              <a:t>(3) 借位处理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83485" y="4293235"/>
            <a:ext cx="2532380" cy="12268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83895" y="404495"/>
            <a:ext cx="45720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Arial" panose="020B0604020202020204" pitchFamily="34" charset="0"/>
                <a:sym typeface="+mn-ea"/>
              </a:rPr>
              <a:t>(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sym typeface="+mn-ea"/>
              </a:rPr>
              <a:t>4</a:t>
            </a:r>
            <a:r>
              <a:rPr lang="zh-CN" altLang="en-US" sz="2000" b="1" dirty="0">
                <a:solidFill>
                  <a:schemeClr val="tx2"/>
                </a:solidFill>
                <a:latin typeface="Arial" panose="020B0604020202020204" pitchFamily="34" charset="0"/>
                <a:sym typeface="+mn-ea"/>
              </a:rPr>
              <a:t>) 去前导零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  <a:sym typeface="+mn-ea"/>
            </a:endParaRPr>
          </a:p>
        </p:txBody>
      </p:sp>
      <p:pic>
        <p:nvPicPr>
          <p:cNvPr id="5" name="图片 4" descr="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940" y="957580"/>
            <a:ext cx="3143250" cy="77152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755650" y="1916430"/>
            <a:ext cx="45720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2"/>
                </a:solidFill>
                <a:latin typeface="Arial" panose="020B0604020202020204" pitchFamily="34" charset="0"/>
                <a:sym typeface="+mn-ea"/>
              </a:rPr>
              <a:t>(</a:t>
            </a:r>
            <a:r>
              <a:rPr lang="en-US" altLang="zh-CN" sz="2000" b="1" dirty="0">
                <a:solidFill>
                  <a:schemeClr val="tx2"/>
                </a:solidFill>
                <a:latin typeface="Arial" panose="020B0604020202020204" pitchFamily="34" charset="0"/>
                <a:sym typeface="+mn-ea"/>
              </a:rPr>
              <a:t>5</a:t>
            </a:r>
            <a:r>
              <a:rPr lang="zh-CN" altLang="en-US" sz="2000" b="1" dirty="0">
                <a:solidFill>
                  <a:schemeClr val="tx2"/>
                </a:solidFill>
                <a:latin typeface="Arial" panose="020B0604020202020204" pitchFamily="34" charset="0"/>
                <a:sym typeface="+mn-ea"/>
              </a:rPr>
              <a:t>) 倒序输出</a:t>
            </a:r>
            <a:endParaRPr lang="zh-CN" altLang="en-US" sz="2000" b="1" dirty="0">
              <a:solidFill>
                <a:schemeClr val="tx2"/>
              </a:solidFill>
              <a:latin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39750" y="1124585"/>
            <a:ext cx="8229600" cy="3439160"/>
          </a:xfrm>
          <a:prstGeom prst="rect">
            <a:avLst/>
          </a:prstGeom>
        </p:spPr>
      </p:pic>
      <p:pic>
        <p:nvPicPr>
          <p:cNvPr id="8" name="图片 7" descr="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99795" y="4940935"/>
            <a:ext cx="3768090" cy="530225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827405" y="404495"/>
            <a:ext cx="2021205" cy="5219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 anchor="t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高精度乘法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A+B</a:t>
            </a:r>
            <a:r>
              <a:rPr lang="zh-CN" altLang="en-US" dirty="0" smtClean="0"/>
              <a:t>问题</a:t>
            </a:r>
            <a:endParaRPr lang="zh-CN" alt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85480" y="1093391"/>
            <a:ext cx="7902947" cy="97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题目描述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给两个正整数</a:t>
            </a:r>
            <a:r>
              <a:rPr lang="en-US" altLang="zh-CN" sz="2400" dirty="0" smtClean="0">
                <a:solidFill>
                  <a:srgbClr val="333333"/>
                </a:solidFill>
                <a:latin typeface="+mn-ea"/>
                <a:ea typeface="+mn-ea"/>
              </a:rPr>
              <a:t>A</a:t>
            </a:r>
            <a:r>
              <a:rPr lang="zh-CN" altLang="en-US" sz="2400" dirty="0" smtClean="0">
                <a:solidFill>
                  <a:srgbClr val="333333"/>
                </a:solidFill>
                <a:latin typeface="+mn-ea"/>
                <a:ea typeface="+mn-ea"/>
              </a:rPr>
              <a:t>和</a:t>
            </a:r>
            <a:r>
              <a:rPr lang="en-US" altLang="zh-CN" sz="2400" dirty="0" smtClean="0">
                <a:solidFill>
                  <a:srgbClr val="333333"/>
                </a:solidFill>
                <a:latin typeface="+mn-ea"/>
                <a:ea typeface="+mn-ea"/>
              </a:rPr>
              <a:t>B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，计算它们的和。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92096" y="2533551"/>
            <a:ext cx="5304040" cy="97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输入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+mn-ea"/>
                <a:ea typeface="+mn-ea"/>
              </a:rPr>
              <a:t>两行，每行表示一个数</a:t>
            </a: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ea typeface="Helvetica Neue"/>
              </a:rPr>
              <a:t>。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482714" y="3973711"/>
            <a:ext cx="6897598" cy="979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88872" numCol="1" anchor="ctr" anchorCtr="0" compatLnSpc="1"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inherit"/>
              </a:rPr>
              <a:t>输出</a:t>
            </a:r>
            <a:endParaRPr kumimoji="0" lang="zh-CN" alt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2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 Neue"/>
              </a:rPr>
              <a:t>输出它们的和。</a:t>
            </a:r>
            <a:endParaRPr kumimoji="0" lang="zh-CN" altLang="zh-CN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19811" y="2527156"/>
            <a:ext cx="386861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样例输入</a:t>
            </a:r>
            <a:endParaRPr lang="en-US" altLang="zh-CN" sz="2800" b="1" dirty="0" smtClean="0"/>
          </a:p>
          <a:p>
            <a:r>
              <a:rPr lang="en-US" altLang="zh-CN" sz="2400" dirty="0" smtClean="0"/>
              <a:t>1</a:t>
            </a:r>
            <a:endParaRPr lang="en-US" altLang="zh-CN" sz="2400" dirty="0" smtClean="0"/>
          </a:p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499026" y="4048616"/>
            <a:ext cx="286515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样例输入</a:t>
            </a:r>
            <a:endParaRPr lang="en-US" altLang="zh-CN" sz="2800" b="1" dirty="0" smtClean="0"/>
          </a:p>
          <a:p>
            <a:r>
              <a:rPr lang="en-US" altLang="zh-CN" sz="2400" dirty="0"/>
              <a:t>3</a:t>
            </a:r>
            <a:endParaRPr lang="en-US" altLang="zh-CN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GUIDE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3" t="13318" r="47541" b="43341"/>
          <a:stretch>
            <a:fillRect/>
          </a:stretch>
        </p:blipFill>
        <p:spPr>
          <a:xfrm>
            <a:off x="1547664" y="980730"/>
            <a:ext cx="5544616" cy="454783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37273" y="5805267"/>
            <a:ext cx="6048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程序非常非常简单！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GUIDE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63" t="13318" r="47541" b="43341"/>
          <a:stretch>
            <a:fillRect/>
          </a:stretch>
        </p:blipFill>
        <p:spPr>
          <a:xfrm>
            <a:off x="-28694" y="1016732"/>
            <a:ext cx="4213948" cy="345638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4186082" y="1124744"/>
            <a:ext cx="46785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 smtClean="0"/>
              <a:t>可是输入</a:t>
            </a:r>
            <a:r>
              <a:rPr lang="en-US" altLang="zh-CN" sz="3200" dirty="0"/>
              <a:t>1234567890</a:t>
            </a:r>
            <a:r>
              <a:rPr lang="zh-CN" altLang="en-US" sz="3200" dirty="0"/>
              <a:t>和</a:t>
            </a:r>
            <a:r>
              <a:rPr lang="en-US" altLang="zh-CN" sz="3200" dirty="0"/>
              <a:t>9876543210</a:t>
            </a:r>
            <a:r>
              <a:rPr lang="zh-CN" altLang="en-US" sz="3200" dirty="0"/>
              <a:t>会</a:t>
            </a:r>
            <a:r>
              <a:rPr lang="zh-CN" altLang="en-US" sz="3200" dirty="0" smtClean="0"/>
              <a:t>怎样呢？</a:t>
            </a:r>
            <a:endParaRPr lang="en-US" altLang="zh-CN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909" y="2488872"/>
            <a:ext cx="5940095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491880" y="5513775"/>
            <a:ext cx="45365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</a:rPr>
              <a:t>正确答案是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11111111100 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60595" y="1700808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/>
              <a:t>为什么？</a:t>
            </a:r>
            <a:endParaRPr lang="zh-CN" altLang="en-US" sz="5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27784" y="3212976"/>
            <a:ext cx="4104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 smtClean="0">
                <a:solidFill>
                  <a:srgbClr val="FF0000"/>
                </a:solidFill>
              </a:rPr>
              <a:t>溢出！</a:t>
            </a:r>
            <a:endParaRPr lang="zh-CN" altLang="en-US" sz="5400" b="1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265" y="1861011"/>
            <a:ext cx="2703934" cy="270393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781512" y="5272560"/>
            <a:ext cx="595884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zh-CN" altLang="en-US" sz="2800" b="1" dirty="0"/>
              <a:t>超过了</a:t>
            </a:r>
            <a:r>
              <a:rPr lang="en-US" altLang="zh-CN" sz="2800" b="1" dirty="0" err="1"/>
              <a:t>int</a:t>
            </a:r>
            <a:r>
              <a:rPr lang="zh-CN" altLang="en-US" sz="2800" b="1" dirty="0"/>
              <a:t>所能存储的数据范围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60898" y="553878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如何</a:t>
            </a:r>
            <a:r>
              <a:rPr lang="zh-CN" altLang="en-US" sz="4800" dirty="0" smtClean="0"/>
              <a:t>解决？</a:t>
            </a:r>
            <a:endParaRPr lang="en-US" altLang="zh-CN" sz="4800" dirty="0"/>
          </a:p>
        </p:txBody>
      </p:sp>
      <p:sp>
        <p:nvSpPr>
          <p:cNvPr id="10" name="TextBox 9"/>
          <p:cNvSpPr txBox="1"/>
          <p:nvPr/>
        </p:nvSpPr>
        <p:spPr>
          <a:xfrm>
            <a:off x="674232" y="1556792"/>
            <a:ext cx="4680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使用</a:t>
            </a:r>
            <a:r>
              <a:rPr lang="en-US" altLang="zh-CN" sz="2800" dirty="0" smtClean="0"/>
              <a:t>long </a:t>
            </a:r>
            <a:r>
              <a:rPr lang="en-US" altLang="zh-CN" sz="2800" dirty="0" err="1" smtClean="0"/>
              <a:t>long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？</a:t>
            </a:r>
            <a:endParaRPr lang="zh-CN" altLang="en-US" sz="28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19" y="3462372"/>
            <a:ext cx="5004729" cy="2125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08922" y="2080015"/>
            <a:ext cx="59046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试试</a:t>
            </a:r>
            <a:endParaRPr lang="en-US" altLang="zh-CN" sz="2800" dirty="0" smtClean="0"/>
          </a:p>
          <a:p>
            <a:r>
              <a:rPr lang="en-US" altLang="zh-CN" sz="2800" dirty="0" smtClean="0"/>
              <a:t>10000000000000000000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19</a:t>
            </a:r>
            <a:r>
              <a:rPr lang="zh-CN" altLang="en-US" sz="2800" dirty="0" smtClean="0"/>
              <a:t>个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+</a:t>
            </a:r>
            <a:endParaRPr lang="en-US" altLang="zh-CN" sz="2800" dirty="0"/>
          </a:p>
          <a:p>
            <a:r>
              <a:rPr lang="en-US" altLang="zh-CN" sz="2800" dirty="0"/>
              <a:t>10000000000000000000</a:t>
            </a:r>
            <a:endParaRPr lang="zh-CN" altLang="en-US" sz="2800" dirty="0"/>
          </a:p>
        </p:txBody>
      </p:sp>
      <p:sp>
        <p:nvSpPr>
          <p:cNvPr id="12" name="矩形 11"/>
          <p:cNvSpPr/>
          <p:nvPr/>
        </p:nvSpPr>
        <p:spPr>
          <a:xfrm>
            <a:off x="6008533" y="4294437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同样爆炸了！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aintBrus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7744"/>
          <a:stretch>
            <a:fillRect/>
          </a:stretch>
        </p:blipFill>
        <p:spPr>
          <a:xfrm>
            <a:off x="6588226" y="4596487"/>
            <a:ext cx="1699781" cy="13476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60898" y="553878"/>
            <a:ext cx="33123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800" dirty="0"/>
              <a:t>如何</a:t>
            </a:r>
            <a:r>
              <a:rPr lang="zh-CN" altLang="en-US" sz="4800" dirty="0" smtClean="0"/>
              <a:t>解决？</a:t>
            </a:r>
            <a:endParaRPr lang="en-US" altLang="zh-CN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533898" y="4687019"/>
            <a:ext cx="35663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能支持</a:t>
            </a:r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更大</a:t>
            </a:r>
            <a:r>
              <a:rPr lang="zh-CN" altLang="en-US" sz="2800" dirty="0" smtClean="0"/>
              <a:t>整数的数据类型？</a:t>
            </a:r>
            <a:endParaRPr lang="zh-CN" altLang="en-US" sz="2800" dirty="0"/>
          </a:p>
        </p:txBody>
      </p:sp>
      <p:sp>
        <p:nvSpPr>
          <p:cNvPr id="7" name="AutoShape 2" descr="http://mmbiz.qpic.cn/mmbiz/gzsV9YoDiajw1k2nQiaYTewySNOicl5Q7fCWmheEOnOJPe0DwWDPMh95tmMiaKX629LC3xBrJ6ian3WybbaFRd79xicQ/640?wx_fmt=png&amp;tp=webp&amp;wxfrom=5&amp;wx_lazy=1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4"/>
            <a:ext cx="2905470" cy="276316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1791831"/>
            <a:ext cx="3168352" cy="301316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271528" y="4902459"/>
            <a:ext cx="2633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更多</a:t>
            </a:r>
            <a:r>
              <a:rPr lang="zh-CN" altLang="en-US" sz="2800" dirty="0" smtClean="0"/>
              <a:t>的变量？</a:t>
            </a:r>
            <a:endParaRPr lang="zh-CN" alt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3347864" y="6290159"/>
            <a:ext cx="5256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数组</a:t>
            </a:r>
            <a:r>
              <a:rPr lang="zh-CN" altLang="en-US" sz="36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可以很好地满足要求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39273" y="5682529"/>
            <a:ext cx="431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显然没有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004048" y="5682529"/>
            <a:ext cx="4314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这个可以有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849" y="1556792"/>
            <a:ext cx="8229600" cy="1324744"/>
          </a:xfrm>
        </p:spPr>
        <p:txBody>
          <a:bodyPr/>
          <a:lstStyle/>
          <a:p>
            <a:r>
              <a:rPr lang="zh-CN" altLang="en-US" dirty="0" smtClean="0"/>
              <a:t>实际上是针对小学加法竖式运算的模拟。</a:t>
            </a:r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5724128" y="3068964"/>
            <a:ext cx="2520280" cy="1864335"/>
            <a:chOff x="5724128" y="3068960"/>
            <a:chExt cx="2520280" cy="1864334"/>
          </a:xfrm>
        </p:grpSpPr>
        <p:sp>
          <p:nvSpPr>
            <p:cNvPr id="4" name="TextBox 3"/>
            <p:cNvSpPr txBox="1"/>
            <p:nvPr/>
          </p:nvSpPr>
          <p:spPr>
            <a:xfrm>
              <a:off x="6588224" y="3068960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5</a:t>
              </a:r>
              <a:endParaRPr lang="zh-CN" altLang="en-US" sz="28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92280" y="3068960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96336" y="3068960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7</a:t>
              </a:r>
              <a:endParaRPr lang="zh-CN" altLang="en-US" sz="28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7270" y="3573016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4</a:t>
              </a:r>
              <a:endParaRPr lang="zh-CN" altLang="en-US" sz="28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613992" y="3573016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3</a:t>
              </a:r>
              <a:endParaRPr lang="zh-CN" altLang="en-US" sz="28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90869" y="3573016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+</a:t>
              </a:r>
              <a:endParaRPr lang="zh-CN" altLang="en-US" sz="2800" dirty="0"/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5724128" y="4221088"/>
              <a:ext cx="252028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7294650" y="393305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/>
                <a:t>1</a:t>
              </a:r>
              <a:endParaRPr lang="zh-CN" altLang="en-US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613992" y="4410074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0</a:t>
              </a:r>
              <a:endParaRPr lang="zh-CN" altLang="en-US" sz="28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03109" y="4407132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8</a:t>
              </a:r>
              <a:endParaRPr lang="zh-CN" altLang="en-US" sz="2800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555162" y="4407132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5</a:t>
              </a:r>
              <a:endParaRPr lang="zh-CN" altLang="en-US" sz="2800" dirty="0"/>
            </a:p>
          </p:txBody>
        </p:sp>
      </p:grpSp>
      <p:graphicFrame>
        <p:nvGraphicFramePr>
          <p:cNvPr id="18" name="表格 17"/>
          <p:cNvGraphicFramePr>
            <a:graphicFrameLocks noGrp="1"/>
          </p:cNvGraphicFramePr>
          <p:nvPr/>
        </p:nvGraphicFramePr>
        <p:xfrm>
          <a:off x="1484915" y="3074888"/>
          <a:ext cx="218390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/>
                <a:gridCol w="727968"/>
                <a:gridCol w="727968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5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7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479030" y="3763888"/>
          <a:ext cx="218390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7968"/>
                <a:gridCol w="727968"/>
                <a:gridCol w="727968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4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smtClean="0"/>
                        <a:t>3</a:t>
                      </a:r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3263546"/>
            <a:ext cx="782262" cy="782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849" y="1556792"/>
            <a:ext cx="8229600" cy="1324744"/>
          </a:xfrm>
        </p:spPr>
        <p:txBody>
          <a:bodyPr/>
          <a:lstStyle/>
          <a:p>
            <a:r>
              <a:rPr lang="zh-CN" altLang="en-US" dirty="0" smtClean="0"/>
              <a:t>实际上是对小学加法竖式运算的模拟。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88224" y="306896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092280" y="306896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596336" y="306896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7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107270" y="357301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4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613992" y="357301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3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5990869" y="357301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+</a:t>
            </a:r>
            <a:endParaRPr lang="zh-CN" altLang="en-US" sz="28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5724128" y="4221088"/>
            <a:ext cx="252028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294650" y="3933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13992" y="441007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0</a:t>
            </a:r>
            <a:endParaRPr lang="zh-CN" alt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7103109" y="440713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8</a:t>
            </a:r>
            <a:endParaRPr lang="zh-CN" alt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6555162" y="440713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/>
              <a:t>5</a:t>
            </a:r>
            <a:endParaRPr lang="zh-CN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60650" y="2783829"/>
            <a:ext cx="4968553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/>
              <a:t>从竖式运算可以看出</a:t>
            </a:r>
            <a:endParaRPr lang="en-US" altLang="zh-CN" sz="2800" dirty="0" smtClean="0"/>
          </a:p>
          <a:p>
            <a:endParaRPr lang="en-US" altLang="zh-CN" sz="2800" dirty="0" smtClean="0"/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一是要数位对齐</a:t>
            </a:r>
            <a:endParaRPr lang="en-US" altLang="zh-CN" sz="2800" b="1" dirty="0" smtClean="0">
              <a:solidFill>
                <a:srgbClr val="FF0000"/>
              </a:solidFill>
            </a:endParaRPr>
          </a:p>
          <a:p>
            <a:r>
              <a:rPr lang="zh-CN" altLang="en-US" sz="2800" b="1" dirty="0" smtClean="0">
                <a:solidFill>
                  <a:srgbClr val="FF0000"/>
                </a:solidFill>
              </a:rPr>
              <a:t>二是要处理进位</a:t>
            </a:r>
            <a:endParaRPr lang="zh-CN" altLang="en-US" sz="2800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tags/tag1.xml><?xml version="1.0" encoding="utf-8"?>
<p:tagLst xmlns:p="http://schemas.openxmlformats.org/presentationml/2006/main">
  <p:tag name="KSO_WM_UNIT_TABLE_BEAUTIFY" val="smartTable{ad401314-e624-4066-9f29-10a9952f1e9f}"/>
</p:tagLst>
</file>

<file path=ppt/tags/tag10.xml><?xml version="1.0" encoding="utf-8"?>
<p:tagLst xmlns:p="http://schemas.openxmlformats.org/presentationml/2006/main">
  <p:tag name="KSO_WM_UNIT_PLACING_PICTURE_USER_VIEWPORT" val="{&quot;height&quot;:2565,&quot;width&quot;:5295}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PP_MARK_KEY" val="10e545c8-450b-42e7-96c6-344898298cc1"/>
  <p:tag name="COMMONDATA" val="eyJoZGlkIjoiMTAzZGVhODBhNzYxOGFjYTAwNTk1MzUwMWEzZjY3MWEifQ=="/>
</p:tagLst>
</file>

<file path=ppt/tags/tag2.xml><?xml version="1.0" encoding="utf-8"?>
<p:tagLst xmlns:p="http://schemas.openxmlformats.org/presentationml/2006/main">
  <p:tag name="KSO_WM_UNIT_TABLE_BEAUTIFY" val="smartTable{07f984f7-7b21-4de6-b323-3173c5c8a1ce}"/>
</p:tagLst>
</file>

<file path=ppt/tags/tag3.xml><?xml version="1.0" encoding="utf-8"?>
<p:tagLst xmlns:p="http://schemas.openxmlformats.org/presentationml/2006/main">
  <p:tag name="KSO_WM_UNIT_TABLE_BEAUTIFY" val="smartTable{557497fa-1f60-4637-a971-dd67225700cb}"/>
</p:tagLst>
</file>

<file path=ppt/tags/tag4.xml><?xml version="1.0" encoding="utf-8"?>
<p:tagLst xmlns:p="http://schemas.openxmlformats.org/presentationml/2006/main">
  <p:tag name="KSO_WM_UNIT_TABLE_BEAUTIFY" val="smartTable{1b7293d3-65ac-482a-bd65-78eb358bff33}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PLACING_PICTURE_USER_VIEWPORT" val="{&quot;height&quot;:4680,&quot;width&quot;:7608}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1148</Words>
  <Application>WPS 演示</Application>
  <PresentationFormat>全屏显示(4:3)</PresentationFormat>
  <Paragraphs>259</Paragraphs>
  <Slides>19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3" baseType="lpstr">
      <vt:lpstr>Arial</vt:lpstr>
      <vt:lpstr>宋体</vt:lpstr>
      <vt:lpstr>Wingdings</vt:lpstr>
      <vt:lpstr>楷体_GB2312</vt:lpstr>
      <vt:lpstr>新宋体</vt:lpstr>
      <vt:lpstr>Arial Black</vt:lpstr>
      <vt:lpstr>黑体</vt:lpstr>
      <vt:lpstr>inherit</vt:lpstr>
      <vt:lpstr>Segoe Print</vt:lpstr>
      <vt:lpstr>Helvetica Neue</vt:lpstr>
      <vt:lpstr>Calibri</vt:lpstr>
      <vt:lpstr>微软雅黑</vt:lpstr>
      <vt:lpstr>Arial Unicode MS</vt:lpstr>
      <vt:lpstr>Office 主题​​</vt:lpstr>
      <vt:lpstr>高精度算法</vt:lpstr>
      <vt:lpstr>A+B问题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算法</vt:lpstr>
      <vt:lpstr>算法</vt:lpstr>
      <vt:lpstr>存储的选择</vt:lpstr>
      <vt:lpstr>PowerPoint 演示文稿</vt:lpstr>
      <vt:lpstr>关键——进位的处理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hudongming</dc:creator>
  <cp:lastModifiedBy>泊偬前核们</cp:lastModifiedBy>
  <cp:revision>95</cp:revision>
  <dcterms:created xsi:type="dcterms:W3CDTF">2018-02-06T07:33:00Z</dcterms:created>
  <dcterms:modified xsi:type="dcterms:W3CDTF">2023-04-21T07:26:41Z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EB9273288B1C4C1D9C507D1B9699C8A0</vt:lpwstr>
  </property>
  <property fmtid="{D5CDD505-2E9C-101B-9397-08002B2CF9AE}" pid="3" name="KSOProductBuildVer">
    <vt:lpwstr>2052-11.1.0.14036</vt:lpwstr>
  </property>
</Properties>
</file>