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3"/>
  </p:notesMasterIdLst>
  <p:sldIdLst>
    <p:sldId id="383" r:id="rId4"/>
    <p:sldId id="384" r:id="rId5"/>
    <p:sldId id="386" r:id="rId6"/>
    <p:sldId id="459" r:id="rId7"/>
    <p:sldId id="405" r:id="rId8"/>
    <p:sldId id="406" r:id="rId9"/>
    <p:sldId id="407" r:id="rId10"/>
    <p:sldId id="481" r:id="rId11"/>
    <p:sldId id="482" r:id="rId12"/>
    <p:sldId id="483" r:id="rId13"/>
    <p:sldId id="484" r:id="rId14"/>
    <p:sldId id="485" r:id="rId15"/>
    <p:sldId id="409" r:id="rId16"/>
    <p:sldId id="410" r:id="rId17"/>
    <p:sldId id="411" r:id="rId18"/>
    <p:sldId id="412" r:id="rId19"/>
    <p:sldId id="414" r:id="rId20"/>
    <p:sldId id="413" r:id="rId21"/>
    <p:sldId id="415" r:id="rId22"/>
    <p:sldId id="418" r:id="rId23"/>
    <p:sldId id="417" r:id="rId24"/>
    <p:sldId id="416" r:id="rId25"/>
    <p:sldId id="419" r:id="rId26"/>
    <p:sldId id="439" r:id="rId27"/>
    <p:sldId id="442" r:id="rId28"/>
    <p:sldId id="452" r:id="rId29"/>
    <p:sldId id="454" r:id="rId30"/>
    <p:sldId id="513" r:id="rId31"/>
    <p:sldId id="514" r:id="rId32"/>
    <p:sldId id="510" r:id="rId33"/>
    <p:sldId id="515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524" r:id="rId42"/>
    <p:sldId id="525" r:id="rId43"/>
    <p:sldId id="526" r:id="rId44"/>
    <p:sldId id="527" r:id="rId45"/>
    <p:sldId id="528" r:id="rId46"/>
    <p:sldId id="529" r:id="rId47"/>
    <p:sldId id="486" r:id="rId48"/>
    <p:sldId id="487" r:id="rId49"/>
    <p:sldId id="488" r:id="rId50"/>
    <p:sldId id="489" r:id="rId51"/>
    <p:sldId id="490" r:id="rId52"/>
    <p:sldId id="491" r:id="rId53"/>
    <p:sldId id="492" r:id="rId54"/>
    <p:sldId id="538" r:id="rId55"/>
    <p:sldId id="539" r:id="rId56"/>
    <p:sldId id="540" r:id="rId57"/>
    <p:sldId id="542" r:id="rId58"/>
    <p:sldId id="547" r:id="rId59"/>
    <p:sldId id="543" r:id="rId60"/>
    <p:sldId id="541" r:id="rId61"/>
    <p:sldId id="544" r:id="rId62"/>
    <p:sldId id="458" r:id="rId64"/>
  </p:sldIdLst>
  <p:sldSz cx="9144000" cy="6858000" type="screen4x3"/>
  <p:notesSz cx="6858000" cy="9144000"/>
  <p:custDataLst>
    <p:tags r:id="rId6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27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B00"/>
    <a:srgbClr val="893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08"/>
    <p:restoredTop sz="94660"/>
  </p:normalViewPr>
  <p:slideViewPr>
    <p:cSldViewPr showGuides="1">
      <p:cViewPr>
        <p:scale>
          <a:sx n="66" d="100"/>
          <a:sy n="66" d="100"/>
        </p:scale>
        <p:origin x="-1692" y="-222"/>
      </p:cViewPr>
      <p:guideLst>
        <p:guide orient="horz" pos="2193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gs" Target="tags/tag18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0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chemeClr val="accent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pct5">
          <a:fgClr>
            <a:schemeClr val="accent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ª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ª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png"/><Relationship Id="rId1" Type="http://schemas.openxmlformats.org/officeDocument/2006/relationships/tags" Target="../tags/tag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700" y="1801494"/>
            <a:ext cx="8540750" cy="44989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marL="0" indent="0" algn="ctr" fontAlgn="base">
              <a:buNone/>
            </a:pPr>
            <a:r>
              <a:rPr lang="zh-CN" altLang="en-US" sz="7200" b="1" strike="noStrike" noProof="1">
                <a:ln w="9525">
                  <a:noFill/>
                  <a:prstDash val="solid"/>
                </a:ln>
                <a:solidFill>
                  <a:schemeClr val="accent6">
                    <a:lumMod val="10000"/>
                  </a:schemeClr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桶  排  序</a:t>
            </a:r>
            <a:endParaRPr lang="zh-CN" altLang="en-US" sz="7200" b="1" strike="noStrike" noProof="1">
              <a:ln w="9525">
                <a:noFill/>
                <a:prstDash val="solid"/>
              </a:ln>
              <a:solidFill>
                <a:schemeClr val="accent6">
                  <a:lumMod val="10000"/>
                </a:schemeClr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24578" name="内容占位符 1" descr="冒泡排序 堆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2550" y="228600"/>
            <a:ext cx="3535363" cy="647858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163" y="328613"/>
            <a:ext cx="8936038" cy="6400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明明的随机数</a:t>
            </a:r>
            <a:endParaRPr lang="zh-CN" altLang="en-US" b="1" noProof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【问题描述】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明想在学校中请一些同学一起做一项问卷调查，为了实验的客观性，他先用计算机生成了N个1到1000之间的随机整数（N≤100），对于其中重复的数字，只保留一个，把其余相同的数去掉，不同的数对应着不同的学生的学号。然后再把这些数从小到大排序，按照排好的顺序去找同学做调查。请你协助明明完成“去重”与“排序”的工作。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【输入文件】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第1行为1个正整数，表示所生成的随机数的个数：N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第2行有N个用空格隔开的正整数，为所产生的随机数。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【输出文件】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第1行为1个正整数M，表示不相同的随机数的个数。第2行为M个用空格隔开的正整数，为从小到大排好序的不相同的随机数。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【输入样例】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20 40 32 67 40 20 89 300 400 15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【输出样例】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15 20 32 40 67 89 300 400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en-US" altLang="zh-CN"/>
          </a:p>
        </p:txBody>
      </p:sp>
      <p:pic>
        <p:nvPicPr>
          <p:cNvPr id="27650" name="内容占位符 3" descr="明明随机数 桶排序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8313" y="71438"/>
            <a:ext cx="5338762" cy="64389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2290" name="内容占位符 2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-635" y="1801494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cene3d>
              <a:camera prst="orthographicFront"/>
              <a:lightRig rig="threePt" dir="t"/>
            </a:scene3d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base">
              <a:buNone/>
            </a:pPr>
            <a:r>
              <a:rPr lang="zh-CN" altLang="en-US" sz="7200" b="1" strike="noStrike" noProof="1">
                <a:ln w="9525">
                  <a:noFill/>
                  <a:prstDash val="solid"/>
                </a:ln>
                <a:solidFill>
                  <a:schemeClr val="accent6">
                    <a:lumMod val="10000"/>
                  </a:schemeClr>
                </a:solidFill>
                <a:effectLst/>
                <a:latin typeface="华文楷体" panose="02010600040101010101" charset="-122"/>
                <a:ea typeface="华文楷体" panose="02010600040101010101" charset="-122"/>
                <a:cs typeface="+mn-cs"/>
              </a:rPr>
              <a:t>冒  泡  排  序</a:t>
            </a:r>
            <a:endParaRPr lang="zh-CN" altLang="en-US" sz="7200" b="1" strike="noStrike" noProof="1">
              <a:ln w="9525">
                <a:noFill/>
                <a:prstDash val="solid"/>
              </a:ln>
              <a:solidFill>
                <a:schemeClr val="accent6">
                  <a:lumMod val="10000"/>
                </a:schemeClr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404813"/>
            <a:ext cx="8540750" cy="44989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冒泡排序算法的原理：</a:t>
            </a:r>
            <a:endParaRPr kumimoji="0" lang="zh-CN" altLang="en-US" sz="28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每次比较两个相邻的元素，如果他们的顺序错误就把它们交换过来。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例：</a:t>
            </a:r>
            <a:r>
              <a:rPr kumimoji="0" lang="en-US" altLang="zh-CN" sz="28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6 5 3 4 1 2</a:t>
            </a:r>
            <a:endParaRPr kumimoji="0" lang="en-US" altLang="zh-CN" sz="28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</a:t>
            </a:r>
            <a:r>
              <a:rPr kumimoji="0" lang="zh-CN" altLang="en-US" sz="2000" b="1" i="0" u="none" strike="noStrike" kern="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第一趟排序：</a:t>
            </a:r>
            <a:endParaRPr kumimoji="0" lang="en-US" altLang="zh-CN" sz="2000" b="1" i="0" u="none" strike="noStrike" kern="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endParaRPr kumimoji="0" lang="en-US" altLang="zh-CN" sz="2000" b="1" i="0" u="none" strike="noStrike" kern="0" cap="none" spc="0" normalizeH="0" baseline="0" noProof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华文楷体" panose="02010600040101010101" charset="-122"/>
            </a:endParaRPr>
          </a:p>
        </p:txBody>
      </p:sp>
      <p:pic>
        <p:nvPicPr>
          <p:cNvPr id="1945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817938"/>
            <a:ext cx="5334000" cy="234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4338" name="文本框 3"/>
          <p:cNvSpPr txBox="1"/>
          <p:nvPr/>
        </p:nvSpPr>
        <p:spPr>
          <a:xfrm>
            <a:off x="1036638" y="541338"/>
            <a:ext cx="171450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第二趟排序：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482" name="Picture 6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0" y="1131888"/>
            <a:ext cx="4162425" cy="1925637"/>
          </a:xfrm>
        </p:spPr>
      </p:pic>
      <p:sp>
        <p:nvSpPr>
          <p:cNvPr id="14340" name="文本框 4"/>
          <p:cNvSpPr txBox="1"/>
          <p:nvPr/>
        </p:nvSpPr>
        <p:spPr>
          <a:xfrm>
            <a:off x="1036638" y="3711575"/>
            <a:ext cx="17145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第三趟排序：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48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4313238"/>
            <a:ext cx="3505200" cy="1046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5362" name="文本框 3"/>
          <p:cNvSpPr txBox="1"/>
          <p:nvPr/>
        </p:nvSpPr>
        <p:spPr>
          <a:xfrm>
            <a:off x="1036638" y="541338"/>
            <a:ext cx="1714500" cy="3984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第四趟排序：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484" name="Picture 8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813" y="1144588"/>
            <a:ext cx="4941887" cy="1128712"/>
          </a:xfrm>
        </p:spPr>
      </p:pic>
      <p:sp>
        <p:nvSpPr>
          <p:cNvPr id="15364" name="文本框 5"/>
          <p:cNvSpPr txBox="1"/>
          <p:nvPr/>
        </p:nvSpPr>
        <p:spPr>
          <a:xfrm>
            <a:off x="1036638" y="3082925"/>
            <a:ext cx="17145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第五趟排序：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48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3984625"/>
            <a:ext cx="4308475" cy="62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2150" y="1371600"/>
            <a:ext cx="8540750" cy="4498975"/>
          </a:xfrm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两层循环完成冒泡算法：</a:t>
            </a:r>
            <a:endParaRPr kumimoji="0" lang="zh-CN" altLang="en-US" sz="32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kumimoji="0" lang="en-US" altLang="zh-CN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kumimoji="0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外层负责比较</a:t>
            </a:r>
            <a:r>
              <a:rPr kumimoji="0" lang="zh-CN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趟数</a:t>
            </a:r>
            <a:endParaRPr kumimoji="0" sz="32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0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kumimoji="0" lang="en-US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kumimoji="0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内层负责比较归位数据</a:t>
            </a:r>
            <a:endParaRPr kumimoji="0" sz="32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17410" name="内容占位符 5" descr="冒泡1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8163" y="317500"/>
            <a:ext cx="3852862" cy="6223000"/>
          </a:xfrm>
        </p:spPr>
      </p:pic>
      <p:sp>
        <p:nvSpPr>
          <p:cNvPr id="7" name="文本框 6"/>
          <p:cNvSpPr txBox="1"/>
          <p:nvPr/>
        </p:nvSpPr>
        <p:spPr>
          <a:xfrm>
            <a:off x="5105400" y="2352675"/>
            <a:ext cx="25908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lang="en-US" altLang="zh-CN" sz="24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1.</a:t>
            </a:r>
            <a:r>
              <a:rPr sz="24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比较次数</a:t>
            </a:r>
            <a:endParaRPr sz="2400" b="1" noProof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sz="24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</a:t>
            </a:r>
            <a:r>
              <a:rPr lang="en-US" sz="24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2.</a:t>
            </a:r>
            <a:r>
              <a:rPr sz="24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比较归位数据</a:t>
            </a:r>
            <a:endParaRPr sz="240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400" noProof="1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44850" y="2743200"/>
            <a:ext cx="2012950" cy="19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573463" y="3286125"/>
            <a:ext cx="1708150" cy="190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18434" name="内容占位符 3" descr="冒泡2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4088" y="465138"/>
            <a:ext cx="3925887" cy="6148387"/>
          </a:xfrm>
        </p:spPr>
      </p:pic>
      <p:sp>
        <p:nvSpPr>
          <p:cNvPr id="5" name="椭圆 4"/>
          <p:cNvSpPr/>
          <p:nvPr/>
        </p:nvSpPr>
        <p:spPr>
          <a:xfrm>
            <a:off x="2408238" y="2803525"/>
            <a:ext cx="3276600" cy="893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 noRot="1"/>
          </p:cNvSpPr>
          <p:nvPr>
            <p:ph type="title"/>
          </p:nvPr>
        </p:nvSpPr>
        <p:spPr>
          <a:xfrm>
            <a:off x="528638" y="1914525"/>
            <a:ext cx="8540750" cy="1143000"/>
          </a:xfrm>
        </p:spPr>
        <p:txBody>
          <a:bodyPr anchor="ctr"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kumimoji="0" lang="en-US" altLang="zh-CN" sz="3600" b="1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kumimoji="0" lang="zh-CN" altLang="en-US" sz="3600" b="1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思考：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班上有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个同学，本次期末考试成绩是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分，将本次考试成绩从大到小排序。</a:t>
            </a:r>
            <a:endParaRPr kumimoji="0" lang="zh-CN" altLang="en-US" sz="24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0" cap="none" spc="0" normalizeH="0" baseline="0" noProof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思考：</a:t>
            </a:r>
            <a:r>
              <a:rPr kumimoji="0" lang="en-US" altLang="zh-CN" sz="44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1 5 2 3 4 6</a:t>
            </a:r>
            <a:endParaRPr kumimoji="0" lang="en-US" altLang="zh-CN" sz="4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8" name="内容占位符 2"/>
          <p:cNvSpPr>
            <a:spLocks noGrp="1" noRot="1"/>
          </p:cNvSpPr>
          <p:nvPr>
            <p:ph idx="1"/>
          </p:nvPr>
        </p:nvSpPr>
        <p:spPr>
          <a:xfrm>
            <a:off x="4918075" y="479425"/>
            <a:ext cx="8540750" cy="4498975"/>
          </a:xfrm>
        </p:spPr>
        <p:txBody>
          <a:bodyPr anchor="t" anchorCtr="0"/>
          <a:p>
            <a:r>
              <a:rPr lang="zh-CN" altLang="en-US" b="1">
                <a:solidFill>
                  <a:srgbClr val="FF0000"/>
                </a:solidFill>
              </a:rPr>
              <a:t>几次排序？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图片 3" descr="冒泡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0" y="1171575"/>
            <a:ext cx="2949575" cy="552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1700213"/>
            <a:ext cx="8540750" cy="1143000"/>
          </a:xfrm>
        </p:spPr>
        <p:txBody>
          <a:bodyPr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班级里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个学生，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L 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考试成绩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分，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M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考试成绩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分，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N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考试成绩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分，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W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考试成绩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分，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Q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考试成绩</a:t>
            </a:r>
            <a:r>
              <a:rPr kumimoji="0" lang="en-US" altLang="zh-CN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8</a:t>
            </a:r>
            <a:r>
              <a:rPr kumimoji="0" lang="zh-CN" altLang="en-US" sz="28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分，对成绩进行从小到大排序，最后输出学生名字。</a:t>
            </a:r>
            <a:endParaRPr kumimoji="0" lang="zh-CN" altLang="en-US" sz="28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21506" name="内容占位符 3" descr="结构体+冒泡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7888" y="409575"/>
            <a:ext cx="4584700" cy="62484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练习：</a:t>
            </a:r>
            <a:r>
              <a:rPr kumimoji="0" lang="zh-CN" altLang="en-US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买书问题</a:t>
            </a:r>
            <a:endParaRPr kumimoji="0" lang="zh-CN" altLang="en-US" sz="32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sp>
        <p:nvSpPr>
          <p:cNvPr id="22530" name="内容占位符 2"/>
          <p:cNvSpPr>
            <a:spLocks noGrp="1" noRot="1"/>
          </p:cNvSpPr>
          <p:nvPr>
            <p:ph idx="1"/>
          </p:nvPr>
        </p:nvSpPr>
        <p:spPr>
          <a:xfrm>
            <a:off x="301625" y="1371600"/>
            <a:ext cx="8540750" cy="4498975"/>
          </a:xfrm>
        </p:spPr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0" lang="zh-CN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学校要建立图书馆，征集学生感兴趣的图书，每本书都有自己独立的编号，有一些好书学生会都喜欢，所以图书会出现重复的现象，现在需要把重复的图书编号去掉，然后按照编号从小到大对图书进行排序。</a:t>
            </a:r>
            <a:endParaRPr kumimoji="0" lang="zh-CN" altLang="zh-CN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输入：</a:t>
            </a:r>
            <a:endParaRPr kumimoji="0" lang="zh-CN" altLang="zh-CN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第一行为一个整数，表示有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个同学参加图书征集（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N&lt;=100</a:t>
            </a: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）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第二行有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个整数 中间用空格隔开。为每本书的图书编号。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输出：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第一行为一个整数，为删除重复书籍后剩的图书个数。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第二行为已排好序的图书编号。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179513"/>
            <a:ext cx="8540750" cy="44989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样例输入：</a:t>
            </a:r>
            <a:endParaRPr kumimoji="0" lang="zh-CN" altLang="en-US" sz="24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10</a:t>
            </a:r>
            <a:endParaRPr kumimoji="0" lang="en-US" altLang="zh-CN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20 40 32 67 40 20 89 300 400 15</a:t>
            </a:r>
            <a:endParaRPr kumimoji="0" lang="zh-CN" altLang="en-US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endParaRPr kumimoji="0" lang="zh-CN" altLang="en-US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样例输出：</a:t>
            </a:r>
            <a:endParaRPr kumimoji="0" lang="en-US" altLang="zh-CN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15 29 32 40 67 89 300 400</a:t>
            </a:r>
            <a:endParaRPr kumimoji="0" lang="en-US" altLang="zh-CN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25602" name="内容占位符 3" descr="冒泡排序 堆1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8888" y="33338"/>
            <a:ext cx="4437062" cy="6784975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4163" y="328613"/>
            <a:ext cx="8936038" cy="6400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明明的随机数</a:t>
            </a:r>
            <a:endParaRPr lang="zh-CN" altLang="en-US" b="1" noProof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【问题描述】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明想在学校中请一些同学一起做一项问卷调查，为了实验的客观性，他先用计算机生成了N个1到1000之间的随机整数（N≤100），对于其中重复的数字，只保留一个，把其余相同的数去掉，不同的数对应着不同的学生的学号。然后再把这些数从小到大排序，按照排好的顺序去找同学做调查。请你协助明明完成“去重”与“排序”的工作。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【输入文件】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第1行为1个正整数，表示所生成的随机数的个数：N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第2行有N个用空格隔开的正整数，为所产生的随机数。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【输出文件】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第1行为1个正整数M，表示不相同的随机数的个数。第2行为M个用空格隔开的正整数，为从小到大排好序的不相同的随机数。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【输入样例】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20 40 32 67 40 20 89 300 400 15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【输出样例】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15 20 32 40 67 89 300 400</a:t>
            </a:r>
            <a:endParaRPr lang="zh-CN" altLang="en-US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3" name="内容占位符 3" descr="明明随机数 冒泡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0" y="60325"/>
            <a:ext cx="4322763" cy="66167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6386" name="内容占位符 2"/>
          <p:cNvSpPr>
            <a:spLocks noGrp="1" noRot="1"/>
          </p:cNvSpPr>
          <p:nvPr>
            <p:ph idx="1"/>
          </p:nvPr>
        </p:nvSpPr>
        <p:spPr>
          <a:xfrm>
            <a:off x="301625" y="2279650"/>
            <a:ext cx="8540750" cy="4498975"/>
          </a:xfrm>
        </p:spPr>
        <p:txBody>
          <a:bodyPr anchor="t"/>
          <a:p>
            <a:pPr marL="0" indent="0" algn="ctr" fontAlgn="base">
              <a:buNone/>
            </a:pPr>
            <a:r>
              <a:rPr lang="zh-CN" altLang="zh-CN" sz="7200" b="1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快速排序</a:t>
            </a:r>
            <a:endParaRPr lang="zh-CN" altLang="zh-CN" sz="7200" b="1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066483"/>
            <a:ext cx="8540750" cy="4498975"/>
          </a:xfrm>
        </p:spPr>
        <p:txBody>
          <a:bodyPr/>
          <a:p>
            <a:pPr fontAlgn="base"/>
            <a:r>
              <a:rPr lang="en-US" sz="3600" b="1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6 1 2 7 9 3 4 5 10 8</a:t>
            </a:r>
            <a:endParaRPr lang="zh-CN" altLang="en-US" sz="3600" b="1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base"/>
            <a:endParaRPr lang="zh-CN" altLang="en-US" sz="3600" b="1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2" name="内容占位符 1" descr="1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350" y="830263"/>
            <a:ext cx="5816600" cy="846137"/>
          </a:xfrm>
        </p:spPr>
      </p:pic>
      <p:pic>
        <p:nvPicPr>
          <p:cNvPr id="3" name="图片 2" descr="C:\Documents and Settings\Administrator\桌面\排序\2.jpg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25625"/>
            <a:ext cx="5130800" cy="717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07263" y="1781175"/>
            <a:ext cx="1157288" cy="9223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记录：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分出现过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</a:t>
            </a:r>
            <a:endParaRPr lang="zh-CN" altLang="en-US" b="1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703513"/>
            <a:ext cx="5130800" cy="809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358063" y="2703513"/>
            <a:ext cx="1157288" cy="9223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记录：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分出现过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</a:t>
            </a:r>
            <a:endParaRPr lang="zh-CN" altLang="en-US" b="1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7" name="图片 6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5" y="3721100"/>
            <a:ext cx="5230813" cy="80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7370763" y="3598863"/>
            <a:ext cx="1157288" cy="9223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记录：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分出现过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</a:t>
            </a:r>
            <a:endParaRPr lang="zh-CN" altLang="en-US" b="1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9" name="图片 8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4721225"/>
            <a:ext cx="513080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7381875" y="4524375"/>
            <a:ext cx="1158875" cy="92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记录：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分出现过</a:t>
            </a:r>
            <a:r>
              <a:rPr lang="en-US" altLang="zh-CN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b="1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次</a:t>
            </a:r>
            <a:endParaRPr lang="zh-CN" altLang="en-US" b="1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2514600" y="6019800"/>
            <a:ext cx="3599815" cy="460375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anchor="t" anchorCtr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桶的个数与数据范围有关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796925"/>
            <a:ext cx="8540750" cy="4498975"/>
          </a:xfrm>
        </p:spPr>
        <p:txBody>
          <a:bodyPr/>
          <a:p>
            <a:pPr marL="0" indent="0" fontAlgn="base">
              <a:buNone/>
            </a:pPr>
            <a:r>
              <a:rPr lang="zh-CN" altLang="en-US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基本思想：</a:t>
            </a:r>
            <a:endParaRPr lang="zh-CN" altLang="en-US" b="1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zh-CN" altLang="en-US" sz="2800" strike="noStrike" noProof="1" dirty="0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1．先从数列中取出一个数作为</a:t>
            </a:r>
            <a:r>
              <a:rPr lang="zh-CN" altLang="en-US" sz="2800" b="1" strike="noStrike" noProof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基准数</a:t>
            </a:r>
            <a:r>
              <a:rPr lang="zh-CN" altLang="en-US" sz="2800" strike="noStrike" noProof="1" dirty="0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2800" strike="noStrike" noProof="1" dirty="0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zh-CN" altLang="en-US" sz="2800" strike="noStrike" noProof="1" dirty="0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2．分区过程，将比这个数大的数全放到它的右边，小于或等于它的数全放到它的左边。</a:t>
            </a:r>
            <a:endParaRPr lang="zh-CN" altLang="en-US" sz="2800" strike="noStrike" noProof="1" dirty="0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zh-CN" altLang="en-US" sz="2800" strike="noStrike" noProof="1" dirty="0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3．再对左右区间重复第二步，直到各区间只有一个数。</a:t>
            </a:r>
            <a:endParaRPr lang="zh-CN" altLang="en-US" sz="2800" strike="noStrike" noProof="1" dirty="0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zh-CN" sz="2800" strike="noStrike" noProof="1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</a:t>
            </a:r>
            <a:r>
              <a:rPr lang="zh-CN" altLang="en-US" sz="2800" strike="noStrike" noProof="1" dirty="0">
                <a:solidFill>
                  <a:srgbClr val="FF0000"/>
                </a:solidFill>
                <a:highlight>
                  <a:srgbClr val="FFFF00"/>
                </a:highligh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快速排序中决定输出顺序的关键就在于左、右指针继续前行的while循环里的条件。</a:t>
            </a:r>
            <a:endParaRPr lang="zh-CN" altLang="en-US" sz="2800" strike="noStrike" noProof="1" dirty="0">
              <a:solidFill>
                <a:srgbClr val="FF0000"/>
              </a:solidFill>
              <a:highlight>
                <a:srgbClr val="FFFF00"/>
              </a:highlight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0" y="381000"/>
            <a:ext cx="878014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FF0000"/>
                </a:solidFill>
              </a:rPr>
              <a:t>void quicksort(int left,int right) </a:t>
            </a:r>
            <a:endParaRPr lang="zh-CN" altLang="en-US" sz="1400" b="1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{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int i,j,t,temp;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if(left&gt;</a:t>
            </a:r>
            <a:r>
              <a:rPr lang="en-US" altLang="zh-CN" sz="1400">
                <a:solidFill>
                  <a:schemeClr val="accent6">
                    <a:lumMod val="10000"/>
                  </a:schemeClr>
                </a:solidFill>
              </a:rPr>
              <a:t>=</a:t>
            </a: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right)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return;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temp=a[left]; //temp中存的就是基准数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i=left;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j=right;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while(i!=j)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{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//顺序很重要，要先从右往左找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while(a[j]&gt;=temp &amp;&amp; i&lt;j)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j--;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//再从左往右找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while(a[i]&lt;=temp &amp;&amp; i&lt;j)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i++;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//交换两个数在数组中的位置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if(i&lt;j)//当哨兵i和哨兵j没有相遇时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{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t=a[i];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a[i]=a[j];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a[j]=t;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}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}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a[left]=a[i];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a[i]=temp;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zh-CN" altLang="en-US" sz="1400" b="1">
                <a:solidFill>
                  <a:srgbClr val="FF0000"/>
                </a:solidFill>
              </a:rPr>
              <a:t>quicksort(left,i-1);</a:t>
            </a: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//继续处理左边的，这里是一个递归的过程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zh-CN" altLang="en-US" sz="1400" b="1">
                <a:solidFill>
                  <a:srgbClr val="FF0000"/>
                </a:solidFill>
              </a:rPr>
              <a:t>quicksort(i+1,right);</a:t>
            </a:r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//继续处理右边的，这里是一个递归的过程 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1400">
                <a:solidFill>
                  <a:schemeClr val="accent6">
                    <a:lumMod val="10000"/>
                  </a:schemeClr>
                </a:solidFill>
              </a:rPr>
              <a:t>return;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zh-CN" altLang="en-US" sz="1400">
                <a:solidFill>
                  <a:schemeClr val="accent6">
                    <a:lumMod val="10000"/>
                  </a:schemeClr>
                </a:solidFill>
              </a:rPr>
              <a:t>}</a:t>
            </a:r>
            <a:endParaRPr lang="zh-CN" altLang="en-US" sz="140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15362" name="内容占位符 2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endParaRPr lang="zh-CN" altLang="en-US"/>
          </a:p>
        </p:txBody>
      </p:sp>
      <p:sp>
        <p:nvSpPr>
          <p:cNvPr id="15363" name="文本框 3"/>
          <p:cNvSpPr txBox="1"/>
          <p:nvPr/>
        </p:nvSpPr>
        <p:spPr>
          <a:xfrm>
            <a:off x="1855788" y="1371600"/>
            <a:ext cx="6484937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思考：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54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从大到小怎么办？</a:t>
            </a:r>
            <a:endParaRPr lang="zh-CN" altLang="en-US" sz="54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67000" y="1524000"/>
            <a:ext cx="4246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 while(a[j]</a:t>
            </a:r>
            <a:r>
              <a:rPr lang="en-US" altLang="zh-CN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&lt;</a:t>
            </a: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=temp &amp;&amp; i&lt;j) </a:t>
            </a:r>
            <a:endParaRPr lang="zh-CN" altLang="en-US" sz="28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 j--; </a:t>
            </a:r>
            <a:endParaRPr lang="zh-CN" altLang="en-US" sz="28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 while(a[i]</a:t>
            </a:r>
            <a:r>
              <a:rPr lang="en-US" altLang="zh-CN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&gt;</a:t>
            </a: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=temp &amp;&amp; i&lt;j) </a:t>
            </a:r>
            <a:endParaRPr lang="zh-CN" altLang="en-US" sz="2800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6">
                    <a:lumMod val="10000"/>
                  </a:schemeClr>
                </a:solidFill>
                <a:sym typeface="+mn-ea"/>
              </a:rPr>
              <a:t> i++; </a:t>
            </a:r>
            <a:endParaRPr lang="zh-CN" altLang="en-US" sz="2800">
              <a:solidFill>
                <a:schemeClr val="accent6">
                  <a:lumMod val="1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425" y="431800"/>
            <a:ext cx="8540750" cy="4498975"/>
          </a:xfrm>
        </p:spPr>
        <p:txBody>
          <a:bodyPr/>
          <a:p>
            <a:pPr fontAlgn="base"/>
            <a:r>
              <a:rPr lang="zh-CN" altLang="en-US" sz="2800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奇数单增序列</a:t>
            </a:r>
            <a:endParaRPr lang="zh-CN" altLang="en-US" sz="2800" b="1" strike="noStrike" noProof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+mj-cs"/>
            </a:endParaRPr>
          </a:p>
          <a:p>
            <a:pPr fontAlgn="base"/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给定一个长度为N（不大于500）的正整数序列，请将其中的所有奇数取出，并按升序输出。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输入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共2行：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第1行为 N；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第2行为 N 个正整数，其间用空格间隔。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输出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增序输出的奇数序列，数据之间以逗号间隔。数据保证至少有一个奇数。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样例输入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10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1 3 2 6 5 4 9 8 7 10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样例输出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r>
              <a:rPr lang="zh-CN" altLang="en-US" sz="1800" b="1" strike="noStrike" noProof="1">
                <a:solidFill>
                  <a:schemeClr val="accent6">
                    <a:lumMod val="10000"/>
                  </a:schemeClr>
                </a:solidFill>
              </a:rPr>
              <a:t>1,3,5,7,9</a:t>
            </a:r>
            <a:endParaRPr lang="zh-CN" altLang="en-US" sz="18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endParaRPr lang="zh-CN" altLang="en-US" sz="14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/>
            <a:endParaRPr lang="zh-CN" altLang="en-US" sz="1400" b="1" strike="noStrike" noProof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4025" y="555625"/>
            <a:ext cx="8540750" cy="4498975"/>
          </a:xfrm>
        </p:spPr>
        <p:txBody>
          <a:bodyPr/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int main()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int m,n,i=1;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cin&gt;&gt;n;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for(m=1;m&lt;=n;m++)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	cin&gt;&gt;a[m];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for(m=1;m&lt;=n;m++)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if(a[m]%2==1)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	b[i]=a[m];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	i++;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qsort1(1,i);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for(i=1;i&lt;=n;i++)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if(b[i]!=0)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cout&lt;&lt;b[i]&lt;&lt;" ";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return 0;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95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847725"/>
            <a:ext cx="8540750" cy="1143000"/>
          </a:xfrm>
        </p:spPr>
        <p:txBody>
          <a:bodyPr/>
          <a:p>
            <a:pPr algn="l" fontAlgn="base"/>
            <a:r>
              <a:rPr lang="zh-CN" altLang="en-US" sz="3200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整数奇偶排序</a:t>
            </a:r>
            <a:br>
              <a:rPr lang="zh-CN" altLang="en-US" sz="3200" b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zh-CN" altLang="en-US" sz="3200" b="1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给定</a:t>
            </a:r>
            <a:r>
              <a:rPr lang="en-US" altLang="zh-CN" sz="3200" b="1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10</a:t>
            </a:r>
            <a:r>
              <a:rPr lang="zh-CN" altLang="en-US" sz="3200" b="1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个整数的序列，要求对其重新排序。排序要求：</a:t>
            </a:r>
            <a:br>
              <a:rPr lang="zh-CN" altLang="en-US" sz="3200" b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</a:br>
            <a:endParaRPr lang="zh-CN" altLang="en-US" sz="3200" b="1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851025"/>
            <a:ext cx="8540750" cy="4498975"/>
          </a:xfrm>
        </p:spPr>
        <p:txBody>
          <a:bodyPr/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</a:t>
            </a: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）奇数在前，偶数在后。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）奇数按从大到小排序。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（</a:t>
            </a:r>
            <a:r>
              <a:rPr lang="en-US" altLang="zh-CN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）偶数按从小到大排序。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输入：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一行，包括</a:t>
            </a:r>
            <a:r>
              <a:rPr lang="en-US" altLang="zh-CN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</a:t>
            </a: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个整数，彼此以一个空格分开。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输出：</a:t>
            </a:r>
            <a:endParaRPr lang="zh-CN" altLang="en-US" sz="2800" strike="noStrike" noProof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一行，每个数中间空格隔开。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样例输入：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4 7 3 13 11 12 0 47 34 98</a:t>
            </a:r>
            <a:endParaRPr lang="en-US" altLang="zh-CN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2800" b="1" strike="noStrike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样例输出：</a:t>
            </a:r>
            <a:endParaRPr lang="zh-CN" altLang="en-US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fontAlgn="base"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2800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47 13 11 7 3 0 4 12 34 98</a:t>
            </a:r>
            <a:endParaRPr lang="en-US" altLang="zh-CN" sz="2800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000" y="542925"/>
            <a:ext cx="8540750" cy="4498975"/>
          </a:xfrm>
        </p:spPr>
        <p:txBody>
          <a:bodyPr/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int main()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int m,i=1,j=10;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for(m=1;m&lt;=10;m++)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		cin&gt;&gt;a[m];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for(m=1;m&lt;=10;m++)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if(a[m]%2==1)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	b[i]=a[m];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	i++;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	 else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	 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	 	b[j]=a[m];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	 	j--;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qsort1(1,i-1);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qsort2(i,10);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for(i=1;i&lt;=10;i++)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{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	cout&lt;&lt;b[i]&lt;&lt;" ";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	 return 0;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  <a:p>
            <a:pPr fontAlgn="base"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 strike="noStrike" noProof="1">
                <a:solidFill>
                  <a:schemeClr val="accent6">
                    <a:lumMod val="10000"/>
                  </a:schemeClr>
                </a:solidFill>
              </a:rPr>
              <a:t> }</a:t>
            </a:r>
            <a:endParaRPr lang="zh-CN" altLang="en-US" sz="1600" b="1" strike="noStrike" noProof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386" name="内容占位符 2"/>
          <p:cNvSpPr>
            <a:spLocks noGrp="1" noRot="1"/>
          </p:cNvSpPr>
          <p:nvPr>
            <p:custDataLst>
              <p:tags r:id="rId1"/>
            </p:custDataLst>
          </p:nvPr>
        </p:nvSpPr>
        <p:spPr>
          <a:xfrm>
            <a:off x="301625" y="227965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ª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ª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fontAlgn="base">
              <a:buNone/>
            </a:pPr>
            <a:r>
              <a:rPr lang="zh-CN" altLang="zh-CN" sz="7200" b="1" strike="noStrike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归并排序</a:t>
            </a:r>
            <a:endParaRPr lang="zh-CN" altLang="zh-CN" sz="7200" b="1" strike="noStrike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2000" y="1066800"/>
            <a:ext cx="72224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基本思想：</a:t>
            </a:r>
            <a:r>
              <a:rPr lang="zh-CN" altLang="en-US" sz="24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要分两大步：分解、合并。</a:t>
            </a:r>
            <a:endParaRPr lang="zh-CN" altLang="en-US" sz="3200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endParaRPr lang="zh-CN" altLang="en-US" sz="32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5365" name="图片 153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9145" y="1981200"/>
            <a:ext cx="4648200" cy="2930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 noRot="1"/>
          </p:cNvSpPr>
          <p:nvPr>
            <p:ph type="title"/>
          </p:nvPr>
        </p:nvSpPr>
        <p:spPr>
          <a:xfrm>
            <a:off x="528638" y="1914525"/>
            <a:ext cx="8540750" cy="1143000"/>
          </a:xfrm>
        </p:spPr>
        <p:txBody>
          <a:bodyPr anchor="ctr"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kumimoji="0" lang="en-US" altLang="zh-CN" sz="3600" b="1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班上有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个同学，本次期末考试成绩是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5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</a:t>
            </a:r>
            <a:r>
              <a:rPr kumimoji="0" lang="en-US" altLang="zh-CN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8</a:t>
            </a: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分，将本次考试成绩从大到小排序并输出。</a:t>
            </a:r>
            <a:endParaRPr kumimoji="0" lang="zh-CN" altLang="en-US" sz="24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归并排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归并排序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35110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2600" y="152400"/>
            <a:ext cx="713676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void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msort(int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s,int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t)</a:t>
            </a:r>
            <a:endParaRPr lang="en-US" altLang="zh-CN" sz="16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if(s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==t) return;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如果只有一个数字则返回，无须排序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mid=(s+t)/2;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msort(s,mid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);  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分解左序列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msort(mid+1,t);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分解右序列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i=s, j=mid+1, k=s;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接下来合并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&lt;=mid &amp;&amp; j&lt;=t)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if(a[i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]&lt;=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])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i++;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}else{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j++;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   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}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&lt;=mid) 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复制左边子序列剩余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i++;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&lt;=t)     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复制右边子序列剩余  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j++;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for(int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i=s; i&lt;=t; i++)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return 0;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}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4800" y="609600"/>
            <a:ext cx="85413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逆序对：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设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A 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为一个有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n 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个数字的有序集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(n&gt;1)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，其中所有数字各不相同。如果存在正整数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i, j 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使得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1 ≤ i &lt; j ≤ n 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而且 </a:t>
            </a:r>
            <a:r>
              <a:rPr lang="en-US" altLang="zh-CN" sz="2400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] &gt; </a:t>
            </a:r>
            <a:r>
              <a:rPr lang="en-US" altLang="zh-CN" sz="2400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]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，则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&lt;</a:t>
            </a:r>
            <a:r>
              <a:rPr lang="en-US" altLang="zh-CN" sz="2400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], </a:t>
            </a:r>
            <a:r>
              <a:rPr lang="en-US" altLang="zh-CN" sz="2400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]&gt; 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这个有序对称为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A 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的一个逆序对，也称作逆序数。</a:t>
            </a:r>
            <a:endParaRPr lang="zh-CN" altLang="en-US" sz="2400" dirty="0">
              <a:solidFill>
                <a:schemeClr val="accent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4800" y="2362200"/>
            <a:ext cx="80860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例：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数组（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1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4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5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，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2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）的逆序对有</a:t>
            </a:r>
            <a:r>
              <a:rPr lang="en-US" altLang="zh-CN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 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(3,1),(3,2),(4,2),(5,2)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，共</a:t>
            </a:r>
            <a:r>
              <a:rPr lang="en-US" altLang="zh-CN" sz="2400">
                <a:solidFill>
                  <a:schemeClr val="accent2">
                    <a:lumMod val="10000"/>
                  </a:schemeClr>
                </a:solidFill>
                <a:sym typeface="+mn-ea"/>
              </a:rPr>
              <a:t>4</a:t>
            </a:r>
            <a:r>
              <a:rPr lang="zh-CN" altLang="en-US" sz="2400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个。</a:t>
            </a:r>
            <a:endParaRPr lang="zh-CN" altLang="en-US" sz="2400" dirty="0">
              <a:solidFill>
                <a:schemeClr val="accent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3733800"/>
            <a:ext cx="82219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在合并操作中，我们假设左右两个区间元素为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:</a:t>
            </a:r>
            <a:endParaRPr lang="en-US" altLang="zh-CN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左边：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{3 4 7 9}               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右边：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{1 5 8 10}</a:t>
            </a:r>
            <a:endParaRPr lang="en-US" altLang="zh-CN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   那么合并操作的第一步就是比较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，然后将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取出来，放到辅助数组中，这个时候我们发现，右边的区间如果是当前比较的较小值，那么其会与左边剩余的数字产生逆序关系，也就是说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都产生了逆序关系，我们可以一下子统计出有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对逆序对。接下来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4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取下来放到辅助数组后，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5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与左边剩下的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产生了逆序关系，我们可以统计出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对。依此类推，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8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与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9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产生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对，那么总共有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4+2+1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对。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304800"/>
            <a:ext cx="9144000" cy="6287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    而在算法的实现中，我们只需略微修改原有归并排序，当右边序列的元素为较小值时，就统计其产生的逆序对数量，即可完成逆序对的统计。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【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程序实现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】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void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msort(int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s,int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t)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{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if(s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==t) return;                  //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如果只有一个数字则返回，无须排序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int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mid=(s+t)/2;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msort(s,mid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);                   //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分解左序列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msort(mid+1,t);                //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分解右序列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int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i=s, j=mid+1, k=s;       //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接下来合并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while(i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&lt;=mid &amp;&amp; j&lt;=t)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{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if(a[i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]&lt;=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a[j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]) 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{ 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r[k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]=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a[i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]; k++; i++;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}else{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        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r[k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]=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a[j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]; k++; j++;  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            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400" b="1" err="1">
                <a:solidFill>
                  <a:srgbClr val="FF0000"/>
                </a:solidFill>
                <a:sym typeface="+mn-ea"/>
              </a:rPr>
              <a:t>ans</a:t>
            </a:r>
            <a:r>
              <a:rPr lang="en-US" altLang="zh-CN" sz="1400" b="1">
                <a:solidFill>
                  <a:srgbClr val="FF0000"/>
                </a:solidFill>
                <a:sym typeface="+mn-ea"/>
              </a:rPr>
              <a:t>+=mid-i+1;  //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统计产生逆序对的数量</a:t>
            </a:r>
            <a:endParaRPr lang="zh-CN" altLang="en-US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             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}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}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while(i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&lt;=mid)                   //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复制左边子序列剩余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{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r[k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]=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a[i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]; k++; i++;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}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while(j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&lt;=t)                         //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复制右边子序列剩余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{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r[k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]=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a[j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]; k++; j++;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}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for(int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i=s; i&lt;=t; i++) 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a[i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]=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r[i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];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return 0;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}</a:t>
            </a:r>
            <a:endParaRPr lang="en-US" altLang="zh-CN" sz="1400" b="1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       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其中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ans</a:t>
            </a:r>
            <a:r>
              <a:rPr lang="en-US" altLang="zh-CN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+=mid-i+1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这句代码统计新增逆序对的数量，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ans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作为全局变量，用于统计逆序对的数量，此时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ans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要增加左边区间剩余元素的个数。当归并排序结束后，逆序对问题也得到解决，</a:t>
            </a:r>
            <a:r>
              <a:rPr lang="en-US" altLang="zh-CN" sz="1400" b="1" err="1">
                <a:solidFill>
                  <a:schemeClr val="bg1">
                    <a:lumMod val="50000"/>
                  </a:schemeClr>
                </a:solidFill>
                <a:sym typeface="+mn-ea"/>
              </a:rPr>
              <a:t>ans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即为逆序对的数量。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127885"/>
            <a:ext cx="8540750" cy="11430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fontAlgn="base"/>
            <a:r>
              <a:rPr lang="zh-CN" altLang="zh-CN" sz="6000" b="1" strike="noStrike" noProof="1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accent6">
                    <a:lumMod val="1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楷体" panose="02010600040101010101" charset="-122"/>
                <a:ea typeface="华文楷体" panose="02010600040101010101" charset="-122"/>
              </a:rPr>
              <a:t>选择排序</a:t>
            </a:r>
            <a:endParaRPr lang="zh-CN" altLang="zh-CN" sz="6000" b="1" strike="noStrike" noProof="1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accent6">
                  <a:lumMod val="1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5"/>
          <p:cNvSpPr txBox="1"/>
          <p:nvPr/>
        </p:nvSpPr>
        <p:spPr>
          <a:xfrm>
            <a:off x="419100" y="1374775"/>
            <a:ext cx="8305800" cy="3046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400" b="1" dirty="0">
              <a:solidFill>
                <a:srgbClr val="39395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39395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基本思想：</a:t>
            </a:r>
            <a:r>
              <a:rPr lang="zh-CN" altLang="en-US" sz="2800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</a:rPr>
              <a:t>每一趟从待排序的数据元素中选出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最小（或最大）</a:t>
            </a:r>
            <a:r>
              <a:rPr lang="zh-CN" altLang="en-US" sz="2800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</a:rPr>
              <a:t>的一个元素，顺序放在待排序的数列的最前，直到全部待排序的数据元素排完。</a:t>
            </a:r>
            <a:br>
              <a:rPr lang="zh-CN" altLang="en-US" sz="2800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</a:rPr>
            </a:br>
            <a:endParaRPr lang="en-US" altLang="zh-CN" sz="2800">
              <a:solidFill>
                <a:srgbClr val="393956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5"/>
          <p:cNvSpPr txBox="1"/>
          <p:nvPr/>
        </p:nvSpPr>
        <p:spPr>
          <a:xfrm>
            <a:off x="333375" y="395288"/>
            <a:ext cx="8305800" cy="13223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400" b="1" dirty="0">
              <a:solidFill>
                <a:srgbClr val="39395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选择排序过程：</a:t>
            </a:r>
            <a:endParaRPr lang="zh-CN" altLang="en-US" sz="3600" dirty="0">
              <a:solidFill>
                <a:srgbClr val="393956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en-US" altLang="zh-CN" sz="2000">
                <a:solidFill>
                  <a:srgbClr val="39395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>
              <a:solidFill>
                <a:srgbClr val="39395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23" name="图片 1" descr="f3d3572c11dfa9ec38a70f9f69d0f703908fc1a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6350" y="3840163"/>
            <a:ext cx="35528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1000" y="1717675"/>
            <a:ext cx="4856163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</a:rPr>
              <a:t>初始关键字</a:t>
            </a: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[49 38 65 97 76 13 27 49]</a:t>
            </a:r>
            <a:br>
              <a:rPr lang="en-US" altLang="zh-CN" b="1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b="1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3375" y="2374900"/>
            <a:ext cx="4456113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第一趟排序后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［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38 65 97 76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49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27 49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］</a:t>
            </a:r>
            <a:b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425" y="3089275"/>
            <a:ext cx="406717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第二趟排序后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13 27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［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65 97 76 49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38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49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］</a:t>
            </a:r>
            <a:b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938" y="3679825"/>
            <a:ext cx="4030662" cy="2862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第三趟排序后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13 27 38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[97 76 49 </a:t>
            </a:r>
            <a:r>
              <a:rPr lang="en-US" altLang="zh-CN" b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65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49]</a:t>
            </a:r>
            <a:b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第四趟排序后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13 27 38 49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[76 97 65 49]</a:t>
            </a:r>
            <a:b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第五趟排序后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13 27 38 49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49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[97 65 76]</a:t>
            </a:r>
            <a:b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第六趟排序后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13 27 38 49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49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65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[97 76]</a:t>
            </a:r>
            <a:b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第七趟排序后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13 27 38 49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49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65 76 </a:t>
            </a:r>
            <a: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[97]</a:t>
            </a:r>
            <a:br>
              <a:rPr lang="en-US" altLang="zh-CN" b="1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</a:br>
            <a:r>
              <a:rPr lang="zh-CN" altLang="en-US" b="1" dirty="0">
                <a:solidFill>
                  <a:srgbClr val="393956"/>
                </a:solidFill>
                <a:latin typeface="华文楷体" panose="02010600040101010101" charset="-122"/>
                <a:ea typeface="华文楷体" panose="02010600040101010101" charset="-122"/>
                <a:sym typeface="宋体" panose="02010600030101010101" pitchFamily="2" charset="-122"/>
              </a:rPr>
              <a:t>最后排序结果</a:t>
            </a:r>
            <a:r>
              <a:rPr lang="zh-CN" altLang="en-US" b="1" dirty="0">
                <a:solidFill>
                  <a:srgbClr val="39395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13 27 38 49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49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65 76  97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5650" y="2462213"/>
            <a:ext cx="4073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找出最小的元素与第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位元素交换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5650" y="3089275"/>
            <a:ext cx="40735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找出最小的元素与第</a:t>
            </a:r>
            <a:r>
              <a:rPr lang="en-US" altLang="zh-CN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位元素交换</a:t>
            </a:r>
            <a:endParaRPr lang="zh-CN" altLang="en-US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7170" name="内容占位符 2"/>
          <p:cNvSpPr>
            <a:spLocks noGrp="1" noRot="1"/>
          </p:cNvSpPr>
          <p:nvPr>
            <p:ph idx="1"/>
          </p:nvPr>
        </p:nvSpPr>
        <p:spPr/>
        <p:txBody>
          <a:bodyPr anchor="t" anchorCtr="0"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01625" y="2127885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/>
            <a:r>
              <a:rPr lang="zh-CN" altLang="zh-CN" sz="6000" b="1" strike="noStrike" noProof="1">
                <a:ln w="12700">
                  <a:solidFill>
                    <a:sysClr val="windowText" lastClr="000000"/>
                  </a:solidFill>
                  <a:prstDash val="solid"/>
                </a:ln>
                <a:solidFill>
                  <a:schemeClr val="accent6">
                    <a:lumMod val="10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华文楷体" panose="02010600040101010101" charset="-122"/>
                <a:ea typeface="华文楷体" panose="02010600040101010101" charset="-122"/>
                <a:cs typeface="+mj-cs"/>
              </a:rPr>
              <a:t>插入排序</a:t>
            </a:r>
            <a:endParaRPr lang="zh-CN" altLang="zh-CN" sz="6000" b="1" strike="noStrike" noProof="1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accent6">
                  <a:lumMod val="10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260475"/>
            <a:ext cx="8540750" cy="4498975"/>
          </a:xfrm>
        </p:spPr>
        <p:txBody>
          <a:bodyPr/>
          <a:p>
            <a:pPr fontAlgn="base">
              <a:lnSpc>
                <a:spcPct val="150000"/>
              </a:lnSpc>
            </a:pPr>
            <a:r>
              <a:rPr lang="en-US" altLang="zh-CN" strike="noStrike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zh-CN" altLang="en-US" b="1" strike="noStrike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回想一下玩扑克牌时候的场景，为了方便打牌，抓牌时一边抓牌一边按花色和大小插入适当的位置，当抓完所有的牌时，手中的牌便是有序的，这种排序方法即</a:t>
            </a:r>
            <a:r>
              <a:rPr lang="zh-CN" altLang="en-US" b="1" strike="noStrike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插入排序</a:t>
            </a:r>
            <a:r>
              <a:rPr lang="zh-CN" altLang="en-US" b="1" strike="noStrike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zh-CN" altLang="en-US" b="1" strike="noStrike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9218" name="内容占位符 3" descr="C:\Documents and Settings\Administrator\桌面\排序\桶排序 小到大.jpg桶排序 小到大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2250" y="107950"/>
            <a:ext cx="3619500" cy="6642100"/>
          </a:xfrm>
        </p:spPr>
      </p:pic>
      <p:sp>
        <p:nvSpPr>
          <p:cNvPr id="9219" name="文本框 6"/>
          <p:cNvSpPr txBox="1"/>
          <p:nvPr/>
        </p:nvSpPr>
        <p:spPr>
          <a:xfrm>
            <a:off x="390525" y="2170430"/>
            <a:ext cx="1630680" cy="3683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从小到大排序：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058863"/>
            <a:ext cx="8540750" cy="4498975"/>
          </a:xfrm>
        </p:spPr>
        <p:txBody>
          <a:bodyPr/>
          <a:p>
            <a:pPr fontAlgn="base">
              <a:lnSpc>
                <a:spcPct val="150000"/>
              </a:lnSpc>
            </a:pPr>
            <a:r>
              <a:rPr lang="en-US" altLang="zh-CN" b="1" strike="noStrike" noProof="1" dirty="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</a:t>
            </a:r>
            <a:r>
              <a:rPr lang="zh-CN" altLang="en-US" b="1" strike="noStrike" noProof="1" dirty="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当读入一个元素时，在已经排序好的序列中，搜寻它正确的位置，再放入读入的元素。</a:t>
            </a:r>
            <a:endParaRPr lang="zh-CN" altLang="en-US" b="1" strike="noStrike" noProof="1" dirty="0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fontAlgn="base">
              <a:lnSpc>
                <a:spcPct val="150000"/>
              </a:lnSpc>
            </a:pPr>
            <a:r>
              <a:rPr lang="zh-CN" altLang="en-US" b="1" strike="noStrike" noProof="1" dirty="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</a:t>
            </a:r>
            <a:endParaRPr lang="zh-CN" altLang="en-US" b="1" strike="noStrike" noProof="1" dirty="0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538" y="3554413"/>
            <a:ext cx="8280400" cy="304641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  <a:sym typeface="+mn-ea"/>
              </a:rPr>
              <a:t>        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  <a:sym typeface="+mn-ea"/>
              </a:rPr>
              <a:t>一个重要的问题：</a:t>
            </a:r>
            <a:r>
              <a:rPr lang="zh-CN" altLang="en-US" sz="3200" b="1" noProof="1" dirty="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  <a:sym typeface="+mn-ea"/>
              </a:rPr>
              <a:t>在插入这个元素前，</a:t>
            </a:r>
            <a:r>
              <a:rPr lang="zh-CN" altLang="en-US" sz="3200" b="1" noProof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cs typeface="+mn-cs"/>
                <a:sym typeface="+mn-ea"/>
              </a:rPr>
              <a:t>应当先将将它后面的所有元素后移一位，</a:t>
            </a:r>
            <a:r>
              <a:rPr lang="zh-CN" altLang="en-US" sz="3200" b="1" noProof="1" dirty="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  <a:sym typeface="+mn-ea"/>
              </a:rPr>
              <a:t>以保证插入位置的原元素不被覆盖。</a:t>
            </a:r>
            <a:endParaRPr lang="zh-CN" altLang="en-US" sz="3200" b="1" noProof="1" dirty="0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endParaRPr lang="zh-CN" altLang="en-US" sz="32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 fontAlgn="base"/>
            <a:r>
              <a:rPr lang="zh-CN" altLang="en-US" b="1" strike="noStrike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例：</a:t>
            </a:r>
            <a:r>
              <a:rPr lang="en-US" altLang="zh-CN" sz="3200" strike="noStrike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sym typeface="+mn-ea"/>
              </a:rPr>
              <a:t>36,25,48,12,65,43,20,58</a:t>
            </a:r>
            <a:endParaRPr lang="en-US" altLang="zh-CN" sz="3200" strike="noStrike" noProof="1">
              <a:solidFill>
                <a:schemeClr val="accent6">
                  <a:lumMod val="10000"/>
                </a:schemeClr>
              </a:solidFill>
              <a:latin typeface="Arial" panose="020B0604020202020204" pitchFamily="34" charset="0"/>
              <a:ea typeface="华文楷体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449388"/>
            <a:ext cx="8540750" cy="4498975"/>
          </a:xfrm>
        </p:spPr>
        <p:txBody>
          <a:bodyPr/>
          <a:p>
            <a:pPr fontAlgn="base"/>
            <a:r>
              <a:rPr lang="zh-CN" altLang="en-US" b="1" strike="noStrike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b="1" strike="noStrike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0</a:t>
            </a:r>
            <a:r>
              <a:rPr lang="zh-CN" altLang="en-US" b="1" strike="noStrike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b="1" strike="noStrike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trike="noStrike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[36] 25 48 12 65 43 20 58</a:t>
            </a:r>
            <a:br>
              <a:rPr lang="en-US" altLang="zh-CN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endParaRPr lang="en-US" altLang="zh-CN" strike="noStrike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5950" y="2082800"/>
            <a:ext cx="570865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</a:t>
            </a:r>
            <a:r>
              <a:rPr lang="en-US" altLang="zh-CN" sz="3200" u="sng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25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36] 48 12 65 43 20 58</a:t>
            </a:r>
            <a:br>
              <a:rPr lang="en-US" altLang="zh-CN" sz="320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endParaRPr lang="en-US" altLang="zh-CN" sz="320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3200" noProof="1"/>
          </a:p>
        </p:txBody>
      </p:sp>
      <p:sp>
        <p:nvSpPr>
          <p:cNvPr id="5" name="文本框 4"/>
          <p:cNvSpPr txBox="1"/>
          <p:nvPr/>
        </p:nvSpPr>
        <p:spPr>
          <a:xfrm>
            <a:off x="638175" y="2749550"/>
            <a:ext cx="544353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[25 36 </a:t>
            </a:r>
            <a:r>
              <a:rPr lang="en-US" altLang="zh-CN" sz="3200" u="sng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48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 12 65 43 20 58</a:t>
            </a:r>
            <a:br>
              <a:rPr lang="en-US" altLang="zh-CN" sz="320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endParaRPr lang="zh-CN" altLang="en-US" sz="3200" noProof="1"/>
          </a:p>
        </p:txBody>
      </p:sp>
      <p:sp>
        <p:nvSpPr>
          <p:cNvPr id="6" name="文本框 5"/>
          <p:cNvSpPr txBox="1"/>
          <p:nvPr/>
        </p:nvSpPr>
        <p:spPr>
          <a:xfrm>
            <a:off x="615950" y="3332163"/>
            <a:ext cx="5329238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</a:t>
            </a:r>
            <a:r>
              <a:rPr lang="en-US" altLang="zh-CN" sz="3200" u="sng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12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25 36 48] 65 43 20 58</a:t>
            </a:r>
            <a:br>
              <a:rPr lang="en-US" altLang="zh-CN" sz="320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endParaRPr lang="zh-CN" altLang="en-US" sz="3200" noProof="1"/>
          </a:p>
        </p:txBody>
      </p:sp>
      <p:sp>
        <p:nvSpPr>
          <p:cNvPr id="7" name="文本框 6"/>
          <p:cNvSpPr txBox="1"/>
          <p:nvPr/>
        </p:nvSpPr>
        <p:spPr>
          <a:xfrm>
            <a:off x="628650" y="4006850"/>
            <a:ext cx="5880100" cy="255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[12 25 36 48 </a:t>
            </a:r>
            <a:r>
              <a:rPr lang="en-US" altLang="zh-CN" sz="3200" u="sng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65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] 43 20 58</a:t>
            </a:r>
            <a:br>
              <a:rPr lang="en-US" altLang="zh-CN" sz="320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[12 25 36 </a:t>
            </a:r>
            <a:r>
              <a:rPr lang="en-US" altLang="zh-CN" sz="3200" u="sng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43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48 65] 20 58</a:t>
            </a:r>
            <a:br>
              <a:rPr lang="en-US" altLang="zh-CN" sz="320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6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[12 </a:t>
            </a:r>
            <a:r>
              <a:rPr lang="en-US" altLang="zh-CN" sz="3200" u="sng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25 36 43 48 65] 58</a:t>
            </a:r>
            <a:br>
              <a:rPr lang="en-US" altLang="zh-CN" sz="3200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</a:b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第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7</a:t>
            </a:r>
            <a:r>
              <a:rPr lang="zh-CN" altLang="en-US" sz="3200" b="1" noProof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步</a:t>
            </a:r>
            <a:r>
              <a:rPr lang="en-US" altLang="zh-CN" sz="3200" b="1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[12 20 25 36 43 48 </a:t>
            </a:r>
            <a:r>
              <a:rPr lang="en-US" altLang="zh-CN" sz="3200" u="sng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58</a:t>
            </a:r>
            <a:r>
              <a:rPr lang="en-US" altLang="zh-CN" sz="320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65]</a:t>
            </a:r>
            <a:endParaRPr lang="zh-CN" altLang="en-US" sz="3200" noProof="1"/>
          </a:p>
          <a:p>
            <a:endParaRPr lang="zh-CN" altLang="en-US" sz="3200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38200" y="45720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accent4">
                    <a:lumMod val="10000"/>
                  </a:schemeClr>
                </a:solidFill>
              </a:rPr>
              <a:t>sort函数</a:t>
            </a:r>
            <a:endParaRPr lang="zh-CN" altLang="en-US" sz="32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400" y="1219200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4">
                    <a:lumMod val="10000"/>
                  </a:schemeClr>
                </a:solidFill>
              </a:rPr>
              <a:t>头文件：#include&lt;algorithm&gt;</a:t>
            </a:r>
            <a:endParaRPr lang="zh-CN" altLang="en-US" sz="2000" b="1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400" y="1752600"/>
            <a:ext cx="82880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sort函数的模板有三个参数：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sort ( first,  last, Compare comp);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（1）第一个参数first：是要排序的数组的起始地址。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（2）第二个参数last：是结束的地址（数组个数）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（3）第三个参数comp是排序的方法：可以是从升序也可是降序。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altLang="zh-CN">
                <a:solidFill>
                  <a:schemeClr val="accent4">
                    <a:lumMod val="10000"/>
                  </a:schemeClr>
                </a:solidFill>
              </a:rPr>
              <a:t>      </a:t>
            </a: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如果第三个参数不写，则默认的排序方法是从小到大排序。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62000" y="4724400"/>
            <a:ext cx="4572000" cy="1568450"/>
          </a:xfrm>
          <a:prstGeom prst="rect">
            <a:avLst/>
          </a:prstGeom>
          <a:noFill/>
          <a:ln w="15875">
            <a:solidFill>
              <a:schemeClr val="accent6">
                <a:lumMod val="10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accent4">
                    <a:lumMod val="10000"/>
                  </a:schemeClr>
                </a:solidFill>
              </a:rPr>
              <a:t>降序：</a:t>
            </a:r>
            <a:endParaRPr lang="zh-CN" altLang="en-US" sz="2400" b="1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sz="2400">
                <a:solidFill>
                  <a:schemeClr val="accent4">
                    <a:lumMod val="10000"/>
                  </a:schemeClr>
                </a:solidFill>
              </a:rPr>
              <a:t>bool cmp(int a,int b){</a:t>
            </a:r>
            <a:endParaRPr lang="zh-CN" altLang="en-US" sz="240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zh-CN" altLang="en-US" sz="2400">
                <a:solidFill>
                  <a:schemeClr val="accent4">
                    <a:lumMod val="10000"/>
                  </a:schemeClr>
                </a:solidFill>
              </a:rPr>
              <a:t>　　return a&gt;b;</a:t>
            </a:r>
            <a:endParaRPr lang="zh-CN" altLang="en-US" sz="2400">
              <a:solidFill>
                <a:schemeClr val="accent4">
                  <a:lumMod val="10000"/>
                </a:schemeClr>
              </a:solidFill>
            </a:endParaRPr>
          </a:p>
          <a:p>
            <a:r>
              <a:rPr lang="en-US" altLang="zh-CN" sz="2400">
                <a:solidFill>
                  <a:schemeClr val="accent4">
                    <a:lumMod val="10000"/>
                  </a:schemeClr>
                </a:solidFill>
              </a:rPr>
              <a:t>   </a:t>
            </a:r>
            <a:r>
              <a:rPr lang="zh-CN" altLang="en-US" sz="2400">
                <a:solidFill>
                  <a:schemeClr val="accent4">
                    <a:lumMod val="10000"/>
                  </a:schemeClr>
                </a:solidFill>
              </a:rPr>
              <a:t>}</a:t>
            </a:r>
            <a:endParaRPr lang="zh-CN" alt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57265" y="4724400"/>
            <a:ext cx="264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例</a:t>
            </a:r>
            <a:r>
              <a:rPr lang="en-US" altLang="zh-CN">
                <a:solidFill>
                  <a:schemeClr val="accent4">
                    <a:lumMod val="10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：sort(a,a+10,cmp);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6101715" y="5480050"/>
            <a:ext cx="264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例</a:t>
            </a:r>
            <a:r>
              <a:rPr lang="en-US" altLang="zh-CN">
                <a:solidFill>
                  <a:schemeClr val="accent4">
                    <a:lumMod val="10000"/>
                  </a:schemeClr>
                </a:solidFill>
              </a:rPr>
              <a:t>2</a:t>
            </a: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：sort(a</a:t>
            </a:r>
            <a:r>
              <a:rPr lang="en-US" altLang="zh-CN">
                <a:solidFill>
                  <a:schemeClr val="accent4">
                    <a:lumMod val="10000"/>
                  </a:schemeClr>
                </a:solidFill>
              </a:rPr>
              <a:t>+1</a:t>
            </a: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,a+10);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2905" y="751840"/>
            <a:ext cx="8318500" cy="5492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accent4">
                    <a:lumMod val="10000"/>
                  </a:schemeClr>
                </a:solidFill>
              </a:rPr>
              <a:t>int </a:t>
            </a: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main(){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　　//先按math从小到大排序，math相等，按english从大到小排序 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　　Student a[4]={{"apple",67,89},{"limei",90,56},{"apple",90,99}};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　　sort(a,a+3,cmp);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　　for(int i=0;i&lt;3;i++)    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　　cout&lt;&lt;a[i].name &lt;&lt;" "&lt;&lt;a[i].math &lt;&lt;" "&lt;&lt;a[i].english &lt;&lt;endl;     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}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bool cmp(</a:t>
            </a:r>
            <a:r>
              <a:rPr lang="zh-CN" altLang="en-US" b="1">
                <a:solidFill>
                  <a:srgbClr val="FF0000"/>
                </a:solidFill>
              </a:rPr>
              <a:t>Student a,Student b</a:t>
            </a: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){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　　if(a.math &gt;b.math )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　　return a.math &lt;b.math ;//按math从小到大排序 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　　else if(a.math ==b.math )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　　　　　　return a.english&gt;b.english ; //math相等，按endlish从大到小排序 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accent4">
                    <a:lumMod val="10000"/>
                  </a:schemeClr>
                </a:solidFill>
              </a:rPr>
              <a:t> }</a:t>
            </a:r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33400" y="1742440"/>
            <a:ext cx="81546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为了描述一个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算法的优劣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，我们引入了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时间复杂度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空间复杂度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的概念。</a:t>
            </a:r>
            <a:endParaRPr lang="zh-CN" altLang="en-US" sz="2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3037840"/>
            <a:ext cx="8105775" cy="1873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时间复杂度：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指的是语句执行次数，用大写的O表示.通常表示时间</a:t>
            </a:r>
            <a:endParaRPr lang="zh-CN" altLang="en-US" sz="2000" b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复杂度时，我们只是保留数量级最大的项，并且忽略该</a:t>
            </a:r>
            <a:endParaRPr lang="zh-CN" altLang="en-US" sz="2000" b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系数。</a:t>
            </a:r>
            <a:endParaRPr lang="zh-CN" altLang="en-US" sz="2000" b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	</a:t>
            </a:r>
            <a:endParaRPr lang="zh-CN" altLang="en-US" sz="2000" b="1" strike="noStrike" noProof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strike="noStrike" noProof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fontAlgn="base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strike="noStrike" noProof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fontAlgn="base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600" strike="noStrike" noProof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fontAlgn="base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43000" y="304800"/>
            <a:ext cx="7486015" cy="5541645"/>
            <a:chOff x="2168" y="1271"/>
            <a:chExt cx="11789" cy="8727"/>
          </a:xfrm>
        </p:grpSpPr>
        <p:sp>
          <p:nvSpPr>
            <p:cNvPr id="10" name="标题 1"/>
            <p:cNvSpPr>
              <a:spLocks noGrp="1" noRot="1"/>
            </p:cNvSpPr>
            <p:nvPr>
              <p:custDataLst>
                <p:tags r:id="rId1"/>
              </p:custDataLst>
            </p:nvPr>
          </p:nvSpPr>
          <p:spPr>
            <a:xfrm>
              <a:off x="2178" y="1271"/>
              <a:ext cx="7272" cy="1088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ctr" anchorCtr="0"/>
            <a:lstStyle>
              <a:lvl1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002060"/>
                  </a:solidFill>
                </a:rPr>
                <a:t>1.</a:t>
              </a:r>
              <a:r>
                <a:rPr lang="zh-CN" altLang="en-US" sz="2000">
                  <a:solidFill>
                    <a:srgbClr val="002060"/>
                  </a:solidFill>
                </a:rPr>
                <a:t>sum = n*(n+1)/2;      </a:t>
              </a:r>
              <a:r>
                <a:rPr lang="zh-CN" altLang="en-US" sz="2800">
                  <a:solidFill>
                    <a:srgbClr val="002060"/>
                  </a:solidFill>
                </a:rPr>
                <a:t>  </a:t>
              </a:r>
              <a:endParaRPr lang="zh-CN" altLang="en-US" sz="2800">
                <a:solidFill>
                  <a:srgbClr val="002060"/>
                </a:solidFill>
              </a:endParaRPr>
            </a:p>
          </p:txBody>
        </p:sp>
        <p:sp>
          <p:nvSpPr>
            <p:cNvPr id="11" name="内容占位符 10"/>
            <p:cNvSpPr>
              <a:spLocks noGrp="1"/>
            </p:cNvSpPr>
            <p:nvPr>
              <p:custDataLst>
                <p:tags r:id="rId2"/>
              </p:custDataLst>
            </p:nvPr>
          </p:nvSpPr>
          <p:spPr>
            <a:xfrm>
              <a:off x="2168" y="2359"/>
              <a:ext cx="7273" cy="26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txBody>
            <a:bodyPr anchor="t" anchorCtr="0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ª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ª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fontAlgn="base"/>
              <a:r>
                <a:rPr lang="en-US" altLang="zh-CN" sz="2800" strike="noStrike" noProof="1">
                  <a:solidFill>
                    <a:srgbClr val="002060"/>
                  </a:solidFill>
                </a:rPr>
                <a:t>         </a:t>
              </a:r>
              <a:r>
                <a:rPr lang="en-US" altLang="zh-CN" sz="2000" b="1" strike="noStrike" noProof="1">
                  <a:solidFill>
                    <a:srgbClr val="002060"/>
                  </a:solidFill>
                </a:rPr>
                <a:t>2.</a:t>
              </a:r>
              <a:r>
                <a:rPr lang="zh-CN" altLang="en-US" sz="2000" strike="noStrike" noProof="1">
                  <a:solidFill>
                    <a:srgbClr val="002060"/>
                  </a:solidFill>
                </a:rPr>
                <a:t>for(int i = 0; i &lt; n; i++)</a:t>
              </a:r>
              <a:endParaRPr lang="zh-CN" altLang="en-US" sz="2000" strike="noStrike" noProof="1">
                <a:solidFill>
                  <a:srgbClr val="002060"/>
                </a:solidFill>
              </a:endParaRPr>
            </a:p>
            <a:p>
              <a:pPr fontAlgn="base"/>
              <a:r>
                <a:rPr lang="zh-CN" altLang="en-US" sz="2000" strike="noStrike" noProof="1">
                  <a:solidFill>
                    <a:srgbClr val="002060"/>
                  </a:solidFill>
                </a:rPr>
                <a:t>       {</a:t>
              </a:r>
              <a:endParaRPr lang="zh-CN" altLang="en-US" sz="2000" strike="noStrike" noProof="1">
                <a:solidFill>
                  <a:srgbClr val="002060"/>
                </a:solidFill>
              </a:endParaRPr>
            </a:p>
            <a:p>
              <a:pPr fontAlgn="base"/>
              <a:r>
                <a:rPr lang="zh-CN" altLang="en-US" sz="2000" strike="noStrike" noProof="1">
                  <a:solidFill>
                    <a:srgbClr val="002060"/>
                  </a:solidFill>
                </a:rPr>
                <a:t>             printf("%d ",i);</a:t>
              </a:r>
              <a:endParaRPr lang="zh-CN" altLang="en-US" sz="2000" strike="noStrike" noProof="1">
                <a:solidFill>
                  <a:srgbClr val="002060"/>
                </a:solidFill>
              </a:endParaRPr>
            </a:p>
            <a:p>
              <a:pPr fontAlgn="base"/>
              <a:r>
                <a:rPr lang="zh-CN" altLang="en-US" sz="2000" strike="noStrike" noProof="1">
                  <a:solidFill>
                    <a:srgbClr val="002060"/>
                  </a:solidFill>
                </a:rPr>
                <a:t>       } </a:t>
              </a:r>
              <a:endParaRPr lang="zh-CN" altLang="en-US" sz="2000" strike="noStrike" noProof="1">
                <a:solidFill>
                  <a:srgbClr val="002060"/>
                </a:solidFill>
              </a:endParaRPr>
            </a:p>
            <a:p>
              <a:pPr fontAlgn="base"/>
              <a:endParaRPr lang="zh-CN" altLang="en-US" sz="2800" strike="noStrike" noProof="1">
                <a:solidFill>
                  <a:srgbClr val="002060"/>
                </a:solidFill>
              </a:endParaRPr>
            </a:p>
            <a:p>
              <a:pPr marL="0" indent="0" fontAlgn="base">
                <a:buNone/>
              </a:pPr>
              <a:endParaRPr lang="zh-CN" altLang="en-US" sz="2800" strike="noStrike" noProof="1">
                <a:solidFill>
                  <a:srgbClr val="002060"/>
                </a:solidFill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3"/>
              </p:custDataLst>
            </p:nvPr>
          </p:nvSpPr>
          <p:spPr>
            <a:xfrm>
              <a:off x="9765" y="1716"/>
              <a:ext cx="3675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时间复杂度O(1)</a:t>
              </a:r>
              <a:endParaRPr lang="zh-CN" altLang="en-US" sz="20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endParaRPr lang="zh-CN" altLang="en-US" sz="20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9765" y="3281"/>
              <a:ext cx="4150" cy="6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时间复杂度O(n)</a:t>
              </a:r>
              <a:endParaRPr lang="zh-CN" altLang="en-US" sz="20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5"/>
              </p:custDataLst>
            </p:nvPr>
          </p:nvSpPr>
          <p:spPr>
            <a:xfrm>
              <a:off x="2168" y="4966"/>
              <a:ext cx="7273" cy="2955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</p:spPr>
          <p:txBody>
            <a:bodyPr wrap="square" rtlCol="0">
              <a:spAutoFit/>
            </a:bodyPr>
            <a:p>
              <a:r>
                <a:rPr lang="en-US" altLang="zh-CN" sz="28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</a:t>
              </a:r>
              <a:r>
                <a:rPr lang="en-US" altLang="zh-CN" sz="20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          </a:t>
              </a:r>
              <a:r>
                <a:rPr lang="en-US" altLang="zh-CN" sz="2000" b="1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3.</a:t>
              </a:r>
              <a:r>
                <a:rPr lang="zh-CN" altLang="en-US" sz="20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for(int i = 0; i &lt; n; i++){   </a:t>
              </a:r>
              <a:endParaRPr lang="zh-CN" altLang="en-US" sz="2000" noProof="1">
                <a:solidFill>
                  <a:srgbClr val="002060"/>
                </a:solidFill>
              </a:endParaRPr>
            </a:p>
            <a:p>
              <a:r>
                <a:rPr lang="zh-CN" altLang="en-US" sz="20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                   for(int j = i; j &lt; n; j++){</a:t>
              </a:r>
              <a:endParaRPr lang="zh-CN" altLang="en-US" sz="2000" noProof="1">
                <a:solidFill>
                  <a:srgbClr val="002060"/>
                </a:solidFill>
              </a:endParaRPr>
            </a:p>
            <a:p>
              <a:r>
                <a:rPr lang="zh-CN" altLang="en-US" sz="20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                        printf("%d ",i);</a:t>
              </a:r>
              <a:endParaRPr lang="zh-CN" altLang="en-US" sz="2000" noProof="1">
                <a:solidFill>
                  <a:srgbClr val="002060"/>
                </a:solidFill>
              </a:endParaRPr>
            </a:p>
            <a:p>
              <a:r>
                <a:rPr lang="zh-CN" altLang="en-US" sz="20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       }</a:t>
              </a:r>
              <a:endParaRPr lang="zh-CN" altLang="en-US" sz="2000" noProof="1">
                <a:solidFill>
                  <a:srgbClr val="002060"/>
                </a:solidFill>
              </a:endParaRPr>
            </a:p>
            <a:p>
              <a:r>
                <a:rPr lang="zh-CN" altLang="en-US" sz="20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      } </a:t>
              </a:r>
              <a:r>
                <a:rPr lang="zh-CN" altLang="en-US" sz="2800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</a:t>
              </a:r>
              <a:r>
                <a:rPr lang="zh-CN" altLang="en-US" noProof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+mn-ea"/>
                </a:rPr>
                <a:t>        </a:t>
              </a:r>
              <a:endParaRPr lang="zh-CN" altLang="en-US" noProof="1"/>
            </a:p>
          </p:txBody>
        </p:sp>
        <p:sp>
          <p:nvSpPr>
            <p:cNvPr id="15" name="文本框 14"/>
            <p:cNvSpPr txBox="1"/>
            <p:nvPr>
              <p:custDataLst>
                <p:tags r:id="rId6"/>
              </p:custDataLst>
            </p:nvPr>
          </p:nvSpPr>
          <p:spPr>
            <a:xfrm>
              <a:off x="9805" y="5364"/>
              <a:ext cx="4153" cy="6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时间复杂度O(n^2)</a:t>
              </a:r>
              <a:endParaRPr lang="zh-CN" altLang="en-US" sz="20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>
              <a:off x="2178" y="7916"/>
              <a:ext cx="7263" cy="2083"/>
            </a:xfrm>
            <a:prstGeom prst="rect">
              <a:avLst/>
            </a:prstGeom>
            <a:solidFill>
              <a:schemeClr val="accent6">
                <a:lumMod val="90000"/>
              </a:schemeClr>
            </a:solidFill>
          </p:spPr>
          <p:txBody>
            <a:bodyPr wrap="square" rtlCol="0">
              <a:spAutoFit/>
            </a:bodyPr>
            <a:p>
              <a:r>
                <a:rPr lang="en-US" altLang="zh-CN" sz="2000" b="1" noProof="1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cs typeface="+mn-cs"/>
                </a:rPr>
                <a:t>          4.</a:t>
              </a:r>
              <a:r>
                <a:rPr lang="zh-CN" altLang="en-US" sz="2000" b="1" noProof="1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cs typeface="+mn-cs"/>
                </a:rPr>
                <a:t>int i = 1, n = 100;</a:t>
              </a:r>
              <a:endPara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r>
                <a:rPr lang="zh-CN" altLang="en-US" sz="2000" b="1" noProof="1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cs typeface="+mn-cs"/>
                </a:rPr>
                <a:t>            while(i &lt; n){</a:t>
              </a:r>
              <a:endPara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r>
                <a:rPr lang="zh-CN" altLang="en-US" sz="2000" b="1" noProof="1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cs typeface="+mn-cs"/>
                </a:rPr>
                <a:t>            i = i * 2;</a:t>
              </a:r>
              <a:endPara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</a:endParaRPr>
            </a:p>
            <a:p>
              <a:r>
                <a:rPr lang="zh-CN" altLang="en-US" sz="2000" b="1" noProof="1">
                  <a:solidFill>
                    <a:schemeClr val="accent6">
                      <a:lumMod val="10000"/>
                    </a:schemeClr>
                  </a:solidFill>
                  <a:latin typeface="+mn-ea"/>
                  <a:ea typeface="+mn-ea"/>
                  <a:cs typeface="+mn-cs"/>
                </a:rPr>
                <a:t>             }</a:t>
              </a:r>
              <a:endPara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8"/>
              </p:custDataLst>
            </p:nvPr>
          </p:nvSpPr>
          <p:spPr>
            <a:xfrm>
              <a:off x="9805" y="8036"/>
              <a:ext cx="415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时间复杂度O(log</a:t>
              </a:r>
              <a:r>
                <a:rPr lang="zh-CN" altLang="en-US" sz="2000" b="1" baseline="-25000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r>
                <a:rPr lang="zh-CN" altLang="en-US" sz="2000" b="1">
                  <a:solidFill>
                    <a:srgbClr val="00206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n)</a:t>
              </a:r>
              <a:endParaRPr lang="zh-CN" altLang="en-US" sz="20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44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219200" y="6132195"/>
            <a:ext cx="7555230" cy="3346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1149350" y="670560"/>
            <a:ext cx="4612005" cy="132207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 rtlCol="0">
            <a:spAutoFit/>
          </a:bodyPr>
          <a:p>
            <a:r>
              <a:rPr lang="en-US" altLang="zh-CN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          5.</a:t>
            </a:r>
            <a:r>
              <a: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int </a:t>
            </a:r>
            <a:r>
              <a:rPr lang="en-US" altLang="zh-CN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s=0,</a:t>
            </a:r>
            <a:r>
              <a: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i = 1, n = 100;</a:t>
            </a:r>
            <a:endParaRPr lang="zh-CN" altLang="en-US" sz="2000" b="1" noProof="1">
              <a:solidFill>
                <a:schemeClr val="accent6">
                  <a:lumMod val="10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            while(i &lt; n){</a:t>
            </a:r>
            <a:endParaRPr lang="zh-CN" altLang="en-US" sz="2000" b="1" noProof="1">
              <a:solidFill>
                <a:schemeClr val="accent6">
                  <a:lumMod val="10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            </a:t>
            </a:r>
            <a:r>
              <a:rPr lang="en-US" altLang="zh-CN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s=s+i</a:t>
            </a:r>
            <a:r>
              <a: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;</a:t>
            </a:r>
            <a:endParaRPr lang="zh-CN" altLang="en-US" sz="2000" b="1" noProof="1">
              <a:solidFill>
                <a:schemeClr val="accent6">
                  <a:lumMod val="10000"/>
                </a:schemeClr>
              </a:solidFill>
              <a:latin typeface="+mn-ea"/>
              <a:ea typeface="+mn-ea"/>
            </a:endParaRPr>
          </a:p>
          <a:p>
            <a:r>
              <a:rPr lang="zh-CN" altLang="en-US" sz="2000" b="1" noProof="1">
                <a:solidFill>
                  <a:schemeClr val="accent6">
                    <a:lumMod val="10000"/>
                  </a:schemeClr>
                </a:solidFill>
                <a:latin typeface="+mn-ea"/>
                <a:ea typeface="+mn-ea"/>
                <a:cs typeface="+mn-cs"/>
              </a:rPr>
              <a:t>             }</a:t>
            </a:r>
            <a:endParaRPr lang="zh-CN" altLang="en-US" sz="2000" b="1" noProof="1">
              <a:solidFill>
                <a:schemeClr val="accent6">
                  <a:lumMod val="1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992495" y="746760"/>
            <a:ext cx="26371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时间复杂度O(</a:t>
            </a:r>
            <a:r>
              <a:rPr lang="en-US" altLang="zh-CN" sz="20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baseline="30000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1/2</a:t>
            </a:r>
            <a:r>
              <a:rPr lang="zh-CN" altLang="en-US" sz="2000" b="1">
                <a:solidFill>
                  <a:srgbClr val="00206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sz="2000" b="1">
              <a:solidFill>
                <a:srgbClr val="00206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4400" y="914400"/>
            <a:ext cx="76434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流行的在线测试网站，常常有对时间的要求为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1s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1G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主频的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处理的次数为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10^9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次，也就是在程序中空的循环的次数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10^9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次即：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for (int i = 0 ; i &lt; 1 000000000; i++)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{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}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NOIP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比赛一般要求为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10^9,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但基于我们写程序的时候循环里会有处理过程，也会消耗时间，所以我们在处理过程中应尽量把程序循环次数控制在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10^8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次以内，甚至更小。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5800" y="609600"/>
            <a:ext cx="8074025" cy="878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fontAlgn="base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空间复杂度：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指的是算法所占的存储空间，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在程序中占内存的有变</a:t>
            </a:r>
            <a:endParaRPr lang="zh-CN" altLang="en-US" sz="2000" b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  <a:p>
            <a:pPr marL="0" indent="0" fontAlgn="base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</a:t>
            </a:r>
            <a:r>
              <a:rPr lang="zh-CN" altLang="en-US" sz="2000" b="1">
                <a:solidFill>
                  <a:srgbClr val="00B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量、数组等。</a:t>
            </a:r>
            <a:endParaRPr lang="zh-CN" altLang="en-US" sz="2000" b="1">
              <a:solidFill>
                <a:srgbClr val="00B05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 fontAlgn="base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>
              <a:solidFill>
                <a:srgbClr val="00B05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5800" y="1828800"/>
            <a:ext cx="8162290" cy="384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在</a:t>
            </a:r>
            <a:r>
              <a:rPr lang="en-US" altLang="en-US" sz="2400" b="1" dirty="0">
                <a:solidFill>
                  <a:srgbClr val="00B0F0"/>
                </a:solidFill>
                <a:sym typeface="+mn-ea"/>
              </a:rPr>
              <a:t>NOIP</a:t>
            </a: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中数组的大小一定要符合题意的要求，如：题意中要求输入字符串长度要求为</a:t>
            </a:r>
            <a:r>
              <a:rPr lang="en-US" altLang="en-US" sz="2400" b="1" dirty="0">
                <a:solidFill>
                  <a:srgbClr val="00B0F0"/>
                </a:solidFill>
                <a:sym typeface="+mn-ea"/>
              </a:rPr>
              <a:t>n&lt;10^6</a:t>
            </a: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，那么数组应该定义为</a:t>
            </a:r>
            <a:r>
              <a:rPr lang="en-US" altLang="en-US" sz="2400" b="1" dirty="0">
                <a:solidFill>
                  <a:srgbClr val="00B0F0"/>
                </a:solidFill>
                <a:sym typeface="+mn-ea"/>
              </a:rPr>
              <a:t>char a[1000001],</a:t>
            </a: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之所以会多定义一个，是因为计算机会默认在字符串的结尾加上</a:t>
            </a:r>
            <a:r>
              <a:rPr lang="en-US" altLang="en-US" sz="2400" b="1" dirty="0">
                <a:solidFill>
                  <a:srgbClr val="00B0F0"/>
                </a:solidFill>
                <a:sym typeface="+mn-ea"/>
              </a:rPr>
              <a:t>’\0’</a:t>
            </a:r>
            <a:r>
              <a:rPr lang="zh-CN" altLang="en-US" sz="2400" b="1" dirty="0">
                <a:solidFill>
                  <a:srgbClr val="00B0F0"/>
                </a:solidFill>
                <a:sym typeface="+mn-ea"/>
              </a:rPr>
              <a:t>。</a:t>
            </a:r>
            <a:endParaRPr lang="zh-CN" altLang="en-US" sz="2400" b="1" dirty="0">
              <a:solidFill>
                <a:srgbClr val="00B0F0"/>
              </a:solidFill>
              <a:sym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0B0F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注意：有的程序对内存有要求，如要求内存最大为</a:t>
            </a:r>
            <a:r>
              <a:rPr lang="en-US" altLang="en-US" sz="2000" b="1" dirty="0">
                <a:solidFill>
                  <a:srgbClr val="FF0000"/>
                </a:solidFill>
                <a:sym typeface="+mn-ea"/>
              </a:rPr>
              <a:t>1M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，那么我们在定义的时候即：</a:t>
            </a:r>
            <a:endParaRPr lang="zh-CN" altLang="en-US" sz="2000" b="1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char ：1</a:t>
            </a:r>
            <a:r>
              <a:rPr lang="zh-CN" altLang="en-US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个字节、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 int： 4</a:t>
            </a:r>
            <a:r>
              <a:rPr lang="zh-CN" altLang="en-US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个字节、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 float: 4</a:t>
            </a:r>
            <a:r>
              <a:rPr lang="zh-CN" altLang="en-US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个字节 、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double: 8</a:t>
            </a:r>
            <a:r>
              <a:rPr lang="zh-CN" altLang="en-US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个字节、</a:t>
            </a: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long long: 8</a:t>
            </a:r>
            <a:r>
              <a:rPr lang="zh-CN" altLang="en-US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个字节</a:t>
            </a:r>
            <a:endParaRPr lang="en-US" altLang="zh-CN" sz="1600" dirty="0">
              <a:solidFill>
                <a:schemeClr val="accent6">
                  <a:lumMod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1TB=1024GB </a:t>
            </a:r>
            <a:b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</a:b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1GB=1024MB </a:t>
            </a:r>
            <a:b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</a:b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1MB=1024KB </a:t>
            </a:r>
            <a:b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</a:br>
            <a:r>
              <a:rPr lang="en-US" altLang="zh-CN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1KB=1024</a:t>
            </a:r>
            <a:r>
              <a:rPr lang="zh-CN" altLang="en-US" sz="1600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字节 </a:t>
            </a:r>
            <a:endParaRPr lang="en-US" altLang="zh-CN" sz="1600" dirty="0">
              <a:solidFill>
                <a:schemeClr val="accent6">
                  <a:lumMod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600" dirty="0">
                <a:sym typeface="+mn-ea"/>
              </a:rPr>
              <a:t>	</a:t>
            </a:r>
            <a:r>
              <a:rPr lang="en-US" altLang="en-US" sz="1600" b="1" dirty="0">
                <a:solidFill>
                  <a:srgbClr val="FF0000"/>
                </a:solidFill>
                <a:sym typeface="+mn-ea"/>
              </a:rPr>
              <a:t> char a[1000000]  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可计算得</a:t>
            </a:r>
            <a:r>
              <a:rPr lang="en-US" altLang="en-US" sz="1600" b="1" dirty="0">
                <a:solidFill>
                  <a:srgbClr val="FF0000"/>
                </a:solidFill>
                <a:sym typeface="+mn-ea"/>
              </a:rPr>
              <a:t> 1000000/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en-US" sz="1600" b="1" dirty="0">
                <a:solidFill>
                  <a:srgbClr val="FF0000"/>
                </a:solidFill>
                <a:sym typeface="+mn-ea"/>
              </a:rPr>
              <a:t>1024 * 1024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en-US" sz="1600" b="1" dirty="0">
                <a:solidFill>
                  <a:srgbClr val="FF0000"/>
                </a:solidFill>
                <a:sym typeface="+mn-ea"/>
              </a:rPr>
              <a:t>= 0.9536M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。</a:t>
            </a:r>
            <a:endParaRPr lang="en-US" altLang="zh-CN" sz="1600" dirty="0"/>
          </a:p>
          <a:p>
            <a:pPr>
              <a:buNone/>
            </a:pPr>
            <a:r>
              <a:rPr lang="en-US" altLang="zh-CN" sz="1400" dirty="0">
                <a:sym typeface="+mn-ea"/>
              </a:rPr>
              <a:t>	</a:t>
            </a:r>
            <a:endParaRPr lang="en-US" altLang="zh-CN" sz="1400" dirty="0"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600" b="1" dirty="0">
                <a:solidFill>
                  <a:srgbClr val="C00000"/>
                </a:solidFill>
              </a:rPr>
              <a:t>时间和时间复杂度优化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2291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1000" y="1523683"/>
            <a:ext cx="8893175" cy="4752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</a:rPr>
              <a:t>时间复杂度简单的优化方法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</a:rPr>
              <a:t>整型运算的耗时远远低于实型耗时。</a:t>
            </a:r>
            <a:endParaRPr lang="zh-CN" alt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</a:rPr>
              <a:t>位运算速度极快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&amp; || </a:t>
            </a:r>
            <a:r>
              <a:rPr lang="zh-CN" altLang="en-US" sz="2400" b="1" dirty="0">
                <a:solidFill>
                  <a:srgbClr val="FF0000"/>
                </a:solidFill>
              </a:rPr>
              <a:t>！</a:t>
            </a:r>
            <a:r>
              <a:rPr lang="en-US" altLang="zh-CN" sz="2400" b="1" dirty="0">
                <a:solidFill>
                  <a:srgbClr val="FF0000"/>
                </a:solidFill>
              </a:rPr>
              <a:t>^  &lt;&lt; &gt;&gt;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/</a:t>
            </a: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</a:rPr>
              <a:t>运算要比</a:t>
            </a: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+ - * </a:t>
            </a: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</a:rPr>
              <a:t>慢得多</a:t>
            </a:r>
            <a:endParaRPr lang="zh-CN" alt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</a:rPr>
              <a:t>调用函数比直接运算慢。</a:t>
            </a:r>
            <a:endParaRPr lang="en-US" altLang="zh-CN" sz="2400" b="1" dirty="0">
              <a:solidFill>
                <a:schemeClr val="accent6">
                  <a:lumMod val="10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</a:rPr>
              <a:t>空间复杂度简单的优化方法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accent6">
                    <a:lumMod val="10000"/>
                  </a:schemeClr>
                </a:solidFill>
              </a:rPr>
              <a:t>尽量可重复利用数组</a:t>
            </a:r>
            <a:endParaRPr lang="zh-CN" alt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&lt;&lt;</a:t>
            </a: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rPr>
              <a:t>  </a:t>
            </a:r>
            <a:r>
              <a:rPr lang="en-US" altLang="zh-CN" sz="2000"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rPr>
              <a:t>源操作数 * 2的N次方（N取决于移动的位数） = 移动后的结果。</a:t>
            </a:r>
            <a:endParaRPr lang="en-US" altLang="zh-CN" sz="2000" dirty="0">
              <a:solidFill>
                <a:schemeClr val="accent6">
                  <a:lumMod val="10000"/>
                </a:schemeClr>
              </a:solidFill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rPr>
              <a:t>32 &lt;&lt; 2  = 32 * 2^2  = 128</a:t>
            </a:r>
            <a:endParaRPr lang="en-US" altLang="zh-CN" sz="2000" dirty="0">
              <a:solidFill>
                <a:schemeClr val="accent6">
                  <a:lumMod val="10000"/>
                </a:schemeClr>
              </a:solidFill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&gt;&gt;  </a:t>
            </a:r>
            <a:r>
              <a:rPr lang="en-US" altLang="zh-CN" sz="2000" dirty="0">
                <a:solidFill>
                  <a:schemeClr val="accent6">
                    <a:lumMod val="10000"/>
                  </a:schemeClr>
                </a:solidFill>
                <a:highlight>
                  <a:srgbClr val="FFFF00"/>
                </a:highlight>
              </a:rPr>
              <a:t>源操作数 / 2的N次方（N取决于移动的位数） = 移动后的结果(只取整数部分)    32 &gt;&gt; 2  = 32 / 2^2  = 8</a:t>
            </a:r>
            <a:endParaRPr lang="en-US" altLang="zh-CN" sz="2000" dirty="0">
              <a:solidFill>
                <a:schemeClr val="accent6">
                  <a:lumMod val="10000"/>
                </a:schemeClr>
              </a:solidFill>
              <a:highlight>
                <a:srgbClr val="FFFF00"/>
              </a:highlight>
            </a:endParaRPr>
          </a:p>
          <a:p>
            <a:pPr>
              <a:buNone/>
            </a:pPr>
            <a:endParaRPr lang="en-US" altLang="zh-CN" sz="14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None/>
            </a:pPr>
            <a:endParaRPr lang="zh-CN" altLang="zh-CN" sz="20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10242" name="内容占位符 3" descr="C:\Documents and Settings\Administrator\桌面\排序\桶排序 小到大.jpg桶排序 小到大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0063" y="550863"/>
            <a:ext cx="3287712" cy="6030912"/>
          </a:xfrm>
        </p:spPr>
      </p:pic>
      <p:sp>
        <p:nvSpPr>
          <p:cNvPr id="5" name="椭圆 4"/>
          <p:cNvSpPr/>
          <p:nvPr/>
        </p:nvSpPr>
        <p:spPr>
          <a:xfrm>
            <a:off x="3327400" y="4111625"/>
            <a:ext cx="3276600" cy="893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374900"/>
            <a:ext cx="8540750" cy="1143000"/>
          </a:xfrm>
        </p:spPr>
        <p:txBody>
          <a:bodyPr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80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p1059</a:t>
            </a:r>
            <a:br>
              <a:rPr lang="en-US" altLang="zh-CN" sz="8000">
                <a:solidFill>
                  <a:schemeClr val="accent6">
                    <a:lumMod val="10000"/>
                  </a:schemeClr>
                </a:solidFill>
              </a:rPr>
            </a:br>
            <a:r>
              <a:rPr kumimoji="0" lang="en-US" altLang="zh-CN" sz="80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p1068</a:t>
            </a:r>
            <a:br>
              <a:rPr lang="en-US" altLang="zh-CN" sz="8000">
                <a:solidFill>
                  <a:schemeClr val="accent6">
                    <a:lumMod val="10000"/>
                  </a:schemeClr>
                </a:solidFill>
              </a:rPr>
            </a:br>
            <a:r>
              <a:rPr kumimoji="0" lang="en-US" altLang="zh-CN" sz="80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p1093</a:t>
            </a:r>
            <a:endParaRPr kumimoji="0" lang="en-US" altLang="zh-CN" sz="80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3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pic>
        <p:nvPicPr>
          <p:cNvPr id="11266" name="内容占位符 4" descr="桶排序 大到小"/>
          <p:cNvPicPr>
            <a:picLocks noGrp="1" noRot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2263" y="0"/>
            <a:ext cx="3963987" cy="6770688"/>
          </a:xfrm>
        </p:spPr>
      </p:pic>
      <p:sp>
        <p:nvSpPr>
          <p:cNvPr id="6" name="椭圆 5"/>
          <p:cNvSpPr/>
          <p:nvPr/>
        </p:nvSpPr>
        <p:spPr>
          <a:xfrm>
            <a:off x="3289300" y="4048125"/>
            <a:ext cx="3276600" cy="8937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1268" name="文本框 6"/>
          <p:cNvSpPr txBox="1"/>
          <p:nvPr/>
        </p:nvSpPr>
        <p:spPr>
          <a:xfrm>
            <a:off x="390525" y="2170430"/>
            <a:ext cx="1723390" cy="3683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从大到小排序：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0" cap="none" spc="0" normalizeH="0" baseline="0" noProof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练习：</a:t>
            </a:r>
            <a:r>
              <a:rPr kumimoji="0" lang="zh-CN" altLang="en-US" sz="32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j-cs"/>
              </a:rPr>
              <a:t>买书问题</a:t>
            </a:r>
            <a:endParaRPr kumimoji="0" lang="zh-CN" altLang="en-US" sz="32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j-cs"/>
            </a:endParaRPr>
          </a:p>
        </p:txBody>
      </p:sp>
      <p:sp>
        <p:nvSpPr>
          <p:cNvPr id="22530" name="内容占位符 2"/>
          <p:cNvSpPr>
            <a:spLocks noGrp="1" noRot="1"/>
          </p:cNvSpPr>
          <p:nvPr>
            <p:ph idx="1"/>
          </p:nvPr>
        </p:nvSpPr>
        <p:spPr>
          <a:xfrm>
            <a:off x="301625" y="1371600"/>
            <a:ext cx="8540750" cy="4498975"/>
          </a:xfrm>
        </p:spPr>
        <p:txBody>
          <a:bodyPr anchor="t"/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 </a:t>
            </a:r>
            <a:r>
              <a:rPr kumimoji="0" lang="zh-CN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学校要建立图书馆，征集学生感兴趣的图书，每本书都有自己独立的编号，有一些好书学生会都喜欢，所以图书会出现重复的现象，现在需要把重复的图书编号去掉，然后按照编号从小到大对图书进行排序。</a:t>
            </a:r>
            <a:endParaRPr kumimoji="0" lang="zh-CN" altLang="zh-CN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输入：</a:t>
            </a:r>
            <a:endParaRPr kumimoji="0" lang="zh-CN" altLang="zh-CN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第一行为一个整数，表示有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个同学参加图书征集（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N&lt;=100</a:t>
            </a: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）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 第二行有</a:t>
            </a:r>
            <a:r>
              <a:rPr kumimoji="0" lang="en-US" altLang="zh-CN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个整数 中间用空格隔开。为每本书的图书编号。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输出：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第一行为一个整数，为删除重复书籍后剩的图书个数。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0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  第二行为已排好序的图书编号。</a:t>
            </a:r>
            <a:endParaRPr kumimoji="0" lang="zh-CN" altLang="en-US" sz="20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 noRot="1"/>
          </p:cNvSpPr>
          <p:nvPr>
            <p:ph type="title"/>
          </p:nvPr>
        </p:nvSpPr>
        <p:spPr/>
        <p:txBody>
          <a:bodyPr anchor="ctr" anchorCtr="0"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179513"/>
            <a:ext cx="8540750" cy="4498975"/>
          </a:xfrm>
        </p:spPr>
        <p:txBody>
          <a:bodyPr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样例输入：</a:t>
            </a:r>
            <a:endParaRPr kumimoji="0" lang="zh-CN" altLang="en-US" sz="2400" b="1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10</a:t>
            </a:r>
            <a:endParaRPr kumimoji="0" lang="en-US" altLang="zh-CN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20 40 32 67 40 20 89 300 400 15</a:t>
            </a:r>
            <a:endParaRPr kumimoji="0" lang="zh-CN" altLang="en-US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endParaRPr kumimoji="0" lang="zh-CN" altLang="en-US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zh-CN" altLang="en-US" sz="2400" b="1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样例输出：</a:t>
            </a:r>
            <a:endParaRPr kumimoji="0" lang="en-US" altLang="zh-CN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w"/>
            </a:pPr>
            <a:r>
              <a:rPr kumimoji="0" lang="en-US" altLang="zh-CN" sz="2400" b="0" i="0" u="none" strike="noStrike" kern="0" cap="none" spc="0" normalizeH="0" baseline="0" noProof="1">
                <a:solidFill>
                  <a:schemeClr val="accent6">
                    <a:lumMod val="10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+mn-cs"/>
              </a:rPr>
              <a:t>15 29 32 40 67 89 300 400</a:t>
            </a:r>
            <a:endParaRPr kumimoji="0" lang="en-US" altLang="zh-CN" sz="2400" b="0" i="0" u="none" strike="noStrike" kern="0" cap="none" spc="0" normalizeH="0" baseline="0" noProof="1">
              <a:solidFill>
                <a:schemeClr val="accent6">
                  <a:lumMod val="10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5b8cc57c-b3af-4465-b7f2-efe65337a6da"/>
  <p:tag name="COMMONDATA" val="eyJoZGlkIjoiMTAzZGVhODBhNzYxOGFjYTAwNTk1MzUwMWEzZjY3MW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飞天乐舞">
  <a:themeElements>
    <a:clrScheme name="飞天乐舞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飞天乐舞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飞天乐舞">
  <a:themeElements>
    <a:clrScheme name="飞天乐舞 1">
      <a:dk1>
        <a:srgbClr val="C0C0C0"/>
      </a:dk1>
      <a:lt1>
        <a:srgbClr val="FFFFFF"/>
      </a:lt1>
      <a:dk2>
        <a:srgbClr val="7979A5"/>
      </a:dk2>
      <a:lt2>
        <a:srgbClr val="FFFF00"/>
      </a:lt2>
      <a:accent1>
        <a:srgbClr val="7499D0"/>
      </a:accent1>
      <a:accent2>
        <a:srgbClr val="CCCCFF"/>
      </a:accent2>
      <a:accent3>
        <a:srgbClr val="BEBECF"/>
      </a:accent3>
      <a:accent4>
        <a:srgbClr val="DADADA"/>
      </a:accent4>
      <a:accent5>
        <a:srgbClr val="BCCAE4"/>
      </a:accent5>
      <a:accent6>
        <a:srgbClr val="B9B9E7"/>
      </a:accent6>
      <a:hlink>
        <a:srgbClr val="66FFFF"/>
      </a:hlink>
      <a:folHlink>
        <a:srgbClr val="FFCCFF"/>
      </a:folHlink>
    </a:clrScheme>
    <a:fontScheme name="飞天乐舞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CDESIGNH</Template>
  <TotalTime>0</TotalTime>
  <Words>8232</Words>
  <Application>WPS 演示</Application>
  <PresentationFormat>在屏幕上显示</PresentationFormat>
  <Paragraphs>498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Arial</vt:lpstr>
      <vt:lpstr>宋体</vt:lpstr>
      <vt:lpstr>Wingdings</vt:lpstr>
      <vt:lpstr>华文楷体</vt:lpstr>
      <vt:lpstr>微软雅黑</vt:lpstr>
      <vt:lpstr>Arial Unicode MS</vt:lpstr>
      <vt:lpstr>Calibri</vt:lpstr>
      <vt:lpstr>楷体</vt:lpstr>
      <vt:lpstr>Times New Roman</vt:lpstr>
      <vt:lpstr>飞天乐舞</vt:lpstr>
      <vt:lpstr>1_飞天乐舞</vt:lpstr>
      <vt:lpstr>PowerPoint 演示文稿</vt:lpstr>
      <vt:lpstr>     思考：班上有5个同学，本次期末考试成绩是5分，3分，5分，2分，8分，将本次考试成绩从大到小排序。</vt:lpstr>
      <vt:lpstr>PowerPoint 演示文稿</vt:lpstr>
      <vt:lpstr>     班上有5个同学，本次期末考试成绩是5分，3分，5分，2分，8分，将本次考试成绩从大到小排序并输出。</vt:lpstr>
      <vt:lpstr>PowerPoint 演示文稿</vt:lpstr>
      <vt:lpstr>PowerPoint 演示文稿</vt:lpstr>
      <vt:lpstr>PowerPoint 演示文稿</vt:lpstr>
      <vt:lpstr>练习：买书问题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思考：1 5 2 3 4 6</vt:lpstr>
      <vt:lpstr>班级里5个学生，L 考试成绩5分，M考试成绩3分，N考试成绩2分，W考试成绩5分，Q考试成绩8分，对成绩进行从小到大排序，最后输出学生名字。</vt:lpstr>
      <vt:lpstr>PowerPoint 演示文稿</vt:lpstr>
      <vt:lpstr>练习：买书问题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整数奇偶排序 给定10个整数的序列，要求对其重新排序。排序要求：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选择排序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例：36,25,48,12,65,43,20,58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时间和时间复杂度优化</vt:lpstr>
      <vt:lpstr>p1059 p1068 p1093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泊偬前核们</cp:lastModifiedBy>
  <cp:revision>130</cp:revision>
  <dcterms:created xsi:type="dcterms:W3CDTF">2018-05-27T23:45:00Z</dcterms:created>
  <dcterms:modified xsi:type="dcterms:W3CDTF">2023-04-13T01:19:54Z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2052-11.1.0.14036</vt:lpwstr>
  </property>
  <property fmtid="{D5CDD505-2E9C-101B-9397-08002B2CF9AE}" pid="4" name="ICV">
    <vt:lpwstr>C1A73F14FAB84B9082F0295A90586B91</vt:lpwstr>
  </property>
</Properties>
</file>