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74" r:id="rId5"/>
    <p:sldId id="276" r:id="rId6"/>
    <p:sldId id="278" r:id="rId7"/>
    <p:sldId id="279" r:id="rId8"/>
    <p:sldId id="280" r:id="rId9"/>
    <p:sldId id="281" r:id="rId10"/>
    <p:sldId id="306" r:id="rId11"/>
    <p:sldId id="266" r:id="rId12"/>
    <p:sldId id="282" r:id="rId13"/>
    <p:sldId id="258" r:id="rId14"/>
    <p:sldId id="284" r:id="rId15"/>
    <p:sldId id="286" r:id="rId16"/>
    <p:sldId id="283" r:id="rId17"/>
    <p:sldId id="285" r:id="rId18"/>
    <p:sldId id="325" r:id="rId19"/>
    <p:sldId id="329" r:id="rId20"/>
    <p:sldId id="326" r:id="rId21"/>
    <p:sldId id="298" r:id="rId22"/>
    <p:sldId id="327" r:id="rId23"/>
    <p:sldId id="320" r:id="rId24"/>
    <p:sldId id="299" r:id="rId25"/>
    <p:sldId id="265" r:id="rId2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18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ADE5-EC45-489C-AEEF-945C63BA7E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</p:spPr>
        <p:txBody>
          <a:bodyPr/>
          <a:lstStyle/>
          <a:p>
            <a:fld id="{DDFD983C-41A8-4791-A803-B7B977FB14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ADE5-EC45-489C-AEEF-945C63BA7E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</p:spPr>
        <p:txBody>
          <a:bodyPr/>
          <a:lstStyle/>
          <a:p>
            <a:fld id="{DDFD983C-41A8-4791-A803-B7B977FB14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ADE5-EC45-489C-AEEF-945C63BA7E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</p:spPr>
        <p:txBody>
          <a:bodyPr/>
          <a:lstStyle/>
          <a:p>
            <a:fld id="{DDFD983C-41A8-4791-A803-B7B977FB14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ADE5-EC45-489C-AEEF-945C63BA7E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</p:spPr>
        <p:txBody>
          <a:bodyPr/>
          <a:lstStyle/>
          <a:p>
            <a:fld id="{DDFD983C-41A8-4791-A803-B7B977FB14B0}" type="slidenum">
              <a:rPr lang="zh-CN" altLang="en-US" smtClean="0"/>
            </a:fld>
            <a:endParaRPr lang="zh-CN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ADE5-EC45-489C-AEEF-945C63BA7E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</p:spPr>
        <p:txBody>
          <a:bodyPr/>
          <a:lstStyle/>
          <a:p>
            <a:fld id="{DDFD983C-41A8-4791-A803-B7B977FB14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ADE5-EC45-489C-AEEF-945C63BA7E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</p:spPr>
        <p:txBody>
          <a:bodyPr/>
          <a:lstStyle/>
          <a:p>
            <a:fld id="{DDFD983C-41A8-4791-A803-B7B977FB14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ADE5-EC45-489C-AEEF-945C63BA7E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</p:spPr>
        <p:txBody>
          <a:bodyPr/>
          <a:lstStyle/>
          <a:p>
            <a:fld id="{DDFD983C-41A8-4791-A803-B7B977FB14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ADE5-EC45-489C-AEEF-945C63BA7E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</p:spPr>
        <p:txBody>
          <a:bodyPr/>
          <a:lstStyle/>
          <a:p>
            <a:fld id="{DDFD983C-41A8-4791-A803-B7B977FB14B0}" type="slidenum">
              <a:rPr lang="zh-CN" altLang="en-US" smtClean="0"/>
            </a:fld>
            <a:endParaRPr lang="zh-CN" alt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5ADE5-EC45-489C-AEEF-945C63BA7E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649096" y="224491"/>
            <a:ext cx="1332156" cy="365125"/>
          </a:xfrm>
        </p:spPr>
        <p:txBody>
          <a:bodyPr/>
          <a:lstStyle/>
          <a:p>
            <a:fld id="{DDFD983C-41A8-4791-A803-B7B977FB14B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-1" fmla="*/ 0 w 9144000"/>
                <a:gd name="connsiteY0-2" fmla="*/ 1270659 h 1330035"/>
                <a:gd name="connsiteX1-3" fmla="*/ 1674420 w 9144000"/>
                <a:gd name="connsiteY1-4" fmla="*/ 1318160 h 1330035"/>
                <a:gd name="connsiteX2-5" fmla="*/ 4120737 w 9144000"/>
                <a:gd name="connsiteY2-6" fmla="*/ 1199407 h 1330035"/>
                <a:gd name="connsiteX3-7" fmla="*/ 7172696 w 9144000"/>
                <a:gd name="connsiteY3-8" fmla="*/ 760020 h 1330035"/>
                <a:gd name="connsiteX4-9" fmla="*/ 9144000 w 9144000"/>
                <a:gd name="connsiteY4-10" fmla="*/ 0 h 1330035"/>
                <a:gd name="connsiteX0-11" fmla="*/ 0 w 9144000"/>
                <a:gd name="connsiteY0-12" fmla="*/ 1270659 h 1330035"/>
                <a:gd name="connsiteX1-13" fmla="*/ 1674420 w 9144000"/>
                <a:gd name="connsiteY1-14" fmla="*/ 1318160 h 1330035"/>
                <a:gd name="connsiteX2-15" fmla="*/ 4120737 w 9144000"/>
                <a:gd name="connsiteY2-16" fmla="*/ 1199407 h 1330035"/>
                <a:gd name="connsiteX3-17" fmla="*/ 7172696 w 9144000"/>
                <a:gd name="connsiteY3-18" fmla="*/ 760020 h 1330035"/>
                <a:gd name="connsiteX4-19" fmla="*/ 9144000 w 9144000"/>
                <a:gd name="connsiteY4-20" fmla="*/ 0 h 1330035"/>
                <a:gd name="connsiteX0-21" fmla="*/ 0 w 9144000"/>
                <a:gd name="connsiteY0-22" fmla="*/ 1270659 h 1330035"/>
                <a:gd name="connsiteX1-23" fmla="*/ 1674420 w 9144000"/>
                <a:gd name="connsiteY1-24" fmla="*/ 1318160 h 1330035"/>
                <a:gd name="connsiteX2-25" fmla="*/ 4120737 w 9144000"/>
                <a:gd name="connsiteY2-26" fmla="*/ 1199407 h 1330035"/>
                <a:gd name="connsiteX3-27" fmla="*/ 7172696 w 9144000"/>
                <a:gd name="connsiteY3-28" fmla="*/ 760020 h 1330035"/>
                <a:gd name="connsiteX4-29" fmla="*/ 9144000 w 9144000"/>
                <a:gd name="connsiteY4-30" fmla="*/ 0 h 1330035"/>
                <a:gd name="connsiteX0-31" fmla="*/ 0 w 9144000"/>
                <a:gd name="connsiteY0-32" fmla="*/ 1116279 h 1175655"/>
                <a:gd name="connsiteX1-33" fmla="*/ 1674420 w 9144000"/>
                <a:gd name="connsiteY1-34" fmla="*/ 1163780 h 1175655"/>
                <a:gd name="connsiteX2-35" fmla="*/ 4120737 w 9144000"/>
                <a:gd name="connsiteY2-36" fmla="*/ 1045027 h 1175655"/>
                <a:gd name="connsiteX3-37" fmla="*/ 7172696 w 9144000"/>
                <a:gd name="connsiteY3-38" fmla="*/ 605640 h 1175655"/>
                <a:gd name="connsiteX4-39" fmla="*/ 9144000 w 9144000"/>
                <a:gd name="connsiteY4-40" fmla="*/ 0 h 11756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261499"/>
                <a:gd name="connsiteY0-2" fmla="*/ 105098 h 1388236"/>
                <a:gd name="connsiteX1-3" fmla="*/ 56357 w 1261499"/>
                <a:gd name="connsiteY1-4" fmla="*/ 0 h 1388236"/>
                <a:gd name="connsiteX2-5" fmla="*/ 865241 w 1261499"/>
                <a:gd name="connsiteY2-6" fmla="*/ 0 h 1388236"/>
                <a:gd name="connsiteX3-7" fmla="*/ 1261499 w 1261499"/>
                <a:gd name="connsiteY3-8" fmla="*/ 694118 h 1388236"/>
                <a:gd name="connsiteX4-9" fmla="*/ 865241 w 1261499"/>
                <a:gd name="connsiteY4-10" fmla="*/ 1388236 h 1388236"/>
                <a:gd name="connsiteX5-11" fmla="*/ 56357 w 1261499"/>
                <a:gd name="connsiteY5-12" fmla="*/ 1388236 h 1388236"/>
                <a:gd name="connsiteX6-13" fmla="*/ 0 w 1261499"/>
                <a:gd name="connsiteY6-14" fmla="*/ 105098 h 1388236"/>
                <a:gd name="connsiteX0-15" fmla="*/ 0 w 1261499"/>
                <a:gd name="connsiteY0-16" fmla="*/ 105098 h 1388236"/>
                <a:gd name="connsiteX1-17" fmla="*/ 56357 w 1261499"/>
                <a:gd name="connsiteY1-18" fmla="*/ 0 h 1388236"/>
                <a:gd name="connsiteX2-19" fmla="*/ 865241 w 1261499"/>
                <a:gd name="connsiteY2-20" fmla="*/ 0 h 1388236"/>
                <a:gd name="connsiteX3-21" fmla="*/ 1261499 w 1261499"/>
                <a:gd name="connsiteY3-22" fmla="*/ 694118 h 1388236"/>
                <a:gd name="connsiteX4-23" fmla="*/ 865241 w 1261499"/>
                <a:gd name="connsiteY4-24" fmla="*/ 1388236 h 1388236"/>
                <a:gd name="connsiteX5-25" fmla="*/ 744578 w 1261499"/>
                <a:gd name="connsiteY5-26" fmla="*/ 1387893 h 1388236"/>
                <a:gd name="connsiteX6-27" fmla="*/ 0 w 1261499"/>
                <a:gd name="connsiteY6-28" fmla="*/ 10509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118 h 1388236"/>
                <a:gd name="connsiteX1-3" fmla="*/ 396258 w 1601400"/>
                <a:gd name="connsiteY1-4" fmla="*/ 0 h 1388236"/>
                <a:gd name="connsiteX2-5" fmla="*/ 474029 w 1601400"/>
                <a:gd name="connsiteY2-6" fmla="*/ 4016 h 1388236"/>
                <a:gd name="connsiteX3-7" fmla="*/ 1601400 w 1601400"/>
                <a:gd name="connsiteY3-8" fmla="*/ 694118 h 1388236"/>
                <a:gd name="connsiteX4-9" fmla="*/ 1205142 w 1601400"/>
                <a:gd name="connsiteY4-10" fmla="*/ 1388236 h 1388236"/>
                <a:gd name="connsiteX5-11" fmla="*/ 396258 w 1601400"/>
                <a:gd name="connsiteY5-12" fmla="*/ 1388236 h 1388236"/>
                <a:gd name="connsiteX6-13" fmla="*/ 0 w 1601400"/>
                <a:gd name="connsiteY6-14" fmla="*/ 694118 h 1388236"/>
                <a:gd name="connsiteX0-15" fmla="*/ 0 w 1243407"/>
                <a:gd name="connsiteY0-16" fmla="*/ 694118 h 1388236"/>
                <a:gd name="connsiteX1-17" fmla="*/ 396258 w 1243407"/>
                <a:gd name="connsiteY1-18" fmla="*/ 0 h 1388236"/>
                <a:gd name="connsiteX2-19" fmla="*/ 474029 w 1243407"/>
                <a:gd name="connsiteY2-20" fmla="*/ 4016 h 1388236"/>
                <a:gd name="connsiteX3-21" fmla="*/ 1243407 w 1243407"/>
                <a:gd name="connsiteY3-22" fmla="*/ 1325983 h 1388236"/>
                <a:gd name="connsiteX4-23" fmla="*/ 1205142 w 1243407"/>
                <a:gd name="connsiteY4-24" fmla="*/ 1388236 h 1388236"/>
                <a:gd name="connsiteX5-25" fmla="*/ 396258 w 1243407"/>
                <a:gd name="connsiteY5-26" fmla="*/ 1388236 h 1388236"/>
                <a:gd name="connsiteX6-27" fmla="*/ 0 w 1243407"/>
                <a:gd name="connsiteY6-28" fmla="*/ 694118 h 1388236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-1" fmla="*/ 0 w 1601400"/>
                <a:gd name="connsiteY0-2" fmla="*/ 694704 h 1388822"/>
                <a:gd name="connsiteX1-3" fmla="*/ 396258 w 1601400"/>
                <a:gd name="connsiteY1-4" fmla="*/ 586 h 1388822"/>
                <a:gd name="connsiteX2-5" fmla="*/ 482002 w 1601400"/>
                <a:gd name="connsiteY2-6" fmla="*/ 0 h 1388822"/>
                <a:gd name="connsiteX3-7" fmla="*/ 1601400 w 1601400"/>
                <a:gd name="connsiteY3-8" fmla="*/ 694704 h 1388822"/>
                <a:gd name="connsiteX4-9" fmla="*/ 1205142 w 1601400"/>
                <a:gd name="connsiteY4-10" fmla="*/ 1388822 h 1388822"/>
                <a:gd name="connsiteX5-11" fmla="*/ 396258 w 1601400"/>
                <a:gd name="connsiteY5-12" fmla="*/ 1388822 h 1388822"/>
                <a:gd name="connsiteX6-13" fmla="*/ 0 w 1601400"/>
                <a:gd name="connsiteY6-14" fmla="*/ 694704 h 1388822"/>
                <a:gd name="connsiteX0-15" fmla="*/ 0 w 1241871"/>
                <a:gd name="connsiteY0-16" fmla="*/ 694704 h 1388822"/>
                <a:gd name="connsiteX1-17" fmla="*/ 396258 w 1241871"/>
                <a:gd name="connsiteY1-18" fmla="*/ 586 h 1388822"/>
                <a:gd name="connsiteX2-19" fmla="*/ 482002 w 1241871"/>
                <a:gd name="connsiteY2-20" fmla="*/ 0 h 1388822"/>
                <a:gd name="connsiteX3-21" fmla="*/ 1241871 w 1241871"/>
                <a:gd name="connsiteY3-22" fmla="*/ 1323912 h 1388822"/>
                <a:gd name="connsiteX4-23" fmla="*/ 1205142 w 1241871"/>
                <a:gd name="connsiteY4-24" fmla="*/ 1388822 h 1388822"/>
                <a:gd name="connsiteX5-25" fmla="*/ 396258 w 1241871"/>
                <a:gd name="connsiteY5-26" fmla="*/ 1388822 h 1388822"/>
                <a:gd name="connsiteX6-27" fmla="*/ 0 w 1241871"/>
                <a:gd name="connsiteY6-28" fmla="*/ 694704 h 1388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EBB5ADE5-EC45-489C-AEEF-945C63BA7E4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58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65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894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535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anose="05020102010507070707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402840" y="1502410"/>
            <a:ext cx="4728210" cy="1702435"/>
          </a:xfrm>
        </p:spPr>
        <p:txBody>
          <a:bodyPr>
            <a:noAutofit/>
          </a:bodyPr>
          <a:lstStyle/>
          <a:p>
            <a:pPr algn="ctr"/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b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</a:br>
            <a:br>
              <a:rPr lang="en-US" altLang="zh-CN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zh-CN" altLang="en-US" sz="4800" b="1" dirty="0" smtClean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</a:rPr>
              <a:t>搜索与回溯算法</a:t>
            </a:r>
            <a:endParaRPr lang="zh-CN" altLang="en-US" sz="4800" b="1" dirty="0" smtClean="0">
              <a:solidFill>
                <a:schemeClr val="tx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539552" y="548680"/>
            <a:ext cx="4104456" cy="5976664"/>
          </a:xfrm>
        </p:spPr>
        <p:txBody>
          <a:bodyPr>
            <a:noAutofit/>
          </a:bodyPr>
          <a:lstStyle/>
          <a:p>
            <a:pPr marL="68580" indent="0">
              <a:buNone/>
            </a:pPr>
            <a:r>
              <a:rPr lang="en-US" altLang="zh-CN" sz="1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a[10],n           ;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None/>
            </a:pPr>
            <a:endParaRPr lang="en-US" altLang="zh-CN" sz="1400" b="1" dirty="0" smtClean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None/>
            </a:pPr>
            <a:endParaRPr lang="en-US" altLang="zh-CN" sz="1400" b="1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None/>
            </a:pPr>
            <a:r>
              <a:rPr lang="en-US" altLang="zh-CN" sz="1400" b="1" dirty="0" err="1" smtClean="0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i</a:t>
            </a:r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1400" b="1" dirty="0" smtClean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None/>
            </a:pPr>
            <a:endParaRPr lang="en-US" altLang="zh-CN" sz="1400" b="1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None/>
            </a:pPr>
            <a:endParaRPr lang="en-US" altLang="zh-CN" sz="1400" b="1" dirty="0" smtClean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None/>
            </a:pPr>
            <a:endParaRPr lang="en-US" altLang="zh-CN" sz="1400" b="1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None/>
            </a:pPr>
            <a:endParaRPr lang="en-US" altLang="zh-CN" sz="1400" b="1" dirty="0" smtClean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None/>
            </a:pPr>
            <a:endParaRPr lang="en-US" altLang="zh-CN" sz="1400" b="1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None/>
            </a:pPr>
            <a:endParaRPr lang="en-US" altLang="zh-CN" sz="1400" b="1" dirty="0" smtClean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None/>
            </a:pPr>
            <a:endParaRPr lang="en-US" altLang="zh-CN" sz="1400" b="1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None/>
            </a:pPr>
            <a:r>
              <a:rPr lang="en-US" altLang="zh-CN" sz="1400" b="1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for(i=1;i</a:t>
            </a:r>
            <a:r>
              <a:rPr lang="en-US" altLang="zh-CN" sz="14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&lt;=</a:t>
            </a:r>
            <a:r>
              <a:rPr lang="en-US" altLang="zh-CN" sz="1400" b="1" dirty="0" err="1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n;i</a:t>
            </a:r>
            <a:r>
              <a:rPr lang="en-US" altLang="zh-CN" sz="1400" b="1" dirty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lang="en-US" altLang="zh-CN" sz="1400" b="1" dirty="0">
              <a:solidFill>
                <a:srgbClr val="7030A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None/>
            </a:pPr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{</a:t>
            </a:r>
            <a:endParaRPr lang="en-US" altLang="zh-CN" sz="1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None/>
            </a:pP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None/>
            </a:pP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None/>
            </a:pPr>
            <a:r>
              <a:rPr lang="en-US" altLang="zh-CN" sz="1400" b="1" dirty="0" smtClean="0">
                <a:solidFill>
                  <a:srgbClr val="CC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a[step</a:t>
            </a:r>
            <a:r>
              <a:rPr lang="en-US" altLang="zh-CN" sz="1400" b="1" dirty="0">
                <a:solidFill>
                  <a:srgbClr val="CC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]=i</a:t>
            </a:r>
            <a:r>
              <a:rPr lang="en-US" altLang="zh-CN" sz="1400" b="1" dirty="0" smtClean="0">
                <a:solidFill>
                  <a:srgbClr val="CC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1400" b="1" dirty="0" smtClean="0">
              <a:solidFill>
                <a:srgbClr val="CC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None/>
            </a:pPr>
            <a:endParaRPr lang="en-US" altLang="zh-CN" sz="1400" b="1" dirty="0">
              <a:solidFill>
                <a:srgbClr val="CC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None/>
            </a:pPr>
            <a:endParaRPr lang="en-US" altLang="zh-CN" sz="1400" b="1" dirty="0" smtClean="0">
              <a:solidFill>
                <a:srgbClr val="CC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None/>
            </a:pPr>
            <a:endParaRPr lang="en-US" altLang="zh-CN" sz="1400" b="1" dirty="0">
              <a:solidFill>
                <a:srgbClr val="CC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None/>
            </a:pPr>
            <a:r>
              <a:rPr lang="en-US" altLang="zh-CN" sz="1400" b="1" dirty="0" smtClean="0">
                <a:solidFill>
                  <a:srgbClr val="CC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None/>
            </a:pPr>
            <a:endParaRPr lang="en-US" altLang="zh-CN" sz="1400" b="1" dirty="0">
              <a:solidFill>
                <a:srgbClr val="CC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None/>
            </a:pP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39552" y="341800"/>
            <a:ext cx="2880320" cy="54784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" indent="0">
              <a:buFont typeface="Wingdings 2" panose="05020102010507070707" pitchFamily="18" charset="2"/>
              <a:buNone/>
            </a:pPr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en-US" altLang="zh-CN" sz="14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        ,book[10]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 smtClean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r>
              <a:rPr lang="en-US" altLang="zh-CN" sz="1400" b="1" dirty="0" smtClean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if(book[i</a:t>
            </a:r>
            <a:r>
              <a:rPr lang="en-US" altLang="zh-CN" sz="1400" b="1" dirty="0"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]==0)</a:t>
            </a:r>
            <a:endParaRPr lang="en-US" altLang="zh-CN" sz="1400" b="1" dirty="0"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lang="en-US" altLang="zh-CN" sz="1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 sz="1400" b="1" dirty="0" smtClean="0">
                <a:solidFill>
                  <a:srgbClr val="CC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book[i</a:t>
            </a:r>
            <a:r>
              <a:rPr lang="en-US" altLang="zh-CN" sz="1400" b="1" dirty="0">
                <a:solidFill>
                  <a:srgbClr val="CC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]=1;</a:t>
            </a:r>
            <a:endParaRPr lang="en-US" altLang="zh-CN" sz="1400" b="1" dirty="0">
              <a:solidFill>
                <a:srgbClr val="CC00CC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endParaRPr lang="en-US" altLang="zh-CN" sz="1400" b="1" dirty="0" smtClean="0">
              <a:solidFill>
                <a:schemeClr val="accent6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r>
              <a:rPr lang="en-US" altLang="zh-CN" sz="1400" b="1" dirty="0" smtClean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endParaRPr lang="en-US" altLang="zh-CN" sz="1400" b="1" dirty="0" smtClean="0">
              <a:solidFill>
                <a:schemeClr val="accent6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b="1" dirty="0" smtClean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7544" y="830897"/>
            <a:ext cx="4572000" cy="54784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" indent="0">
              <a:buFont typeface="Wingdings 2" panose="05020102010507070707" pitchFamily="18" charset="2"/>
              <a:buNone/>
            </a:pP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void </a:t>
            </a:r>
            <a:r>
              <a:rPr lang="en-US" altLang="zh-CN" sz="1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1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 step)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endParaRPr lang="en-US" altLang="zh-CN" sz="1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endParaRPr lang="en-US" altLang="zh-CN" sz="1400" b="1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return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31640" y="4849996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" indent="0">
              <a:buFont typeface="Wingdings 2" panose="05020102010507070707" pitchFamily="18" charset="2"/>
              <a:buNone/>
            </a:pPr>
            <a:r>
              <a:rPr lang="en-US" altLang="zh-CN" sz="1400" b="1" dirty="0" err="1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en-US" altLang="zh-CN" sz="1400" b="1" dirty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(step+1</a:t>
            </a:r>
            <a:r>
              <a:rPr lang="en-US" altLang="zh-CN" sz="1400" b="1" dirty="0" smtClean="0">
                <a:solidFill>
                  <a:schemeClr val="accent6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);</a:t>
            </a:r>
            <a:endParaRPr lang="en-US" altLang="zh-CN" sz="1400" b="1" dirty="0" smtClean="0">
              <a:solidFill>
                <a:schemeClr val="accent6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r>
              <a:rPr lang="en-US" altLang="zh-CN" sz="1400" b="1" dirty="0" smtClean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book[i</a:t>
            </a:r>
            <a:r>
              <a:rPr lang="en-US" altLang="zh-CN" sz="1400" b="1" dirty="0">
                <a:solidFill>
                  <a:srgbClr val="00B05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]=0;</a:t>
            </a:r>
            <a:endParaRPr lang="en-US" altLang="zh-CN" sz="1400" b="1" dirty="0">
              <a:solidFill>
                <a:srgbClr val="00B05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7544" y="1613119"/>
            <a:ext cx="4572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68580" indent="0">
              <a:buFont typeface="Wingdings 2" panose="05020102010507070707" pitchFamily="18" charset="2"/>
              <a:buNone/>
            </a:pPr>
            <a:r>
              <a:rPr lang="en-US" altLang="zh-CN" sz="1400" b="1" dirty="0">
                <a:solidFill>
                  <a:schemeClr val="accent3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if(step==n+1)</a:t>
            </a:r>
            <a:endParaRPr lang="en-US" altLang="zh-CN" sz="1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   {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sz="1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for(i=1;i&lt;=</a:t>
            </a:r>
            <a:r>
              <a:rPr lang="en-US" altLang="zh-CN" sz="14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n;i</a:t>
            </a:r>
            <a:r>
              <a:rPr lang="en-US" altLang="zh-CN" sz="1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++)</a:t>
            </a:r>
            <a:endParaRPr lang="en-US" altLang="zh-CN" sz="1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r>
              <a:rPr lang="en-US" altLang="zh-CN" sz="1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en-US" altLang="zh-CN" sz="14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lang="en-US" altLang="zh-CN" sz="1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("%</a:t>
            </a:r>
            <a:r>
              <a:rPr lang="en-US" altLang="zh-CN" sz="14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d",a</a:t>
            </a:r>
            <a:r>
              <a:rPr lang="en-US" altLang="zh-CN" sz="1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[i]);</a:t>
            </a:r>
            <a:endParaRPr lang="en-US" altLang="zh-CN" sz="1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r>
              <a:rPr lang="en-US" altLang="zh-CN" sz="1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en-US" altLang="zh-CN" sz="1400" b="1" dirty="0" err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printf</a:t>
            </a:r>
            <a:r>
              <a:rPr lang="en-US" altLang="zh-CN" sz="1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("\n");</a:t>
            </a:r>
            <a:endParaRPr lang="en-US" altLang="zh-CN" sz="1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r>
              <a:rPr lang="en-US" altLang="zh-CN" sz="1400" b="1" dirty="0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return;</a:t>
            </a:r>
            <a:endParaRPr lang="en-US" altLang="zh-CN" sz="1400" b="1" dirty="0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68580" indent="0">
              <a:buFont typeface="Wingdings 2" panose="05020102010507070707" pitchFamily="18" charset="2"/>
              <a:buNone/>
            </a:pP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   }</a:t>
            </a:r>
            <a:endParaRPr lang="zh-CN" altLang="en-US" sz="1400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3203848" y="332656"/>
            <a:ext cx="0" cy="6192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551696" y="677073"/>
            <a:ext cx="4859968" cy="29229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算法框架[一]</a:t>
            </a:r>
            <a:endParaRPr lang="zh-CN" altLang="en-US" sz="1600" b="1" dirty="0" smtClean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400" b="1" dirty="0" smtClean="0"/>
              <a:t>int Search(int k)</a:t>
            </a:r>
            <a:endParaRPr lang="zh-CN" altLang="en-US" sz="1400" b="1" dirty="0" smtClean="0"/>
          </a:p>
          <a:p>
            <a:r>
              <a:rPr lang="zh-CN" altLang="en-US" sz="1400" b="1" dirty="0" smtClean="0"/>
              <a:t>{</a:t>
            </a:r>
            <a:endParaRPr lang="zh-CN" altLang="en-US" sz="1400" b="1" dirty="0" smtClean="0"/>
          </a:p>
          <a:p>
            <a:r>
              <a:rPr lang="zh-CN" altLang="en-US" sz="1400" b="1" dirty="0" smtClean="0"/>
              <a:t>　  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if  (到目的地) </a:t>
            </a:r>
            <a:r>
              <a:rPr lang="zh-CN" altLang="en-US" sz="1400" b="1" dirty="0" smtClean="0">
                <a:solidFill>
                  <a:srgbClr val="0070C0"/>
                </a:solidFill>
              </a:rPr>
              <a:t>输出解</a:t>
            </a:r>
            <a:r>
              <a:rPr lang="zh-CN" altLang="en-US" sz="1400" b="1" dirty="0" smtClean="0">
                <a:solidFill>
                  <a:srgbClr val="FF0000"/>
                </a:solidFill>
              </a:rPr>
              <a:t>;</a:t>
            </a:r>
            <a:endParaRPr lang="zh-CN" altLang="en-US" sz="1400" b="1" dirty="0" smtClean="0">
              <a:solidFill>
                <a:srgbClr val="FF0000"/>
              </a:solidFill>
            </a:endParaRPr>
          </a:p>
          <a:p>
            <a:r>
              <a:rPr lang="zh-CN" altLang="en-US" sz="1400" b="1" dirty="0" smtClean="0"/>
              <a:t>　</a:t>
            </a:r>
            <a:r>
              <a:rPr lang="zh-CN" altLang="en-US" sz="1400" b="1" dirty="0"/>
              <a:t> </a:t>
            </a:r>
            <a:r>
              <a:rPr lang="zh-CN" altLang="en-US" sz="1400" b="1" dirty="0" smtClean="0"/>
              <a:t> else</a:t>
            </a:r>
            <a:endParaRPr lang="zh-CN" altLang="en-US" sz="1400" b="1" dirty="0" smtClean="0"/>
          </a:p>
          <a:p>
            <a:r>
              <a:rPr lang="zh-CN" altLang="en-US" sz="1400" b="1" dirty="0" smtClean="0"/>
              <a:t>　　　　</a:t>
            </a:r>
            <a:r>
              <a:rPr lang="zh-CN" altLang="en-US" sz="1400" b="1" dirty="0" smtClean="0">
                <a:solidFill>
                  <a:srgbClr val="7030A0"/>
                </a:solidFill>
              </a:rPr>
              <a:t>for (i=1;i&lt;=算符种数;i++)</a:t>
            </a:r>
            <a:endParaRPr lang="zh-CN" altLang="en-US" sz="1400" b="1" dirty="0" smtClean="0">
              <a:solidFill>
                <a:srgbClr val="7030A0"/>
              </a:solidFill>
            </a:endParaRPr>
          </a:p>
          <a:p>
            <a:r>
              <a:rPr lang="zh-CN" altLang="en-US" sz="1400" b="1" dirty="0" smtClean="0"/>
              <a:t>　　　　　</a:t>
            </a:r>
            <a:r>
              <a:rPr lang="zh-CN" altLang="en-US" sz="1400" b="1" dirty="0" smtClean="0">
                <a:solidFill>
                  <a:schemeClr val="accent1">
                    <a:lumMod val="75000"/>
                  </a:schemeClr>
                </a:solidFill>
              </a:rPr>
              <a:t>if  (满足条件) </a:t>
            </a:r>
            <a:endParaRPr lang="zh-CN" altLang="en-US" sz="1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1400" b="1" dirty="0" smtClean="0"/>
              <a:t>　　　　　　　{</a:t>
            </a:r>
            <a:endParaRPr lang="zh-CN" altLang="en-US" sz="1400" b="1" dirty="0" smtClean="0"/>
          </a:p>
          <a:p>
            <a:r>
              <a:rPr lang="zh-CN" altLang="en-US" sz="1400" b="1" dirty="0" smtClean="0"/>
              <a:t>　　　　　　　　</a:t>
            </a:r>
            <a:r>
              <a:rPr lang="zh-CN" altLang="en-US" sz="1400" b="1" dirty="0" smtClean="0">
                <a:solidFill>
                  <a:srgbClr val="CC00CC"/>
                </a:solidFill>
              </a:rPr>
              <a:t>保存结果;</a:t>
            </a:r>
            <a:endParaRPr lang="zh-CN" altLang="en-US" sz="1400" b="1" dirty="0" smtClean="0">
              <a:solidFill>
                <a:srgbClr val="CC00CC"/>
              </a:solidFill>
            </a:endParaRPr>
          </a:p>
          <a:p>
            <a:r>
              <a:rPr lang="zh-CN" altLang="en-US" sz="1400" b="1" dirty="0" smtClean="0"/>
              <a:t>　　　</a:t>
            </a:r>
            <a:r>
              <a:rPr lang="zh-CN" altLang="en-US" sz="1400" b="1" dirty="0" smtClean="0">
                <a:solidFill>
                  <a:schemeClr val="accent6">
                    <a:lumMod val="75000"/>
                  </a:schemeClr>
                </a:solidFill>
              </a:rPr>
              <a:t>                  Search(k+1);</a:t>
            </a:r>
            <a:endParaRPr lang="zh-CN" altLang="en-US" sz="1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1400" b="1" dirty="0" smtClean="0"/>
              <a:t>　　　　　　　　</a:t>
            </a:r>
            <a:r>
              <a:rPr lang="zh-CN" altLang="en-US" sz="1400" b="1" dirty="0" smtClean="0">
                <a:solidFill>
                  <a:srgbClr val="00B050"/>
                </a:solidFill>
              </a:rPr>
              <a:t>恢复：保存结果之前的状态{回溯一步}</a:t>
            </a:r>
            <a:endParaRPr lang="zh-CN" altLang="en-US" sz="1400" b="1" dirty="0" smtClean="0">
              <a:solidFill>
                <a:srgbClr val="00B050"/>
              </a:solidFill>
            </a:endParaRPr>
          </a:p>
          <a:p>
            <a:r>
              <a:rPr lang="zh-CN" altLang="en-US" sz="1400" b="1" dirty="0" smtClean="0"/>
              <a:t>　　　　　　　}</a:t>
            </a:r>
            <a:endParaRPr lang="zh-CN" altLang="en-US" sz="1400" b="1" dirty="0" smtClean="0"/>
          </a:p>
          <a:p>
            <a:r>
              <a:rPr lang="zh-CN" altLang="en-US" sz="1400" b="1" dirty="0" smtClean="0"/>
              <a:t>}</a:t>
            </a:r>
            <a:endParaRPr lang="zh-CN" altLang="en-US" sz="1400" b="1" dirty="0"/>
          </a:p>
        </p:txBody>
      </p:sp>
      <p:sp>
        <p:nvSpPr>
          <p:cNvPr id="13" name="文本框 6145"/>
          <p:cNvSpPr txBox="1">
            <a:spLocks noChangeArrowheads="1"/>
          </p:cNvSpPr>
          <p:nvPr/>
        </p:nvSpPr>
        <p:spPr bwMode="auto">
          <a:xfrm>
            <a:off x="3536456" y="3744902"/>
            <a:ext cx="4859968" cy="27070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算法框架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16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sz="16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1400" b="1" dirty="0"/>
              <a:t>int Search(int k)</a:t>
            </a:r>
            <a:endParaRPr lang="zh-CN" altLang="en-US" sz="1400" b="1" dirty="0"/>
          </a:p>
          <a:p>
            <a:pPr eaLnBrk="1" hangingPunct="1"/>
            <a:r>
              <a:rPr lang="zh-CN" altLang="en-US" sz="1400" b="1" dirty="0"/>
              <a:t>{</a:t>
            </a:r>
            <a:endParaRPr lang="zh-CN" altLang="en-US" sz="1400" b="1" dirty="0"/>
          </a:p>
          <a:p>
            <a:pPr eaLnBrk="1" hangingPunct="1"/>
            <a:r>
              <a:rPr lang="zh-CN" altLang="en-US" sz="1400" b="1" dirty="0"/>
              <a:t>　for (i=1;i&lt;=算符种数;i++)</a:t>
            </a:r>
            <a:endParaRPr lang="zh-CN" altLang="en-US" sz="1400" b="1" dirty="0"/>
          </a:p>
          <a:p>
            <a:pPr eaLnBrk="1" hangingPunct="1"/>
            <a:r>
              <a:rPr lang="zh-CN" altLang="en-US" sz="1400" b="1" dirty="0"/>
              <a:t>　　if (满足条件)</a:t>
            </a:r>
            <a:endParaRPr lang="zh-CN" altLang="en-US" sz="1400" b="1" dirty="0"/>
          </a:p>
          <a:p>
            <a:pPr eaLnBrk="1" hangingPunct="1"/>
            <a:r>
              <a:rPr lang="zh-CN" altLang="en-US" sz="1400" b="1" dirty="0"/>
              <a:t>　　   {</a:t>
            </a:r>
            <a:endParaRPr lang="zh-CN" altLang="en-US" sz="1400" b="1" dirty="0"/>
          </a:p>
          <a:p>
            <a:pPr eaLnBrk="1" hangingPunct="1"/>
            <a:r>
              <a:rPr lang="zh-CN" altLang="en-US" sz="1400" b="1" dirty="0"/>
              <a:t>　　　　保存结果</a:t>
            </a:r>
            <a:endParaRPr lang="zh-CN" altLang="en-US" sz="1400" b="1" dirty="0"/>
          </a:p>
          <a:p>
            <a:pPr eaLnBrk="1" hangingPunct="1"/>
            <a:r>
              <a:rPr lang="zh-CN" altLang="en-US" sz="1400" b="1" dirty="0"/>
              <a:t>　　　　if (到目的地) 输出解;</a:t>
            </a:r>
            <a:endParaRPr lang="zh-CN" altLang="en-US" sz="1400" b="1" dirty="0"/>
          </a:p>
          <a:p>
            <a:pPr eaLnBrk="1" hangingPunct="1"/>
            <a:r>
              <a:rPr lang="zh-CN" altLang="en-US" sz="1400" b="1" dirty="0"/>
              <a:t>　　　</a:t>
            </a:r>
            <a:r>
              <a:rPr lang="zh-CN" altLang="en-US" sz="1400" b="1" dirty="0" smtClean="0"/>
              <a:t>        </a:t>
            </a:r>
            <a:r>
              <a:rPr lang="zh-CN" altLang="en-US" sz="1400" b="1" dirty="0"/>
              <a:t>else Search(k+1);</a:t>
            </a:r>
            <a:endParaRPr lang="zh-CN" altLang="en-US" sz="1400" b="1" dirty="0"/>
          </a:p>
          <a:p>
            <a:pPr eaLnBrk="1" hangingPunct="1"/>
            <a:r>
              <a:rPr lang="zh-CN" altLang="en-US" sz="1400" b="1" dirty="0"/>
              <a:t>　　　　恢复：保存结果之前的状态{回溯一步}</a:t>
            </a:r>
            <a:endParaRPr lang="zh-CN" altLang="en-US" sz="1400" b="1" dirty="0"/>
          </a:p>
          <a:p>
            <a:pPr eaLnBrk="1" hangingPunct="1"/>
            <a:r>
              <a:rPr lang="zh-CN" altLang="en-US" sz="1400" b="1" dirty="0"/>
              <a:t>　 　  }</a:t>
            </a:r>
            <a:endParaRPr lang="zh-CN" altLang="en-US" sz="1400" b="1" dirty="0"/>
          </a:p>
          <a:p>
            <a:pPr eaLnBrk="1" hangingPunct="1"/>
            <a:r>
              <a:rPr lang="zh-CN" altLang="en-US" sz="1400" b="1" dirty="0" smtClean="0"/>
              <a:t>}</a:t>
            </a:r>
            <a:endParaRPr lang="zh-CN" altLang="en-US" sz="1400" b="1" dirty="0"/>
          </a:p>
        </p:txBody>
      </p:sp>
      <p:sp>
        <p:nvSpPr>
          <p:cNvPr id="14" name="矩形 13"/>
          <p:cNvSpPr/>
          <p:nvPr/>
        </p:nvSpPr>
        <p:spPr>
          <a:xfrm>
            <a:off x="4788024" y="0"/>
            <a:ext cx="3168352" cy="52322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zh-CN" altLang="en-US" sz="2800" b="1" spc="50" dirty="0">
                <a:ln w="11430"/>
                <a:solidFill>
                  <a:srgbClr val="C0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深度优先搜索</a:t>
            </a:r>
            <a:endParaRPr lang="zh-CN" altLang="en-US" sz="2800" b="1" spc="50" dirty="0">
              <a:ln w="11430"/>
              <a:solidFill>
                <a:srgbClr val="C0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3635896" y="908720"/>
            <a:ext cx="2907784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int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 main()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400" b="1" dirty="0" err="1">
                <a:latin typeface="宋体" panose="02010600030101010101" pitchFamily="2" charset="-122"/>
                <a:ea typeface="宋体" panose="02010600030101010101" pitchFamily="2" charset="-122"/>
              </a:rPr>
              <a:t>cin&gt;&gt;n</a:t>
            </a:r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;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	</a:t>
            </a:r>
            <a:r>
              <a:rPr lang="en-US" altLang="zh-CN" sz="1400" b="1" dirty="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dfs</a:t>
            </a:r>
            <a:r>
              <a:rPr lang="en-US" altLang="zh-CN" sz="1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(1);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	return 0;</a:t>
            </a:r>
            <a:endParaRPr lang="en-US" altLang="zh-CN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sz="1400" b="1" dirty="0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zh-CN" altLang="en-US" sz="1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/>
      <p:bldP spid="7" grpId="0"/>
      <p:bldP spid="9" grpId="0"/>
      <p:bldP spid="10" grpId="0"/>
      <p:bldP spid="12" grpId="0" bldLvl="0" animBg="1"/>
      <p:bldP spid="13" grpId="0" bldLvl="0" animBg="1"/>
      <p:bldP spid="14" grpId="0"/>
      <p:bldP spid="15" grpId="0"/>
      <p:bldP spid="1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065" y="687705"/>
            <a:ext cx="7920990" cy="4752340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altLang="zh-CN" b="1" dirty="0">
                <a:latin typeface="华文楷体" panose="02010600040101010101" charset="-122"/>
                <a:ea typeface="华文楷体" panose="02010600040101010101" charset="-122"/>
              </a:rPr>
              <a:t>        </a:t>
            </a:r>
            <a:r>
              <a:rPr lang="zh-CN" altLang="en-US" b="1" dirty="0">
                <a:solidFill>
                  <a:srgbClr val="0070C0"/>
                </a:solidFill>
                <a:latin typeface="华文楷体" panose="02010600040101010101" charset="-122"/>
                <a:ea typeface="华文楷体" panose="02010600040101010101" charset="-122"/>
              </a:rPr>
              <a:t>搜索与回溯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</a:rPr>
              <a:t>是计算机解题中常用的算法，很多问题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无法根据某种确定的计算法则来求解</a:t>
            </a:r>
            <a:r>
              <a:rPr lang="zh-CN" altLang="en-US" b="1" dirty="0">
                <a:latin typeface="华文楷体" panose="02010600040101010101" charset="-122"/>
                <a:ea typeface="华文楷体" panose="02010600040101010101" charset="-122"/>
              </a:rPr>
              <a:t>，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可以利用搜索与回溯的技术求解</a:t>
            </a:r>
            <a:r>
              <a:rPr lang="zh-CN" altLang="en-US" b="1" dirty="0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</a:rPr>
              <a:t>。</a:t>
            </a:r>
            <a:endParaRPr lang="en-US" altLang="zh-CN" b="1" dirty="0" smtClean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endParaRPr lang="en-US" altLang="zh-CN" b="1" dirty="0" smtClean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</a:endParaRPr>
          </a:p>
          <a:p>
            <a:endParaRPr lang="zh-CN" altLang="en-US" b="1" dirty="0">
              <a:latin typeface="华文楷体" panose="02010600040101010101" charset="-122"/>
              <a:ea typeface="华文楷体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47065" y="2091055"/>
            <a:ext cx="799211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68580" indent="0">
              <a:buNone/>
            </a:pPr>
            <a:r>
              <a:rPr lang="en-US" altLang="zh-CN" sz="2400" b="1" dirty="0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        </a:t>
            </a:r>
            <a:r>
              <a:rPr lang="zh-CN" altLang="en-US" sz="2400" b="1" dirty="0" smtClean="0">
                <a:solidFill>
                  <a:srgbClr val="0070C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回溯</a:t>
            </a:r>
            <a:r>
              <a:rPr lang="zh-CN" altLang="en-US" sz="2400" b="1" dirty="0">
                <a:solidFill>
                  <a:srgbClr val="0070C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算法</a:t>
            </a:r>
            <a:r>
              <a:rPr lang="zh-CN" altLang="en-US" sz="2400" b="1" dirty="0" smtClean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是</a:t>
            </a:r>
            <a:r>
              <a:rPr lang="zh-CN" altLang="en-US" sz="2400" b="1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搜索算法中的一种控制策略。它的基本思想是：为了求得问题的解，先选择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某一种可能情况</a:t>
            </a:r>
            <a:r>
              <a:rPr lang="zh-CN" altLang="en-US" sz="2400" b="1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向前探索，在探索过程中，一旦发现原来的选择是错误的，就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退回一</a:t>
            </a:r>
            <a:r>
              <a:rPr lang="zh-CN" altLang="en-US" sz="2400" b="1" dirty="0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步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（恢复上一步状态）</a:t>
            </a:r>
            <a:r>
              <a:rPr lang="zh-CN" altLang="en-US" sz="2400" b="1" dirty="0" smtClean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重新</a:t>
            </a:r>
            <a:r>
              <a:rPr lang="zh-CN" altLang="en-US" sz="2400" b="1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选择，继续向前探索，如此反复进行，直至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得到解</a:t>
            </a:r>
            <a:r>
              <a:rPr lang="zh-CN" altLang="en-US" sz="2400" b="1" dirty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或</a:t>
            </a:r>
            <a:r>
              <a:rPr lang="zh-CN" altLang="en-US" sz="2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sym typeface="+mn-ea"/>
              </a:rPr>
              <a:t>证明无解</a:t>
            </a:r>
            <a:r>
              <a:rPr lang="zh-CN" altLang="en-US" sz="2400" b="1" dirty="0" smtClean="0">
                <a:latin typeface="华文楷体" panose="02010600040101010101" charset="-122"/>
                <a:ea typeface="华文楷体" panose="02010600040101010101" charset="-122"/>
                <a:sym typeface="+mn-ea"/>
              </a:rPr>
              <a:t>。</a:t>
            </a:r>
            <a:endParaRPr lang="en-US" altLang="zh-CN" sz="2400" b="1" dirty="0" smtClean="0">
              <a:latin typeface="华文楷体" panose="02010600040101010101" charset="-122"/>
              <a:ea typeface="华文楷体" panose="02010600040101010101" charset="-122"/>
            </a:endParaRPr>
          </a:p>
          <a:p>
            <a:endParaRPr lang="en-US" altLang="zh-CN" sz="2400" b="1" dirty="0" smtClean="0">
              <a:latin typeface="华文楷体" panose="02010600040101010101" charset="-122"/>
              <a:ea typeface="华文楷体" panose="02010600040101010101" charset="-122"/>
            </a:endParaRPr>
          </a:p>
          <a:p>
            <a:endParaRPr lang="zh-CN" altLang="en-US" sz="240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339090" y="4314825"/>
            <a:ext cx="8662670" cy="3509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58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65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894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535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anose="05020102010507070707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580" indent="0">
              <a:lnSpc>
                <a:spcPct val="150000"/>
              </a:lnSpc>
              <a:buNone/>
            </a:pPr>
            <a:r>
              <a:rPr lang="en-US" altLang="zh-CN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</a:t>
            </a:r>
            <a:r>
              <a:rPr lang="zh-CN" altLang="en-US" b="1">
                <a:solidFill>
                  <a:srgbClr val="0070C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深度优先搜索</a:t>
            </a: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</a:t>
            </a:r>
            <a:r>
              <a:rPr lang="zh-CN" altLang="en-US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关键</a:t>
            </a: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在于解决“</a:t>
            </a:r>
            <a:r>
              <a:rPr lang="zh-CN" altLang="en-US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当下该如何做</a:t>
            </a: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”。至于“下一步该如何做”则与“当下该如何做”是</a:t>
            </a:r>
            <a:r>
              <a:rPr lang="zh-CN" altLang="en-US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一样</a:t>
            </a:r>
            <a:r>
              <a:rPr lang="zh-CN" altLang="en-US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的。</a:t>
            </a:r>
            <a:endParaRPr lang="zh-CN" altLang="en-US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9252" y="1238415"/>
            <a:ext cx="7704856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将数字</a:t>
            </a:r>
            <a:r>
              <a:rPr lang="en-US" altLang="zh-CN" sz="24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1-9</a:t>
            </a:r>
            <a:r>
              <a:rPr lang="zh-CN" altLang="en-US" sz="24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分别填入</a:t>
            </a:r>
            <a:r>
              <a:rPr lang="en-US" altLang="zh-CN" sz="24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9</a:t>
            </a:r>
            <a:r>
              <a:rPr lang="zh-CN" altLang="en-US" sz="24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个□中，每个数字只能使用一次，</a:t>
            </a:r>
            <a:endParaRPr lang="en-US" altLang="zh-CN" sz="2400" dirty="0" smtClean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使得等式□□□</a:t>
            </a:r>
            <a:r>
              <a:rPr lang="en-US" altLang="zh-CN" sz="24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+</a:t>
            </a:r>
            <a:r>
              <a:rPr lang="zh-CN" altLang="en-US" sz="24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□□□</a:t>
            </a:r>
            <a:r>
              <a:rPr lang="en-US" altLang="zh-CN" sz="24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=</a:t>
            </a:r>
            <a:r>
              <a:rPr lang="zh-CN" altLang="en-US" sz="24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□□</a:t>
            </a:r>
            <a:r>
              <a:rPr lang="zh-CN" altLang="en-US" sz="24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□</a:t>
            </a:r>
            <a:r>
              <a:rPr lang="zh-CN" altLang="en-US" sz="24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成立。</a:t>
            </a:r>
            <a:endParaRPr lang="en-US" altLang="zh-CN" sz="2400" dirty="0" smtClean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675+243=918</a:t>
            </a:r>
            <a:r>
              <a:rPr lang="zh-CN" altLang="en-US" sz="24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与</a:t>
            </a:r>
            <a:r>
              <a:rPr lang="en-US" altLang="zh-CN" sz="24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243+675=918</a:t>
            </a:r>
            <a:r>
              <a:rPr lang="zh-CN" altLang="en-US" sz="24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视为同一种情况。</a:t>
            </a:r>
            <a:endParaRPr lang="en-US" altLang="zh-CN" sz="2400" dirty="0" smtClean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请输出等式及方案的总数。</a:t>
            </a:r>
            <a:endParaRPr lang="en-US" altLang="zh-CN" sz="2400" dirty="0" smtClean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en-US" altLang="zh-CN" sz="2400" dirty="0"/>
          </a:p>
          <a:p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6727" y="654710"/>
            <a:ext cx="322326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、烦人的奥数</a:t>
            </a:r>
            <a:endParaRPr lang="zh-CN" altLang="en-US" sz="32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44295" y="4243070"/>
            <a:ext cx="53251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sz="32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、暴力枚举</a:t>
            </a:r>
            <a:endParaRPr lang="zh-CN" altLang="en-US" sz="3200" b="1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397635" y="5275580"/>
            <a:ext cx="53251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zh-CN" altLang="en-US" sz="32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、深度优先搜索</a:t>
            </a:r>
            <a:endParaRPr lang="zh-CN" altLang="en-US" sz="3200" b="1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C:\Documents and Settings\Administrator\桌面\搜索\暴力1.jpg暴力1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600075" y="19685"/>
            <a:ext cx="8122285" cy="68421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暴力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13970" y="21590"/>
            <a:ext cx="8742045" cy="672846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89610" y="762635"/>
            <a:ext cx="8049260" cy="48926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p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算法框架[一]</a:t>
            </a:r>
            <a:endParaRPr lang="zh-CN" altLang="en-US" sz="2400" b="1" dirty="0" smtClean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 smtClean="0"/>
              <a:t>int Search(int k)</a:t>
            </a:r>
            <a:endParaRPr lang="zh-CN" altLang="en-US" sz="2400" b="1" dirty="0" smtClean="0"/>
          </a:p>
          <a:p>
            <a:r>
              <a:rPr lang="zh-CN" altLang="en-US" sz="2400" b="1" dirty="0" smtClean="0"/>
              <a:t>{</a:t>
            </a:r>
            <a:endParaRPr lang="zh-CN" altLang="en-US" sz="2400" b="1" dirty="0" smtClean="0"/>
          </a:p>
          <a:p>
            <a:r>
              <a:rPr lang="zh-CN" altLang="en-US" sz="2400" b="1" dirty="0" smtClean="0"/>
              <a:t>　  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if  (到目的地) 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输出解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;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r>
              <a:rPr lang="zh-CN" altLang="en-US" sz="2400" b="1" dirty="0" smtClean="0"/>
              <a:t>　</a:t>
            </a:r>
            <a:r>
              <a:rPr lang="zh-CN" altLang="en-US" sz="2400" b="1" dirty="0"/>
              <a:t> </a:t>
            </a:r>
            <a:r>
              <a:rPr lang="zh-CN" altLang="en-US" sz="2400" b="1" dirty="0" smtClean="0"/>
              <a:t> else</a:t>
            </a:r>
            <a:endParaRPr lang="zh-CN" altLang="en-US" sz="2400" b="1" dirty="0" smtClean="0"/>
          </a:p>
          <a:p>
            <a:r>
              <a:rPr lang="zh-CN" altLang="en-US" sz="2400" b="1" dirty="0" smtClean="0"/>
              <a:t>　　　　</a:t>
            </a:r>
            <a:r>
              <a:rPr lang="zh-CN" altLang="en-US" sz="2400" b="1" dirty="0" smtClean="0">
                <a:solidFill>
                  <a:srgbClr val="7030A0"/>
                </a:solidFill>
              </a:rPr>
              <a:t>for (i=1;i&lt;=算符种数;i++)</a:t>
            </a:r>
            <a:endParaRPr lang="zh-CN" altLang="en-US" sz="2400" b="1" dirty="0" smtClean="0">
              <a:solidFill>
                <a:srgbClr val="7030A0"/>
              </a:solidFill>
            </a:endParaRPr>
          </a:p>
          <a:p>
            <a:r>
              <a:rPr lang="zh-CN" altLang="en-US" sz="2400" b="1" dirty="0" smtClean="0"/>
              <a:t>　　　　　</a:t>
            </a: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</a:rPr>
              <a:t>if  (满足条件) </a:t>
            </a:r>
            <a:endParaRPr lang="zh-CN" altLang="en-US" sz="2400" b="1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zh-CN" altLang="en-US" sz="2400" b="1" dirty="0" smtClean="0"/>
              <a:t>　　　　　　　{</a:t>
            </a:r>
            <a:endParaRPr lang="zh-CN" altLang="en-US" sz="2400" b="1" dirty="0" smtClean="0"/>
          </a:p>
          <a:p>
            <a:r>
              <a:rPr lang="zh-CN" altLang="en-US" sz="2400" b="1" dirty="0" smtClean="0"/>
              <a:t>　　　　　　　　</a:t>
            </a:r>
            <a:r>
              <a:rPr lang="zh-CN" altLang="en-US" sz="2400" b="1" dirty="0" smtClean="0">
                <a:solidFill>
                  <a:srgbClr val="CC00CC"/>
                </a:solidFill>
              </a:rPr>
              <a:t>保存结果;</a:t>
            </a:r>
            <a:endParaRPr lang="zh-CN" altLang="en-US" sz="2400" b="1" dirty="0" smtClean="0">
              <a:solidFill>
                <a:srgbClr val="CC00CC"/>
              </a:solidFill>
            </a:endParaRPr>
          </a:p>
          <a:p>
            <a:r>
              <a:rPr lang="zh-CN" altLang="en-US" sz="2400" b="1" dirty="0" smtClean="0"/>
              <a:t>　　　</a:t>
            </a:r>
            <a:r>
              <a:rPr lang="zh-CN" altLang="en-US" sz="2400" b="1" dirty="0" smtClean="0">
                <a:solidFill>
                  <a:schemeClr val="accent6">
                    <a:lumMod val="75000"/>
                  </a:schemeClr>
                </a:solidFill>
              </a:rPr>
              <a:t>                  Search(k+1);</a:t>
            </a:r>
            <a:endParaRPr lang="zh-CN" altLang="en-US" sz="2400" b="1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zh-CN" altLang="en-US" sz="2400" b="1" dirty="0" smtClean="0"/>
              <a:t>　　　　　　　　</a:t>
            </a:r>
            <a:r>
              <a:rPr lang="zh-CN" altLang="en-US" sz="2400" b="1" dirty="0" smtClean="0">
                <a:solidFill>
                  <a:srgbClr val="00B050"/>
                </a:solidFill>
              </a:rPr>
              <a:t>恢复：保存结果之前的状态{回溯一步}</a:t>
            </a:r>
            <a:endParaRPr lang="zh-CN" altLang="en-US" sz="2400" b="1" dirty="0" smtClean="0">
              <a:solidFill>
                <a:srgbClr val="00B050"/>
              </a:solidFill>
            </a:endParaRPr>
          </a:p>
          <a:p>
            <a:r>
              <a:rPr lang="zh-CN" altLang="en-US" sz="2400" b="1" dirty="0" smtClean="0"/>
              <a:t>　　　　　　　}</a:t>
            </a:r>
            <a:endParaRPr lang="zh-CN" altLang="en-US" sz="2400" b="1" dirty="0" smtClean="0"/>
          </a:p>
          <a:p>
            <a:r>
              <a:rPr lang="zh-CN" altLang="en-US" sz="2400" b="1" dirty="0" smtClean="0"/>
              <a:t>}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 descr="C:\Documents and Settings\Administrator\桌面\搜索\深搜.jpg深搜"/>
          <p:cNvPicPr>
            <a:picLocks noChangeAspect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>
          <a:xfrm>
            <a:off x="1087438" y="24130"/>
            <a:ext cx="8023225" cy="672528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19252" y="1238415"/>
            <a:ext cx="7704856" cy="2491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sz="24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素数环问题：从1到n(n&lt;=10000)这n个数摆成一个环，要求相邻的任意两个数的和是一个素数</a:t>
            </a:r>
            <a:r>
              <a:rPr lang="zh-CN" sz="24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，将符合条件的输出</a:t>
            </a:r>
            <a:r>
              <a:rPr sz="24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。</a:t>
            </a:r>
            <a:endParaRPr sz="2400" dirty="0" smtClean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en-US" altLang="zh-CN" sz="2400" dirty="0"/>
          </a:p>
          <a:p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6727" y="654710"/>
            <a:ext cx="240919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、素数环</a:t>
            </a:r>
            <a:endParaRPr lang="zh-CN" altLang="en-US" sz="32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7385" y="626110"/>
            <a:ext cx="8418195" cy="6388100"/>
          </a:xfrm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>
                <a:sym typeface="+mn-ea"/>
              </a:rPr>
              <a:t>void search(int x)  {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>
                <a:sym typeface="+mn-ea"/>
              </a:rPr>
              <a:t>	for(int i=1;i&lt;=n;i++)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>
                <a:sym typeface="+mn-ea"/>
              </a:rPr>
              <a:t> if(!mark[i]&amp;&amp;check(num[x-1],i))  </a:t>
            </a:r>
            <a:endParaRPr lang="zh-CN" altLang="en-US" sz="1600" b="1">
              <a:sym typeface="+mn-ea"/>
            </a:endParaRPr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>
                <a:sym typeface="+mn-ea"/>
              </a:rPr>
              <a:t>{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>
                <a:sym typeface="+mn-ea"/>
              </a:rPr>
              <a:t>	num[x]=i;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>
                <a:sym typeface="+mn-ea"/>
              </a:rPr>
              <a:t>	mark[i]=true;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>
                <a:sym typeface="+mn-ea"/>
              </a:rPr>
              <a:t>if(x==n&amp;&amp;check(num[1],num[n])) print(); 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>
                <a:sym typeface="+mn-ea"/>
              </a:rPr>
              <a:t>       search(x+1);  </a:t>
            </a:r>
            <a:endParaRPr lang="zh-CN" altLang="en-US" sz="1600" b="1">
              <a:sym typeface="+mn-ea"/>
            </a:endParaRPr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>
                <a:sym typeface="+mn-ea"/>
              </a:rPr>
              <a:t>	mark[i]=false;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>
                <a:sym typeface="+mn-ea"/>
              </a:rPr>
              <a:t>		}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>
                <a:sym typeface="+mn-ea"/>
              </a:rPr>
              <a:t>}</a:t>
            </a:r>
            <a:endParaRPr lang="zh-CN" altLang="en-US" sz="1600" b="1"/>
          </a:p>
          <a:p>
            <a:endParaRPr lang="zh-CN" altLang="en-US" sz="1600"/>
          </a:p>
        </p:txBody>
      </p:sp>
      <p:sp>
        <p:nvSpPr>
          <p:cNvPr id="13" name="文本框 6145"/>
          <p:cNvSpPr txBox="1">
            <a:spLocks noChangeArrowheads="1"/>
          </p:cNvSpPr>
          <p:nvPr/>
        </p:nvSpPr>
        <p:spPr bwMode="auto">
          <a:xfrm>
            <a:off x="173990" y="315595"/>
            <a:ext cx="4303395" cy="4215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算法框架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000" b="1" dirty="0"/>
              <a:t>int Search(int k)</a:t>
            </a:r>
            <a:endParaRPr lang="zh-CN" altLang="en-US" sz="2000" b="1" dirty="0"/>
          </a:p>
          <a:p>
            <a:pPr eaLnBrk="1" hangingPunct="1"/>
            <a:r>
              <a:rPr lang="zh-CN" altLang="en-US" sz="2000" b="1" dirty="0"/>
              <a:t>{</a:t>
            </a:r>
            <a:endParaRPr lang="zh-CN" altLang="en-US" sz="2000" b="1" dirty="0"/>
          </a:p>
          <a:p>
            <a:pPr eaLnBrk="1" hangingPunct="1"/>
            <a:r>
              <a:rPr lang="zh-CN" altLang="en-US" sz="2000" b="1" dirty="0"/>
              <a:t>　for (i=1;i&lt;=算符种数;i++)</a:t>
            </a:r>
            <a:endParaRPr lang="zh-CN" altLang="en-US" sz="2000" b="1" dirty="0"/>
          </a:p>
          <a:p>
            <a:pPr eaLnBrk="1" hangingPunct="1"/>
            <a:r>
              <a:rPr lang="zh-CN" altLang="en-US" sz="2000" b="1" dirty="0"/>
              <a:t>　　if (满足条件)</a:t>
            </a:r>
            <a:endParaRPr lang="zh-CN" altLang="en-US" sz="2000" b="1" dirty="0"/>
          </a:p>
          <a:p>
            <a:pPr eaLnBrk="1" hangingPunct="1"/>
            <a:r>
              <a:rPr lang="zh-CN" altLang="en-US" sz="2000" b="1" dirty="0"/>
              <a:t>　　   {</a:t>
            </a:r>
            <a:endParaRPr lang="zh-CN" altLang="en-US" sz="2000" b="1" dirty="0"/>
          </a:p>
          <a:p>
            <a:pPr eaLnBrk="1" hangingPunct="1"/>
            <a:r>
              <a:rPr lang="zh-CN" altLang="en-US" sz="2000" b="1" dirty="0"/>
              <a:t>　　　　保存结果</a:t>
            </a:r>
            <a:endParaRPr lang="zh-CN" altLang="en-US" sz="2000" b="1" dirty="0"/>
          </a:p>
          <a:p>
            <a:pPr eaLnBrk="1" hangingPunct="1"/>
            <a:r>
              <a:rPr lang="zh-CN" altLang="en-US" sz="2000" b="1" dirty="0"/>
              <a:t>　　　　if (到目的地)  输出解;</a:t>
            </a:r>
            <a:endParaRPr lang="zh-CN" altLang="en-US" sz="2000" b="1" dirty="0"/>
          </a:p>
          <a:p>
            <a:pPr eaLnBrk="1" hangingPunct="1"/>
            <a:r>
              <a:rPr lang="zh-CN" altLang="en-US" sz="2000" b="1" dirty="0"/>
              <a:t>　　　</a:t>
            </a:r>
            <a:r>
              <a:rPr lang="zh-CN" altLang="en-US" sz="2000" b="1" dirty="0" smtClean="0"/>
              <a:t>        </a:t>
            </a:r>
            <a:r>
              <a:rPr lang="zh-CN" altLang="en-US" sz="2000" b="1" dirty="0"/>
              <a:t>else Search(k+1);</a:t>
            </a:r>
            <a:endParaRPr lang="zh-CN" altLang="en-US" sz="2000" b="1" dirty="0"/>
          </a:p>
          <a:p>
            <a:pPr eaLnBrk="1" hangingPunct="1"/>
            <a:r>
              <a:rPr lang="zh-CN" altLang="en-US" sz="2000" b="1" dirty="0"/>
              <a:t>　　　　恢复：保存结果之前的状态{回溯一步}</a:t>
            </a:r>
            <a:endParaRPr lang="zh-CN" altLang="en-US" sz="2000" b="1" dirty="0"/>
          </a:p>
          <a:p>
            <a:pPr eaLnBrk="1" hangingPunct="1"/>
            <a:r>
              <a:rPr lang="zh-CN" altLang="en-US" sz="2000" b="1" dirty="0"/>
              <a:t>　 　  }</a:t>
            </a:r>
            <a:endParaRPr lang="zh-CN" altLang="en-US" sz="2000" b="1" dirty="0"/>
          </a:p>
          <a:p>
            <a:pPr eaLnBrk="1" hangingPunct="1"/>
            <a:r>
              <a:rPr lang="zh-CN" altLang="en-US" sz="2000" b="1" dirty="0" smtClean="0"/>
              <a:t>}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1480" y="230505"/>
            <a:ext cx="8514715" cy="6549390"/>
          </a:xfrm>
        </p:spPr>
        <p:txBody>
          <a:bodyPr>
            <a:normAutofit lnSpcReduction="10000"/>
          </a:bodyPr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/>
              <a:t>#include&lt;cstdio&gt;</a:t>
            </a:r>
            <a:endParaRPr lang="zh-CN" altLang="en-US" sz="14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/>
              <a:t>#include&lt;cmath&gt;</a:t>
            </a:r>
            <a:endParaRPr lang="zh-CN" altLang="en-US" sz="14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/>
              <a:t>using namespace std;</a:t>
            </a:r>
            <a:endParaRPr lang="zh-CN" altLang="en-US" sz="14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/>
              <a:t>int n;</a:t>
            </a:r>
            <a:endParaRPr lang="zh-CN" altLang="en-US" sz="14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/>
              <a:t>int num[10001];   </a:t>
            </a:r>
            <a:endParaRPr lang="zh-CN" altLang="en-US" sz="14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/>
              <a:t>bool mark[10001]; //判断该数是否被标记过</a:t>
            </a:r>
            <a:endParaRPr lang="zh-CN" altLang="en-US" sz="14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/>
              <a:t>bool check(int x,int y)   {</a:t>
            </a:r>
            <a:endParaRPr lang="zh-CN" altLang="en-US" sz="14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/>
              <a:t>	int k=2,i=x+y;</a:t>
            </a:r>
            <a:endParaRPr lang="zh-CN" altLang="en-US" sz="14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/>
              <a:t>	while(k&lt;=sqrt(i)&amp;&amp;i%k!=0) k++;</a:t>
            </a:r>
            <a:endParaRPr lang="zh-CN" altLang="en-US" sz="14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/>
              <a:t>	if(k&gt;sqrt(i)) return true;</a:t>
            </a:r>
            <a:endParaRPr lang="zh-CN" altLang="en-US" sz="14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/>
              <a:t>	return false;</a:t>
            </a:r>
            <a:endParaRPr lang="zh-CN" altLang="en-US" sz="14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/>
              <a:t>}</a:t>
            </a:r>
            <a:endParaRPr lang="zh-CN" altLang="en-US" sz="14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/>
              <a:t>void print()   //输出函数</a:t>
            </a:r>
            <a:endParaRPr lang="zh-CN" altLang="en-US" sz="14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/>
              <a:t>{</a:t>
            </a:r>
            <a:endParaRPr lang="zh-CN" altLang="en-US" sz="14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/>
              <a:t>	for(int i=1;i&lt;n;i++)</a:t>
            </a:r>
            <a:endParaRPr lang="zh-CN" altLang="en-US" sz="14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/>
              <a:t>	printf("%d ",num[i]);</a:t>
            </a:r>
            <a:endParaRPr lang="zh-CN" altLang="en-US" sz="14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/>
              <a:t>	printf("%d\n",num[n]);</a:t>
            </a:r>
            <a:endParaRPr lang="zh-CN" altLang="en-US" sz="14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/>
              <a:t>}</a:t>
            </a:r>
            <a:endParaRPr lang="zh-CN" altLang="en-US" sz="14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/>
              <a:t>void search(int x)  //搜索函数，全排列</a:t>
            </a:r>
            <a:endParaRPr lang="zh-CN" altLang="en-US" sz="14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/>
              <a:t>{</a:t>
            </a:r>
            <a:endParaRPr lang="zh-CN" altLang="en-US" sz="14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/>
              <a:t>	for(int i=1;i&lt;=n;i++)</a:t>
            </a:r>
            <a:endParaRPr lang="zh-CN" altLang="en-US" sz="14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/>
              <a:t>		if(!mark[i]&amp;&amp;check(num[x-1],i))   //判断该数是否被标记以及是否与上一个数互质</a:t>
            </a:r>
            <a:endParaRPr lang="zh-CN" altLang="en-US" sz="14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/>
              <a:t>		{</a:t>
            </a:r>
            <a:endParaRPr lang="zh-CN" altLang="en-US" sz="14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/>
              <a:t>			num[x]=i;</a:t>
            </a:r>
            <a:endParaRPr lang="zh-CN" altLang="en-US" sz="14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/>
              <a:t>			mark[i]=true; //标记该数</a:t>
            </a:r>
            <a:endParaRPr lang="zh-CN" altLang="en-US" sz="14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/>
              <a:t>			if(x==n&amp;&amp;check(num[1],num[n])) print(); //判断并输出</a:t>
            </a:r>
            <a:endParaRPr lang="zh-CN" altLang="en-US" sz="14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/>
              <a:t>			search(x+1);  //下一轮回溯</a:t>
            </a:r>
            <a:endParaRPr lang="zh-CN" altLang="en-US" sz="14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/>
              <a:t>			mark[i]=false;</a:t>
            </a:r>
            <a:endParaRPr lang="zh-CN" altLang="en-US" sz="14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/>
              <a:t>		}</a:t>
            </a:r>
            <a:endParaRPr lang="zh-CN" altLang="en-US" sz="14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/>
              <a:t>}</a:t>
            </a:r>
            <a:endParaRPr lang="zh-CN" altLang="en-US" sz="14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/>
              <a:t>int main()</a:t>
            </a:r>
            <a:endParaRPr lang="zh-CN" altLang="en-US" sz="14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/>
              <a:t>{</a:t>
            </a:r>
            <a:endParaRPr lang="zh-CN" altLang="en-US" sz="14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/>
              <a:t>	scanf("%d",&amp;n);</a:t>
            </a:r>
            <a:endParaRPr lang="zh-CN" altLang="en-US" sz="14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/>
              <a:t>	search(1);       //第一轮回溯开始</a:t>
            </a:r>
            <a:endParaRPr lang="zh-CN" altLang="en-US" sz="14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/>
              <a:t>	return 0;</a:t>
            </a:r>
            <a:endParaRPr lang="zh-CN" altLang="en-US" sz="14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/>
              <a:t>}</a:t>
            </a:r>
            <a:endParaRPr lang="zh-CN" altLang="en-US" sz="1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43608" y="188640"/>
            <a:ext cx="7024744" cy="114300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例</a:t>
            </a:r>
            <a:r>
              <a:rPr lang="en-US" altLang="zh-CN" sz="3200" b="1" dirty="0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sz="3200" b="1" dirty="0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、全</a:t>
            </a: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排列</a:t>
            </a:r>
            <a:endParaRPr lang="zh-CN" altLang="en-US" sz="32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71550" y="1484630"/>
            <a:ext cx="7330440" cy="4225925"/>
          </a:xfrm>
        </p:spPr>
        <p:txBody>
          <a:bodyPr>
            <a:normAutofit fontScale="72500"/>
          </a:bodyPr>
          <a:lstStyle/>
          <a:p>
            <a:pPr marL="68580" indent="0">
              <a:buNone/>
            </a:pPr>
            <a:r>
              <a:rPr lang="en-US" altLang="zh-CN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</a:t>
            </a:r>
            <a:r>
              <a:rPr lang="zh-CN" altLang="en-US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输入一个数</a:t>
            </a:r>
            <a:r>
              <a:rPr lang="en-US" altLang="zh-CN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r>
              <a:rPr lang="zh-CN" altLang="en-US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，输出</a:t>
            </a:r>
            <a: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到</a:t>
            </a:r>
            <a: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r>
              <a:rPr lang="zh-CN" altLang="en-US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的全排列。</a:t>
            </a:r>
            <a:endParaRPr lang="en-US" altLang="zh-CN" sz="3200" dirty="0" smtClean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68580" indent="0">
              <a:buNone/>
            </a:pPr>
            <a:r>
              <a:rPr lang="en-US" altLang="zh-CN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输入样例：</a:t>
            </a:r>
            <a:endParaRPr lang="en-US" altLang="zh-CN" sz="3200" dirty="0" smtClean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68580" indent="0">
              <a:buNone/>
            </a:pPr>
            <a:r>
              <a:rPr lang="en-US" altLang="zh-CN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3</a:t>
            </a:r>
            <a:endParaRPr lang="en-US" altLang="zh-CN" sz="3200" dirty="0" smtClean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68580" indent="0">
              <a:buNone/>
            </a:pPr>
            <a:r>
              <a:rPr lang="en-US" altLang="zh-CN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</a:t>
            </a:r>
            <a:r>
              <a:rPr lang="en-US" altLang="zh-CN" sz="3200" dirty="0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zh-CN" altLang="en-US" sz="3200" dirty="0" smtClean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输出样例</a:t>
            </a:r>
            <a:endParaRPr lang="en-US" altLang="zh-CN" sz="3200" dirty="0" smtClean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68580" indent="0">
              <a:buNone/>
            </a:pPr>
            <a:r>
              <a:rPr lang="en-US" altLang="zh-CN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123</a:t>
            </a:r>
            <a:endParaRPr lang="en-US" altLang="zh-CN" sz="3200" dirty="0" smtClean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68580" indent="0">
              <a:buNone/>
            </a:pPr>
            <a:r>
              <a:rPr lang="en-US" altLang="zh-CN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132</a:t>
            </a:r>
            <a:endParaRPr lang="en-US" altLang="zh-CN" sz="3200" dirty="0" smtClean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68580" indent="0">
              <a:buNone/>
            </a:pPr>
            <a:r>
              <a:rPr lang="en-US" altLang="zh-CN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213 </a:t>
            </a:r>
            <a:endParaRPr lang="en-US" altLang="zh-CN" sz="3200" dirty="0" smtClean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68580" indent="0">
              <a:buNone/>
            </a:pPr>
            <a:r>
              <a:rPr lang="en-US" altLang="zh-CN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231 </a:t>
            </a:r>
            <a:endParaRPr lang="en-US" altLang="zh-CN" sz="3200" dirty="0" smtClean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68580" indent="0">
              <a:buNone/>
            </a:pPr>
            <a:r>
              <a:rPr lang="en-US" altLang="zh-CN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312 </a:t>
            </a:r>
            <a:endParaRPr lang="en-US" altLang="zh-CN" sz="3200" dirty="0" smtClean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68580" indent="0">
              <a:buNone/>
            </a:pPr>
            <a:r>
              <a:rPr lang="en-US" altLang="zh-CN" sz="3200" dirty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</a:t>
            </a:r>
            <a:r>
              <a:rPr lang="en-US" altLang="zh-CN" sz="3200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321</a:t>
            </a:r>
            <a:endParaRPr lang="zh-CN" altLang="en-US" sz="32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3200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9782" y="645960"/>
            <a:ext cx="7704856" cy="5631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sz="2000" b="1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任何一个大于1的自然数n，总可以拆分成若干个小于n的自然数之和。</a:t>
            </a:r>
            <a:endParaRPr sz="2000" b="1" dirty="0" smtClean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00000"/>
              </a:lnSpc>
            </a:pPr>
            <a:r>
              <a:rPr sz="2000" b="1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当n=7共14种拆分方法：</a:t>
            </a:r>
            <a:endParaRPr sz="2000" b="1" dirty="0" smtClean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00000"/>
              </a:lnSpc>
            </a:pPr>
            <a:r>
              <a:rPr sz="2000" b="1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7=1+1+1+1+1+1+1</a:t>
            </a:r>
            <a:endParaRPr sz="2000" b="1" dirty="0" smtClean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00000"/>
              </a:lnSpc>
            </a:pPr>
            <a:r>
              <a:rPr sz="2000" b="1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7=1+1+1+1+1+2</a:t>
            </a:r>
            <a:endParaRPr sz="2000" b="1" dirty="0" smtClean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00000"/>
              </a:lnSpc>
            </a:pPr>
            <a:r>
              <a:rPr sz="2000" b="1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7=1+1+1+1+3</a:t>
            </a:r>
            <a:endParaRPr sz="2000" b="1" dirty="0" smtClean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00000"/>
              </a:lnSpc>
            </a:pPr>
            <a:r>
              <a:rPr sz="2000" b="1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7=1+1+1+2+2</a:t>
            </a:r>
            <a:endParaRPr sz="2000" b="1" dirty="0" smtClean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00000"/>
              </a:lnSpc>
            </a:pPr>
            <a:r>
              <a:rPr sz="2000" b="1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7=1+1+1+4</a:t>
            </a:r>
            <a:endParaRPr sz="2000" b="1" dirty="0" smtClean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00000"/>
              </a:lnSpc>
            </a:pPr>
            <a:r>
              <a:rPr sz="2000" b="1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7=1+1+2+3</a:t>
            </a:r>
            <a:endParaRPr sz="2000" b="1" dirty="0" smtClean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00000"/>
              </a:lnSpc>
            </a:pPr>
            <a:r>
              <a:rPr sz="2000" b="1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7=1+1+5</a:t>
            </a:r>
            <a:endParaRPr sz="2000" b="1" dirty="0" smtClean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00000"/>
              </a:lnSpc>
            </a:pPr>
            <a:r>
              <a:rPr sz="2000" b="1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7=1+2+2+2</a:t>
            </a:r>
            <a:endParaRPr sz="2000" b="1" dirty="0" smtClean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00000"/>
              </a:lnSpc>
            </a:pPr>
            <a:r>
              <a:rPr sz="2000" b="1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7=1+2+4</a:t>
            </a:r>
            <a:endParaRPr sz="2000" b="1" dirty="0" smtClean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00000"/>
              </a:lnSpc>
            </a:pPr>
            <a:r>
              <a:rPr sz="2000" b="1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7=1+3+3</a:t>
            </a:r>
            <a:endParaRPr sz="2000" b="1" dirty="0" smtClean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00000"/>
              </a:lnSpc>
            </a:pPr>
            <a:r>
              <a:rPr sz="2000" b="1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7=1+6</a:t>
            </a:r>
            <a:endParaRPr sz="2000" b="1" dirty="0" smtClean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00000"/>
              </a:lnSpc>
            </a:pPr>
            <a:r>
              <a:rPr sz="2000" b="1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7=2+2+3</a:t>
            </a:r>
            <a:endParaRPr sz="2000" b="1" dirty="0" smtClean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00000"/>
              </a:lnSpc>
            </a:pPr>
            <a:r>
              <a:rPr sz="2000" b="1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7=2+5</a:t>
            </a:r>
            <a:endParaRPr sz="2000" b="1" dirty="0" smtClean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00000"/>
              </a:lnSpc>
            </a:pPr>
            <a:r>
              <a:rPr sz="2000" b="1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7=3+4</a:t>
            </a:r>
            <a:endParaRPr sz="2000" b="1" dirty="0" smtClean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en-US" altLang="zh-CN" sz="2000" b="1" dirty="0"/>
          </a:p>
          <a:p>
            <a:endParaRPr lang="en-US" altLang="zh-CN" sz="2000" b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3482" y="522630"/>
            <a:ext cx="118808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例</a:t>
            </a:r>
            <a:r>
              <a:rPr lang="en-US" altLang="zh-CN" sz="32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</a:t>
            </a:r>
            <a:r>
              <a:rPr lang="zh-CN" altLang="en-US" sz="32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、</a:t>
            </a:r>
            <a:endParaRPr lang="zh-CN" altLang="en-US" sz="32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7385" y="626110"/>
            <a:ext cx="8418195" cy="6388100"/>
          </a:xfrm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b="1">
                <a:sym typeface="+mn-ea"/>
              </a:rPr>
              <a:t>int search(int s,int t)</a:t>
            </a:r>
            <a:endParaRPr lang="zh-CN" altLang="en-US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b="1">
                <a:sym typeface="+mn-ea"/>
              </a:rPr>
              <a:t>{</a:t>
            </a:r>
            <a:endParaRPr lang="zh-CN" altLang="en-US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b="1">
                <a:sym typeface="+mn-ea"/>
              </a:rPr>
              <a:t>    int i;</a:t>
            </a:r>
            <a:endParaRPr lang="zh-CN" altLang="en-US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b="1">
                <a:sym typeface="+mn-ea"/>
              </a:rPr>
              <a:t>    for(i=</a:t>
            </a:r>
            <a:r>
              <a:rPr lang="en-US" altLang="zh-CN" b="1">
                <a:sym typeface="+mn-ea"/>
              </a:rPr>
              <a:t>1</a:t>
            </a:r>
            <a:r>
              <a:rPr lang="zh-CN" altLang="en-US" b="1">
                <a:sym typeface="+mn-ea"/>
              </a:rPr>
              <a:t>;i&lt;=s;i++)</a:t>
            </a:r>
            <a:endParaRPr lang="zh-CN" altLang="en-US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b="1">
                <a:sym typeface="+mn-ea"/>
              </a:rPr>
              <a:t>       if(i&lt;n)</a:t>
            </a:r>
            <a:endParaRPr lang="zh-CN" altLang="en-US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b="1">
                <a:sym typeface="+mn-ea"/>
              </a:rPr>
              <a:t>       {</a:t>
            </a:r>
            <a:endParaRPr lang="zh-CN" altLang="en-US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b="1">
                <a:sym typeface="+mn-ea"/>
              </a:rPr>
              <a:t>           a[t]=i;</a:t>
            </a:r>
            <a:endParaRPr lang="zh-CN" altLang="en-US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b="1">
                <a:sym typeface="+mn-ea"/>
              </a:rPr>
              <a:t>           s-=i;</a:t>
            </a:r>
            <a:endParaRPr lang="zh-CN" altLang="en-US" b="1">
              <a:sym typeface="+mn-ea"/>
            </a:endParaRPr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b="1">
                <a:sym typeface="+mn-ea"/>
              </a:rPr>
              <a:t>           if(s==0)print(t);</a:t>
            </a:r>
            <a:endParaRPr lang="zh-CN" altLang="en-US" b="1">
              <a:sym typeface="+mn-ea"/>
            </a:endParaRPr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b="1">
                <a:sym typeface="+mn-ea"/>
              </a:rPr>
              <a:t>           else search(s,t+1);</a:t>
            </a:r>
            <a:endParaRPr lang="zh-CN" altLang="en-US" b="1">
              <a:sym typeface="+mn-ea"/>
            </a:endParaRPr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b="1">
                <a:sym typeface="+mn-ea"/>
              </a:rPr>
              <a:t>           s+=i;</a:t>
            </a:r>
            <a:endParaRPr lang="zh-CN" altLang="en-US" b="1">
              <a:sym typeface="+mn-ea"/>
            </a:endParaRPr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b="1">
                <a:sym typeface="+mn-ea"/>
              </a:rPr>
              <a:t>       }</a:t>
            </a:r>
            <a:endParaRPr lang="zh-CN" altLang="en-US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b="1">
                <a:sym typeface="+mn-ea"/>
              </a:rPr>
              <a:t>}</a:t>
            </a:r>
            <a:endParaRPr lang="zh-CN" altLang="en-US" b="1"/>
          </a:p>
          <a:p>
            <a:endParaRPr lang="zh-CN" altLang="en-US"/>
          </a:p>
        </p:txBody>
      </p:sp>
      <p:sp>
        <p:nvSpPr>
          <p:cNvPr id="13" name="文本框 6145"/>
          <p:cNvSpPr txBox="1">
            <a:spLocks noChangeArrowheads="1"/>
          </p:cNvSpPr>
          <p:nvPr/>
        </p:nvSpPr>
        <p:spPr bwMode="auto">
          <a:xfrm>
            <a:off x="173990" y="315595"/>
            <a:ext cx="4303395" cy="4215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算法框架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000" b="1" dirty="0"/>
              <a:t>int Search(int k)</a:t>
            </a:r>
            <a:endParaRPr lang="zh-CN" altLang="en-US" sz="2000" b="1" dirty="0"/>
          </a:p>
          <a:p>
            <a:pPr eaLnBrk="1" hangingPunct="1"/>
            <a:r>
              <a:rPr lang="zh-CN" altLang="en-US" sz="2000" b="1" dirty="0"/>
              <a:t>{</a:t>
            </a:r>
            <a:endParaRPr lang="zh-CN" altLang="en-US" sz="2000" b="1" dirty="0"/>
          </a:p>
          <a:p>
            <a:pPr eaLnBrk="1" hangingPunct="1"/>
            <a:r>
              <a:rPr lang="zh-CN" altLang="en-US" sz="2000" b="1" dirty="0"/>
              <a:t>　for (i=1;i&lt;=算符种数;i++)</a:t>
            </a:r>
            <a:endParaRPr lang="zh-CN" altLang="en-US" sz="2000" b="1" dirty="0"/>
          </a:p>
          <a:p>
            <a:pPr eaLnBrk="1" hangingPunct="1"/>
            <a:r>
              <a:rPr lang="zh-CN" altLang="en-US" sz="2000" b="1" dirty="0"/>
              <a:t>　　if (满足条件)</a:t>
            </a:r>
            <a:endParaRPr lang="zh-CN" altLang="en-US" sz="2000" b="1" dirty="0"/>
          </a:p>
          <a:p>
            <a:pPr eaLnBrk="1" hangingPunct="1"/>
            <a:r>
              <a:rPr lang="zh-CN" altLang="en-US" sz="2000" b="1" dirty="0"/>
              <a:t>　　   {</a:t>
            </a:r>
            <a:endParaRPr lang="zh-CN" altLang="en-US" sz="2000" b="1" dirty="0"/>
          </a:p>
          <a:p>
            <a:pPr eaLnBrk="1" hangingPunct="1"/>
            <a:r>
              <a:rPr lang="zh-CN" altLang="en-US" sz="2000" b="1" dirty="0"/>
              <a:t>　　　　保存结果</a:t>
            </a:r>
            <a:endParaRPr lang="zh-CN" altLang="en-US" sz="2000" b="1" dirty="0"/>
          </a:p>
          <a:p>
            <a:pPr eaLnBrk="1" hangingPunct="1"/>
            <a:r>
              <a:rPr lang="zh-CN" altLang="en-US" sz="2000" b="1" dirty="0"/>
              <a:t>　　　　if (到目的地)  输出解;</a:t>
            </a:r>
            <a:endParaRPr lang="zh-CN" altLang="en-US" sz="2000" b="1" dirty="0"/>
          </a:p>
          <a:p>
            <a:pPr eaLnBrk="1" hangingPunct="1"/>
            <a:r>
              <a:rPr lang="zh-CN" altLang="en-US" sz="2000" b="1" dirty="0"/>
              <a:t>　　　</a:t>
            </a:r>
            <a:r>
              <a:rPr lang="zh-CN" altLang="en-US" sz="2000" b="1" dirty="0" smtClean="0"/>
              <a:t>        </a:t>
            </a:r>
            <a:r>
              <a:rPr lang="zh-CN" altLang="en-US" sz="2000" b="1" dirty="0"/>
              <a:t>else Search(k+1);</a:t>
            </a:r>
            <a:endParaRPr lang="zh-CN" altLang="en-US" sz="2000" b="1" dirty="0"/>
          </a:p>
          <a:p>
            <a:pPr eaLnBrk="1" hangingPunct="1"/>
            <a:r>
              <a:rPr lang="zh-CN" altLang="en-US" sz="2000" b="1" dirty="0"/>
              <a:t>　　　　恢复：保存结果之前的状态{回溯一步}</a:t>
            </a:r>
            <a:endParaRPr lang="zh-CN" altLang="en-US" sz="2000" b="1" dirty="0"/>
          </a:p>
          <a:p>
            <a:pPr eaLnBrk="1" hangingPunct="1"/>
            <a:r>
              <a:rPr lang="zh-CN" altLang="en-US" sz="2000" b="1" dirty="0"/>
              <a:t>　 　  }</a:t>
            </a:r>
            <a:endParaRPr lang="zh-CN" altLang="en-US" sz="2000" b="1" dirty="0"/>
          </a:p>
          <a:p>
            <a:pPr eaLnBrk="1" hangingPunct="1"/>
            <a:r>
              <a:rPr lang="zh-CN" altLang="en-US" sz="2000" b="1" dirty="0" smtClean="0"/>
              <a:t>}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77385" y="626110"/>
            <a:ext cx="8418195" cy="6388100"/>
          </a:xfrm>
        </p:spPr>
        <p:txBody>
          <a:bodyPr>
            <a:normAutofit/>
          </a:bodyPr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b="1">
                <a:sym typeface="+mn-ea"/>
              </a:rPr>
              <a:t>int search(int s,int t)</a:t>
            </a:r>
            <a:endParaRPr lang="zh-CN" altLang="en-US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b="1">
                <a:sym typeface="+mn-ea"/>
              </a:rPr>
              <a:t>{</a:t>
            </a:r>
            <a:endParaRPr lang="zh-CN" altLang="en-US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b="1">
                <a:sym typeface="+mn-ea"/>
              </a:rPr>
              <a:t>    int i;</a:t>
            </a:r>
            <a:endParaRPr lang="zh-CN" altLang="en-US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b="1">
                <a:sym typeface="+mn-ea"/>
              </a:rPr>
              <a:t>    for(i=a[t-1];i&lt;=s;i++)</a:t>
            </a:r>
            <a:endParaRPr lang="zh-CN" altLang="en-US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b="1">
                <a:sym typeface="+mn-ea"/>
              </a:rPr>
              <a:t>       if(i&lt;n)</a:t>
            </a:r>
            <a:endParaRPr lang="zh-CN" altLang="en-US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b="1">
                <a:sym typeface="+mn-ea"/>
              </a:rPr>
              <a:t>       {</a:t>
            </a:r>
            <a:endParaRPr lang="zh-CN" altLang="en-US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b="1">
                <a:sym typeface="+mn-ea"/>
              </a:rPr>
              <a:t>           a[t]=i;</a:t>
            </a:r>
            <a:endParaRPr lang="zh-CN" altLang="en-US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b="1">
                <a:sym typeface="+mn-ea"/>
              </a:rPr>
              <a:t>           s-=i;</a:t>
            </a:r>
            <a:endParaRPr lang="zh-CN" altLang="en-US" b="1">
              <a:sym typeface="+mn-ea"/>
            </a:endParaRPr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b="1">
                <a:sym typeface="+mn-ea"/>
              </a:rPr>
              <a:t>           if(s==0)print(t);</a:t>
            </a:r>
            <a:endParaRPr lang="zh-CN" altLang="en-US" b="1">
              <a:sym typeface="+mn-ea"/>
            </a:endParaRPr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b="1">
                <a:sym typeface="+mn-ea"/>
              </a:rPr>
              <a:t>           else search(s,t+1);</a:t>
            </a:r>
            <a:endParaRPr lang="zh-CN" altLang="en-US" b="1">
              <a:sym typeface="+mn-ea"/>
            </a:endParaRPr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b="1">
                <a:sym typeface="+mn-ea"/>
              </a:rPr>
              <a:t>           s+=i;</a:t>
            </a:r>
            <a:endParaRPr lang="zh-CN" altLang="en-US" b="1">
              <a:sym typeface="+mn-ea"/>
            </a:endParaRPr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b="1">
                <a:sym typeface="+mn-ea"/>
              </a:rPr>
              <a:t>       }</a:t>
            </a:r>
            <a:endParaRPr lang="zh-CN" altLang="en-US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b="1">
                <a:sym typeface="+mn-ea"/>
              </a:rPr>
              <a:t>}</a:t>
            </a:r>
            <a:endParaRPr lang="zh-CN" altLang="en-US" b="1"/>
          </a:p>
          <a:p>
            <a:endParaRPr lang="zh-CN" altLang="en-US"/>
          </a:p>
        </p:txBody>
      </p:sp>
      <p:sp>
        <p:nvSpPr>
          <p:cNvPr id="13" name="文本框 6145"/>
          <p:cNvSpPr txBox="1">
            <a:spLocks noChangeArrowheads="1"/>
          </p:cNvSpPr>
          <p:nvPr/>
        </p:nvSpPr>
        <p:spPr bwMode="auto">
          <a:xfrm>
            <a:off x="173990" y="315595"/>
            <a:ext cx="4303395" cy="42157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算法框架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</a:t>
            </a:r>
            <a:r>
              <a:rPr lang="zh-CN" altLang="en-US" sz="2800" b="1" dirty="0" smtClean="0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/>
            <a:r>
              <a:rPr lang="zh-CN" altLang="en-US" sz="2000" b="1" dirty="0"/>
              <a:t>int Search(int k)</a:t>
            </a:r>
            <a:endParaRPr lang="zh-CN" altLang="en-US" sz="2000" b="1" dirty="0"/>
          </a:p>
          <a:p>
            <a:pPr eaLnBrk="1" hangingPunct="1"/>
            <a:r>
              <a:rPr lang="zh-CN" altLang="en-US" sz="2000" b="1" dirty="0"/>
              <a:t>{</a:t>
            </a:r>
            <a:endParaRPr lang="zh-CN" altLang="en-US" sz="2000" b="1" dirty="0"/>
          </a:p>
          <a:p>
            <a:pPr eaLnBrk="1" hangingPunct="1"/>
            <a:r>
              <a:rPr lang="zh-CN" altLang="en-US" sz="2000" b="1" dirty="0"/>
              <a:t>　for (i=1;i&lt;=算符种数;i++)</a:t>
            </a:r>
            <a:endParaRPr lang="zh-CN" altLang="en-US" sz="2000" b="1" dirty="0"/>
          </a:p>
          <a:p>
            <a:pPr eaLnBrk="1" hangingPunct="1"/>
            <a:r>
              <a:rPr lang="zh-CN" altLang="en-US" sz="2000" b="1" dirty="0"/>
              <a:t>　　if (满足条件)</a:t>
            </a:r>
            <a:endParaRPr lang="zh-CN" altLang="en-US" sz="2000" b="1" dirty="0"/>
          </a:p>
          <a:p>
            <a:pPr eaLnBrk="1" hangingPunct="1"/>
            <a:r>
              <a:rPr lang="zh-CN" altLang="en-US" sz="2000" b="1" dirty="0"/>
              <a:t>　　   {</a:t>
            </a:r>
            <a:endParaRPr lang="zh-CN" altLang="en-US" sz="2000" b="1" dirty="0"/>
          </a:p>
          <a:p>
            <a:pPr eaLnBrk="1" hangingPunct="1"/>
            <a:r>
              <a:rPr lang="zh-CN" altLang="en-US" sz="2000" b="1" dirty="0"/>
              <a:t>　　　　保存结果</a:t>
            </a:r>
            <a:endParaRPr lang="zh-CN" altLang="en-US" sz="2000" b="1" dirty="0"/>
          </a:p>
          <a:p>
            <a:pPr eaLnBrk="1" hangingPunct="1"/>
            <a:r>
              <a:rPr lang="zh-CN" altLang="en-US" sz="2000" b="1" dirty="0"/>
              <a:t>　　　　if (到目的地)  输出解;</a:t>
            </a:r>
            <a:endParaRPr lang="zh-CN" altLang="en-US" sz="2000" b="1" dirty="0"/>
          </a:p>
          <a:p>
            <a:pPr eaLnBrk="1" hangingPunct="1"/>
            <a:r>
              <a:rPr lang="zh-CN" altLang="en-US" sz="2000" b="1" dirty="0"/>
              <a:t>　　　</a:t>
            </a:r>
            <a:r>
              <a:rPr lang="zh-CN" altLang="en-US" sz="2000" b="1" dirty="0" smtClean="0"/>
              <a:t>        </a:t>
            </a:r>
            <a:r>
              <a:rPr lang="zh-CN" altLang="en-US" sz="2000" b="1" dirty="0"/>
              <a:t>else Search(k+1);</a:t>
            </a:r>
            <a:endParaRPr lang="zh-CN" altLang="en-US" sz="2000" b="1" dirty="0"/>
          </a:p>
          <a:p>
            <a:pPr eaLnBrk="1" hangingPunct="1"/>
            <a:r>
              <a:rPr lang="zh-CN" altLang="en-US" sz="2000" b="1" dirty="0"/>
              <a:t>　　　　恢复：保存结果之前的状态{回溯一步}</a:t>
            </a:r>
            <a:endParaRPr lang="zh-CN" altLang="en-US" sz="2000" b="1" dirty="0"/>
          </a:p>
          <a:p>
            <a:pPr eaLnBrk="1" hangingPunct="1"/>
            <a:r>
              <a:rPr lang="zh-CN" altLang="en-US" sz="2000" b="1" dirty="0"/>
              <a:t>　 　  }</a:t>
            </a:r>
            <a:endParaRPr lang="zh-CN" altLang="en-US" sz="2000" b="1" dirty="0"/>
          </a:p>
          <a:p>
            <a:pPr eaLnBrk="1" hangingPunct="1"/>
            <a:r>
              <a:rPr lang="zh-CN" altLang="en-US" sz="2000" b="1" dirty="0" smtClean="0"/>
              <a:t>}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43050" y="-15875"/>
            <a:ext cx="8606155" cy="6602730"/>
          </a:xfrm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#include&lt;cstdio&gt;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using namespace std;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int a[10001]={1},n,total;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int search(int,int);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int print(int);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int main()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{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    scanf("%d",&amp;n);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    search(n,1);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    return 0;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}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int search(int s,int t)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{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    int i;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    for(i=a[t-1];i&lt;=s;i++)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       if(i&lt;n)//当前数字不能超过n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       {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           a[t]=i;//保存当前拆分的数字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           s-=i;//s减去i，s继续拆分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           if(s==0)print(t);//当s==0时，拆分结束并输出一个方案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              else search(s,t+1);//当s&gt;0时继续拆分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           s+=i;//**回溯**，加上拆分的数字，以便完成所有情况的拆分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       }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}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int print(int t)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{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    int i;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    for(i=1;i&lt;=t-1;i++)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       printf("%d+",a[i]);//输出一种拆分方案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    printf("%d\n",a[t]);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}</a:t>
            </a:r>
            <a:endParaRPr lang="zh-CN" altLang="en-US" sz="1600" b="1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92282" y="1208011"/>
            <a:ext cx="6777317" cy="3508977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en-US" altLang="zh-CN" sz="4400" b="1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P1605 </a:t>
            </a:r>
            <a:r>
              <a:rPr lang="zh-CN" altLang="en-US" sz="4400" b="1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迷宫</a:t>
            </a:r>
            <a:endParaRPr lang="en-US" altLang="zh-CN" sz="4400" b="1" dirty="0" smtClean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44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marL="68580" indent="0">
              <a:buNone/>
            </a:pPr>
            <a:r>
              <a:rPr lang="en-US" altLang="zh-CN" sz="4400" b="1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P1019 </a:t>
            </a:r>
            <a:r>
              <a:rPr lang="zh-CN" altLang="en-US" sz="4400" b="1" dirty="0" smtClean="0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单词接龙</a:t>
            </a:r>
            <a:endParaRPr lang="zh-CN" altLang="en-US" sz="4400" b="1" dirty="0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28800" y="398780"/>
            <a:ext cx="5486400" cy="2400300"/>
          </a:xfrm>
          <a:prstGeom prst="rect">
            <a:avLst/>
          </a:prstGeom>
        </p:spPr>
      </p:pic>
      <p:pic>
        <p:nvPicPr>
          <p:cNvPr id="5" name="图片 4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410" y="3255645"/>
            <a:ext cx="5344160" cy="26104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8320" y="459105"/>
            <a:ext cx="5514975" cy="2657475"/>
          </a:xfrm>
          <a:prstGeom prst="rect">
            <a:avLst/>
          </a:prstGeom>
        </p:spPr>
      </p:pic>
      <p:pic>
        <p:nvPicPr>
          <p:cNvPr id="5" name="图片 4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830" y="3335020"/>
            <a:ext cx="5514340" cy="27533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35237" y="688527"/>
            <a:ext cx="6777317" cy="3508977"/>
          </a:xfrm>
        </p:spPr>
        <p:txBody>
          <a:bodyPr/>
          <a:p>
            <a:pPr marL="68580" indent="0">
              <a:buNone/>
            </a:pPr>
            <a:r>
              <a:rPr lang="en-US" altLang="zh-CN" sz="1800"/>
              <a:t>for(i=1;i&lt;=n,i++)</a:t>
            </a:r>
            <a:endParaRPr lang="en-US" altLang="zh-CN" sz="1800"/>
          </a:p>
          <a:p>
            <a:pPr marL="68580" indent="0">
              <a:buNone/>
            </a:pPr>
            <a:r>
              <a:rPr lang="en-US" altLang="zh-CN" sz="1800"/>
              <a:t>{</a:t>
            </a:r>
            <a:endParaRPr lang="en-US" altLang="zh-CN" sz="1800"/>
          </a:p>
          <a:p>
            <a:pPr marL="365760" lvl="1" indent="0">
              <a:buNone/>
            </a:pPr>
            <a:r>
              <a:rPr lang="en-US" altLang="zh-CN" sz="1800"/>
              <a:t>a[step]=i;</a:t>
            </a:r>
            <a:r>
              <a:rPr lang="en-US" altLang="zh-CN" sz="1800" b="1">
                <a:solidFill>
                  <a:srgbClr val="FF0000"/>
                </a:solidFill>
              </a:rPr>
              <a:t>//</a:t>
            </a:r>
            <a:r>
              <a:rPr lang="zh-CN" altLang="zh-CN" sz="1800" b="1">
                <a:solidFill>
                  <a:srgbClr val="FF0000"/>
                </a:solidFill>
              </a:rPr>
              <a:t>将</a:t>
            </a:r>
            <a:r>
              <a:rPr lang="en-US" altLang="zh-CN" sz="1800" b="1">
                <a:solidFill>
                  <a:srgbClr val="FF0000"/>
                </a:solidFill>
              </a:rPr>
              <a:t>i</a:t>
            </a:r>
            <a:r>
              <a:rPr lang="zh-CN" altLang="en-US" sz="1800" b="1">
                <a:solidFill>
                  <a:srgbClr val="FF0000"/>
                </a:solidFill>
              </a:rPr>
              <a:t>放在第</a:t>
            </a:r>
            <a:r>
              <a:rPr lang="en-US" altLang="zh-CN" sz="1800" b="1">
                <a:solidFill>
                  <a:srgbClr val="FF0000"/>
                </a:solidFill>
              </a:rPr>
              <a:t>step</a:t>
            </a:r>
            <a:r>
              <a:rPr lang="zh-CN" altLang="en-US" sz="1800" b="1">
                <a:solidFill>
                  <a:srgbClr val="FF0000"/>
                </a:solidFill>
              </a:rPr>
              <a:t>个盒子中</a:t>
            </a:r>
            <a:endParaRPr lang="en-US" altLang="zh-CN" sz="1800"/>
          </a:p>
          <a:p>
            <a:pPr marL="68580" indent="0">
              <a:buNone/>
            </a:pPr>
            <a:r>
              <a:rPr lang="en-US" altLang="zh-CN" sz="1800"/>
              <a:t>}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942975" y="2971800"/>
            <a:ext cx="686943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68580" indent="0">
              <a:buNone/>
            </a:pPr>
            <a:r>
              <a:rPr lang="en-US" altLang="zh-CN">
                <a:sym typeface="+mn-ea"/>
              </a:rPr>
              <a:t>for(i=1;i&lt;=n,i++)</a:t>
            </a:r>
            <a:endParaRPr lang="en-US" altLang="zh-CN"/>
          </a:p>
          <a:p>
            <a:pPr marL="68580" indent="0">
              <a:buNone/>
            </a:pPr>
            <a:r>
              <a:rPr lang="en-US" altLang="zh-CN">
                <a:sym typeface="+mn-ea"/>
              </a:rPr>
              <a:t>{</a:t>
            </a:r>
            <a:endParaRPr lang="en-US" altLang="zh-CN">
              <a:sym typeface="+mn-ea"/>
            </a:endParaRPr>
          </a:p>
          <a:p>
            <a:pPr marL="68580" indent="0">
              <a:buNone/>
            </a:pPr>
            <a:r>
              <a:rPr lang="en-US" altLang="zh-CN">
                <a:sym typeface="+mn-ea"/>
              </a:rPr>
              <a:t>	if(book[i]==0)</a:t>
            </a:r>
            <a:endParaRPr lang="en-US" altLang="zh-CN">
              <a:sym typeface="+mn-ea"/>
            </a:endParaRPr>
          </a:p>
          <a:p>
            <a:pPr marL="68580" indent="0">
              <a:buNone/>
            </a:pPr>
            <a:r>
              <a:rPr lang="en-US" altLang="zh-CN">
                <a:sym typeface="+mn-ea"/>
              </a:rPr>
              <a:t>	{</a:t>
            </a:r>
            <a:endParaRPr lang="en-US" altLang="zh-CN"/>
          </a:p>
          <a:p>
            <a:pPr marL="365760" lvl="1" indent="0">
              <a:buNone/>
            </a:pPr>
            <a:r>
              <a:rPr lang="en-US" altLang="zh-CN">
                <a:sym typeface="+mn-ea"/>
              </a:rPr>
              <a:t> 	      a[step]=i;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//</a:t>
            </a:r>
            <a:r>
              <a:rPr lang="zh-CN" altLang="zh-CN" b="1">
                <a:solidFill>
                  <a:srgbClr val="FF0000"/>
                </a:solidFill>
                <a:sym typeface="+mn-ea"/>
              </a:rPr>
              <a:t>将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i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放在第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step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个盒子中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pPr marL="365760" lvl="1" indent="0">
              <a:buNone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             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book[i]=1;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365760" lvl="1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	} </a:t>
            </a:r>
            <a:endParaRPr lang="en-US" altLang="zh-CN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}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68580" indent="0"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212850" y="984885"/>
            <a:ext cx="6869430" cy="39693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68580" indent="0">
              <a:buNone/>
            </a:pPr>
            <a:r>
              <a:rPr lang="en-US" altLang="zh-CN" b="1">
                <a:solidFill>
                  <a:srgbClr val="FF0000"/>
                </a:solidFill>
                <a:sym typeface="+mn-ea"/>
              </a:rPr>
              <a:t>void dfs(int step)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pPr marL="68580" indent="0">
              <a:buNone/>
            </a:pPr>
            <a:r>
              <a:rPr lang="en-US" altLang="zh-CN">
                <a:sym typeface="+mn-ea"/>
              </a:rPr>
              <a:t>{</a:t>
            </a:r>
            <a:endParaRPr lang="en-US" altLang="zh-CN">
              <a:sym typeface="+mn-ea"/>
            </a:endParaRPr>
          </a:p>
          <a:p>
            <a:pPr marL="68580" indent="0">
              <a:buNone/>
            </a:pPr>
            <a:r>
              <a:rPr lang="en-US" altLang="zh-CN">
                <a:sym typeface="+mn-ea"/>
              </a:rPr>
              <a:t>for(i=1;i&lt;=n,i++)</a:t>
            </a:r>
            <a:endParaRPr lang="en-US" altLang="zh-CN"/>
          </a:p>
          <a:p>
            <a:pPr marL="68580" indent="0">
              <a:buNone/>
            </a:pPr>
            <a:r>
              <a:rPr lang="en-US" altLang="zh-CN">
                <a:sym typeface="+mn-ea"/>
              </a:rPr>
              <a:t>{</a:t>
            </a:r>
            <a:endParaRPr lang="en-US" altLang="zh-CN">
              <a:sym typeface="+mn-ea"/>
            </a:endParaRPr>
          </a:p>
          <a:p>
            <a:pPr marL="68580" indent="0">
              <a:buNone/>
            </a:pPr>
            <a:r>
              <a:rPr lang="en-US" altLang="zh-CN">
                <a:sym typeface="+mn-ea"/>
              </a:rPr>
              <a:t>	if(book[i]==0)</a:t>
            </a:r>
            <a:endParaRPr lang="en-US" altLang="zh-CN">
              <a:sym typeface="+mn-ea"/>
            </a:endParaRPr>
          </a:p>
          <a:p>
            <a:pPr marL="68580" indent="0">
              <a:buNone/>
            </a:pPr>
            <a:r>
              <a:rPr lang="en-US" altLang="zh-CN">
                <a:sym typeface="+mn-ea"/>
              </a:rPr>
              <a:t>	{</a:t>
            </a:r>
            <a:endParaRPr lang="en-US" altLang="zh-CN"/>
          </a:p>
          <a:p>
            <a:pPr marL="365760" lvl="1" indent="0">
              <a:buNone/>
            </a:pPr>
            <a:r>
              <a:rPr lang="en-US" altLang="zh-CN">
                <a:sym typeface="+mn-ea"/>
              </a:rPr>
              <a:t> 	      a[step]=i;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//</a:t>
            </a:r>
            <a:r>
              <a:rPr lang="zh-CN" altLang="zh-CN" b="1">
                <a:solidFill>
                  <a:srgbClr val="FF0000"/>
                </a:solidFill>
                <a:sym typeface="+mn-ea"/>
              </a:rPr>
              <a:t>将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i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放在第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step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个盒子中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  <a:p>
            <a:pPr marL="365760" lvl="1" indent="0">
              <a:buNone/>
            </a:pPr>
            <a:r>
              <a:rPr lang="zh-CN" altLang="en-US" b="1">
                <a:solidFill>
                  <a:srgbClr val="FF0000"/>
                </a:solidFill>
                <a:sym typeface="+mn-ea"/>
              </a:rPr>
              <a:t>              </a:t>
            </a:r>
            <a:r>
              <a:rPr lang="zh-CN" altLang="en-US">
                <a:solidFill>
                  <a:schemeClr val="tx1"/>
                </a:solidFill>
                <a:sym typeface="+mn-ea"/>
              </a:rPr>
              <a:t> </a:t>
            </a:r>
            <a:r>
              <a:rPr lang="en-US" altLang="zh-CN">
                <a:solidFill>
                  <a:schemeClr val="tx1"/>
                </a:solidFill>
                <a:sym typeface="+mn-ea"/>
              </a:rPr>
              <a:t>book[i]=1;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365760" lvl="1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             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dfs(step+1);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pPr marL="365760" lvl="1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             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 book[i]=0;//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收回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pPr marL="365760" lvl="1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	} </a:t>
            </a:r>
            <a:endParaRPr lang="en-US" altLang="zh-CN">
              <a:solidFill>
                <a:schemeClr val="tx1"/>
              </a:solidFill>
            </a:endParaRPr>
          </a:p>
          <a:p>
            <a:pPr marL="68580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}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68580" indent="0">
              <a:buNone/>
            </a:pPr>
            <a:r>
              <a:rPr lang="en-US" altLang="zh-CN">
                <a:solidFill>
                  <a:schemeClr val="tx1"/>
                </a:solidFill>
                <a:sym typeface="+mn-ea"/>
              </a:rPr>
              <a:t>}</a:t>
            </a:r>
            <a:endParaRPr lang="en-US" altLang="zh-CN">
              <a:solidFill>
                <a:schemeClr val="tx1"/>
              </a:solidFill>
              <a:sym typeface="+mn-ea"/>
            </a:endParaRPr>
          </a:p>
          <a:p>
            <a:pPr marL="68580" indent="0">
              <a:buNone/>
            </a:pPr>
            <a:endParaRPr lang="en-US" altLang="zh-CN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325" y="261620"/>
            <a:ext cx="7595235" cy="5772785"/>
          </a:xfrm>
        </p:spPr>
        <p:txBody>
          <a:bodyPr>
            <a:normAutofit fontScale="80000"/>
          </a:bodyPr>
          <a:p>
            <a:pPr marL="68580" indent="0">
              <a:buNone/>
            </a:pPr>
            <a:r>
              <a:rPr lang="en-US" altLang="zh-CN"/>
              <a:t>v</a:t>
            </a:r>
            <a:r>
              <a:rPr lang="zh-CN" altLang="en-US"/>
              <a:t>oid dfs (int step) {</a:t>
            </a:r>
            <a:endParaRPr lang="zh-CN" altLang="en-US"/>
          </a:p>
          <a:p>
            <a:pPr marL="68580" indent="0">
              <a:buNone/>
            </a:pPr>
            <a:r>
              <a:rPr lang="zh-CN" altLang="en-US"/>
              <a:t>   </a:t>
            </a:r>
            <a:r>
              <a:rPr lang="zh-CN" altLang="en-US" b="1">
                <a:solidFill>
                  <a:srgbClr val="FF0000"/>
                </a:solidFill>
              </a:rPr>
              <a:t> int i;</a:t>
            </a:r>
            <a:endParaRPr lang="zh-CN" altLang="en-US" b="1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    if (step == n+1) {</a:t>
            </a:r>
            <a:endParaRPr lang="zh-CN" altLang="en-US" b="1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            for (i = 1; i &lt;= n; i++) {</a:t>
            </a:r>
            <a:endParaRPr lang="zh-CN" altLang="en-US" b="1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            </a:t>
            </a:r>
            <a:r>
              <a:rPr lang="en-US" altLang="zh-CN" b="1">
                <a:solidFill>
                  <a:srgbClr val="FF0000"/>
                </a:solidFill>
              </a:rPr>
              <a:t>cout&lt;&lt;a[i]</a:t>
            </a:r>
            <a:r>
              <a:rPr lang="zh-CN" altLang="en-US" b="1">
                <a:solidFill>
                  <a:srgbClr val="FF0000"/>
                </a:solidFill>
              </a:rPr>
              <a:t>;</a:t>
            </a:r>
            <a:endParaRPr lang="zh-CN" altLang="en-US" b="1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        }</a:t>
            </a:r>
            <a:endParaRPr lang="zh-CN" altLang="en-US" b="1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            return;//返回之前的一步（最近一次调用dfs函数的地方）</a:t>
            </a:r>
            <a:endParaRPr lang="zh-CN" altLang="en-US" b="1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     }</a:t>
            </a:r>
            <a:endParaRPr lang="zh-CN" altLang="en-US" b="1">
              <a:solidFill>
                <a:srgbClr val="FF0000"/>
              </a:solidFill>
            </a:endParaRPr>
          </a:p>
          <a:p>
            <a:pPr marL="68580" indent="0">
              <a:buNone/>
            </a:pPr>
            <a:r>
              <a:rPr lang="zh-CN" altLang="en-US"/>
              <a:t>        for (i = 1; i &lt;= n; i++) {</a:t>
            </a:r>
            <a:endParaRPr lang="zh-CN" altLang="en-US"/>
          </a:p>
          <a:p>
            <a:pPr marL="68580" indent="0">
              <a:buNone/>
            </a:pPr>
            <a:r>
              <a:rPr lang="zh-CN" altLang="en-US"/>
              <a:t>              if (book[i] == 0) {</a:t>
            </a:r>
            <a:endParaRPr lang="zh-CN" altLang="en-US"/>
          </a:p>
          <a:p>
            <a:pPr marL="68580" indent="0">
              <a:buNone/>
            </a:pPr>
            <a:r>
              <a:rPr lang="zh-CN" altLang="en-US"/>
              <a:t>                      a[step] = i;//将i号扑克牌放入第step号盒子中</a:t>
            </a:r>
            <a:endParaRPr lang="zh-CN" altLang="en-US"/>
          </a:p>
          <a:p>
            <a:pPr marL="68580" indent="0">
              <a:buNone/>
            </a:pPr>
            <a:r>
              <a:rPr lang="zh-CN" altLang="en-US"/>
              <a:t>                      book[i] = 1;//将book[i]等于0表示i号扑克牌在手上</a:t>
            </a:r>
            <a:endParaRPr lang="zh-CN" altLang="en-US"/>
          </a:p>
          <a:p>
            <a:pPr marL="68580" indent="0">
              <a:buNone/>
            </a:pPr>
            <a:r>
              <a:rPr lang="zh-CN" altLang="en-US"/>
              <a:t>                      dfs(step+1);          </a:t>
            </a:r>
            <a:endParaRPr lang="zh-CN" altLang="en-US"/>
          </a:p>
          <a:p>
            <a:pPr marL="68580" indent="0">
              <a:buNone/>
            </a:pPr>
            <a:r>
              <a:rPr lang="zh-CN" altLang="en-US"/>
              <a:t>                      book[i] = 0;        }</a:t>
            </a:r>
            <a:endParaRPr lang="zh-CN" altLang="en-US"/>
          </a:p>
          <a:p>
            <a:pPr marL="68580" indent="0">
              <a:buNone/>
            </a:pPr>
            <a:r>
              <a:rPr lang="zh-CN" altLang="en-US"/>
              <a:t>    }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7927" y="839657"/>
            <a:ext cx="6777317" cy="3508977"/>
          </a:xfrm>
        </p:spPr>
        <p:txBody>
          <a:bodyPr/>
          <a:p>
            <a:pPr marL="68580" indent="0">
              <a:buNone/>
            </a:pPr>
            <a:r>
              <a:rPr lang="zh-CN" altLang="en-US">
                <a:solidFill>
                  <a:srgbClr val="FF0000"/>
                </a:solidFill>
              </a:rPr>
              <a:t>int main()</a:t>
            </a:r>
            <a:r>
              <a:rPr lang="zh-CN" altLang="en-US"/>
              <a:t> {</a:t>
            </a:r>
            <a:endParaRPr lang="zh-CN" altLang="en-US"/>
          </a:p>
          <a:p>
            <a:pPr marL="68580" indent="0">
              <a:buNone/>
            </a:pPr>
            <a:r>
              <a:rPr lang="zh-CN" altLang="en-US"/>
              <a:t>    </a:t>
            </a:r>
            <a:r>
              <a:rPr lang="en-US" altLang="zh-CN"/>
              <a:t>cin&gt;&gt;n;</a:t>
            </a:r>
            <a:endParaRPr lang="en-US" altLang="zh-CN"/>
          </a:p>
          <a:p>
            <a:pPr marL="68580" indent="0">
              <a:buNone/>
            </a:pPr>
            <a:r>
              <a:rPr lang="zh-CN" altLang="en-US"/>
              <a:t>    dfs(1);//首先站在1号小盒子前面</a:t>
            </a:r>
            <a:endParaRPr lang="zh-CN" altLang="en-US"/>
          </a:p>
          <a:p>
            <a:pPr marL="68580" indent="0">
              <a:buNone/>
            </a:pPr>
            <a:r>
              <a:rPr lang="zh-CN" altLang="en-US"/>
              <a:t>    return 0;</a:t>
            </a:r>
            <a:endParaRPr lang="zh-CN" altLang="en-US"/>
          </a:p>
          <a:p>
            <a:pPr marL="68580" indent="0">
              <a:buNone/>
            </a:pPr>
            <a:r>
              <a:rPr lang="zh-CN" altLang="en-US"/>
              <a:t>}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34010" y="222885"/>
            <a:ext cx="8515350" cy="6499860"/>
          </a:xfrm>
        </p:spPr>
        <p:txBody>
          <a:bodyPr>
            <a:noAutofit/>
          </a:bodyPr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#include &lt;</a:t>
            </a:r>
            <a:r>
              <a:rPr lang="en-US" altLang="zh-CN" sz="1600" b="1"/>
              <a:t>iostream</a:t>
            </a:r>
            <a:r>
              <a:rPr lang="zh-CN" altLang="en-US" sz="1600" b="1"/>
              <a:t>&gt;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using namespace std;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int a[10],book[100],n;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void dfs(int step) {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    if(step==n+1) {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        for(int i=1; i&lt;=n; i++) {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          </a:t>
            </a:r>
            <a:r>
              <a:rPr lang="en-US" altLang="zh-CN" sz="1600" b="1"/>
              <a:t>cout&lt;&lt;a[i]</a:t>
            </a:r>
            <a:r>
              <a:rPr lang="zh-CN" altLang="en-US" sz="1600" b="1"/>
              <a:t>;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        }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      cout&lt;&lt;endl;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              return ;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    }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    for(int i=1; i&lt;=n; i++) {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        if(book[i]==0) {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            a[step]=i;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            book[i]=1;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            dfs(step+1);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            book[i]=0;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        }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    }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    return;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}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int main() {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    </a:t>
            </a:r>
            <a:r>
              <a:rPr lang="en-US" altLang="zh-CN" sz="1600" b="1"/>
              <a:t>cin&gt;&gt;n;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    dfs(1);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    return 0;</a:t>
            </a:r>
            <a:endParaRPr lang="zh-CN" altLang="en-US" sz="1600" b="1"/>
          </a:p>
          <a:p>
            <a:pPr>
              <a:lnSpc>
                <a:spcPct val="9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600" b="1"/>
              <a:t>}</a:t>
            </a:r>
            <a:endParaRPr lang="zh-CN" altLang="en-US" sz="1600" b="1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奥斯汀">
  <a:themeElements>
    <a:clrScheme name="奥斯汀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奥斯汀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0</TotalTime>
  <Words>5013</Words>
  <Application>WPS 演示</Application>
  <PresentationFormat>全屏显示(4:3)</PresentationFormat>
  <Paragraphs>438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6" baseType="lpstr">
      <vt:lpstr>Arial</vt:lpstr>
      <vt:lpstr>宋体</vt:lpstr>
      <vt:lpstr>Wingdings</vt:lpstr>
      <vt:lpstr>Wingdings 2</vt:lpstr>
      <vt:lpstr>华文楷体</vt:lpstr>
      <vt:lpstr>黑体</vt:lpstr>
      <vt:lpstr>Century Gothic</vt:lpstr>
      <vt:lpstr>微软雅黑</vt:lpstr>
      <vt:lpstr>Arial Unicode MS</vt:lpstr>
      <vt:lpstr>幼圆</vt:lpstr>
      <vt:lpstr>Calibri</vt:lpstr>
      <vt:lpstr>奥斯汀</vt:lpstr>
      <vt:lpstr>   搜索与回溯算法</vt:lpstr>
      <vt:lpstr>例1、全排列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China</dc:creator>
  <cp:lastModifiedBy>nenu_coffee</cp:lastModifiedBy>
  <cp:revision>162</cp:revision>
  <dcterms:created xsi:type="dcterms:W3CDTF">2018-06-26T00:03:00Z</dcterms:created>
  <dcterms:modified xsi:type="dcterms:W3CDTF">2018-09-21T15:59:13Z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