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6" r:id="rId6"/>
    <p:sldId id="278" r:id="rId7"/>
    <p:sldId id="338" r:id="rId8"/>
    <p:sldId id="279" r:id="rId9"/>
    <p:sldId id="280" r:id="rId10"/>
    <p:sldId id="281" r:id="rId11"/>
    <p:sldId id="306" r:id="rId12"/>
    <p:sldId id="266" r:id="rId13"/>
    <p:sldId id="282" r:id="rId14"/>
    <p:sldId id="258" r:id="rId15"/>
    <p:sldId id="284" r:id="rId16"/>
    <p:sldId id="283" r:id="rId17"/>
    <p:sldId id="285" r:id="rId18"/>
    <p:sldId id="336" r:id="rId19"/>
    <p:sldId id="337" r:id="rId20"/>
    <p:sldId id="362" r:id="rId21"/>
    <p:sldId id="360" r:id="rId22"/>
    <p:sldId id="364" r:id="rId23"/>
    <p:sldId id="365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1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10.png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2840" y="1502410"/>
            <a:ext cx="4728210" cy="1702435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搜索与回溯算法</a:t>
            </a:r>
            <a:endParaRPr lang="zh-CN" altLang="en-US" sz="4800" b="1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20670" y="179070"/>
            <a:ext cx="8515350" cy="6499860"/>
          </a:xfrm>
        </p:spPr>
        <p:txBody>
          <a:bodyPr>
            <a:noAutofit/>
          </a:bodyPr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#include &lt;</a:t>
            </a:r>
            <a:r>
              <a:rPr lang="en-US" altLang="zh-CN" sz="1600" b="1"/>
              <a:t>iostream</a:t>
            </a:r>
            <a:r>
              <a:rPr lang="zh-CN" altLang="en-US" sz="1600" b="1"/>
              <a:t>&gt;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using namespace std;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int a[10],book[100],n;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void dfs(int step)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if(step==n+1)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for(int i=1; i&lt;=n; i++)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</a:t>
            </a:r>
            <a:r>
              <a:rPr lang="en-US" altLang="zh-CN" sz="1600" b="1"/>
              <a:t>cout&lt;&lt;a[i]</a:t>
            </a:r>
            <a:r>
              <a:rPr lang="zh-CN" altLang="en-US" sz="1600" b="1"/>
              <a:t>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}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cout&lt;&lt;endl;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    return 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}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for(int i=1; i&lt;=n; i++)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if(book[i]==0)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 a[step]=i;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 book[i]=1;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  dfs(step+1);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    book[i]=0;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    }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}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return;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}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int main() {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</a:t>
            </a:r>
            <a:r>
              <a:rPr lang="en-US" altLang="zh-CN" sz="1600" b="1"/>
              <a:t>cin&gt;&gt;n;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dfs(1);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    return 0;</a:t>
            </a:r>
            <a:endParaRPr lang="zh-CN" altLang="en-US" sz="1600" b="1"/>
          </a:p>
          <a:p>
            <a:pPr marL="68580" indent="0">
              <a:lnSpc>
                <a:spcPct val="9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zh-CN" altLang="en-US" sz="1600" b="1"/>
              <a:t>}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548680"/>
            <a:ext cx="4104456" cy="597666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a[10],n           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for(i=1;i</a:t>
            </a:r>
            <a:r>
              <a:rPr lang="en-US" altLang="zh-CN" sz="1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lang="en-US" altLang="zh-CN" sz="14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1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a[step</a:t>
            </a:r>
            <a:r>
              <a:rPr lang="en-US" altLang="zh-CN" sz="14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]=i</a:t>
            </a: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41800"/>
            <a:ext cx="28803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,book[10]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if(book[i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]==0)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book[i</a:t>
            </a:r>
            <a:r>
              <a:rPr lang="en-US" altLang="zh-CN" sz="14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]=1;</a:t>
            </a: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830897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step)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return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48499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(step+1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book[i</a:t>
            </a:r>
            <a:r>
              <a:rPr lang="en-US" altLang="zh-CN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]=0;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61311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if(step==n+1)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for(i=1;i&lt;=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d",a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[i]);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("\n");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return;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endParaRPr lang="zh-CN" altLang="en-US" sz="1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203848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1696" y="677073"/>
            <a:ext cx="4859968" cy="3569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endParaRPr lang="zh-CN" altLang="en-US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600" b="1" dirty="0" smtClean="0"/>
              <a:t>int Search(int k)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{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　  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if  (到目的地) </a:t>
            </a:r>
            <a:r>
              <a:rPr lang="zh-CN" altLang="en-US" sz="1600" b="1" dirty="0" smtClean="0">
                <a:solidFill>
                  <a:srgbClr val="0070C0"/>
                </a:solidFill>
              </a:rPr>
              <a:t>输出解</a:t>
            </a:r>
            <a:r>
              <a:rPr lang="zh-CN" altLang="en-US" sz="1600" b="1" dirty="0" smtClean="0">
                <a:solidFill>
                  <a:srgbClr val="FF0000"/>
                </a:solidFill>
              </a:rPr>
              <a:t>;</a:t>
            </a:r>
            <a:endParaRPr lang="zh-CN" altLang="en-US" sz="1600" b="1" dirty="0" smtClean="0">
              <a:solidFill>
                <a:srgbClr val="FF0000"/>
              </a:solidFill>
            </a:endParaRPr>
          </a:p>
          <a:p>
            <a:r>
              <a:rPr lang="zh-CN" altLang="en-US" sz="1600" b="1" dirty="0" smtClean="0"/>
              <a:t>　</a:t>
            </a:r>
            <a:r>
              <a:rPr lang="zh-CN" altLang="en-US" sz="1600" b="1" dirty="0"/>
              <a:t> </a:t>
            </a:r>
            <a:r>
              <a:rPr lang="zh-CN" altLang="en-US" sz="1600" b="1" dirty="0" smtClean="0"/>
              <a:t> else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　　　　</a:t>
            </a:r>
            <a:r>
              <a:rPr lang="zh-CN" altLang="en-US" sz="1600" b="1" dirty="0" smtClean="0">
                <a:solidFill>
                  <a:srgbClr val="7030A0"/>
                </a:solidFill>
              </a:rPr>
              <a:t>for (i=1;i&lt;=算符种数;i++)</a:t>
            </a:r>
            <a:endParaRPr lang="zh-CN" altLang="en-US" sz="1600" b="1" dirty="0" smtClean="0">
              <a:solidFill>
                <a:srgbClr val="7030A0"/>
              </a:solidFill>
            </a:endParaRPr>
          </a:p>
          <a:p>
            <a:r>
              <a:rPr lang="zh-CN" altLang="en-US" sz="1600" b="1" dirty="0" smtClean="0"/>
              <a:t>　　　　　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</a:rPr>
              <a:t>if  (满足条件) </a:t>
            </a:r>
            <a:endParaRPr lang="zh-CN" alt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600" b="1" dirty="0" smtClean="0"/>
              <a:t>　　　　　　　{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　　　　　　　　</a:t>
            </a:r>
            <a:r>
              <a:rPr lang="zh-CN" altLang="en-US" sz="1600" b="1" dirty="0" smtClean="0">
                <a:solidFill>
                  <a:srgbClr val="CC00CC"/>
                </a:solidFill>
              </a:rPr>
              <a:t>保存结果;</a:t>
            </a:r>
            <a:endParaRPr lang="zh-CN" altLang="en-US" sz="1600" b="1" dirty="0" smtClean="0">
              <a:solidFill>
                <a:srgbClr val="CC00CC"/>
              </a:solidFill>
            </a:endParaRPr>
          </a:p>
          <a:p>
            <a:r>
              <a:rPr lang="zh-CN" altLang="en-US" sz="1600" b="1" dirty="0" smtClean="0"/>
              <a:t>　　　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</a:rPr>
              <a:t>                  Search(k+1);</a:t>
            </a:r>
            <a:endParaRPr lang="zh-CN" altLang="en-US" sz="16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600" b="1" dirty="0" smtClean="0"/>
              <a:t>　　　　　　　　</a:t>
            </a:r>
            <a:r>
              <a:rPr lang="zh-CN" altLang="en-US" sz="1600" b="1" dirty="0" smtClean="0">
                <a:solidFill>
                  <a:srgbClr val="00B050"/>
                </a:solidFill>
              </a:rPr>
              <a:t>恢复：保存结果之前的状态{回溯一步}</a:t>
            </a:r>
            <a:endParaRPr lang="zh-CN" altLang="en-US" sz="1600" b="1" dirty="0" smtClean="0">
              <a:solidFill>
                <a:srgbClr val="00B050"/>
              </a:solidFill>
            </a:endParaRPr>
          </a:p>
          <a:p>
            <a:r>
              <a:rPr lang="zh-CN" altLang="en-US" sz="1600" b="1" dirty="0" smtClean="0"/>
              <a:t>　　　　　　　}</a:t>
            </a:r>
            <a:endParaRPr lang="zh-CN" altLang="en-US" sz="1600" b="1" dirty="0" smtClean="0"/>
          </a:p>
          <a:p>
            <a:r>
              <a:rPr lang="zh-CN" altLang="en-US" sz="1600" b="1" dirty="0" smtClean="0"/>
              <a:t>}</a:t>
            </a:r>
            <a:endParaRPr lang="zh-CN" altLang="en-US" sz="1600" b="1" dirty="0" smtClean="0"/>
          </a:p>
        </p:txBody>
      </p:sp>
      <p:sp>
        <p:nvSpPr>
          <p:cNvPr id="14" name="矩形 13"/>
          <p:cNvSpPr/>
          <p:nvPr/>
        </p:nvSpPr>
        <p:spPr>
          <a:xfrm>
            <a:off x="4788024" y="0"/>
            <a:ext cx="3168352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深度优先搜索</a:t>
            </a:r>
            <a:endParaRPr lang="zh-CN" altLang="en-US" sz="28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5896" y="908720"/>
            <a:ext cx="290778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cin&gt;&gt;n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9" grpId="0"/>
      <p:bldP spid="10" grpId="0"/>
      <p:bldP spid="12" grpId="0" bldLvl="0" animBg="1"/>
      <p:bldP spid="14" grpId="0"/>
      <p:bldP spid="15" grpId="0"/>
      <p:bldP spid="1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065" y="687705"/>
            <a:ext cx="7920990" cy="47523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搜索与回溯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是计算机解题中常用的算法，很多问题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无法根据某种确定的计算法则来求解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可以利用搜索与回溯的技术求解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65" y="2091055"/>
            <a:ext cx="79921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回溯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算法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搜索算法中的一种控制策略。它的基本思想是：为了求得问题的解，先选择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某一种可能情况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向前探索，在探索过程中，一旦发现原来的选择是错误的，就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退回一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步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（恢复上一步状态）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重新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选择，继续向前探索，如此反复进行，直至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得到解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证明无解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39090" y="4314825"/>
            <a:ext cx="8662670" cy="350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lnSpc>
                <a:spcPct val="150000"/>
              </a:lnSpc>
              <a:buNone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1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深度优先搜索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在于解决“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当下该如何做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”。至于“下一步该如何做”则与“当下该如何做”是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一样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252" y="1238415"/>
            <a:ext cx="77048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将数字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1-9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分别填入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个□中，每个数字只能使用一次，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使得等式□□□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□□□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□□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成立。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675+243=918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243+675=918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视为同一种情况。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请输出等式及方案的总数。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727" y="654710"/>
            <a:ext cx="3223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、烦人的奥数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295" y="4243070"/>
            <a:ext cx="5325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、暴力枚举</a:t>
            </a:r>
            <a:endParaRPr lang="zh-CN" altLang="en-US" sz="32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7635" y="5275580"/>
            <a:ext cx="5325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、深度优先搜索</a:t>
            </a:r>
            <a:endParaRPr lang="zh-CN" altLang="en-US" sz="32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:\Documents and Settings\Administrator\桌面\搜索\暴力1.jpg暴力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0075" y="19685"/>
            <a:ext cx="8122285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9610" y="762635"/>
            <a:ext cx="8049260" cy="489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/>
              <a:t>int Search(int k)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{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if  (到目的地)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输出解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;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　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else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　　　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for (i=1;i&lt;=算符种数;i++)</a:t>
            </a:r>
            <a:endParaRPr lang="zh-CN" altLang="en-US" sz="2400" b="1" dirty="0" smtClean="0">
              <a:solidFill>
                <a:srgbClr val="7030A0"/>
              </a:solidFill>
            </a:endParaRPr>
          </a:p>
          <a:p>
            <a:r>
              <a:rPr lang="zh-CN" altLang="en-US" sz="2400" b="1" dirty="0" smtClean="0"/>
              <a:t>　　　　　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if  (满足条件) 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 smtClean="0"/>
              <a:t>　　　　　　　{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　　　　　　　</a:t>
            </a:r>
            <a:r>
              <a:rPr lang="zh-CN" altLang="en-US" sz="2400" b="1" dirty="0" smtClean="0">
                <a:solidFill>
                  <a:srgbClr val="CC00CC"/>
                </a:solidFill>
              </a:rPr>
              <a:t>保存结果;</a:t>
            </a:r>
            <a:endParaRPr lang="zh-CN" altLang="en-US" sz="2400" b="1" dirty="0" smtClean="0">
              <a:solidFill>
                <a:srgbClr val="CC00CC"/>
              </a:solidFill>
            </a:endParaRPr>
          </a:p>
          <a:p>
            <a:r>
              <a:rPr lang="zh-CN" altLang="en-US" sz="2400" b="1" dirty="0" smtClean="0"/>
              <a:t>　　　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Search(k+1);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b="1" dirty="0" smtClean="0"/>
              <a:t>　　　　　　　　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恢复：保存结果之前的状态{回溯一步}</a:t>
            </a:r>
            <a:endParaRPr lang="zh-CN" altLang="en-US" sz="2400" b="1" dirty="0" smtClean="0">
              <a:solidFill>
                <a:srgbClr val="00B050"/>
              </a:solidFill>
            </a:endParaRPr>
          </a:p>
          <a:p>
            <a:r>
              <a:rPr lang="zh-CN" altLang="en-US" sz="2400" b="1" dirty="0" smtClean="0"/>
              <a:t>　　　　　　　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:\Documents and Settings\Administrator\桌面\搜索\深搜.jpg深搜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87438" y="24130"/>
            <a:ext cx="8023225" cy="6725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4635" y="59055"/>
            <a:ext cx="8801100" cy="66776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例3：组合的输出（洛谷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p1157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）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【问题描述】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排列与组合是常用的数学方法，其中组合就是从n个元素中抽出r个元素(不分顺序且r&lt;＝n)，我们可以简单地将n个元素理解为自然数1，2，…，n，从中任取r个数。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例如n＝5，r＝3，所有组合为：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l 2 3   l 2 4   1 2 5   l 3 4   l 3 5   1 4 5   2 3 4   2 3 5   2 4 5   3 4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【输入】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 一行两个自然数n、r。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【输出】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   所有的组合，每一个组合占一行且其中的元素按</a:t>
            </a:r>
            <a:r>
              <a:rPr lang="zh-CN" altLang="en-US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由小到大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的顺序排列，每个元素占三个字符的位置，所有的组合也按字典顺序。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【样例】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样例输入		    样例输出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5   3                                           1 2 3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1 2 4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1 2 5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1 3 4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1 3 5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1 4 5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2 3 4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2 3 5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2 4 5</a:t>
            </a:r>
            <a:endParaRPr lang="zh-CN" altLang="en-US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  <a:sym typeface="+mn-ea"/>
              </a:rPr>
              <a:t>			       3 4 5</a:t>
            </a:r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内容占位符 2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700020" y="123190"/>
            <a:ext cx="3235325" cy="661162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67544" y="591071"/>
            <a:ext cx="41656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4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、迷宫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问题（洛谷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P1605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图片 3" descr="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3381"/>
          <a:stretch>
            <a:fillRect/>
          </a:stretch>
        </p:blipFill>
        <p:spPr>
          <a:xfrm>
            <a:off x="1619885" y="1268730"/>
            <a:ext cx="6169025" cy="50253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、全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排列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484630"/>
            <a:ext cx="7330440" cy="4225925"/>
          </a:xfrm>
        </p:spPr>
        <p:txBody>
          <a:bodyPr>
            <a:normAutofit fontScale="72500"/>
          </a:bodyPr>
          <a:lstStyle/>
          <a:p>
            <a:pPr marL="68580" indent="0">
              <a:buNone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输入一个数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，输出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的全排列。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输入样例：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输出样例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123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132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213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231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312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321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Box 6"/>
          <p:cNvSpPr txBox="1"/>
          <p:nvPr>
            <p:custDataLst>
              <p:tags r:id="rId1"/>
            </p:custDataLst>
          </p:nvPr>
        </p:nvSpPr>
        <p:spPr>
          <a:xfrm>
            <a:off x="467544" y="591071"/>
            <a:ext cx="447167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例</a:t>
            </a:r>
            <a:r>
              <a:rPr lang="en-US" altLang="zh-CN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5</a:t>
            </a:r>
            <a:r>
              <a:rPr lang="zh-CN" altLang="en-US" sz="24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、八皇后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问题（洛谷</a:t>
            </a:r>
            <a:r>
              <a:rPr lang="en-US" altLang="zh-CN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P1219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+mn-ea"/>
              </a:rPr>
              <a:t>）</a:t>
            </a:r>
            <a:endParaRPr lang="zh-CN" alt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>
            <p:custDataLst>
              <p:tags r:id="rId2"/>
            </p:custDataLst>
          </p:nvPr>
        </p:nvSpPr>
        <p:spPr>
          <a:xfrm>
            <a:off x="899592" y="973904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dirty="0" smtClean="0"/>
              <a:t>       检查</a:t>
            </a:r>
            <a:r>
              <a:rPr lang="zh-CN" altLang="en-US" sz="1600" dirty="0"/>
              <a:t>一个如下的</a:t>
            </a:r>
            <a:r>
              <a:rPr lang="en-US" altLang="zh-CN" sz="1600" dirty="0"/>
              <a:t>6 x 6</a:t>
            </a:r>
            <a:r>
              <a:rPr lang="zh-CN" altLang="en-US" sz="1600" dirty="0"/>
              <a:t>的跳棋棋盘，有六个棋子被放置在棋盘上，使得每行、每列有且只有一个，每条对角线</a:t>
            </a:r>
            <a:r>
              <a:rPr lang="en-US" altLang="zh-CN" sz="1600" dirty="0"/>
              <a:t>(</a:t>
            </a:r>
            <a:r>
              <a:rPr lang="zh-CN" altLang="en-US" sz="1600" dirty="0"/>
              <a:t>包括两条主对角线的所有平行线</a:t>
            </a:r>
            <a:r>
              <a:rPr lang="en-US" altLang="zh-CN" sz="1600" dirty="0"/>
              <a:t>)</a:t>
            </a:r>
            <a:r>
              <a:rPr lang="zh-CN" altLang="en-US" sz="1600" dirty="0"/>
              <a:t>上至多有一个棋子。</a:t>
            </a:r>
            <a:endParaRPr lang="zh-CN" altLang="en-US" sz="1600" dirty="0"/>
          </a:p>
        </p:txBody>
      </p:sp>
      <p:pic>
        <p:nvPicPr>
          <p:cNvPr id="2052" name="Picture 4" descr="https://cdn.luogu.org/upload/pic/60.png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75" y="1846711"/>
            <a:ext cx="2019777" cy="17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3347864" y="1700808"/>
            <a:ext cx="4896544" cy="2062103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600" dirty="0" smtClean="0"/>
              <a:t>        </a:t>
            </a:r>
            <a:r>
              <a:rPr lang="zh-CN" altLang="en-US" sz="1600" dirty="0"/>
              <a:t>左</a:t>
            </a:r>
            <a:r>
              <a:rPr lang="zh-CN" altLang="en-US" sz="1600" dirty="0" smtClean="0"/>
              <a:t>面的</a:t>
            </a:r>
            <a:r>
              <a:rPr lang="zh-CN" altLang="en-US" sz="1600" dirty="0"/>
              <a:t>布局可以用序列</a:t>
            </a:r>
            <a:r>
              <a:rPr lang="en-US" altLang="zh-CN" sz="1600" dirty="0"/>
              <a:t>2 4 6 1 3 5</a:t>
            </a:r>
            <a:r>
              <a:rPr lang="zh-CN" altLang="en-US" sz="1600" dirty="0"/>
              <a:t>来描述，第</a:t>
            </a:r>
            <a:r>
              <a:rPr lang="en-US" altLang="zh-CN" sz="1600" dirty="0"/>
              <a:t>i</a:t>
            </a:r>
            <a:r>
              <a:rPr lang="zh-CN" altLang="en-US" sz="1600" dirty="0"/>
              <a:t>个数字表示在第</a:t>
            </a:r>
            <a:r>
              <a:rPr lang="en-US" altLang="zh-CN" sz="1600" dirty="0"/>
              <a:t>i</a:t>
            </a:r>
            <a:r>
              <a:rPr lang="zh-CN" altLang="en-US" sz="1600" dirty="0"/>
              <a:t>行的相应位置有一个棋子，如下：</a:t>
            </a:r>
            <a:endParaRPr lang="zh-CN" altLang="en-US" sz="1600" dirty="0"/>
          </a:p>
          <a:p>
            <a:r>
              <a:rPr lang="zh-CN" altLang="en-US" sz="1600" dirty="0"/>
              <a:t>行号 </a:t>
            </a:r>
            <a:r>
              <a:rPr lang="en-US" altLang="zh-CN" sz="1600" dirty="0"/>
              <a:t>1 2 3 4 5 6</a:t>
            </a:r>
            <a:endParaRPr lang="en-US" altLang="zh-CN" sz="1600" dirty="0"/>
          </a:p>
          <a:p>
            <a:r>
              <a:rPr lang="zh-CN" altLang="en-US" sz="1600" dirty="0"/>
              <a:t>列号 </a:t>
            </a:r>
            <a:r>
              <a:rPr lang="en-US" altLang="zh-CN" sz="1600" dirty="0"/>
              <a:t>2 4 6 1 3 5</a:t>
            </a:r>
            <a:endParaRPr lang="en-US" altLang="zh-CN" sz="1600" dirty="0"/>
          </a:p>
          <a:p>
            <a:r>
              <a:rPr lang="zh-CN" altLang="en-US" sz="1600" dirty="0" smtClean="0"/>
              <a:t>        这</a:t>
            </a:r>
            <a:r>
              <a:rPr lang="zh-CN" altLang="en-US" sz="1600" dirty="0"/>
              <a:t>只是跳棋放置的一个解。请编一个程序找出所有跳棋放置的解。并把它们以上面的序列方法输出。解按字典顺序排列。请输出前</a:t>
            </a:r>
            <a:r>
              <a:rPr lang="en-US" altLang="zh-CN" sz="1600" dirty="0"/>
              <a:t>3</a:t>
            </a:r>
            <a:r>
              <a:rPr lang="zh-CN" altLang="en-US" sz="1600" dirty="0"/>
              <a:t>个解。最后一行是解的总个数。</a:t>
            </a:r>
            <a:endParaRPr lang="zh-CN" altLang="en-US" sz="1600" dirty="0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876712" y="3782335"/>
            <a:ext cx="7470576" cy="138499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1400" b="1" dirty="0"/>
              <a:t>输入输出格式</a:t>
            </a:r>
            <a:endParaRPr lang="zh-CN" altLang="en-US" sz="1400" b="1" dirty="0"/>
          </a:p>
          <a:p>
            <a:r>
              <a:rPr lang="zh-CN" altLang="en-US" sz="1400" b="1" dirty="0"/>
              <a:t>输入格式</a:t>
            </a:r>
            <a:r>
              <a:rPr lang="zh-CN" altLang="en-US" sz="1400" b="1" dirty="0" smtClean="0"/>
              <a:t>：</a:t>
            </a:r>
            <a:endParaRPr lang="zh-CN" altLang="en-US" sz="1400" dirty="0"/>
          </a:p>
          <a:p>
            <a:r>
              <a:rPr lang="zh-CN" altLang="en-US" sz="1400" dirty="0"/>
              <a:t>一个数字</a:t>
            </a:r>
            <a:r>
              <a:rPr lang="en-US" altLang="zh-CN" sz="1400" dirty="0"/>
              <a:t>N (6 &lt;= N &lt;= 13) </a:t>
            </a:r>
            <a:r>
              <a:rPr lang="zh-CN" altLang="en-US" sz="1400" dirty="0"/>
              <a:t>表示棋盘是</a:t>
            </a:r>
            <a:r>
              <a:rPr lang="en-US" altLang="zh-CN" sz="1400" dirty="0"/>
              <a:t>N x N</a:t>
            </a:r>
            <a:r>
              <a:rPr lang="zh-CN" altLang="en-US" sz="1400" dirty="0"/>
              <a:t>大小的。</a:t>
            </a:r>
            <a:endParaRPr lang="zh-CN" altLang="en-US" sz="1400" dirty="0"/>
          </a:p>
          <a:p>
            <a:r>
              <a:rPr lang="zh-CN" altLang="en-US" sz="1400" b="1" dirty="0"/>
              <a:t>输出格式</a:t>
            </a:r>
            <a:r>
              <a:rPr lang="zh-CN" altLang="en-US" sz="1400" b="1" dirty="0" smtClean="0"/>
              <a:t>：</a:t>
            </a:r>
            <a:endParaRPr lang="zh-CN" altLang="en-US" sz="1400" dirty="0"/>
          </a:p>
          <a:p>
            <a:r>
              <a:rPr lang="zh-CN" altLang="en-US" sz="1400" dirty="0"/>
              <a:t>前三行为前三个解，每个解的两个数字之间用一个空格隔开。第四行只有一个数字，表示解的总数。</a:t>
            </a:r>
            <a:endParaRPr lang="zh-CN" altLang="en-US" sz="1400" dirty="0"/>
          </a:p>
        </p:txBody>
      </p:sp>
      <p:sp>
        <p:nvSpPr>
          <p:cNvPr id="13" name="TextBox 12"/>
          <p:cNvSpPr txBox="1"/>
          <p:nvPr>
            <p:custDataLst>
              <p:tags r:id="rId7"/>
            </p:custDataLst>
          </p:nvPr>
        </p:nvSpPr>
        <p:spPr>
          <a:xfrm>
            <a:off x="924775" y="5229200"/>
            <a:ext cx="1082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 smtClean="0"/>
              <a:t>输入样例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/>
              <a:t>6</a:t>
            </a:r>
            <a:endParaRPr lang="zh-CN" altLang="en-US" sz="1400" dirty="0"/>
          </a:p>
        </p:txBody>
      </p:sp>
      <p:sp>
        <p:nvSpPr>
          <p:cNvPr id="14" name="TextBox 13"/>
          <p:cNvSpPr txBox="1"/>
          <p:nvPr>
            <p:custDataLst>
              <p:tags r:id="rId8"/>
            </p:custDataLst>
          </p:nvPr>
        </p:nvSpPr>
        <p:spPr>
          <a:xfrm>
            <a:off x="2457692" y="5229200"/>
            <a:ext cx="108234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 b="1" dirty="0" smtClean="0"/>
              <a:t>输出样例</a:t>
            </a:r>
            <a:r>
              <a:rPr lang="zh-CN" altLang="en-US" sz="1400" dirty="0" smtClean="0"/>
              <a:t>：</a:t>
            </a:r>
            <a:endParaRPr lang="en-US" altLang="zh-CN" sz="1400" dirty="0" smtClean="0"/>
          </a:p>
          <a:p>
            <a:r>
              <a:rPr lang="en-US" altLang="zh-CN" sz="1400" dirty="0"/>
              <a:t>2 4 6 1 3 5 </a:t>
            </a:r>
            <a:endParaRPr lang="en-US" altLang="zh-CN" sz="1400" dirty="0" smtClean="0"/>
          </a:p>
          <a:p>
            <a:r>
              <a:rPr lang="en-US" altLang="zh-CN" sz="1400" dirty="0" smtClean="0"/>
              <a:t>3 </a:t>
            </a:r>
            <a:r>
              <a:rPr lang="en-US" altLang="zh-CN" sz="1400" dirty="0"/>
              <a:t>6 2 5 1 4 </a:t>
            </a:r>
            <a:endParaRPr lang="en-US" altLang="zh-CN" sz="1400" dirty="0" smtClean="0"/>
          </a:p>
          <a:p>
            <a:r>
              <a:rPr lang="en-US" altLang="zh-CN" sz="1400" dirty="0" smtClean="0"/>
              <a:t>4 </a:t>
            </a:r>
            <a:r>
              <a:rPr lang="en-US" altLang="zh-CN" sz="1400" dirty="0"/>
              <a:t>1 5 2 6 3 </a:t>
            </a:r>
            <a:endParaRPr lang="en-US" altLang="zh-CN" sz="1400" dirty="0" smtClean="0"/>
          </a:p>
          <a:p>
            <a:r>
              <a:rPr lang="en-US" altLang="zh-CN" sz="1400" dirty="0" smtClean="0"/>
              <a:t>4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1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t="1319"/>
          <a:stretch>
            <a:fillRect/>
          </a:stretch>
        </p:blipFill>
        <p:spPr>
          <a:xfrm>
            <a:off x="899795" y="836295"/>
            <a:ext cx="7771130" cy="536829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微信截图_20230511141225"/>
          <p:cNvPicPr>
            <a:picLocks noChangeAspect="1"/>
          </p:cNvPicPr>
          <p:nvPr>
            <p:ph idx="1"/>
          </p:nvPr>
        </p:nvPicPr>
        <p:blipFill>
          <a:blip r:embed="rId1"/>
          <a:srcRect t="2662"/>
          <a:stretch>
            <a:fillRect/>
          </a:stretch>
        </p:blipFill>
        <p:spPr>
          <a:xfrm>
            <a:off x="755650" y="620395"/>
            <a:ext cx="7901940" cy="5271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0" y="398780"/>
            <a:ext cx="5486400" cy="240030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3255645"/>
            <a:ext cx="5344160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320" y="459105"/>
            <a:ext cx="5514975" cy="265747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335020"/>
            <a:ext cx="551434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237" y="688527"/>
            <a:ext cx="6777317" cy="3508977"/>
          </a:xfrm>
        </p:spPr>
        <p:txBody>
          <a:bodyPr/>
          <a:p>
            <a:pPr marL="68580" indent="0">
              <a:buNone/>
            </a:pPr>
            <a:r>
              <a:rPr lang="en-US" altLang="zh-CN" sz="1800"/>
              <a:t>for(i=1;i&lt;=n,i++)</a:t>
            </a:r>
            <a:endParaRPr lang="en-US" altLang="zh-CN" sz="1800"/>
          </a:p>
          <a:p>
            <a:pPr marL="68580" indent="0">
              <a:buNone/>
            </a:pPr>
            <a:r>
              <a:rPr lang="en-US" altLang="zh-CN" sz="1800"/>
              <a:t>{</a:t>
            </a:r>
            <a:endParaRPr lang="en-US" altLang="zh-CN" sz="1800"/>
          </a:p>
          <a:p>
            <a:pPr marL="365760" lvl="1" indent="0">
              <a:buNone/>
            </a:pPr>
            <a:r>
              <a:rPr lang="en-US" altLang="zh-CN" sz="1800"/>
              <a:t>a[step]=i;</a:t>
            </a:r>
            <a:r>
              <a:rPr lang="en-US" altLang="zh-CN" sz="1800" b="1">
                <a:solidFill>
                  <a:srgbClr val="FF0000"/>
                </a:solidFill>
              </a:rPr>
              <a:t>//</a:t>
            </a:r>
            <a:r>
              <a:rPr lang="zh-CN" altLang="zh-CN" sz="1800" b="1">
                <a:solidFill>
                  <a:srgbClr val="FF0000"/>
                </a:solidFill>
              </a:rPr>
              <a:t>将</a:t>
            </a:r>
            <a:r>
              <a:rPr lang="en-US" altLang="zh-CN" sz="1800" b="1">
                <a:solidFill>
                  <a:srgbClr val="FF0000"/>
                </a:solidFill>
              </a:rPr>
              <a:t>i</a:t>
            </a:r>
            <a:r>
              <a:rPr lang="zh-CN" altLang="en-US" sz="1800" b="1">
                <a:solidFill>
                  <a:srgbClr val="FF0000"/>
                </a:solidFill>
              </a:rPr>
              <a:t>放在第</a:t>
            </a:r>
            <a:r>
              <a:rPr lang="en-US" altLang="zh-CN" sz="1800" b="1">
                <a:solidFill>
                  <a:srgbClr val="FF0000"/>
                </a:solidFill>
              </a:rPr>
              <a:t>step</a:t>
            </a:r>
            <a:r>
              <a:rPr lang="zh-CN" altLang="en-US" sz="1800" b="1">
                <a:solidFill>
                  <a:srgbClr val="FF0000"/>
                </a:solidFill>
              </a:rPr>
              <a:t>个盒子中</a:t>
            </a:r>
            <a:endParaRPr lang="en-US" altLang="zh-CN" sz="1800"/>
          </a:p>
          <a:p>
            <a:pPr marL="68580" indent="0">
              <a:buNone/>
            </a:pPr>
            <a:r>
              <a:rPr lang="en-US" altLang="zh-CN" sz="1800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42975" y="2971800"/>
            <a:ext cx="6869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>
                <a:sym typeface="+mn-ea"/>
              </a:rPr>
              <a:t>for(i=1;i&lt;=n,i++)</a:t>
            </a:r>
            <a:endParaRPr lang="en-US" altLang="zh-CN"/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if(book[i]==0)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pPr marL="365760" lvl="1" indent="0">
              <a:buNone/>
            </a:pPr>
            <a:r>
              <a:rPr lang="en-US" altLang="zh-CN">
                <a:sym typeface="+mn-ea"/>
              </a:rPr>
              <a:t> 	      a[step]=i;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放在第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个盒子中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book[i]=1;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} </a:t>
            </a:r>
            <a:endParaRPr lang="en-US" altLang="zh-CN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88085" y="1052830"/>
            <a:ext cx="686943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void dfs(int step)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for(i=1;i&lt;=n,i++)</a:t>
            </a:r>
            <a:endParaRPr lang="en-US" altLang="zh-CN"/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if(book[i]==0)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pPr marL="365760" lvl="1" indent="0">
              <a:buNone/>
            </a:pPr>
            <a:r>
              <a:rPr lang="en-US" altLang="zh-CN">
                <a:sym typeface="+mn-ea"/>
              </a:rPr>
              <a:t> 	      a[step]=i;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放在第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个盒子中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book[i]=1;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	} </a:t>
            </a:r>
            <a:endParaRPr lang="en-US" altLang="zh-CN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12850" y="984885"/>
            <a:ext cx="6869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void dfs(int step)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for(i=1;i&lt;=n,i++)</a:t>
            </a:r>
            <a:endParaRPr lang="en-US" altLang="zh-CN"/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if(book[i]==0)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pPr marL="365760" lvl="1" indent="0">
              <a:buNone/>
            </a:pPr>
            <a:r>
              <a:rPr lang="en-US" altLang="zh-CN">
                <a:sym typeface="+mn-ea"/>
              </a:rPr>
              <a:t> 	      a[step]=i;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放在第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个盒子中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book[i]=1;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dfs(step+1);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book[i]=0;//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收回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} </a:t>
            </a:r>
            <a:endParaRPr lang="en-US" altLang="zh-CN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52705" y="261620"/>
            <a:ext cx="9025255" cy="5772785"/>
          </a:xfrm>
        </p:spPr>
        <p:txBody>
          <a:bodyPr>
            <a:normAutofit fontScale="80000"/>
          </a:bodyPr>
          <a:p>
            <a:pPr marL="68580" indent="0">
              <a:buNone/>
            </a:pPr>
            <a:r>
              <a:rPr lang="en-US" altLang="zh-CN"/>
              <a:t>v</a:t>
            </a:r>
            <a:r>
              <a:rPr lang="zh-CN" altLang="en-US"/>
              <a:t>oid dfs (int step)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</a:t>
            </a:r>
            <a:r>
              <a:rPr lang="zh-CN" altLang="en-US" b="1">
                <a:solidFill>
                  <a:srgbClr val="FF0000"/>
                </a:solidFill>
              </a:rPr>
              <a:t> int i;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if (step == n+1) {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for (i = 1; i &lt;= n; i++) {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</a:t>
            </a:r>
            <a:r>
              <a:rPr lang="en-US" altLang="zh-CN" b="1">
                <a:solidFill>
                  <a:srgbClr val="FF0000"/>
                </a:solidFill>
              </a:rPr>
              <a:t>cout&lt;&lt;a[i]</a:t>
            </a:r>
            <a:r>
              <a:rPr lang="zh-CN" altLang="en-US" b="1">
                <a:solidFill>
                  <a:srgbClr val="FF0000"/>
                </a:solidFill>
              </a:rPr>
              <a:t>;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}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</a:t>
            </a:r>
            <a:r>
              <a:rPr lang="zh-CN" altLang="en-US" b="1" u="sng">
                <a:solidFill>
                  <a:srgbClr val="FF0000"/>
                </a:solidFill>
              </a:rPr>
              <a:t>return;</a:t>
            </a:r>
            <a:r>
              <a:rPr lang="zh-CN" altLang="en-US" b="1">
                <a:solidFill>
                  <a:srgbClr val="FF0000"/>
                </a:solidFill>
              </a:rPr>
              <a:t>//返回之前的一步（最近一次调用dfs函数的地方）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}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/>
              <a:t>        for (i = 1; i &lt;= n; i++)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if (book[i] == 0)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a[step] = i;//将i号扑克牌放入第step号盒子中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book[i] = 1;//将book[i]等于0表示i号扑克牌在手上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dfs(step+1);          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book[i] = 0;        }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927" y="839657"/>
            <a:ext cx="6777317" cy="3508977"/>
          </a:xfrm>
        </p:spPr>
        <p:txBody>
          <a:bodyPr/>
          <a:p>
            <a:pPr marL="68580" indent="0">
              <a:buNone/>
            </a:pPr>
            <a:r>
              <a:rPr lang="zh-CN" altLang="en-US">
                <a:solidFill>
                  <a:srgbClr val="FF0000"/>
                </a:solidFill>
              </a:rPr>
              <a:t>int main()</a:t>
            </a:r>
            <a:r>
              <a:rPr lang="zh-CN" altLang="en-US"/>
              <a:t>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</a:t>
            </a:r>
            <a:r>
              <a:rPr lang="en-US" altLang="zh-CN"/>
              <a:t>cin&gt;&gt;n;</a:t>
            </a:r>
            <a:endParaRPr lang="en-US" altLang="zh-CN"/>
          </a:p>
          <a:p>
            <a:pPr marL="68580" indent="0">
              <a:buNone/>
            </a:pPr>
            <a:r>
              <a:rPr lang="zh-CN" altLang="en-US"/>
              <a:t>    dfs(1);//首先站在1号小盒子前面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return 0;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PLACING_PICTURE_USER_VIEWPORT" val="{&quot;height&quot;:5526,&quot;width&quot;:7894}"/>
</p:tagLst>
</file>

<file path=ppt/tags/tag11.xml><?xml version="1.0" encoding="utf-8"?>
<p:tagLst xmlns:p="http://schemas.openxmlformats.org/presentationml/2006/main">
  <p:tag name="KSO_WPP_MARK_KEY" val="b863f18a-c4d0-43c5-afdb-91701b9c283b"/>
  <p:tag name="COMMONDATA" val="eyJoZGlkIjoiMTAzZGVhODBhNzYxOGFjYTAwNTk1MzUwMWEzZjY3MWEifQ=="/>
</p:tagLst>
</file>

<file path=ppt/tags/tag2.xml><?xml version="1.0" encoding="utf-8"?>
<p:tagLst xmlns:p="http://schemas.openxmlformats.org/presentationml/2006/main">
  <p:tag name="KSO_WM_UNIT_PLACING_PICTURE_USER_VIEWPORT" val="{&quot;height&quot;:9480,&quot;width&quot;:12045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3458</Words>
  <Application>WPS 演示</Application>
  <PresentationFormat>全屏显示(4:3)</PresentationFormat>
  <Paragraphs>304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Wingdings 2</vt:lpstr>
      <vt:lpstr>Wingdings</vt:lpstr>
      <vt:lpstr>华文楷体</vt:lpstr>
      <vt:lpstr>Century Gothic</vt:lpstr>
      <vt:lpstr>微软雅黑</vt:lpstr>
      <vt:lpstr>Arial Unicode MS</vt:lpstr>
      <vt:lpstr>幼圆</vt:lpstr>
      <vt:lpstr>Calibri</vt:lpstr>
      <vt:lpstr>黑体</vt:lpstr>
      <vt:lpstr>奥斯汀</vt:lpstr>
      <vt:lpstr>   搜索与回溯算法</vt:lpstr>
      <vt:lpstr>例1、全排列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JUNX</cp:lastModifiedBy>
  <cp:revision>183</cp:revision>
  <dcterms:created xsi:type="dcterms:W3CDTF">2018-06-26T00:03:00Z</dcterms:created>
  <dcterms:modified xsi:type="dcterms:W3CDTF">2023-05-12T06:21:08Z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CE62EF5B41914EC6A0F392E821F32562_13</vt:lpwstr>
  </property>
</Properties>
</file>