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4" r:id="rId3"/>
    <p:sldId id="363" r:id="rId5"/>
    <p:sldId id="427" r:id="rId6"/>
    <p:sldId id="453" r:id="rId7"/>
    <p:sldId id="463" r:id="rId8"/>
    <p:sldId id="454" r:id="rId9"/>
    <p:sldId id="455" r:id="rId10"/>
    <p:sldId id="474" r:id="rId11"/>
    <p:sldId id="471" r:id="rId12"/>
    <p:sldId id="468" r:id="rId13"/>
    <p:sldId id="470" r:id="rId14"/>
    <p:sldId id="472" r:id="rId15"/>
    <p:sldId id="473" r:id="rId16"/>
    <p:sldId id="465" r:id="rId17"/>
    <p:sldId id="457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8EAD"/>
    <a:srgbClr val="FFC000"/>
    <a:srgbClr val="FFFFFF"/>
    <a:srgbClr val="333333"/>
    <a:srgbClr val="FFBF2B"/>
    <a:srgbClr val="F3C712"/>
    <a:srgbClr val="5E3824"/>
    <a:srgbClr val="29354B"/>
    <a:srgbClr val="A7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 autoAdjust="0"/>
    <p:restoredTop sz="92468" autoAdjust="0"/>
  </p:normalViewPr>
  <p:slideViewPr>
    <p:cSldViewPr snapToGrid="0" showGuides="1">
      <p:cViewPr varScale="1">
        <p:scale>
          <a:sx n="58" d="100"/>
          <a:sy n="58" d="100"/>
        </p:scale>
        <p:origin x="90" y="1104"/>
      </p:cViewPr>
      <p:guideLst>
        <p:guide orient="horz" pos="2181"/>
        <p:guide pos="2873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4347A6-376E-408F-81EC-9B1C24CEBE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06E784-ABA1-423B-83F5-5F35CB3BC82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6050" y="1858963"/>
            <a:ext cx="531495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3394" y="3836759"/>
            <a:ext cx="5314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8294"/>
            <a:ext cx="30861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363600"/>
            <a:ext cx="78867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4656" y="121429"/>
            <a:ext cx="8974689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5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500" y="4201200"/>
            <a:ext cx="55269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889019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3596905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300" y="0"/>
            <a:ext cx="78867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82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106873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106873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500" y="1857600"/>
            <a:ext cx="53163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754380"/>
            <a:ext cx="31239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5438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56380"/>
            <a:ext cx="31239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1348" y="365125"/>
            <a:ext cx="1414001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49" y="365125"/>
            <a:ext cx="630677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7765" y="1"/>
            <a:ext cx="78867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9579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9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32380" y="1855788"/>
            <a:ext cx="5314950" cy="1977796"/>
          </a:xfrm>
        </p:spPr>
        <p:txBody>
          <a:bodyPr/>
          <a:lstStyle/>
          <a:p>
            <a:r>
              <a:rPr lang="zh-CN" altLang="zh-CN" sz="4500" dirty="0"/>
              <a:t>贪心算法</a:t>
            </a:r>
            <a:endParaRPr lang="zh-CN" altLang="zh-CN" sz="4500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0965" y="807085"/>
            <a:ext cx="899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：</a:t>
            </a:r>
            <a:r>
              <a:rPr 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阿里巴巴与四十大盗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背包问题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33525"/>
            <a:ext cx="5964555" cy="3541395"/>
          </a:xfrm>
          <a:prstGeom prst="rect">
            <a:avLst/>
          </a:prstGeom>
        </p:spPr>
      </p:pic>
      <p:pic>
        <p:nvPicPr>
          <p:cNvPr id="6" name="图片 5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5217795"/>
            <a:ext cx="5819775" cy="1457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0965" y="807085"/>
            <a:ext cx="899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2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：</a:t>
            </a:r>
            <a:r>
              <a:rPr 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阿里巴巴与四十大盗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背包问题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2047240"/>
            <a:ext cx="8219440" cy="2358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0965" y="807085"/>
            <a:ext cx="8996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3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：作业调度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1706880"/>
            <a:ext cx="7440930" cy="128524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45" y="3091815"/>
            <a:ext cx="6805930" cy="3025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480" y="1960880"/>
            <a:ext cx="8691880" cy="1468120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3959225"/>
            <a:ext cx="8247380" cy="1654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7955" y="612140"/>
            <a:ext cx="899604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4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：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排队打水问题</a:t>
            </a:r>
            <a:endParaRPr lang="zh-CN" altLang="en-US" sz="2400" b="1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有N个人排队到R个水龙头去打水，他们装满水桶的时间为 T1，T2，…，Tn为整数且各不相等，应如何安排他们的打水顺序才能使他们花费的时间最少？（人数不超过）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输入格式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　　第一行n，r (n&lt;=500,r&lt;=75)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　　第二行为n个人打水所用的时间Ti (Ti&lt;=100)；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输出格式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　　最少的花费时间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【样例输入】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4    2       //4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个人打水，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2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个水龙头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2  6  4  5  //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每人 打水时间    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【样例输出】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23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2705" y="556895"/>
            <a:ext cx="9133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【算法分析】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由于排队时，越靠前面的计算的次数越多，显然越小的排在越前面得出的结果越小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。   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0855" y="3403600"/>
            <a:ext cx="8601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基本步骤：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 (1)将输入的时间按从小到大排序；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 (2)将排序后的时间按顺序依次放入每个水龙头的队列中；     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 (3)统计，输出答案。  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@|1FFC:855309|FBC:16777215|LFC:16777215|LBC:16777215"/>
          <p:cNvSpPr/>
          <p:nvPr>
            <p:custDataLst>
              <p:tags r:id="rId1"/>
            </p:custDataLst>
          </p:nvPr>
        </p:nvSpPr>
        <p:spPr>
          <a:xfrm>
            <a:off x="8956875" y="4662611"/>
            <a:ext cx="101653" cy="704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>
            <p:custDataLst>
              <p:tags r:id="rId2"/>
            </p:custDataLst>
          </p:nvPr>
        </p:nvSpPr>
        <p:spPr>
          <a:xfrm>
            <a:off x="186310" y="1049274"/>
            <a:ext cx="8771382" cy="475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Rectangle 8@|1FFC:855309|FBC:16777215|LFC:16777215|LBC:16777215"/>
          <p:cNvSpPr/>
          <p:nvPr>
            <p:custDataLst>
              <p:tags r:id="rId3"/>
            </p:custDataLst>
          </p:nvPr>
        </p:nvSpPr>
        <p:spPr>
          <a:xfrm>
            <a:off x="1695045" y="948322"/>
            <a:ext cx="392440" cy="10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10@|1FFC:855309|FBC:16777215|LFC:16777215|LBC:16777215"/>
          <p:cNvSpPr/>
          <p:nvPr>
            <p:custDataLst>
              <p:tags r:id="rId4"/>
            </p:custDataLst>
          </p:nvPr>
        </p:nvSpPr>
        <p:spPr>
          <a:xfrm rot="5400000">
            <a:off x="-59194" y="1755886"/>
            <a:ext cx="386800" cy="99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ight Triangle 4@|1FFC:15330798|FBC:16777215|LFC:16777215|LBC:16777215"/>
          <p:cNvSpPr/>
          <p:nvPr>
            <p:custDataLst>
              <p:tags r:id="rId5"/>
            </p:custDataLst>
          </p:nvPr>
        </p:nvSpPr>
        <p:spPr>
          <a:xfrm rot="10800000" flipH="1">
            <a:off x="84656" y="948322"/>
            <a:ext cx="2002829" cy="1044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9@|1FFC:855309|FBC:16777215|LFC:16777215|LBC:16777215"/>
          <p:cNvSpPr/>
          <p:nvPr>
            <p:custDataLst>
              <p:tags r:id="rId6"/>
            </p:custDataLst>
          </p:nvPr>
        </p:nvSpPr>
        <p:spPr>
          <a:xfrm>
            <a:off x="7010018" y="5807312"/>
            <a:ext cx="196220" cy="1023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9" name="Right Triangle 7@|1FFC:15330798|FBC:16777215|LFC:16777215|LBC:16777215"/>
          <p:cNvSpPr/>
          <p:nvPr>
            <p:custDataLst>
              <p:tags r:id="rId7"/>
            </p:custDataLst>
          </p:nvPr>
        </p:nvSpPr>
        <p:spPr>
          <a:xfrm flipH="1">
            <a:off x="7010018" y="4661522"/>
            <a:ext cx="2049326" cy="124815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2"/>
          <p:cNvSpPr txBox="1"/>
          <p:nvPr>
            <p:custDataLst>
              <p:tags r:id="rId8"/>
            </p:custDataLst>
          </p:nvPr>
        </p:nvSpPr>
        <p:spPr>
          <a:xfrm>
            <a:off x="186055" y="1459230"/>
            <a:ext cx="8771255" cy="434848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</a:t>
            </a: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先来看一个场景：</a:t>
            </a: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拿一张百元钞票购买一份</a:t>
            </a: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10</a:t>
            </a: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元物品，需要找回</a:t>
            </a: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90</a:t>
            </a: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元，通常来说，无论是顾客还是店家都是希望找回的钞票张数越少，这时店家会找给顾客一张</a:t>
            </a: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50</a:t>
            </a: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元的，两张</a:t>
            </a: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</a:t>
            </a: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元。</a:t>
            </a: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</a:t>
            </a: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defRPr/>
            </a:pP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defRPr/>
            </a:pP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6385" y="2685415"/>
            <a:ext cx="84150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50000"/>
              </a:lnSpc>
              <a:defRPr/>
            </a:pP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在这里，店家无意识的使用了这样的算法：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1.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选出不超过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90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元最大面额的钞票，即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50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元，还需再找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40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元；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2.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选出不超过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40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元最大面额的钞票，即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元，还需再找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元；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3.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选出不超过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元最大面额的钞票，即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20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元，还需再找</a:t>
            </a: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0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元；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4.</a:t>
            </a: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找钱结束。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97510" y="5039995"/>
            <a:ext cx="8303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这用到的就是所谓的贪心算法，就是指按照当前的状态，选择最好的决策。</a:t>
            </a:r>
            <a:endParaRPr lang="zh-CN" altLang="en-US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算法思想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535" y="960755"/>
            <a:ext cx="86893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altLang="zh-CN" sz="36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将问题的求解过程看成是一系列选择，每次选择都是当前状态下的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最好选择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（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局部最优解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），每做一次选择后，所求问题会简化为一个规模更小的子问题，从而通过每一步的最优解逐步达到整体的最优解。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425" y="4954270"/>
            <a:ext cx="84670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顾名思义，贪心算法总是做出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在当前看来最好的选择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，也就是说，贪心算法并不是从整体最优考虑，他所做出的选择只是在某种意义上的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局部最优选择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07260" y="3479165"/>
            <a:ext cx="7107555" cy="1377950"/>
            <a:chOff x="3476" y="5479"/>
            <a:chExt cx="11193" cy="2170"/>
          </a:xfrm>
        </p:grpSpPr>
        <p:sp>
          <p:nvSpPr>
            <p:cNvPr id="2" name="文本框 1"/>
            <p:cNvSpPr txBox="1"/>
            <p:nvPr/>
          </p:nvSpPr>
          <p:spPr>
            <a:xfrm>
              <a:off x="3557" y="5479"/>
              <a:ext cx="1111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90元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  <p:sp>
          <p:nvSpPr>
            <p:cNvPr id="3" name="下箭头 2"/>
            <p:cNvSpPr/>
            <p:nvPr/>
          </p:nvSpPr>
          <p:spPr>
            <a:xfrm>
              <a:off x="3993" y="6204"/>
              <a:ext cx="298" cy="7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76" y="6925"/>
              <a:ext cx="10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50元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73475" y="3479165"/>
            <a:ext cx="6854190" cy="1384300"/>
            <a:chOff x="5785" y="5479"/>
            <a:chExt cx="10794" cy="2180"/>
          </a:xfrm>
        </p:grpSpPr>
        <p:sp>
          <p:nvSpPr>
            <p:cNvPr id="5" name="文本框 4"/>
            <p:cNvSpPr txBox="1"/>
            <p:nvPr/>
          </p:nvSpPr>
          <p:spPr>
            <a:xfrm>
              <a:off x="5894" y="5479"/>
              <a:ext cx="26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40元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6302" y="6214"/>
              <a:ext cx="298" cy="7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785" y="6935"/>
              <a:ext cx="10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2</a:t>
              </a:r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4125" y="3473450"/>
            <a:ext cx="6857365" cy="1384300"/>
            <a:chOff x="7975" y="5470"/>
            <a:chExt cx="10799" cy="2180"/>
          </a:xfrm>
        </p:grpSpPr>
        <p:sp>
          <p:nvSpPr>
            <p:cNvPr id="9" name="文本框 8"/>
            <p:cNvSpPr txBox="1"/>
            <p:nvPr/>
          </p:nvSpPr>
          <p:spPr>
            <a:xfrm>
              <a:off x="7975" y="5470"/>
              <a:ext cx="265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2</a:t>
              </a:r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383" y="6205"/>
              <a:ext cx="298" cy="75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980" y="6926"/>
              <a:ext cx="107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 smtClean="0">
                  <a:latin typeface="华文楷体" panose="02010600040101010101" charset="-122"/>
                  <a:ea typeface="华文楷体" panose="02010600040101010101" charset="-122"/>
                  <a:cs typeface="+mj-cs"/>
                </a:rPr>
                <a:t>0元</a:t>
              </a:r>
              <a:endPara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适用问题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-28575" y="725805"/>
            <a:ext cx="8689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en-US" altLang="zh-CN" sz="36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具备</a:t>
            </a:r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贪心选择性质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和</a:t>
            </a:r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最优子结构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性质的最优化问题。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7855" y="1903095"/>
            <a:ext cx="7886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贪心选择性质：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整体的最优解可通过一系列局部最优解达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            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到，每次的选择可以依赖上一步做出的选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                   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择</a:t>
            </a:r>
            <a:r>
              <a:rPr lang="en-US" altLang="zh-CN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</a:rPr>
              <a:t>，但不能依赖于后面的选择。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3429000"/>
            <a:ext cx="8437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最优子结构：</a:t>
            </a:r>
            <a:r>
              <a:rPr lang="zh-CN" altLang="en-US" sz="2400" b="1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问题的整体最优解中包含着它子问题的最优解。</a:t>
            </a:r>
            <a:endParaRPr lang="zh-CN" altLang="en-US" sz="2400" b="1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855" y="4345305"/>
            <a:ext cx="8163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必须注意的是，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贪心算法不是对所有问题都能得到整体最优解，选择的贪心策略必须具备无后效性，只与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当前状态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有关。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63925" y="5575300"/>
            <a:ext cx="2334895" cy="46037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square" rtlCol="0">
            <a:spAutoFit/>
          </a:bodyPr>
          <a:p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贪心，活在当下</a:t>
            </a:r>
            <a:endParaRPr lang="zh-CN" altLang="en-US" sz="2400" b="1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7350" y="1167765"/>
            <a:ext cx="819848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基本思路</a:t>
            </a:r>
            <a:endParaRPr lang="zh-CN" altLang="en-US" sz="2400" b="1" u="sng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1.将原问题分解为子问题。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2.找出贪心策略。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3.对每一子问题求解，得到子问题的局部最优解。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4.把子问题的解局部最优解合成原来解问题的一个解。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400" b="1" u="sng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400" b="1" u="sng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400" b="1" u="sng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贪心策略的选择</a:t>
            </a:r>
            <a:endParaRPr lang="zh-CN" altLang="en-US" sz="2400" b="1" u="sng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 algn="l">
              <a:buClrTx/>
              <a:buSzTx/>
              <a:buFontTx/>
            </a:pPr>
            <a:r>
              <a:rPr lang="zh-CN" altLang="en-US" b="1" dirty="0">
                <a:latin typeface="Arial" panose="020B0604020202020204" pitchFamily="34" charset="0"/>
                <a:sym typeface="+mn-ea"/>
              </a:rPr>
              <a:t>        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因为用贪心算法只能通过解局部最优解的策略来达到全局最优解，因此，一定要注意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判断问题是否适合采用贪心算法策略，找到的解是否一定是问题的最优解</a:t>
            </a: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。</a:t>
            </a:r>
            <a:endParaRPr lang="zh-CN" altLang="en-US" sz="2400" b="1" smtClean="0">
              <a:latin typeface="华文楷体" panose="02010600040101010101" charset="-122"/>
              <a:ea typeface="华文楷体" panose="02010600040101010101" charset="-122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@|1FFC:855309|FBC:16777215|LFC:16777215|LBC:16777215"/>
          <p:cNvSpPr/>
          <p:nvPr>
            <p:custDataLst>
              <p:tags r:id="rId1"/>
            </p:custDataLst>
          </p:nvPr>
        </p:nvSpPr>
        <p:spPr>
          <a:xfrm>
            <a:off x="8956875" y="4662611"/>
            <a:ext cx="101653" cy="704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>
            <p:custDataLst>
              <p:tags r:id="rId2"/>
            </p:custDataLst>
          </p:nvPr>
        </p:nvSpPr>
        <p:spPr>
          <a:xfrm>
            <a:off x="186310" y="1049274"/>
            <a:ext cx="8771382" cy="475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Rectangle 8@|1FFC:855309|FBC:16777215|LFC:16777215|LBC:16777215"/>
          <p:cNvSpPr/>
          <p:nvPr>
            <p:custDataLst>
              <p:tags r:id="rId3"/>
            </p:custDataLst>
          </p:nvPr>
        </p:nvSpPr>
        <p:spPr>
          <a:xfrm>
            <a:off x="1695045" y="948322"/>
            <a:ext cx="392440" cy="10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Rectangle 10@|1FFC:855309|FBC:16777215|LFC:16777215|LBC:16777215"/>
          <p:cNvSpPr/>
          <p:nvPr>
            <p:custDataLst>
              <p:tags r:id="rId4"/>
            </p:custDataLst>
          </p:nvPr>
        </p:nvSpPr>
        <p:spPr>
          <a:xfrm rot="5400000">
            <a:off x="-59194" y="1755886"/>
            <a:ext cx="386800" cy="991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Right Triangle 4@|1FFC:15330798|FBC:16777215|LFC:16777215|LBC:16777215"/>
          <p:cNvSpPr/>
          <p:nvPr>
            <p:custDataLst>
              <p:tags r:id="rId5"/>
            </p:custDataLst>
          </p:nvPr>
        </p:nvSpPr>
        <p:spPr>
          <a:xfrm rot="10800000" flipH="1">
            <a:off x="84656" y="948322"/>
            <a:ext cx="2002829" cy="10444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9@|1FFC:855309|FBC:16777215|LFC:16777215|LBC:16777215"/>
          <p:cNvSpPr/>
          <p:nvPr>
            <p:custDataLst>
              <p:tags r:id="rId6"/>
            </p:custDataLst>
          </p:nvPr>
        </p:nvSpPr>
        <p:spPr>
          <a:xfrm>
            <a:off x="7010018" y="5807312"/>
            <a:ext cx="196220" cy="10236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99" name="Right Triangle 7@|1FFC:15330798|FBC:16777215|LFC:16777215|LBC:16777215"/>
          <p:cNvSpPr/>
          <p:nvPr>
            <p:custDataLst>
              <p:tags r:id="rId7"/>
            </p:custDataLst>
          </p:nvPr>
        </p:nvSpPr>
        <p:spPr>
          <a:xfrm flipH="1">
            <a:off x="7010018" y="4661522"/>
            <a:ext cx="2049326" cy="1248156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2"/>
          <p:cNvSpPr txBox="1"/>
          <p:nvPr>
            <p:custDataLst>
              <p:tags r:id="rId8"/>
            </p:custDataLst>
          </p:nvPr>
        </p:nvSpPr>
        <p:spPr>
          <a:xfrm>
            <a:off x="2722245" y="1051560"/>
            <a:ext cx="8771255" cy="4756785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90000"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zh-CN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</a:t>
            </a:r>
            <a:r>
              <a:rPr lang="zh-CN" altLang="en-US" sz="3600" b="1" smtClean="0">
                <a:solidFill>
                  <a:srgbClr val="FF0000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常见应用：</a:t>
            </a:r>
            <a:endParaRPr lang="zh-CN" altLang="en-US" sz="3600" b="1" smtClean="0">
              <a:solidFill>
                <a:srgbClr val="FF0000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1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   </a:t>
            </a:r>
            <a:r>
              <a:rPr lang="zh-CN" altLang="en-US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背包问题；</a:t>
            </a: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作业调度</a:t>
            </a:r>
            <a:r>
              <a:rPr lang="en-US" altLang="zh-CN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;</a:t>
            </a: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最小生成树问题</a:t>
            </a:r>
            <a:r>
              <a:rPr lang="en-US" altLang="zh-CN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;</a:t>
            </a: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     最短路径</a:t>
            </a:r>
            <a:r>
              <a:rPr lang="en-US" altLang="zh-CN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;</a:t>
            </a: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800" b="1" smtClean="0">
                <a:solidFill>
                  <a:prstClr val="white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rPr>
              <a:t>.      .....</a:t>
            </a: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endParaRPr lang="zh-CN" altLang="en-US" sz="2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defRPr/>
            </a:pP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lvl="0" algn="l">
              <a:defRPr/>
            </a:pPr>
            <a:endParaRPr lang="zh-CN" altLang="en-US" sz="1800" b="1" smtClean="0">
              <a:solidFill>
                <a:prstClr val="white"/>
              </a:solidFill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0965" y="807085"/>
            <a:ext cx="8996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例1：加勒比海盗船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---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最优装载问题</a:t>
            </a:r>
            <a:endParaRPr lang="zh-CN" altLang="en-US" sz="2400" b="1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15" y="1903095"/>
            <a:ext cx="7625715" cy="3224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985" y="1273175"/>
            <a:ext cx="6150610" cy="431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0965" y="807085"/>
            <a:ext cx="8996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 b="1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    例1：加勒比海盗船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---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最优装载问题</a:t>
            </a:r>
            <a:endParaRPr lang="zh-CN" altLang="en-US" sz="2400" b="1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smtClean="0">
                <a:latin typeface="华文楷体" panose="02010600040101010101" charset="-122"/>
                <a:ea typeface="华文楷体" panose="02010600040101010101" charset="-122"/>
                <a:cs typeface="+mj-cs"/>
                <a:sym typeface="+mn-ea"/>
              </a:rPr>
              <a:t>       </a:t>
            </a:r>
            <a:endParaRPr lang="en-US" altLang="zh-CN" sz="2400" b="1" smtClean="0"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rcRect t="7833"/>
          <a:stretch>
            <a:fillRect/>
          </a:stretch>
        </p:blipFill>
        <p:spPr>
          <a:xfrm>
            <a:off x="424180" y="1992630"/>
            <a:ext cx="8350250" cy="1436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11.xml><?xml version="1.0" encoding="utf-8"?>
<p:tagLst xmlns:p="http://schemas.openxmlformats.org/presentationml/2006/main">
  <p:tag name="PAGETYPE" val="目录页"/>
  <p:tag name="KSO_WM_TEMPLATE_CATEGORY" val="custom"/>
  <p:tag name="KSO_WM_TEMPLATE_INDEX" val="160167"/>
  <p:tag name="KSO_WM_TAG_VERSION" val="1.0"/>
  <p:tag name="KSO_WM_SLIDE_ID" val="custom16016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2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13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0"/>
  <p:tag name="KSO_WM_TEMPLATE_CATEGORY" val="custom"/>
  <p:tag name="KSO_WM_TEMPLATE_INDEX" val="160167"/>
  <p:tag name="KSO_WM_UNIT_INDEX" val="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1"/>
  <p:tag name="KSO_WM_TEMPLATE_CATEGORY" val="custom"/>
  <p:tag name="KSO_WM_TEMPLATE_INDEX" val="160167"/>
  <p:tag name="KSO_WM_UNIT_INDEX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2"/>
  <p:tag name="KSO_WM_TEMPLATE_CATEGORY" val="custom"/>
  <p:tag name="KSO_WM_TEMPLATE_INDEX" val="160167"/>
  <p:tag name="KSO_WM_UNIT_INDEX" val="2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3"/>
  <p:tag name="KSO_WM_TEMPLATE_CATEGORY" val="custom"/>
  <p:tag name="KSO_WM_TEMPLATE_INDEX" val="160167"/>
  <p:tag name="KSO_WM_UNIT_INDEX" val="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4"/>
  <p:tag name="KSO_WM_TEMPLATE_CATEGORY" val="custom"/>
  <p:tag name="KSO_WM_TEMPLATE_INDEX" val="160167"/>
  <p:tag name="KSO_WM_UNIT_INDEX" val="4"/>
</p:tagLst>
</file>

<file path=ppt/tags/tag2.xml><?xml version="1.0" encoding="utf-8"?>
<p:tagLst xmlns:p="http://schemas.openxmlformats.org/presentationml/2006/main">
  <p:tag name="KSO_WM_TEMPLATE_THUMBS_INDEX" val="1、4、5、8、12、16、20、25、26、27"/>
  <p:tag name="KSO_WM_TEMPLATE_CATEGORY" val="custom"/>
  <p:tag name="KSO_WM_TEMPLATE_INDEX" val="160167"/>
  <p:tag name="KSO_WM_TAG_VERSION" val="1.0"/>
  <p:tag name="KSO_WM_SLIDE_ID" val="custom16016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67_8*i*5"/>
  <p:tag name="KSO_WM_TEMPLATE_CATEGORY" val="custom"/>
  <p:tag name="KSO_WM_TEMPLATE_INDEX" val="160167"/>
  <p:tag name="KSO_WM_UNIT_INDEX" val="5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6"/>
  <p:tag name="KSO_WM_TEMPLATE_CATEGORY" val="custom"/>
  <p:tag name="KSO_WM_TEMPLATE_INDEX" val="160167"/>
  <p:tag name="KSO_WM_UNIT_INDEX" val="6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8*a*1"/>
  <p:tag name="KSO_WM_UNIT_CLEAR" val="1"/>
  <p:tag name="KSO_WM_UNIT_LAYERLEVEL" val="1"/>
  <p:tag name="KSO_WM_UNIT_VALUE" val="6"/>
  <p:tag name="KSO_WM_UNIT_ISCONTENTSTITLE" val="1"/>
  <p:tag name="KSO_WM_UNIT_HIGHLIGHT" val="0"/>
  <p:tag name="KSO_WM_UNIT_COMPATIBLE" val="0"/>
  <p:tag name="KSO_WM_UNIT_PRESET_TEXT" val="CONTENTS"/>
</p:tagLst>
</file>

<file path=ppt/tags/tag23.xml><?xml version="1.0" encoding="utf-8"?>
<p:tagLst xmlns:p="http://schemas.openxmlformats.org/presentationml/2006/main">
  <p:tag name="PAGETYPE" val="目录页"/>
  <p:tag name="KSO_WM_TEMPLATE_CATEGORY" val="custom"/>
  <p:tag name="KSO_WM_TEMPLATE_INDEX" val="160167"/>
  <p:tag name="KSO_WM_TAG_VERSION" val="1.0"/>
  <p:tag name="KSO_WM_SLIDE_ID" val="custom160167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0"/>
  <p:tag name="KSO_WM_TEMPLATE_CATEGORY" val="custom"/>
  <p:tag name="KSO_WM_TEMPLATE_INDEX" val="160167"/>
  <p:tag name="KSO_WM_UNIT_INDEX" val="0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6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37.xml><?xml version="1.0" encoding="utf-8"?>
<p:tagLst xmlns:p="http://schemas.openxmlformats.org/presentationml/2006/main">
  <p:tag name="PAGETYPE" val="图表页"/>
  <p:tag name="KSO_WM_TEMPLATE_CATEGORY" val="custom"/>
  <p:tag name="KSO_WM_TEMPLATE_INDEX" val="160167"/>
  <p:tag name="KSO_WM_TAG_VERSION" val="1.0"/>
  <p:tag name="KSO_WM_SLIDE_ID" val="custom16016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75"/>
  <p:tag name="KSO_WM_SLIDE_SIZE" val="828*411"/>
</p:tagLst>
</file>

<file path=ppt/tags/tag38.xml><?xml version="1.0" encoding="utf-8"?>
<p:tagLst xmlns:p="http://schemas.openxmlformats.org/presentationml/2006/main">
  <p:tag name="KSO_WPP_MARK_KEY" val="d0d38cc0-bc75-4caf-998a-fb2a74e67d58"/>
  <p:tag name="COMMONDATA" val="eyJoZGlkIjoiMTAzZGVhODBhNzYxOGFjYTAwNTk1MzUwMWEzZjY3MWEifQ==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1"/>
  <p:tag name="KSO_WM_TEMPLATE_CATEGORY" val="custom"/>
  <p:tag name="KSO_WM_TEMPLATE_INDEX" val="160167"/>
  <p:tag name="KSO_WM_UNIT_INDEX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2"/>
  <p:tag name="KSO_WM_TEMPLATE_CATEGORY" val="custom"/>
  <p:tag name="KSO_WM_TEMPLATE_INDEX" val="160167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3"/>
  <p:tag name="KSO_WM_TEMPLATE_CATEGORY" val="custom"/>
  <p:tag name="KSO_WM_TEMPLATE_INDEX" val="160167"/>
  <p:tag name="KSO_WM_UNIT_INDEX" val="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4"/>
  <p:tag name="KSO_WM_TEMPLATE_CATEGORY" val="custom"/>
  <p:tag name="KSO_WM_TEMPLATE_INDEX" val="160167"/>
  <p:tag name="KSO_WM_UNIT_INDEX" val="4"/>
</p:tagLst>
</file>

<file path=ppt/tags/tag8.xml><?xml version="1.0" encoding="utf-8"?>
<p:tagLst xmlns:p="http://schemas.openxmlformats.org/presentationml/2006/main">
  <p:tag name="KSO_WM_UNIT_CLEAR" val="1"/>
  <p:tag name="KSO_WM_UNIT_LAYERLEVEL" val="1_1"/>
  <p:tag name="KSO_WM_DIAGRAM_GROUP_CODE" val="l1-1"/>
  <p:tag name="KSO_WM_TAG_VERSION" val="1.0"/>
  <p:tag name="KSO_WM_BEAUTIFY_FLAG" val="#wm#"/>
  <p:tag name="KSO_WM_UNIT_TYPE" val="i"/>
  <p:tag name="KSO_WM_UNIT_ID" val="custom160167_8*i*5"/>
  <p:tag name="KSO_WM_TEMPLATE_CATEGORY" val="custom"/>
  <p:tag name="KSO_WM_TEMPLATE_INDEX" val="160167"/>
  <p:tag name="KSO_WM_UNIT_INDEX" val="5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7_8*i*6"/>
  <p:tag name="KSO_WM_TEMPLATE_CATEGORY" val="custom"/>
  <p:tag name="KSO_WM_TEMPLATE_INDEX" val="160167"/>
  <p:tag name="KSO_WM_UNIT_INDEX" val="6"/>
</p:tagLst>
</file>

<file path=ppt/theme/theme1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演示</Application>
  <PresentationFormat>宽屏</PresentationFormat>
  <Paragraphs>118</Paragraphs>
  <Slides>15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Calibri</vt:lpstr>
      <vt:lpstr>华文楷体</vt:lpstr>
      <vt:lpstr>黑体</vt:lpstr>
      <vt:lpstr>微软雅黑</vt:lpstr>
      <vt:lpstr>Arial Unicode MS</vt:lpstr>
      <vt:lpstr>自定义设计方案</vt:lpstr>
      <vt:lpstr>贪心算法</vt:lpstr>
      <vt:lpstr>PowerPoint 演示文稿</vt:lpstr>
      <vt:lpstr>算法思想</vt:lpstr>
      <vt:lpstr>适用问题</vt:lpstr>
      <vt:lpstr>PowerPoint 演示文稿</vt:lpstr>
      <vt:lpstr>PowerPoint 演示文稿</vt:lpstr>
      <vt:lpstr>练习</vt:lpstr>
      <vt:lpstr>PowerPoint 演示文稿</vt:lpstr>
      <vt:lpstr>练习</vt:lpstr>
      <vt:lpstr>PowerPoint 演示文稿</vt:lpstr>
      <vt:lpstr>PowerPoint 演示文稿</vt:lpstr>
      <vt:lpstr>PowerPoint 演示文稿</vt:lpstr>
      <vt:lpstr>PowerPoint 演示文稿</vt:lpstr>
      <vt:lpstr>练习</vt:lpstr>
      <vt:lpstr>练习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泊偬前核们</cp:lastModifiedBy>
  <cp:revision>330</cp:revision>
  <dcterms:created xsi:type="dcterms:W3CDTF">2015-06-04T13:02:00Z</dcterms:created>
  <dcterms:modified xsi:type="dcterms:W3CDTF">2023-05-04T00:38:47Z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D1C57DB231944374B1ED70712C4F8765_12</vt:lpwstr>
  </property>
</Properties>
</file>