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8" r:id="rId4"/>
    <p:sldId id="259" r:id="rId5"/>
    <p:sldId id="260" r:id="rId6"/>
    <p:sldId id="265" r:id="rId7"/>
    <p:sldId id="264" r:id="rId8"/>
    <p:sldId id="289" r:id="rId9"/>
    <p:sldId id="290" r:id="rId10"/>
    <p:sldId id="291" r:id="rId11"/>
    <p:sldId id="282" r:id="rId12"/>
    <p:sldId id="284" r:id="rId13"/>
    <p:sldId id="283" r:id="rId14"/>
    <p:sldId id="262" r:id="rId15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8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8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anose="02040502050405020303" pitchFamily="18" charset="0"/>
              <a:buNone/>
            </a:pPr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anose="02040502050405020303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139388E-1A4F-4E73-BA5B-95B83E01DD7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5F480CB-4B6C-480D-ABB3-8519D6ED1F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anose="02040502050405020303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001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33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625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anose="02040502050405020303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19672" y="764704"/>
            <a:ext cx="5637010" cy="882119"/>
          </a:xfrm>
        </p:spPr>
        <p:txBody>
          <a:bodyPr/>
          <a:lstStyle/>
          <a:p>
            <a:r>
              <a:rPr lang="zh-CN" altLang="en-US" dirty="0" smtClean="0"/>
              <a:t>第二部分  基础算法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684" y="2133104"/>
            <a:ext cx="7175351" cy="1793167"/>
          </a:xfrm>
        </p:spPr>
        <p:txBody>
          <a:bodyPr/>
          <a:lstStyle/>
          <a:p>
            <a:pPr marL="182880" indent="0" algn="ctr">
              <a:buNone/>
            </a:pPr>
            <a:r>
              <a:rPr lang="zh-CN" altLang="en-US" sz="6600" dirty="0" smtClean="0">
                <a:solidFill>
                  <a:schemeClr val="bg2">
                    <a:lumMod val="25000"/>
                  </a:schemeClr>
                </a:solidFill>
              </a:rPr>
              <a:t>  分治算法</a:t>
            </a:r>
            <a:br>
              <a:rPr lang="en-US" altLang="zh-CN" sz="6600" dirty="0" smtClean="0">
                <a:solidFill>
                  <a:schemeClr val="bg2">
                    <a:lumMod val="25000"/>
                  </a:schemeClr>
                </a:solidFill>
              </a:rPr>
            </a:br>
            <a:br>
              <a:rPr lang="en-US" altLang="zh-CN" sz="6600" dirty="0" smtClean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</a:rPr>
              <a:t>——</a:t>
            </a:r>
            <a:r>
              <a:rPr lang="zh-CN" altLang="en-US" sz="2000" dirty="0"/>
              <a:t>（</a:t>
            </a:r>
            <a:r>
              <a:rPr lang="en-US" altLang="zh-CN" sz="2000" dirty="0"/>
              <a:t>Divide and Conquer</a:t>
            </a:r>
            <a:r>
              <a:rPr lang="zh-CN" altLang="en-US" sz="2000" dirty="0"/>
              <a:t>）</a:t>
            </a:r>
            <a:endParaRPr lang="zh-CN" alt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75740" y="116840"/>
            <a:ext cx="7136765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void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s,int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t)</a:t>
            </a:r>
            <a:endParaRPr lang="en-US" altLang="zh-CN" sz="16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if(s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==t) return;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如果只有一个数字则返回，无须排序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mid=(s+t)/2;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msort(s,mid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);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分解左序列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msort(mid+1,t);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分解右序列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i=s, j=mid+1, k=s;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接下来合并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 &amp;&amp; j&lt;=t)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]&lt;=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])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}else{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}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&lt;=mid)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复制左边子序列剩余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&lt;=t)    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复制右边子序列剩余  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for(int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i=s; i&lt;=t; i++)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}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55650" y="764540"/>
            <a:ext cx="7117715" cy="2168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sym typeface="+mn-ea"/>
              </a:rPr>
              <a:t>逆序对</a:t>
            </a:r>
            <a:r>
              <a:rPr lang="zh-CN" altLang="en-US" b="1" dirty="0">
                <a:sym typeface="+mn-ea"/>
              </a:rPr>
              <a:t>：</a:t>
            </a:r>
            <a:r>
              <a:rPr lang="zh-CN" altLang="en-US" dirty="0">
                <a:sym typeface="+mn-ea"/>
              </a:rPr>
              <a:t>设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为一个有 </a:t>
            </a:r>
            <a:r>
              <a:rPr lang="en-US" altLang="zh-CN" dirty="0">
                <a:sym typeface="+mn-ea"/>
              </a:rPr>
              <a:t>n </a:t>
            </a:r>
            <a:r>
              <a:rPr lang="zh-CN" altLang="en-US" dirty="0">
                <a:sym typeface="+mn-ea"/>
              </a:rPr>
              <a:t>个数字的集合 </a:t>
            </a:r>
            <a:r>
              <a:rPr lang="en-US" altLang="zh-CN" dirty="0">
                <a:sym typeface="+mn-ea"/>
              </a:rPr>
              <a:t>(n&gt;1)</a:t>
            </a:r>
            <a:r>
              <a:rPr lang="zh-CN" altLang="en-US" dirty="0">
                <a:sym typeface="+mn-ea"/>
              </a:rPr>
              <a:t>，其中所有数字各不相同。如果存在正整数 </a:t>
            </a:r>
            <a:r>
              <a:rPr lang="en-US" altLang="zh-CN" dirty="0">
                <a:sym typeface="+mn-ea"/>
              </a:rPr>
              <a:t>i, j </a:t>
            </a:r>
            <a:r>
              <a:rPr lang="zh-CN" altLang="en-US" dirty="0">
                <a:sym typeface="+mn-ea"/>
              </a:rPr>
              <a:t>使得 </a:t>
            </a:r>
            <a:r>
              <a:rPr lang="en-US" altLang="zh-CN" dirty="0">
                <a:sym typeface="+mn-ea"/>
              </a:rPr>
              <a:t>1 ≤ i &lt; j ≤ n </a:t>
            </a:r>
            <a:r>
              <a:rPr lang="zh-CN" altLang="en-US" dirty="0">
                <a:sym typeface="+mn-ea"/>
              </a:rPr>
              <a:t>而且 </a:t>
            </a:r>
            <a:r>
              <a:rPr lang="en-US" altLang="zh-CN" dirty="0">
                <a:sym typeface="+mn-ea"/>
              </a:rPr>
              <a:t>A[i] &gt; A[j]</a:t>
            </a:r>
            <a:r>
              <a:rPr lang="zh-CN" altLang="en-US" dirty="0">
                <a:sym typeface="+mn-ea"/>
              </a:rPr>
              <a:t>，则 </a:t>
            </a:r>
            <a:r>
              <a:rPr lang="en-US" altLang="zh-CN" dirty="0">
                <a:sym typeface="+mn-ea"/>
              </a:rPr>
              <a:t>&lt;A[i], A[j]&gt; </a:t>
            </a:r>
            <a:r>
              <a:rPr lang="zh-CN" altLang="en-US" dirty="0">
                <a:sym typeface="+mn-ea"/>
              </a:rPr>
              <a:t>这个有序对称为 </a:t>
            </a:r>
            <a:r>
              <a:rPr lang="en-US" altLang="zh-CN" dirty="0">
                <a:sym typeface="+mn-ea"/>
              </a:rPr>
              <a:t>A </a:t>
            </a:r>
            <a:r>
              <a:rPr lang="zh-CN" altLang="en-US" dirty="0">
                <a:sym typeface="+mn-ea"/>
              </a:rPr>
              <a:t>的一个逆序对，也称作逆序数。</a:t>
            </a:r>
            <a:endParaRPr lang="zh-CN" altLang="en-US" dirty="0"/>
          </a:p>
          <a:p>
            <a:pPr marL="45720" indent="0" algn="just">
              <a:lnSpc>
                <a:spcPct val="150000"/>
              </a:lnSpc>
              <a:buNone/>
            </a:pPr>
            <a:r>
              <a:rPr lang="zh-CN" altLang="en-US" dirty="0" smtClean="0">
                <a:sym typeface="+mn-ea"/>
              </a:rPr>
              <a:t>    </a:t>
            </a:r>
            <a:r>
              <a:rPr lang="zh-CN" altLang="en-US" dirty="0">
                <a:sym typeface="+mn-ea"/>
              </a:rPr>
              <a:t>例如，数组（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）的逆序对有</a:t>
            </a:r>
            <a:r>
              <a:rPr lang="en-US" altLang="zh-CN" dirty="0">
                <a:sym typeface="+mn-ea"/>
              </a:rPr>
              <a:t>(3,1),(3,2),(4,2),(5,2)</a:t>
            </a:r>
            <a:r>
              <a:rPr lang="zh-CN" altLang="en-US" dirty="0">
                <a:sym typeface="+mn-ea"/>
              </a:rPr>
              <a:t>，共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个。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475740" y="44450"/>
            <a:ext cx="7136765" cy="69856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void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s,int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t)</a:t>
            </a:r>
            <a:endParaRPr lang="en-US" altLang="zh-CN" sz="1600" b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if(s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==t) return;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如果只有一个数字则返回，无须排序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mid=(s+t)/2;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msort(s,mid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);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分解左序列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msort(mid+1,t);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分解右序列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i=s, j=mid+1, k=s;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接下来合并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 &amp;&amp; j&lt;=t)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if(a[i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]&lt;=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])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}else{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sym typeface="+mn-ea"/>
            </a:endParaRPr>
          </a:p>
          <a:p>
            <a:r>
              <a:rPr lang="en-US" altLang="zh-CN" sz="1600" b="1" err="1">
                <a:solidFill>
                  <a:srgbClr val="FF0000"/>
                </a:solidFill>
                <a:sym typeface="+mn-ea"/>
              </a:rPr>
              <a:t>                   ans</a:t>
            </a:r>
            <a:r>
              <a:rPr lang="en-US" altLang="zh-CN" sz="1600" b="1">
                <a:solidFill>
                  <a:srgbClr val="FF0000"/>
                </a:solidFill>
                <a:sym typeface="+mn-ea"/>
              </a:rPr>
              <a:t>+=mid-i+1;  //</a:t>
            </a:r>
            <a:r>
              <a:rPr lang="zh-CN" altLang="en-US" sz="1600" b="1" dirty="0">
                <a:solidFill>
                  <a:srgbClr val="FF0000"/>
                </a:solidFill>
                <a:sym typeface="+mn-ea"/>
              </a:rPr>
              <a:t>统计产生逆序对的数量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}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&lt;=mid)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复制左边子序列剩余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i++;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while(j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&lt;=t)                   //</a:t>
            </a:r>
            <a:r>
              <a:rPr lang="zh-CN" altLang="en-US" sz="16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复制右边子序列剩余  </a:t>
            </a:r>
            <a:endParaRPr lang="zh-CN" altLang="en-US" sz="16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{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r[k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a[j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k++; j++;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}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for(int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i=s; i&lt;=t; i++) 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a[i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]=</a:t>
            </a:r>
            <a:r>
              <a:rPr lang="en-US" altLang="zh-CN" sz="1600" b="1" err="1">
                <a:solidFill>
                  <a:schemeClr val="accent2">
                    <a:lumMod val="10000"/>
                  </a:schemeClr>
                </a:solidFill>
                <a:sym typeface="+mn-ea"/>
              </a:rPr>
              <a:t>r[i</a:t>
            </a:r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]; 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        return 0;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altLang="zh-CN" sz="1600" b="1">
                <a:solidFill>
                  <a:schemeClr val="accent2">
                    <a:lumMod val="10000"/>
                  </a:schemeClr>
                </a:solidFill>
                <a:sym typeface="+mn-ea"/>
              </a:rPr>
              <a:t>} </a:t>
            </a:r>
            <a:endParaRPr lang="en-US" altLang="zh-CN" sz="1600" b="1">
              <a:solidFill>
                <a:schemeClr val="accent2">
                  <a:lumMod val="1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908720"/>
            <a:ext cx="6512511" cy="11430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9552" y="2132856"/>
            <a:ext cx="7992888" cy="347472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洛谷</a:t>
            </a:r>
            <a:r>
              <a:rPr lang="en-US" altLang="zh-CN" dirty="0">
                <a:solidFill>
                  <a:schemeClr val="tx1"/>
                </a:solidFill>
              </a:rPr>
              <a:t>P2855</a:t>
            </a:r>
            <a:r>
              <a:rPr lang="zh-CN" altLang="en-US" dirty="0">
                <a:solidFill>
                  <a:schemeClr val="tx1"/>
                </a:solidFill>
              </a:rPr>
              <a:t>河中</a:t>
            </a:r>
            <a:r>
              <a:rPr lang="zh-CN" altLang="en-US" dirty="0" smtClean="0">
                <a:solidFill>
                  <a:schemeClr val="tx1"/>
                </a:solidFill>
              </a:rPr>
              <a:t>跳房子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洛谷</a:t>
            </a:r>
            <a:r>
              <a:rPr lang="en-US" altLang="zh-CN" dirty="0">
                <a:solidFill>
                  <a:schemeClr val="tx1"/>
                </a:solidFill>
              </a:rPr>
              <a:t>P1226【</a:t>
            </a:r>
            <a:r>
              <a:rPr lang="zh-CN" altLang="en-US" dirty="0">
                <a:solidFill>
                  <a:schemeClr val="tx1"/>
                </a:solidFill>
              </a:rPr>
              <a:t>模板</a:t>
            </a:r>
            <a:r>
              <a:rPr lang="en-US" altLang="zh-CN" dirty="0">
                <a:solidFill>
                  <a:schemeClr val="tx1"/>
                </a:solidFill>
              </a:rPr>
              <a:t>】</a:t>
            </a:r>
            <a:r>
              <a:rPr lang="zh-CN" altLang="en-US" dirty="0">
                <a:solidFill>
                  <a:schemeClr val="tx1"/>
                </a:solidFill>
              </a:rPr>
              <a:t>快速幂</a:t>
            </a:r>
            <a:r>
              <a:rPr lang="en-US" altLang="zh-CN" dirty="0">
                <a:solidFill>
                  <a:schemeClr val="tx1"/>
                </a:solidFill>
              </a:rPr>
              <a:t>||</a:t>
            </a:r>
            <a:r>
              <a:rPr lang="zh-CN" altLang="en-US" dirty="0">
                <a:solidFill>
                  <a:schemeClr val="tx1"/>
                </a:solidFill>
              </a:rPr>
              <a:t>取余</a:t>
            </a:r>
            <a:r>
              <a:rPr lang="zh-CN" altLang="en-US" dirty="0" smtClean="0">
                <a:solidFill>
                  <a:schemeClr val="tx1"/>
                </a:solidFill>
              </a:rPr>
              <a:t>运算（参考</a:t>
            </a:r>
            <a:r>
              <a:rPr lang="en-US" altLang="zh-CN" dirty="0" smtClean="0">
                <a:solidFill>
                  <a:schemeClr val="tx1"/>
                </a:solidFill>
              </a:rPr>
              <a:t>《</a:t>
            </a:r>
            <a:r>
              <a:rPr lang="zh-CN" altLang="en-US" dirty="0">
                <a:solidFill>
                  <a:schemeClr val="tx1"/>
                </a:solidFill>
              </a:rPr>
              <a:t>一本通</a:t>
            </a:r>
            <a:r>
              <a:rPr lang="en-US" altLang="zh-CN" dirty="0" smtClean="0">
                <a:solidFill>
                  <a:schemeClr val="tx1"/>
                </a:solidFill>
              </a:rPr>
              <a:t>》P289</a:t>
            </a:r>
            <a:r>
              <a:rPr lang="zh-CN" altLang="en-US" dirty="0" smtClean="0">
                <a:solidFill>
                  <a:schemeClr val="tx1"/>
                </a:solidFill>
              </a:rPr>
              <a:t>例</a:t>
            </a:r>
            <a:r>
              <a:rPr lang="en-US" altLang="zh-CN" dirty="0" smtClean="0">
                <a:solidFill>
                  <a:schemeClr val="tx1"/>
                </a:solidFill>
              </a:rPr>
              <a:t>7.5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endParaRPr lang="en-US" altLang="zh-CN" dirty="0" smtClean="0">
              <a:solidFill>
                <a:schemeClr val="tx1"/>
              </a:solidFill>
            </a:endParaRPr>
          </a:p>
          <a:p>
            <a:r>
              <a:rPr lang="zh-CN" altLang="en-US" dirty="0" smtClean="0">
                <a:solidFill>
                  <a:schemeClr val="tx1"/>
                </a:solidFill>
              </a:rPr>
              <a:t>洛</a:t>
            </a:r>
            <a:r>
              <a:rPr lang="zh-CN" altLang="en-US" dirty="0">
                <a:solidFill>
                  <a:schemeClr val="tx1"/>
                </a:solidFill>
              </a:rPr>
              <a:t>谷</a:t>
            </a:r>
            <a:r>
              <a:rPr lang="en-US" altLang="zh-CN" dirty="0" smtClean="0">
                <a:solidFill>
                  <a:schemeClr val="tx1"/>
                </a:solidFill>
              </a:rPr>
              <a:t>P1908</a:t>
            </a:r>
            <a:r>
              <a:rPr lang="en-US" altLang="zh-CN" dirty="0">
                <a:solidFill>
                  <a:schemeClr val="tx1"/>
                </a:solidFill>
              </a:rPr>
              <a:t> </a:t>
            </a:r>
            <a:r>
              <a:rPr lang="zh-CN" altLang="en-US" dirty="0">
                <a:solidFill>
                  <a:schemeClr val="tx1"/>
                </a:solidFill>
              </a:rPr>
              <a:t>逆序</a:t>
            </a:r>
            <a:r>
              <a:rPr lang="zh-CN" altLang="en-US" dirty="0" smtClean="0">
                <a:solidFill>
                  <a:schemeClr val="tx1"/>
                </a:solidFill>
              </a:rPr>
              <a:t>对</a:t>
            </a:r>
            <a:endParaRPr lang="en-US" altLang="zh-CN" dirty="0" smtClean="0">
              <a:solidFill>
                <a:schemeClr val="tx1"/>
              </a:solidFill>
            </a:endParaRPr>
          </a:p>
          <a:p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</a:endParaRPr>
          </a:p>
          <a:p>
            <a:pPr marL="45720" indent="0">
              <a:buNone/>
            </a:pP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05740" y="476250"/>
            <a:ext cx="2814955" cy="1143000"/>
          </a:xfrm>
        </p:spPr>
        <p:txBody>
          <a:bodyPr/>
          <a:p>
            <a:r>
              <a:rPr lang="zh-CN" altLang="en-US"/>
              <a:t>引例：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539750" y="1619250"/>
            <a:ext cx="7978775" cy="3409315"/>
          </a:xfrm>
        </p:spPr>
        <p:txBody>
          <a:bodyPr>
            <a:noAutofit/>
          </a:bodyPr>
          <a:p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你们玩过猜数字的游戏吗？你的朋友心里想一个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1000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以内的正整数，你可以给出一个数字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，你朋友只要回答“比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大”或者“比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小”或者“猜中”，你能保证在</a:t>
            </a:r>
            <a:r>
              <a:rPr lang="en-US" altLang="zh-CN" sz="2000">
                <a:latin typeface="宋体" panose="02010600030101010101" pitchFamily="2" charset="-122"/>
                <a:sym typeface="+mn-ea"/>
              </a:rPr>
              <a:t>10</a:t>
            </a:r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次以内猜中吗？运气好只要一次就猜中。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zh-CN" altLang="en-US" sz="2000" dirty="0">
                <a:latin typeface="宋体" panose="02010600030101010101" pitchFamily="2" charset="-122"/>
                <a:sym typeface="+mn-ea"/>
              </a:rPr>
              <a:t>   开始猜测是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1000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之间，你可以先猜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，运气好可以一次猜中，如果答案比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大，显然答案不可能在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之间，下一次猜测的区间变为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501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1000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，如果答案比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小，那答案不可能在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500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1000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之间，下一次猜测的区间变为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到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499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。只要每次都猜测区间的中间点，这样就可以把猜测区间缩小一半。由于因此不超过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次询问区间就可以缩小为</a:t>
            </a:r>
            <a:r>
              <a:rPr lang="en-US" altLang="zh-CN" sz="2400">
                <a:latin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sym typeface="+mn-ea"/>
              </a:rPr>
              <a:t>，答案就会猜中了，这就是二分的基本思想。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endParaRPr lang="zh-CN" altLang="en-US" sz="2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60" y="1052736"/>
            <a:ext cx="6512511" cy="1143000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分治算法</a:t>
            </a:r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——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分而治之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187450" y="2564765"/>
            <a:ext cx="6972935" cy="3474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本质就是将一个大规模的问题分解为若干个规模较小的相同子问题，分而治之。</a:t>
            </a: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83568" y="5013176"/>
            <a:ext cx="7848872" cy="13681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80920" cy="11430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分治算法的秘籍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11560" y="1556792"/>
            <a:ext cx="7848872" cy="3474720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分解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：将要解决的问题分解为若干个规模较小、相互独立、与原问题形式相同的子问题。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治理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：求解各个子问题。由于各个子问题与原问题形式相同，只是规模较小而已，而当子问题规划得足够小时，就可以用较简单的方法解决，否则递归的解决各个子问题。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b="1" dirty="0" smtClean="0">
                <a:solidFill>
                  <a:srgbClr val="C00000"/>
                </a:solidFill>
              </a:rPr>
              <a:t>合并</a:t>
            </a:r>
            <a:r>
              <a:rPr lang="zh-CN" altLang="en-US" b="1" dirty="0" smtClean="0">
                <a:solidFill>
                  <a:schemeClr val="bg2">
                    <a:lumMod val="25000"/>
                  </a:schemeClr>
                </a:solidFill>
              </a:rPr>
              <a:t>：按原问题的要求，将子问题的解逐层合并构成原问题的解。</a:t>
            </a:r>
            <a:endParaRPr lang="en-US" altLang="zh-CN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zh-CN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616" y="52292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accent6"/>
                </a:solidFill>
              </a:rPr>
              <a:t>各个子问题形式相同，解决的方法也一样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9992" y="5651956"/>
            <a:ext cx="3525324" cy="369332"/>
          </a:xfrm>
          <a:prstGeom prst="rect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/>
                </a:solidFill>
              </a:rPr>
              <a:t>——</a:t>
            </a:r>
            <a:r>
              <a:rPr lang="zh-CN" altLang="en-US" b="1" dirty="0" smtClean="0">
                <a:solidFill>
                  <a:schemeClr val="accent6"/>
                </a:solidFill>
              </a:rPr>
              <a:t>递归：彰显分治法优势的利器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24152" y="730559"/>
            <a:ext cx="378821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/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查找（数据升序排列）</a:t>
            </a:r>
            <a:endParaRPr lang="en-US" altLang="zh-CN" b="1" dirty="0" smtClean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atinLnBrk="1"/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找到序列中最后一个小于等于</a:t>
            </a:r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55976" y="562206"/>
            <a:ext cx="42484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accent6"/>
                </a:solidFill>
              </a:rPr>
              <a:t>二分法使用的重要前提：有序性</a:t>
            </a:r>
            <a:endParaRPr lang="zh-CN" altLang="en-US" sz="3200" dirty="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331595" y="1772920"/>
            <a:ext cx="711581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void search(int x,int top,int bot)       //二分查找递归过程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{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　　int mid;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　　if (top&lt;=bot)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  {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      mid=(top+bot)/2;                      //求中间数的位置</a:t>
            </a:r>
            <a:endParaRPr lang="zh-CN" altLang="en-US" b="1" dirty="0">
              <a:latin typeface="Arial" panose="020B0604020202020204" pitchFamily="34" charset="0"/>
              <a:sym typeface="+mn-ea"/>
            </a:endParaRPr>
          </a:p>
          <a:p>
            <a:r>
              <a:rPr lang="en-US" altLang="zh-CN" b="1"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sym typeface="+mn-ea"/>
              </a:rPr>
              <a:t>if (x==a[mid]) cout&lt;&lt;“YES”&lt;&lt;endl;       //找到就输出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  　    else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	 if (x&lt;a[mid]) search(x,mid+1,bot);    //判断在前半段还是后半段查找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  	else search(x,top,mid-1);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 }  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 else cout&lt;&lt;"NO"&lt;&lt;endl;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sym typeface="+mn-ea"/>
              </a:rPr>
              <a:t>　　}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b="1" dirty="0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1043861" y="1124625"/>
            <a:ext cx="7344816" cy="554461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zh-CN" altLang="en-US" dirty="0" smtClean="0"/>
              <a:t>归并排序及逆序对</a:t>
            </a:r>
            <a:r>
              <a:rPr lang="en-US" altLang="zh-CN" dirty="0" smtClean="0"/>
              <a:t>——</a:t>
            </a:r>
            <a:r>
              <a:rPr lang="zh-CN" altLang="en-US" dirty="0">
                <a:solidFill>
                  <a:schemeClr val="tx1"/>
                </a:solidFill>
              </a:rPr>
              <a:t>洛谷</a:t>
            </a:r>
            <a:r>
              <a:rPr lang="en-US" altLang="zh-CN" dirty="0">
                <a:solidFill>
                  <a:schemeClr val="tx1"/>
                </a:solidFill>
              </a:rPr>
              <a:t>P1908</a:t>
            </a:r>
            <a:endParaRPr lang="en-US" altLang="zh-CN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归并排序</a:t>
            </a:r>
            <a:r>
              <a:rPr lang="zh-CN" altLang="en-US" dirty="0"/>
              <a:t>是建立在归并操作上的一种有效的排序算法</a:t>
            </a:r>
            <a:r>
              <a:rPr lang="en-US" altLang="zh-CN" dirty="0"/>
              <a:t>,</a:t>
            </a:r>
            <a:r>
              <a:rPr lang="zh-CN" altLang="en-US" dirty="0"/>
              <a:t>该算法是采用分治</a:t>
            </a:r>
            <a:r>
              <a:rPr lang="zh-CN" altLang="en-US" dirty="0" smtClean="0"/>
              <a:t>法的</a:t>
            </a:r>
            <a:r>
              <a:rPr lang="zh-CN" altLang="en-US" dirty="0"/>
              <a:t>一个非常典型的应用。将已有序的子序列合并，得到完全有序的序列；即先使每个子序列有序，再使子序列段间有序。若将两个有序表合并成一个有序表，称为二路归并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45720" indent="0">
              <a:lnSpc>
                <a:spcPct val="150000"/>
              </a:lnSpc>
              <a:buNone/>
            </a:pPr>
            <a:r>
              <a:rPr lang="zh-CN" altLang="en-US" b="1" dirty="0"/>
              <a:t> </a:t>
            </a:r>
            <a:r>
              <a:rPr lang="zh-CN" altLang="en-US" dirty="0"/>
              <a:t>     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762000" y="1066800"/>
            <a:ext cx="722249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基本思想：</a:t>
            </a:r>
            <a:r>
              <a:rPr lang="zh-CN" altLang="en-US" sz="2400" b="1" dirty="0">
                <a:solidFill>
                  <a:schemeClr val="accent2">
                    <a:lumMod val="10000"/>
                  </a:schemeClr>
                </a:solidFill>
                <a:sym typeface="+mn-ea"/>
              </a:rPr>
              <a:t>要分两大步：分解、合并。</a:t>
            </a:r>
            <a:endParaRPr lang="zh-CN" altLang="en-US" sz="3200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</a:endParaRPr>
          </a:p>
          <a:p>
            <a:endParaRPr lang="zh-CN" altLang="en-US" sz="3200" b="1" dirty="0">
              <a:solidFill>
                <a:schemeClr val="accent2">
                  <a:lumMod val="10000"/>
                </a:schemeClr>
              </a:solidFill>
              <a:latin typeface="Arial" panose="020B0604020202020204" pitchFamily="34" charset="0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5365" name="图片 15364" descr="C:\Users\Administrator\Desktop\2.png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1979930" y="1844675"/>
            <a:ext cx="5247640" cy="44557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 descr="1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259840" y="548640"/>
            <a:ext cx="6809105" cy="5453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196340"/>
            <a:ext cx="7886700" cy="40481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732d455f-18d5-4398-8b3f-54da378e5369"/>
  <p:tag name="COMMONDATA" val="eyJoZGlkIjoiMTAzZGVhODBhNzYxOGFjYTAwNTk1MzUwMWEzZjY3MWEifQ=="/>
</p:tagLst>
</file>

<file path=ppt/theme/theme1.xml><?xml version="1.0" encoding="utf-8"?>
<a:theme xmlns:a="http://schemas.openxmlformats.org/drawingml/2006/main" name="气流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气流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气流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2674</Words>
  <Application>WPS 演示</Application>
  <PresentationFormat>全屏显示(4:3)</PresentationFormat>
  <Paragraphs>124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Georgia</vt:lpstr>
      <vt:lpstr>黑体</vt:lpstr>
      <vt:lpstr>楷体</vt:lpstr>
      <vt:lpstr>Trebuchet MS</vt:lpstr>
      <vt:lpstr>方正姚体</vt:lpstr>
      <vt:lpstr>微软雅黑</vt:lpstr>
      <vt:lpstr>Arial Unicode MS</vt:lpstr>
      <vt:lpstr>Calibri</vt:lpstr>
      <vt:lpstr>气流</vt:lpstr>
      <vt:lpstr>  分治算法  ——（Divide and Conquer）</vt:lpstr>
      <vt:lpstr>引例：</vt:lpstr>
      <vt:lpstr>分治算法——分而治之</vt:lpstr>
      <vt:lpstr>分治算法的秘籍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分治算法</dc:title>
  <dc:creator>China</dc:creator>
  <cp:lastModifiedBy>泊偬前核们</cp:lastModifiedBy>
  <cp:revision>100</cp:revision>
  <dcterms:created xsi:type="dcterms:W3CDTF">2018-07-18T00:42:00Z</dcterms:created>
  <dcterms:modified xsi:type="dcterms:W3CDTF">2023-05-05T06:22:23Z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550350DC8AEE4270A18F34F757208FD6_12</vt:lpwstr>
  </property>
  <property fmtid="{D5CDD505-2E9C-101B-9397-08002B2CF9AE}" pid="3" name="KSOProductBuildVer">
    <vt:lpwstr>2052-11.1.0.14036</vt:lpwstr>
  </property>
</Properties>
</file>