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5"/>
  </p:notesMasterIdLst>
  <p:handoutMasterIdLst>
    <p:handoutMasterId r:id="rId28"/>
  </p:handoutMasterIdLst>
  <p:sldIdLst>
    <p:sldId id="3347" r:id="rId3"/>
    <p:sldId id="3284" r:id="rId4"/>
    <p:sldId id="3292" r:id="rId6"/>
    <p:sldId id="3306" r:id="rId7"/>
    <p:sldId id="3307" r:id="rId8"/>
    <p:sldId id="3328" r:id="rId9"/>
    <p:sldId id="3329" r:id="rId10"/>
    <p:sldId id="3294" r:id="rId11"/>
    <p:sldId id="3309" r:id="rId12"/>
    <p:sldId id="3312" r:id="rId13"/>
    <p:sldId id="3313" r:id="rId14"/>
    <p:sldId id="3297" r:id="rId15"/>
    <p:sldId id="3316" r:id="rId16"/>
    <p:sldId id="3317" r:id="rId17"/>
    <p:sldId id="3318" r:id="rId18"/>
    <p:sldId id="3315" r:id="rId19"/>
    <p:sldId id="3298" r:id="rId20"/>
    <p:sldId id="3320" r:id="rId21"/>
    <p:sldId id="3301" r:id="rId22"/>
    <p:sldId id="3322" r:id="rId23"/>
    <p:sldId id="3300" r:id="rId24"/>
    <p:sldId id="3303" r:id="rId25"/>
    <p:sldId id="3302" r:id="rId26"/>
    <p:sldId id="3296" r:id="rId27"/>
  </p:sldIdLst>
  <p:sldSz cx="12858750" cy="7232650"/>
  <p:notesSz cx="6858000" cy="9144000"/>
  <p:custDataLst>
    <p:tags r:id="rId32"/>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5" orient="horz" pos="4183" userDrawn="1">
          <p15:clr>
            <a:srgbClr val="A4A3A4"/>
          </p15:clr>
        </p15:guide>
        <p15:guide id="6" pos="7588" userDrawn="1">
          <p15:clr>
            <a:srgbClr val="A4A3A4"/>
          </p15:clr>
        </p15:guide>
        <p15:guide id="7" pos="376" userDrawn="1">
          <p15:clr>
            <a:srgbClr val="A4A3A4"/>
          </p15:clr>
        </p15:guide>
        <p15:guide id="8" pos="133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2FDB2607-1784-4EEB-B798-7EB5836EED8A}">
        <p14:showMediaCtrls xmlns:p14="http://schemas.microsoft.com/office/powerpoint/2010/main" val="1"/>
      </p:ext>
    </p:extLst>
  </p:showPr>
  <p:clrMru>
    <a:srgbClr val="900000"/>
    <a:srgbClr val="0FC7D3"/>
    <a:srgbClr val="EC206C"/>
    <a:srgbClr val="BC148E"/>
    <a:srgbClr val="0A1A3B"/>
    <a:srgbClr val="CE000D"/>
    <a:srgbClr val="FE67BE"/>
    <a:srgbClr val="84004C"/>
    <a:srgbClr val="8B2FC3"/>
    <a:srgbClr val="C924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25635" autoAdjust="0"/>
    <p:restoredTop sz="92986" autoAdjust="0"/>
  </p:normalViewPr>
  <p:slideViewPr>
    <p:cSldViewPr showGuides="1">
      <p:cViewPr varScale="1">
        <p:scale>
          <a:sx n="65" d="100"/>
          <a:sy n="65" d="100"/>
        </p:scale>
        <p:origin x="-126" y="-738"/>
      </p:cViewPr>
      <p:guideLst>
        <p:guide orient="horz" pos="328"/>
        <p:guide pos="4050"/>
        <p:guide orient="horz" pos="4183"/>
        <p:guide pos="7588"/>
        <p:guide pos="376"/>
        <p:guide pos="1336"/>
      </p:guideLst>
    </p:cSldViewPr>
  </p:slideViewPr>
  <p:outlineViewPr>
    <p:cViewPr>
      <p:scale>
        <a:sx n="100" d="100"/>
        <a:sy n="100" d="100"/>
      </p:scale>
      <p:origin x="0" y="-14412"/>
    </p:cViewPr>
  </p:outlineViewPr>
  <p:notesTextViewPr>
    <p:cViewPr>
      <p:scale>
        <a:sx n="1" d="1"/>
        <a:sy n="1" d="1"/>
      </p:scale>
      <p:origin x="0" y="0"/>
    </p:cViewPr>
  </p:notesTextViewPr>
  <p:sorterViewPr>
    <p:cViewPr>
      <p:scale>
        <a:sx n="132" d="100"/>
        <a:sy n="132" d="100"/>
      </p:scale>
      <p:origin x="0" y="0"/>
    </p:cViewPr>
  </p:sorterViewPr>
  <p:notesViewPr>
    <p:cSldViewPr>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2" Type="http://schemas.openxmlformats.org/officeDocument/2006/relationships/tags" Target="tags/tag19.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4400" rtl="0" eaLnBrk="1" latinLnBrk="0" hangingPunct="1">
      <a:defRPr sz="1300" kern="1200">
        <a:solidFill>
          <a:schemeClr val="tx1"/>
        </a:solidFill>
        <a:latin typeface="+mn-lt"/>
        <a:ea typeface="+mn-ea"/>
        <a:cs typeface="+mn-cs"/>
      </a:defRPr>
    </a:lvl6pPr>
    <a:lvl7pPr marL="2742565" algn="l" defTabSz="914400" rtl="0" eaLnBrk="1" latinLnBrk="0" hangingPunct="1">
      <a:defRPr sz="1300" kern="1200">
        <a:solidFill>
          <a:schemeClr val="tx1"/>
        </a:solidFill>
        <a:latin typeface="+mn-lt"/>
        <a:ea typeface="+mn-ea"/>
        <a:cs typeface="+mn-cs"/>
      </a:defRPr>
    </a:lvl7pPr>
    <a:lvl8pPr marL="3199765" algn="l" defTabSz="914400" rtl="0" eaLnBrk="1" latinLnBrk="0" hangingPunct="1">
      <a:defRPr sz="1300" kern="1200">
        <a:solidFill>
          <a:schemeClr val="tx1"/>
        </a:solidFill>
        <a:latin typeface="+mn-lt"/>
        <a:ea typeface="+mn-ea"/>
        <a:cs typeface="+mn-cs"/>
      </a:defRPr>
    </a:lvl8pPr>
    <a:lvl9pPr marL="3656965" algn="l" defTabSz="91440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圆角矩形 5"/>
          <p:cNvSpPr/>
          <p:nvPr userDrawn="1"/>
        </p:nvSpPr>
        <p:spPr>
          <a:xfrm rot="18892707">
            <a:off x="484913" y="-37618"/>
            <a:ext cx="971333" cy="291198"/>
          </a:xfrm>
          <a:prstGeom prst="roundRect">
            <a:avLst>
              <a:gd name="adj" fmla="val 50000"/>
            </a:avLst>
          </a:prstGeom>
          <a:gradFill flip="none" rotWithShape="1">
            <a:gsLst>
              <a:gs pos="0">
                <a:srgbClr val="F06A48"/>
              </a:gs>
              <a:gs pos="50000">
                <a:srgbClr val="E65F4D"/>
              </a:gs>
              <a:gs pos="100000">
                <a:srgbClr val="DC5153"/>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userDrawn="1"/>
        </p:nvSpPr>
        <p:spPr>
          <a:xfrm rot="18892707">
            <a:off x="102146" y="473594"/>
            <a:ext cx="283734" cy="99342"/>
          </a:xfrm>
          <a:prstGeom prst="roundRect">
            <a:avLst>
              <a:gd name="adj" fmla="val 50000"/>
            </a:avLst>
          </a:prstGeom>
          <a:gradFill flip="none" rotWithShape="1">
            <a:gsLst>
              <a:gs pos="0">
                <a:srgbClr val="F06A48"/>
              </a:gs>
              <a:gs pos="50000">
                <a:srgbClr val="E65F4D"/>
              </a:gs>
              <a:gs pos="100000">
                <a:srgbClr val="DC5153"/>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userDrawn="1"/>
        </p:nvSpPr>
        <p:spPr>
          <a:xfrm rot="18892707">
            <a:off x="159229" y="295218"/>
            <a:ext cx="207326" cy="6920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userDrawn="1"/>
        </p:nvSpPr>
        <p:spPr>
          <a:xfrm rot="18892707">
            <a:off x="11354657" y="5068828"/>
            <a:ext cx="2813022" cy="843322"/>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userDrawn="1"/>
        </p:nvSpPr>
        <p:spPr>
          <a:xfrm rot="18892707">
            <a:off x="12070231" y="7191720"/>
            <a:ext cx="556231" cy="168152"/>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userDrawn="1"/>
        </p:nvSpPr>
        <p:spPr>
          <a:xfrm rot="18892707">
            <a:off x="12152322" y="6783414"/>
            <a:ext cx="492871" cy="71039"/>
          </a:xfrm>
          <a:prstGeom prst="roundRect">
            <a:avLst>
              <a:gd name="adj" fmla="val 50000"/>
            </a:avLst>
          </a:prstGeom>
          <a:gradFill flip="none" rotWithShape="1">
            <a:gsLst>
              <a:gs pos="0">
                <a:srgbClr val="FEC82B"/>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角矩形 18"/>
          <p:cNvSpPr/>
          <p:nvPr userDrawn="1"/>
        </p:nvSpPr>
        <p:spPr>
          <a:xfrm rot="18892707">
            <a:off x="12480640" y="5409672"/>
            <a:ext cx="1462945" cy="527762"/>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3A93E93-166D-47F5-9EF1-ACEABE24AEE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18D5ACA-62CA-46DB-AD6B-12EDD6D51A23}" type="slidenum">
              <a:rPr lang="zh-CN" altLang="en-US" smtClean="0"/>
            </a:fld>
            <a:endParaRPr lang="zh-CN" altLang="en-US"/>
          </a:p>
        </p:txBody>
      </p:sp>
      <p:sp>
        <p:nvSpPr>
          <p:cNvPr id="7" name="矩形 6"/>
          <p:cNvSpPr/>
          <p:nvPr userDrawn="1"/>
        </p:nvSpPr>
        <p:spPr>
          <a:xfrm>
            <a:off x="9326647" y="6754480"/>
            <a:ext cx="775136" cy="246221"/>
          </a:xfrm>
          <a:prstGeom prst="rect">
            <a:avLst/>
          </a:prstGeom>
        </p:spPr>
        <p:txBody>
          <a:bodyPr wrap="square">
            <a:spAutoFit/>
          </a:bodyPr>
          <a:lstStyle/>
          <a:p>
            <a:pPr fontAlgn="auto">
              <a:spcBef>
                <a:spcPts val="0"/>
              </a:spcBef>
              <a:spcAft>
                <a:spcPts val="0"/>
              </a:spcAft>
            </a:pP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pPr>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pP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pPr>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pPr>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pPr>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pPr>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pPr>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r>
              <a:rPr lang="en-US" altLang="zh-CN" sz="100" dirty="0" smtClean="0">
                <a:solidFill>
                  <a:prstClr val="white"/>
                </a:solidFill>
                <a:latin typeface="Calibri" panose="020F0502020204030204"/>
                <a:ea typeface="宋体" panose="02010600030101010101" pitchFamily="2" charset="-122"/>
              </a:rPr>
              <a:t>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pPr>
            <a:r>
              <a:rPr lang="zh-CN" altLang="en-US" sz="100" dirty="0" smtClean="0">
                <a:solidFill>
                  <a:prstClr val="white"/>
                </a:solidFill>
                <a:latin typeface="Calibri" panose="020F0502020204030204"/>
                <a:ea typeface="宋体" panose="02010600030101010101" pitchFamily="2" charset="-122"/>
              </a:rPr>
              <a:t>字体下载：</a:t>
            </a:r>
            <a:r>
              <a:rPr lang="en-US" altLang="zh-CN" sz="100" dirty="0" smtClean="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pPr>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43A93E93-166D-47F5-9EF1-ACEABE24AEEA}" type="datetimeFigureOut">
              <a:rPr lang="zh-CN" altLang="en-US" smtClean="0"/>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8.xml"/><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tags" Target="../tags/tag16.xml"/><Relationship Id="rId3" Type="http://schemas.openxmlformats.org/officeDocument/2006/relationships/image" Target="../media/image19.png"/><Relationship Id="rId2" Type="http://schemas.openxmlformats.org/officeDocument/2006/relationships/tags" Target="../tags/tag15.xml"/><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6.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30.png"/><Relationship Id="rId3" Type="http://schemas.openxmlformats.org/officeDocument/2006/relationships/image" Target="../media/image29.png"/><Relationship Id="rId2" Type="http://schemas.openxmlformats.org/officeDocument/2006/relationships/tags" Target="../tags/tag17.xml"/><Relationship Id="rId1"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tags" Target="../tags/tag6.xml"/><Relationship Id="rId2" Type="http://schemas.openxmlformats.org/officeDocument/2006/relationships/image" Target="../media/image6.png"/><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tags" Target="../tags/tag7.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1" name="文本占位符 7170"/>
          <p:cNvSpPr>
            <a:spLocks noGrp="1"/>
          </p:cNvSpPr>
          <p:nvPr>
            <p:ph type="body" idx="1"/>
            <p:custDataLst>
              <p:tags r:id="rId1"/>
            </p:custDataLst>
          </p:nvPr>
        </p:nvSpPr>
        <p:spPr>
          <a:xfrm>
            <a:off x="1389380" y="591820"/>
            <a:ext cx="9289415" cy="6205220"/>
          </a:xfrm>
        </p:spPr>
        <p:txBody>
          <a:bodyPr>
            <a:normAutofit lnSpcReduction="10000"/>
          </a:bodyPr>
          <a:p>
            <a:pPr marL="450850" indent="-450850">
              <a:lnSpc>
                <a:spcPct val="150000"/>
              </a:lnSpc>
            </a:pPr>
            <a:r>
              <a:rPr lang="zh-CN" altLang="en-US" b="1" dirty="0">
                <a:solidFill>
                  <a:srgbClr val="FF0000"/>
                </a:solidFill>
              </a:rPr>
              <a:t>动态规划</a:t>
            </a:r>
            <a:r>
              <a:rPr lang="zh-CN" altLang="en-US" b="1" dirty="0"/>
              <a:t>是由美国数学家贝尔曼</a:t>
            </a:r>
            <a:r>
              <a:rPr lang="en-US" altLang="zh-CN" b="1" dirty="0"/>
              <a:t>(R. Bellman) </a:t>
            </a:r>
            <a:r>
              <a:rPr lang="zh-CN" altLang="en-US" b="1" dirty="0"/>
              <a:t>于 </a:t>
            </a:r>
            <a:r>
              <a:rPr lang="en-US" altLang="zh-CN" b="1" dirty="0"/>
              <a:t>1957</a:t>
            </a:r>
            <a:r>
              <a:rPr lang="zh-CN" altLang="en-US" b="1" dirty="0"/>
              <a:t>年在《</a:t>
            </a:r>
            <a:r>
              <a:rPr lang="en-US" altLang="zh-CN" b="1" dirty="0"/>
              <a:t>Dynamic Programming</a:t>
            </a:r>
            <a:r>
              <a:rPr lang="zh-CN" altLang="en-US" b="1" dirty="0"/>
              <a:t>》一书中提出的</a:t>
            </a:r>
            <a:r>
              <a:rPr lang="en-US" altLang="zh-CN" b="1"/>
              <a:t>;</a:t>
            </a:r>
            <a:endParaRPr lang="en-US" altLang="zh-CN" b="1"/>
          </a:p>
          <a:p>
            <a:pPr marL="450850" indent="-450850">
              <a:lnSpc>
                <a:spcPct val="150000"/>
              </a:lnSpc>
            </a:pPr>
            <a:r>
              <a:rPr lang="zh-CN" altLang="en-US" b="1" dirty="0">
                <a:sym typeface="+mn-ea"/>
              </a:rPr>
              <a:t>《</a:t>
            </a:r>
            <a:r>
              <a:rPr lang="en-US" altLang="zh-CN" b="1" dirty="0">
                <a:sym typeface="+mn-ea"/>
              </a:rPr>
              <a:t>Dynamic Programming</a:t>
            </a:r>
            <a:r>
              <a:rPr lang="zh-CN" altLang="en-US" b="1" dirty="0">
                <a:sym typeface="+mn-ea"/>
              </a:rPr>
              <a:t>》中的</a:t>
            </a:r>
            <a:r>
              <a:rPr lang="en-US" altLang="zh-CN" b="1" dirty="0">
                <a:sym typeface="+mn-ea"/>
              </a:rPr>
              <a:t>“Programming”</a:t>
            </a:r>
            <a:r>
              <a:rPr lang="zh-CN" altLang="en-US" b="1" dirty="0">
                <a:sym typeface="+mn-ea"/>
              </a:rPr>
              <a:t>不是编程的意思，而是指一种表格处理方法。</a:t>
            </a:r>
            <a:r>
              <a:rPr lang="zh-CN" altLang="en-US" b="1" u="sng" dirty="0">
                <a:solidFill>
                  <a:schemeClr val="accent5">
                    <a:lumMod val="75000"/>
                  </a:schemeClr>
                </a:solidFill>
                <a:sym typeface="+mn-ea"/>
              </a:rPr>
              <a:t>我们把每一步得到的子问题结果存储在表格里，每次遇到该子问题时不需要再求解一遍，只需查询表格即可。</a:t>
            </a:r>
            <a:endParaRPr lang="en-US" altLang="zh-CN" b="1"/>
          </a:p>
          <a:p>
            <a:pPr marL="450850" indent="-450850">
              <a:lnSpc>
                <a:spcPct val="150000"/>
              </a:lnSpc>
            </a:pP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71">
                                            <p:txEl>
                                              <p:charRg st="0" end="54"/>
                                            </p:txEl>
                                          </p:spTgt>
                                        </p:tgtEl>
                                        <p:attrNameLst>
                                          <p:attrName>style.visibility</p:attrName>
                                        </p:attrNameLst>
                                      </p:cBhvr>
                                      <p:to>
                                        <p:strVal val="visible"/>
                                      </p:to>
                                    </p:set>
                                    <p:anim calcmode="lin" valueType="num">
                                      <p:cBhvr additive="base">
                                        <p:cTn id="7" dur="500" fill="hold"/>
                                        <p:tgtEl>
                                          <p:spTgt spid="7171">
                                            <p:txEl>
                                              <p:charRg st="0" end="54"/>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171">
                                            <p:txEl>
                                              <p:charRg st="0" end="5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8"/>
          <p:cNvPicPr>
            <a:picLocks noChangeAspect="1"/>
          </p:cNvPicPr>
          <p:nvPr/>
        </p:nvPicPr>
        <p:blipFill>
          <a:blip r:embed="rId1"/>
          <a:srcRect l="2746" r="4441"/>
          <a:stretch>
            <a:fillRect/>
          </a:stretch>
        </p:blipFill>
        <p:spPr>
          <a:xfrm>
            <a:off x="344805" y="231775"/>
            <a:ext cx="12169140" cy="554355"/>
          </a:xfrm>
          <a:prstGeom prst="rect">
            <a:avLst/>
          </a:prstGeom>
        </p:spPr>
      </p:pic>
      <p:pic>
        <p:nvPicPr>
          <p:cNvPr id="3" name="图片 2" descr="9"/>
          <p:cNvPicPr>
            <a:picLocks noChangeAspect="1"/>
          </p:cNvPicPr>
          <p:nvPr/>
        </p:nvPicPr>
        <p:blipFill>
          <a:blip r:embed="rId2"/>
          <a:stretch>
            <a:fillRect/>
          </a:stretch>
        </p:blipFill>
        <p:spPr>
          <a:xfrm>
            <a:off x="309245" y="1023620"/>
            <a:ext cx="12169775" cy="1168400"/>
          </a:xfrm>
          <a:prstGeom prst="rect">
            <a:avLst/>
          </a:prstGeom>
        </p:spPr>
      </p:pic>
      <p:pic>
        <p:nvPicPr>
          <p:cNvPr id="4" name="图片 3" descr="10"/>
          <p:cNvPicPr>
            <a:picLocks noChangeAspect="1"/>
          </p:cNvPicPr>
          <p:nvPr/>
        </p:nvPicPr>
        <p:blipFill>
          <a:blip r:embed="rId3"/>
          <a:stretch>
            <a:fillRect/>
          </a:stretch>
        </p:blipFill>
        <p:spPr>
          <a:xfrm>
            <a:off x="309245" y="2319655"/>
            <a:ext cx="12185015" cy="1118235"/>
          </a:xfrm>
          <a:prstGeom prst="rect">
            <a:avLst/>
          </a:prstGeom>
        </p:spPr>
      </p:pic>
      <p:grpSp>
        <p:nvGrpSpPr>
          <p:cNvPr id="7" name="组合 6"/>
          <p:cNvGrpSpPr/>
          <p:nvPr/>
        </p:nvGrpSpPr>
        <p:grpSpPr>
          <a:xfrm>
            <a:off x="309245" y="3688080"/>
            <a:ext cx="12304395" cy="1042670"/>
            <a:chOff x="543" y="6637"/>
            <a:chExt cx="19377" cy="1642"/>
          </a:xfrm>
        </p:grpSpPr>
        <p:pic>
          <p:nvPicPr>
            <p:cNvPr id="5" name="图片 4" descr="11"/>
            <p:cNvPicPr>
              <a:picLocks noChangeAspect="1"/>
            </p:cNvPicPr>
            <p:nvPr/>
          </p:nvPicPr>
          <p:blipFill>
            <a:blip r:embed="rId4"/>
            <a:stretch>
              <a:fillRect/>
            </a:stretch>
          </p:blipFill>
          <p:spPr>
            <a:xfrm>
              <a:off x="543" y="6637"/>
              <a:ext cx="17555" cy="1642"/>
            </a:xfrm>
            <a:prstGeom prst="rect">
              <a:avLst/>
            </a:prstGeom>
          </p:spPr>
        </p:pic>
        <p:sp>
          <p:nvSpPr>
            <p:cNvPr id="6" name="文本框 5"/>
            <p:cNvSpPr txBox="1"/>
            <p:nvPr/>
          </p:nvSpPr>
          <p:spPr>
            <a:xfrm>
              <a:off x="18290" y="7387"/>
              <a:ext cx="1631" cy="801"/>
            </a:xfrm>
            <a:prstGeom prst="rect">
              <a:avLst/>
            </a:prstGeom>
            <a:solidFill>
              <a:schemeClr val="accent3">
                <a:lumMod val="60000"/>
                <a:lumOff val="40000"/>
              </a:schemeClr>
            </a:solidFill>
          </p:spPr>
          <p:txBody>
            <a:bodyPr wrap="square" rtlCol="0">
              <a:noAutofit/>
            </a:bodyPr>
            <a:p>
              <a:r>
                <a:rPr lang="en-US" altLang="zh-CN" b="1">
                  <a:solidFill>
                    <a:schemeClr val="bg1"/>
                  </a:solidFill>
                </a:rPr>
                <a:t>K&gt;=0</a:t>
              </a:r>
              <a:endParaRPr lang="en-US" altLang="zh-CN" b="1">
                <a:solidFill>
                  <a:schemeClr val="bg1"/>
                </a:solidFill>
              </a:endParaRPr>
            </a:p>
          </p:txBody>
        </p:sp>
      </p:grpSp>
      <p:sp>
        <p:nvSpPr>
          <p:cNvPr id="8" name="文本框 7"/>
          <p:cNvSpPr txBox="1"/>
          <p:nvPr/>
        </p:nvSpPr>
        <p:spPr>
          <a:xfrm>
            <a:off x="967740" y="4984115"/>
            <a:ext cx="10923270" cy="460375"/>
          </a:xfrm>
          <a:prstGeom prst="rect">
            <a:avLst/>
          </a:prstGeom>
          <a:noFill/>
        </p:spPr>
        <p:txBody>
          <a:bodyPr wrap="square" rtlCol="0">
            <a:spAutoFit/>
          </a:bodyPr>
          <a:p>
            <a:r>
              <a:rPr lang="zh-CN" altLang="en-US" sz="2400" b="1">
                <a:solidFill>
                  <a:srgbClr val="FF0000"/>
                </a:solidFill>
              </a:rPr>
              <a:t>将第</a:t>
            </a:r>
            <a:r>
              <a:rPr lang="en-US" altLang="zh-CN" sz="2400" b="1">
                <a:solidFill>
                  <a:srgbClr val="FF0000"/>
                </a:solidFill>
              </a:rPr>
              <a:t>2</a:t>
            </a:r>
            <a:r>
              <a:rPr lang="zh-CN" altLang="en-US" sz="2400" b="1">
                <a:solidFill>
                  <a:srgbClr val="FF0000"/>
                </a:solidFill>
              </a:rPr>
              <a:t>步的</a:t>
            </a:r>
            <a:r>
              <a:rPr lang="en-US" altLang="zh-CN" sz="2400" b="1">
                <a:solidFill>
                  <a:srgbClr val="FF0000"/>
                </a:solidFill>
              </a:rPr>
              <a:t>j</a:t>
            </a:r>
            <a:r>
              <a:rPr lang="zh-CN" altLang="en-US" sz="2400" b="1">
                <a:solidFill>
                  <a:srgbClr val="FF0000"/>
                </a:solidFill>
              </a:rPr>
              <a:t>换成</a:t>
            </a:r>
            <a:r>
              <a:rPr lang="en-US" altLang="zh-CN" sz="2400" b="1">
                <a:solidFill>
                  <a:srgbClr val="FF0000"/>
                </a:solidFill>
              </a:rPr>
              <a:t>j-w[i]</a:t>
            </a:r>
            <a:r>
              <a:rPr lang="zh-CN" altLang="en-US" sz="2400" b="1">
                <a:solidFill>
                  <a:srgbClr val="FF0000"/>
                </a:solidFill>
              </a:rPr>
              <a:t>得到：</a:t>
            </a:r>
            <a:r>
              <a:rPr lang="en-US" altLang="zh-CN" sz="2400" b="1">
                <a:solidFill>
                  <a:srgbClr val="FF0000"/>
                </a:solidFill>
              </a:rPr>
              <a:t>f[i][j-w[i]]=max(f[i-1][j-w[i]-k*w[i]]+k*v[i]),</a:t>
            </a:r>
            <a:r>
              <a:rPr lang="zh-CN" altLang="en-US" sz="2400" b="1">
                <a:solidFill>
                  <a:srgbClr val="FF0000"/>
                </a:solidFill>
              </a:rPr>
              <a:t>结合第</a:t>
            </a:r>
            <a:r>
              <a:rPr lang="en-US" altLang="zh-CN" sz="2400" b="1">
                <a:solidFill>
                  <a:srgbClr val="FF0000"/>
                </a:solidFill>
              </a:rPr>
              <a:t>4</a:t>
            </a:r>
            <a:r>
              <a:rPr lang="zh-CN" altLang="en-US" sz="2400" b="1">
                <a:solidFill>
                  <a:srgbClr val="FF0000"/>
                </a:solidFill>
              </a:rPr>
              <a:t>步</a:t>
            </a:r>
            <a:endParaRPr lang="zh-CN" altLang="en-US" sz="2400" b="1">
              <a:solidFill>
                <a:srgbClr val="FF0000"/>
              </a:solidFill>
            </a:endParaRPr>
          </a:p>
        </p:txBody>
      </p:sp>
      <p:grpSp>
        <p:nvGrpSpPr>
          <p:cNvPr id="11" name="组合 10"/>
          <p:cNvGrpSpPr/>
          <p:nvPr/>
        </p:nvGrpSpPr>
        <p:grpSpPr>
          <a:xfrm>
            <a:off x="669290" y="5755640"/>
            <a:ext cx="11523980" cy="952500"/>
            <a:chOff x="1054" y="9064"/>
            <a:chExt cx="18148" cy="1500"/>
          </a:xfrm>
        </p:grpSpPr>
        <p:pic>
          <p:nvPicPr>
            <p:cNvPr id="9" name="图片 8" descr="12"/>
            <p:cNvPicPr>
              <a:picLocks noChangeAspect="1"/>
            </p:cNvPicPr>
            <p:nvPr/>
          </p:nvPicPr>
          <p:blipFill>
            <a:blip r:embed="rId5"/>
            <a:stretch>
              <a:fillRect/>
            </a:stretch>
          </p:blipFill>
          <p:spPr>
            <a:xfrm>
              <a:off x="5136" y="9447"/>
              <a:ext cx="14066" cy="834"/>
            </a:xfrm>
            <a:prstGeom prst="rect">
              <a:avLst/>
            </a:prstGeom>
          </p:spPr>
        </p:pic>
        <p:sp>
          <p:nvSpPr>
            <p:cNvPr id="10" name="矩形 9"/>
            <p:cNvSpPr/>
            <p:nvPr>
              <p:custDataLst>
                <p:tags r:id="rId6"/>
              </p:custDataLst>
            </p:nvPr>
          </p:nvSpPr>
          <p:spPr>
            <a:xfrm>
              <a:off x="1054" y="9064"/>
              <a:ext cx="3712" cy="1501"/>
            </a:xfrm>
            <a:prstGeom prst="rect">
              <a:avLst/>
            </a:prstGeom>
            <a:solidFill>
              <a:srgbClr val="FFFF00"/>
            </a:solidFill>
          </p:spPr>
          <p:txBody>
            <a:bodyPr wrap="square">
              <a:spAutoFit/>
            </a:bodyPr>
            <a:p>
              <a:pPr algn="ctr"/>
              <a:r>
                <a:rPr lang="zh-CN" altLang="en-US" sz="2800" b="1" dirty="0" smtClean="0">
                  <a:solidFill>
                    <a:srgbClr val="FF0000"/>
                  </a:solidFill>
                  <a:highlight>
                    <a:srgbClr val="FFFF00"/>
                  </a:highlight>
                  <a:latin typeface="黑体" panose="02010609060101010101" pitchFamily="49" charset="-122"/>
                  <a:ea typeface="黑体" panose="02010609060101010101" pitchFamily="49" charset="-122"/>
                </a:rPr>
                <a:t>完全背包</a:t>
              </a:r>
              <a:endParaRPr lang="zh-CN" altLang="en-US" sz="2800" b="1" dirty="0" smtClean="0">
                <a:solidFill>
                  <a:srgbClr val="FF0000"/>
                </a:solidFill>
                <a:highlight>
                  <a:srgbClr val="FFFF00"/>
                </a:highlight>
                <a:latin typeface="黑体" panose="02010609060101010101" pitchFamily="49" charset="-122"/>
                <a:ea typeface="黑体" panose="02010609060101010101" pitchFamily="49" charset="-122"/>
              </a:endParaRPr>
            </a:p>
            <a:p>
              <a:pPr algn="ctr"/>
              <a:r>
                <a:rPr lang="zh-CN" altLang="en-US" sz="2800" b="1" dirty="0">
                  <a:solidFill>
                    <a:srgbClr val="FF0000"/>
                  </a:solidFill>
                  <a:highlight>
                    <a:srgbClr val="FFFF00"/>
                  </a:highlight>
                  <a:latin typeface="黑体" panose="02010609060101010101" pitchFamily="49" charset="-122"/>
                  <a:ea typeface="黑体" panose="02010609060101010101" pitchFamily="49" charset="-122"/>
                </a:rPr>
                <a:t>状态转移方程：</a:t>
              </a:r>
              <a:endParaRPr lang="zh-CN" altLang="en-US" sz="2800" b="1" dirty="0">
                <a:solidFill>
                  <a:srgbClr val="FF0000"/>
                </a:solidFill>
                <a:highlight>
                  <a:srgbClr val="FFFF00"/>
                </a:highlight>
                <a:latin typeface="黑体" panose="02010609060101010101" pitchFamily="49" charset="-122"/>
                <a:ea typeface="黑体" panose="020106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矩形 9"/>
          <p:cNvSpPr/>
          <p:nvPr>
            <p:custDataLst>
              <p:tags r:id="rId1"/>
            </p:custDataLst>
          </p:nvPr>
        </p:nvSpPr>
        <p:spPr>
          <a:xfrm>
            <a:off x="669290" y="3399790"/>
            <a:ext cx="2357120" cy="521970"/>
          </a:xfrm>
          <a:prstGeom prst="rect">
            <a:avLst/>
          </a:prstGeom>
          <a:solidFill>
            <a:srgbClr val="FFFF00"/>
          </a:solidFill>
        </p:spPr>
        <p:txBody>
          <a:bodyPr wrap="square">
            <a:spAutoFit/>
          </a:bodyPr>
          <a:p>
            <a:pPr algn="ctr"/>
            <a:r>
              <a:rPr lang="zh-CN" altLang="en-US" sz="2800" b="1" dirty="0" smtClean="0">
                <a:solidFill>
                  <a:srgbClr val="FF0000"/>
                </a:solidFill>
                <a:highlight>
                  <a:srgbClr val="FFFF00"/>
                </a:highlight>
                <a:latin typeface="黑体" panose="02010609060101010101" pitchFamily="49" charset="-122"/>
                <a:ea typeface="黑体" panose="02010609060101010101" pitchFamily="49" charset="-122"/>
              </a:rPr>
              <a:t>空间优化</a:t>
            </a:r>
            <a:endParaRPr lang="zh-CN" altLang="en-US" sz="2800" b="1" dirty="0">
              <a:solidFill>
                <a:srgbClr val="FF0000"/>
              </a:solidFill>
              <a:highlight>
                <a:srgbClr val="FFFF00"/>
              </a:highlight>
              <a:latin typeface="黑体" panose="02010609060101010101" pitchFamily="49" charset="-122"/>
              <a:ea typeface="黑体" panose="02010609060101010101" pitchFamily="49" charset="-122"/>
            </a:endParaRPr>
          </a:p>
        </p:txBody>
      </p:sp>
      <p:sp>
        <p:nvSpPr>
          <p:cNvPr id="8" name="矩形 7"/>
          <p:cNvSpPr/>
          <p:nvPr>
            <p:custDataLst>
              <p:tags r:id="rId2"/>
            </p:custDataLst>
          </p:nvPr>
        </p:nvSpPr>
        <p:spPr>
          <a:xfrm>
            <a:off x="2757446" y="4204077"/>
            <a:ext cx="11287204" cy="2676525"/>
          </a:xfrm>
          <a:prstGeom prst="rect">
            <a:avLst/>
          </a:prstGeom>
        </p:spPr>
        <p:txBody>
          <a:bodyPr wrap="square">
            <a:spAutoFit/>
          </a:bodyPr>
          <a:p>
            <a:r>
              <a:rPr lang="en-US" altLang="zh-CN" sz="2400" i="1" dirty="0" smtClean="0"/>
              <a:t>           for(</a:t>
            </a:r>
            <a:r>
              <a:rPr lang="en-US" altLang="zh-CN" sz="2400" i="1" dirty="0" err="1" smtClean="0"/>
              <a:t>int</a:t>
            </a:r>
            <a:r>
              <a:rPr lang="en-US" altLang="zh-CN" sz="2400" i="1" dirty="0" smtClean="0"/>
              <a:t> </a:t>
            </a:r>
            <a:r>
              <a:rPr lang="en-US" altLang="zh-CN" sz="2400" i="1" dirty="0" err="1" smtClean="0"/>
              <a:t>i</a:t>
            </a:r>
            <a:r>
              <a:rPr lang="en-US" altLang="zh-CN" sz="2400" i="1" dirty="0" smtClean="0"/>
              <a:t>=1;i&lt;=</a:t>
            </a:r>
            <a:r>
              <a:rPr lang="en-US" altLang="zh-CN" sz="2400" i="1" dirty="0" err="1" smtClean="0"/>
              <a:t>n;i</a:t>
            </a:r>
            <a:r>
              <a:rPr lang="en-US" altLang="zh-CN" sz="2400" i="1" dirty="0" smtClean="0"/>
              <a:t>++)</a:t>
            </a:r>
            <a:endParaRPr lang="en-US" altLang="zh-CN" sz="2400" i="1" dirty="0" smtClean="0"/>
          </a:p>
          <a:p>
            <a:r>
              <a:rPr lang="en-US" altLang="zh-CN" sz="2400" i="1" dirty="0" smtClean="0"/>
              <a:t>	  </a:t>
            </a:r>
            <a:r>
              <a:rPr lang="en-US" altLang="zh-CN" sz="2400" i="1" dirty="0" smtClean="0">
                <a:solidFill>
                  <a:srgbClr val="FF0000"/>
                </a:solidFill>
                <a:highlight>
                  <a:srgbClr val="FFFF00"/>
                </a:highlight>
              </a:rPr>
              <a:t> </a:t>
            </a:r>
            <a:r>
              <a:rPr lang="en-US" altLang="zh-CN" sz="2400" b="1" i="1" dirty="0" smtClean="0">
                <a:solidFill>
                  <a:srgbClr val="FF0000"/>
                </a:solidFill>
                <a:highlight>
                  <a:srgbClr val="FFFF00"/>
                </a:highlight>
              </a:rPr>
              <a:t>for(</a:t>
            </a:r>
            <a:r>
              <a:rPr lang="en-US" altLang="zh-CN" sz="2400" b="1" i="1" dirty="0" err="1" smtClean="0">
                <a:solidFill>
                  <a:srgbClr val="FF0000"/>
                </a:solidFill>
                <a:highlight>
                  <a:srgbClr val="FFFF00"/>
                </a:highlight>
              </a:rPr>
              <a:t>int</a:t>
            </a:r>
            <a:r>
              <a:rPr lang="en-US" altLang="zh-CN" sz="2400" b="1" i="1" dirty="0" smtClean="0">
                <a:solidFill>
                  <a:srgbClr val="FF0000"/>
                </a:solidFill>
                <a:highlight>
                  <a:srgbClr val="FFFF00"/>
                </a:highlight>
              </a:rPr>
              <a:t> v=1;v&lt;=</a:t>
            </a:r>
            <a:r>
              <a:rPr lang="en-US" altLang="zh-CN" sz="2400" b="1" i="1" dirty="0" err="1" smtClean="0">
                <a:solidFill>
                  <a:srgbClr val="FF0000"/>
                </a:solidFill>
                <a:highlight>
                  <a:srgbClr val="FFFF00"/>
                </a:highlight>
              </a:rPr>
              <a:t>m;v</a:t>
            </a:r>
            <a:r>
              <a:rPr lang="en-US" altLang="zh-CN" sz="2400" b="1" i="1" dirty="0" smtClean="0">
                <a:solidFill>
                  <a:srgbClr val="FF0000"/>
                </a:solidFill>
                <a:highlight>
                  <a:srgbClr val="FFFF00"/>
                </a:highlight>
              </a:rPr>
              <a:t>++)</a:t>
            </a:r>
            <a:endParaRPr lang="en-US" altLang="zh-CN" sz="2400" b="1" i="1" dirty="0" smtClean="0">
              <a:solidFill>
                <a:srgbClr val="FF0000"/>
              </a:solidFill>
              <a:highlight>
                <a:srgbClr val="FFFF00"/>
              </a:highlight>
            </a:endParaRPr>
          </a:p>
          <a:p>
            <a:r>
              <a:rPr lang="en-US" altLang="zh-CN" sz="2400" i="1" dirty="0" smtClean="0"/>
              <a:t>	     {</a:t>
            </a:r>
            <a:endParaRPr lang="en-US" altLang="zh-CN" sz="2400" i="1" dirty="0" smtClean="0"/>
          </a:p>
          <a:p>
            <a:r>
              <a:rPr lang="en-US" altLang="zh-CN" sz="2400" i="1" dirty="0" smtClean="0"/>
              <a:t>	     	if(w[</a:t>
            </a:r>
            <a:r>
              <a:rPr lang="en-US" altLang="zh-CN" sz="2400" i="1" dirty="0" err="1" smtClean="0"/>
              <a:t>i</a:t>
            </a:r>
            <a:r>
              <a:rPr lang="en-US" altLang="zh-CN" sz="2400" i="1" dirty="0" smtClean="0"/>
              <a:t>]&lt;=v)  f[v]=max(f[v],f[v-w[</a:t>
            </a:r>
            <a:r>
              <a:rPr lang="en-US" altLang="zh-CN" sz="2400" i="1" dirty="0" err="1" smtClean="0"/>
              <a:t>i</a:t>
            </a:r>
            <a:r>
              <a:rPr lang="en-US" altLang="zh-CN" sz="2400" i="1" dirty="0" smtClean="0"/>
              <a:t>]]+c[</a:t>
            </a:r>
            <a:r>
              <a:rPr lang="en-US" altLang="zh-CN" sz="2400" i="1" dirty="0" err="1" smtClean="0"/>
              <a:t>i</a:t>
            </a:r>
            <a:r>
              <a:rPr lang="en-US" altLang="zh-CN" sz="2400" i="1" dirty="0" smtClean="0"/>
              <a:t>]);</a:t>
            </a:r>
            <a:endParaRPr lang="en-US" altLang="zh-CN" sz="2400" i="1" dirty="0" smtClean="0"/>
          </a:p>
          <a:p>
            <a:r>
              <a:rPr lang="en-US" altLang="zh-CN" sz="2400" i="1" dirty="0" smtClean="0"/>
              <a:t>	     	else  f[v]=f[v];</a:t>
            </a:r>
            <a:endParaRPr lang="en-US" altLang="zh-CN" sz="2400" i="1" dirty="0" smtClean="0"/>
          </a:p>
          <a:p>
            <a:r>
              <a:rPr lang="en-US" altLang="zh-CN" sz="2400" i="1" dirty="0" smtClean="0"/>
              <a:t>	    }</a:t>
            </a:r>
            <a:endParaRPr lang="en-US" altLang="zh-CN" sz="2400" i="1" dirty="0" smtClean="0"/>
          </a:p>
          <a:p>
            <a:r>
              <a:rPr lang="en-US" altLang="zh-CN" sz="2400" i="1" dirty="0" smtClean="0"/>
              <a:t>	 </a:t>
            </a:r>
            <a:endParaRPr lang="zh-CN" altLang="en-US" sz="2400" i="1" dirty="0"/>
          </a:p>
        </p:txBody>
      </p:sp>
      <p:sp>
        <p:nvSpPr>
          <p:cNvPr id="7" name="矩形 6"/>
          <p:cNvSpPr/>
          <p:nvPr>
            <p:custDataLst>
              <p:tags r:id="rId3"/>
            </p:custDataLst>
          </p:nvPr>
        </p:nvSpPr>
        <p:spPr>
          <a:xfrm>
            <a:off x="2541270" y="735958"/>
            <a:ext cx="8786829" cy="2308324"/>
          </a:xfrm>
          <a:prstGeom prst="rect">
            <a:avLst/>
          </a:prstGeom>
        </p:spPr>
        <p:txBody>
          <a:bodyPr wrap="square">
            <a:spAutoFit/>
          </a:bodyPr>
          <a:p>
            <a:r>
              <a:rPr lang="en-US" altLang="zh-CN" sz="2400" i="1" dirty="0" smtClean="0"/>
              <a:t>	for(</a:t>
            </a:r>
            <a:r>
              <a:rPr lang="en-US" altLang="zh-CN" sz="2400" i="1" dirty="0" err="1" smtClean="0"/>
              <a:t>int</a:t>
            </a:r>
            <a:r>
              <a:rPr lang="en-US" altLang="zh-CN" sz="2400" i="1" dirty="0" smtClean="0"/>
              <a:t> </a:t>
            </a:r>
            <a:r>
              <a:rPr lang="en-US" altLang="zh-CN" sz="2400" i="1" dirty="0" err="1" smtClean="0"/>
              <a:t>i</a:t>
            </a:r>
            <a:r>
              <a:rPr lang="en-US" altLang="zh-CN" sz="2400" i="1" dirty="0" smtClean="0"/>
              <a:t>=1;i&lt;=</a:t>
            </a:r>
            <a:r>
              <a:rPr lang="en-US" altLang="zh-CN" sz="2400" i="1" dirty="0" err="1" smtClean="0"/>
              <a:t>n;i</a:t>
            </a:r>
            <a:r>
              <a:rPr lang="en-US" altLang="zh-CN" sz="2400" i="1" dirty="0" smtClean="0"/>
              <a:t>++)</a:t>
            </a:r>
            <a:endParaRPr lang="en-US" altLang="zh-CN" sz="2400" i="1" dirty="0" smtClean="0"/>
          </a:p>
          <a:p>
            <a:r>
              <a:rPr lang="en-US" altLang="zh-CN" sz="2400" i="1" dirty="0" smtClean="0"/>
              <a:t>	   for(</a:t>
            </a:r>
            <a:r>
              <a:rPr lang="en-US" altLang="zh-CN" sz="2400" i="1" dirty="0" err="1" smtClean="0"/>
              <a:t>int</a:t>
            </a:r>
            <a:r>
              <a:rPr lang="en-US" altLang="zh-CN" sz="2400" i="1" dirty="0" smtClean="0"/>
              <a:t> v=1;v&lt;=</a:t>
            </a:r>
            <a:r>
              <a:rPr lang="en-US" altLang="zh-CN" sz="2400" i="1" dirty="0" err="1" smtClean="0"/>
              <a:t>m;v</a:t>
            </a:r>
            <a:r>
              <a:rPr lang="en-US" altLang="zh-CN" sz="2400" i="1" dirty="0" smtClean="0"/>
              <a:t>++)</a:t>
            </a:r>
            <a:endParaRPr lang="en-US" altLang="zh-CN" sz="2400" i="1" dirty="0" smtClean="0"/>
          </a:p>
          <a:p>
            <a:r>
              <a:rPr lang="en-US" altLang="zh-CN" sz="2400" i="1" dirty="0" smtClean="0"/>
              <a:t>	        	if(w[</a:t>
            </a:r>
            <a:r>
              <a:rPr lang="en-US" altLang="zh-CN" sz="2400" i="1" dirty="0" err="1" smtClean="0"/>
              <a:t>i</a:t>
            </a:r>
            <a:r>
              <a:rPr lang="en-US" altLang="zh-CN" sz="2400" i="1" dirty="0" smtClean="0"/>
              <a:t>]&lt;=v)  f[</a:t>
            </a:r>
            <a:r>
              <a:rPr lang="en-US" altLang="zh-CN" sz="2400" i="1" dirty="0" err="1" smtClean="0"/>
              <a:t>i</a:t>
            </a:r>
            <a:r>
              <a:rPr lang="en-US" altLang="zh-CN" sz="2400" i="1" dirty="0" smtClean="0"/>
              <a:t>][v]=max(f[i-1][v],f[</a:t>
            </a:r>
            <a:r>
              <a:rPr lang="en-US" altLang="zh-CN" sz="2400" i="1" dirty="0" err="1" smtClean="0"/>
              <a:t>i</a:t>
            </a:r>
            <a:r>
              <a:rPr lang="en-US" altLang="zh-CN" sz="2400" i="1" dirty="0" smtClean="0"/>
              <a:t>][v-w[</a:t>
            </a:r>
            <a:r>
              <a:rPr lang="en-US" altLang="zh-CN" sz="2400" i="1" dirty="0" err="1" smtClean="0"/>
              <a:t>i</a:t>
            </a:r>
            <a:r>
              <a:rPr lang="en-US" altLang="zh-CN" sz="2400" i="1" dirty="0" smtClean="0"/>
              <a:t>]]+c[</a:t>
            </a:r>
            <a:r>
              <a:rPr lang="en-US" altLang="zh-CN" sz="2400" i="1" dirty="0" err="1" smtClean="0"/>
              <a:t>i</a:t>
            </a:r>
            <a:r>
              <a:rPr lang="en-US" altLang="zh-CN" sz="2400" i="1" dirty="0" smtClean="0"/>
              <a:t>]);</a:t>
            </a:r>
            <a:endParaRPr lang="en-US" altLang="zh-CN" sz="2400" i="1" dirty="0" smtClean="0"/>
          </a:p>
          <a:p>
            <a:r>
              <a:rPr lang="en-US" altLang="zh-CN" sz="2400" i="1" dirty="0" smtClean="0"/>
              <a:t>	     	else  f[</a:t>
            </a:r>
            <a:r>
              <a:rPr lang="en-US" altLang="zh-CN" sz="2400" i="1" dirty="0" err="1" smtClean="0"/>
              <a:t>i</a:t>
            </a:r>
            <a:r>
              <a:rPr lang="en-US" altLang="zh-CN" sz="2400" i="1" dirty="0" smtClean="0"/>
              <a:t>][v]=f[i-1][v];</a:t>
            </a:r>
            <a:endParaRPr lang="en-US" altLang="zh-CN" sz="2400" i="1" dirty="0" smtClean="0"/>
          </a:p>
          <a:p>
            <a:r>
              <a:rPr lang="en-US" altLang="zh-CN" sz="2400" i="1" dirty="0" smtClean="0"/>
              <a:t>	</a:t>
            </a:r>
            <a:endParaRPr lang="en-US" altLang="zh-CN" sz="2400" i="1" dirty="0" smtClean="0"/>
          </a:p>
          <a:p>
            <a:r>
              <a:rPr lang="en-US" altLang="zh-CN" sz="2400" i="1" dirty="0" smtClean="0"/>
              <a:t>	 </a:t>
            </a:r>
            <a:endParaRPr lang="zh-CN" altLang="en-US" sz="2400" i="1" dirty="0"/>
          </a:p>
        </p:txBody>
      </p:sp>
      <p:sp>
        <p:nvSpPr>
          <p:cNvPr id="2" name="矩形 1"/>
          <p:cNvSpPr/>
          <p:nvPr>
            <p:custDataLst>
              <p:tags r:id="rId4"/>
            </p:custDataLst>
          </p:nvPr>
        </p:nvSpPr>
        <p:spPr>
          <a:xfrm>
            <a:off x="669290" y="663575"/>
            <a:ext cx="2357120" cy="953135"/>
          </a:xfrm>
          <a:prstGeom prst="rect">
            <a:avLst/>
          </a:prstGeom>
          <a:solidFill>
            <a:srgbClr val="FFFF00"/>
          </a:solidFill>
        </p:spPr>
        <p:txBody>
          <a:bodyPr wrap="square">
            <a:spAutoFit/>
          </a:bodyPr>
          <a:p>
            <a:pPr algn="ctr"/>
            <a:r>
              <a:rPr lang="zh-CN" altLang="en-US" sz="2800" b="1" dirty="0" smtClean="0">
                <a:solidFill>
                  <a:srgbClr val="FF0000"/>
                </a:solidFill>
                <a:highlight>
                  <a:srgbClr val="FFFF00"/>
                </a:highlight>
                <a:latin typeface="黑体" panose="02010609060101010101" pitchFamily="49" charset="-122"/>
                <a:ea typeface="黑体" panose="02010609060101010101" pitchFamily="49" charset="-122"/>
              </a:rPr>
              <a:t>完全背包</a:t>
            </a:r>
            <a:endParaRPr lang="zh-CN" altLang="en-US" sz="2800" b="1" dirty="0" smtClean="0">
              <a:solidFill>
                <a:srgbClr val="FF0000"/>
              </a:solidFill>
              <a:highlight>
                <a:srgbClr val="FFFF00"/>
              </a:highlight>
              <a:latin typeface="黑体" panose="02010609060101010101" pitchFamily="49" charset="-122"/>
              <a:ea typeface="黑体" panose="02010609060101010101" pitchFamily="49" charset="-122"/>
            </a:endParaRPr>
          </a:p>
          <a:p>
            <a:pPr algn="ctr"/>
            <a:r>
              <a:rPr lang="zh-CN" altLang="en-US" sz="2800" b="1" dirty="0">
                <a:solidFill>
                  <a:srgbClr val="FF0000"/>
                </a:solidFill>
                <a:highlight>
                  <a:srgbClr val="FFFF00"/>
                </a:highlight>
                <a:latin typeface="黑体" panose="02010609060101010101" pitchFamily="49" charset="-122"/>
                <a:ea typeface="黑体" panose="02010609060101010101" pitchFamily="49" charset="-122"/>
              </a:rPr>
              <a:t>核心代码</a:t>
            </a:r>
            <a:endParaRPr lang="zh-CN" altLang="en-US" sz="2800" b="1" dirty="0">
              <a:solidFill>
                <a:srgbClr val="FF0000"/>
              </a:solidFill>
              <a:highlight>
                <a:srgbClr val="FFFF00"/>
              </a:highlight>
              <a:latin typeface="黑体" panose="02010609060101010101" pitchFamily="49" charset="-122"/>
              <a:ea typeface="黑体" panose="02010609060101010101" pitchFamily="49"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42963" y="330177"/>
            <a:ext cx="841014" cy="841014"/>
            <a:chOff x="3529981" y="507683"/>
            <a:chExt cx="598350" cy="598350"/>
          </a:xfrm>
        </p:grpSpPr>
        <p:sp>
          <p:nvSpPr>
            <p:cNvPr id="3" name="椭圆 2"/>
            <p:cNvSpPr/>
            <p:nvPr/>
          </p:nvSpPr>
          <p:spPr>
            <a:xfrm>
              <a:off x="3529981" y="507683"/>
              <a:ext cx="598350" cy="598350"/>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50">
                <a:solidFill>
                  <a:schemeClr val="accent2"/>
                </a:solidFill>
                <a:latin typeface="Arial" panose="020B0604020202020204" pitchFamily="34" charset="0"/>
                <a:ea typeface="微软雅黑" panose="020B0503020204020204" pitchFamily="34" charset="-122"/>
                <a:cs typeface="Arial" panose="020B0604020202020204" pitchFamily="34" charset="0"/>
              </a:endParaRPr>
            </a:p>
          </p:txBody>
        </p:sp>
        <p:sp>
          <p:nvSpPr>
            <p:cNvPr id="4" name="TextBox 57"/>
            <p:cNvSpPr txBox="1"/>
            <p:nvPr/>
          </p:nvSpPr>
          <p:spPr>
            <a:xfrm>
              <a:off x="3578518" y="582851"/>
              <a:ext cx="530353" cy="496562"/>
            </a:xfrm>
            <a:prstGeom prst="rect">
              <a:avLst/>
            </a:prstGeom>
            <a:noFill/>
          </p:spPr>
          <p:txBody>
            <a:bodyPr wrap="none" rtlCol="0" anchor="ctr">
              <a:spAutoFit/>
            </a:bodyPr>
            <a:lstStyle/>
            <a:p>
              <a:pPr algn="ctr"/>
              <a:r>
                <a:rPr lang="en-US" altLang="zh-CN" sz="3935" dirty="0">
                  <a:solidFill>
                    <a:schemeClr val="accent2"/>
                  </a:solidFill>
                  <a:effectLst>
                    <a:innerShdw blurRad="63500" dist="50800" dir="18900000">
                      <a:prstClr val="black">
                        <a:alpha val="30000"/>
                      </a:prstClr>
                    </a:innerShdw>
                  </a:effectLst>
                  <a:latin typeface="Arial" panose="020B0604020202020204" pitchFamily="34" charset="0"/>
                  <a:ea typeface="微软雅黑" panose="020B0503020204020204" pitchFamily="34" charset="-122"/>
                  <a:cs typeface="Arial" panose="020B0604020202020204" pitchFamily="34" charset="0"/>
                </a:rPr>
                <a:t>03</a:t>
              </a:r>
              <a:endParaRPr lang="zh-CN" altLang="en-US" sz="3935" dirty="0">
                <a:solidFill>
                  <a:schemeClr val="accent2"/>
                </a:solidFill>
                <a:effectLst>
                  <a:innerShdw blurRad="63500" dist="50800" dir="18900000">
                    <a:prstClr val="black">
                      <a:alpha val="30000"/>
                    </a:prstClr>
                  </a:innerShdw>
                </a:effectLst>
                <a:latin typeface="Arial" panose="020B0604020202020204" pitchFamily="34" charset="0"/>
                <a:ea typeface="微软雅黑" panose="020B0503020204020204" pitchFamily="34" charset="-122"/>
                <a:cs typeface="Arial" panose="020B0604020202020204" pitchFamily="34" charset="0"/>
              </a:endParaRPr>
            </a:p>
          </p:txBody>
        </p:sp>
      </p:grpSp>
      <p:sp>
        <p:nvSpPr>
          <p:cNvPr id="5" name="矩形 4"/>
          <p:cNvSpPr/>
          <p:nvPr/>
        </p:nvSpPr>
        <p:spPr>
          <a:xfrm>
            <a:off x="2114648" y="425212"/>
            <a:ext cx="2339102" cy="523220"/>
          </a:xfrm>
          <a:prstGeom prst="rect">
            <a:avLst/>
          </a:prstGeom>
        </p:spPr>
        <p:txBody>
          <a:bodyPr wrap="none">
            <a:spAutoFit/>
          </a:bodyPr>
          <a:lstStyle/>
          <a:p>
            <a:r>
              <a:rPr lang="zh-CN" altLang="en-US" sz="2800" dirty="0" smtClean="0">
                <a:solidFill>
                  <a:schemeClr val="accent2"/>
                </a:solidFill>
                <a:latin typeface="黑体" panose="02010609060101010101" pitchFamily="49" charset="-122"/>
                <a:ea typeface="黑体" panose="02010609060101010101" pitchFamily="49" charset="-122"/>
              </a:rPr>
              <a:t>多重背包问题</a:t>
            </a:r>
            <a:endParaRPr lang="zh-CN" altLang="en-US" sz="2800" dirty="0">
              <a:solidFill>
                <a:schemeClr val="accent2"/>
              </a:solidFill>
              <a:latin typeface="黑体" panose="02010609060101010101" pitchFamily="49" charset="-122"/>
              <a:ea typeface="黑体" panose="02010609060101010101" pitchFamily="49" charset="-122"/>
            </a:endParaRPr>
          </a:p>
        </p:txBody>
      </p:sp>
      <p:sp>
        <p:nvSpPr>
          <p:cNvPr id="6" name="矩形 5"/>
          <p:cNvSpPr/>
          <p:nvPr/>
        </p:nvSpPr>
        <p:spPr>
          <a:xfrm>
            <a:off x="452716" y="1312846"/>
            <a:ext cx="11572956" cy="1753235"/>
          </a:xfrm>
          <a:prstGeom prst="rect">
            <a:avLst/>
          </a:prstGeom>
        </p:spPr>
        <p:txBody>
          <a:bodyPr wrap="square">
            <a:spAutoFit/>
          </a:bodyPr>
          <a:lstStyle/>
          <a:p>
            <a:pPr>
              <a:lnSpc>
                <a:spcPct val="150000"/>
              </a:lnSpc>
            </a:pPr>
            <a:r>
              <a:rPr lang="zh-CN" altLang="en-US" sz="2400" dirty="0" smtClean="0">
                <a:latin typeface="黑体" panose="02010609060101010101" pitchFamily="49" charset="-122"/>
                <a:ea typeface="黑体" panose="02010609060101010101" pitchFamily="49" charset="-122"/>
              </a:rPr>
              <a:t>有</a:t>
            </a:r>
            <a:r>
              <a:rPr lang="en-US" altLang="zh-CN" sz="2400" dirty="0" smtClean="0">
                <a:latin typeface="黑体" panose="02010609060101010101" pitchFamily="49" charset="-122"/>
                <a:ea typeface="黑体" panose="02010609060101010101" pitchFamily="49" charset="-122"/>
              </a:rPr>
              <a:t>n</a:t>
            </a:r>
            <a:r>
              <a:rPr lang="zh-CN" altLang="en-US" sz="2400" dirty="0" smtClean="0">
                <a:latin typeface="黑体" panose="02010609060101010101" pitchFamily="49" charset="-122"/>
                <a:ea typeface="黑体" panose="02010609060101010101" pitchFamily="49" charset="-122"/>
              </a:rPr>
              <a:t>种物品和一个容量为</a:t>
            </a:r>
            <a:r>
              <a:rPr lang="en-US" altLang="zh-CN" sz="2400" dirty="0" smtClean="0">
                <a:latin typeface="黑体" panose="02010609060101010101" pitchFamily="49" charset="-122"/>
                <a:ea typeface="黑体" panose="02010609060101010101" pitchFamily="49" charset="-122"/>
              </a:rPr>
              <a:t>v</a:t>
            </a:r>
            <a:r>
              <a:rPr lang="zh-CN" altLang="en-US" sz="2400" dirty="0" smtClean="0">
                <a:latin typeface="黑体" panose="02010609060101010101" pitchFamily="49" charset="-122"/>
                <a:ea typeface="黑体" panose="02010609060101010101" pitchFamily="49" charset="-122"/>
              </a:rPr>
              <a:t>的背包。第</a:t>
            </a:r>
            <a:r>
              <a:rPr lang="en-US" altLang="zh-CN" sz="2400" dirty="0" err="1" smtClean="0">
                <a:latin typeface="黑体" panose="02010609060101010101" pitchFamily="49" charset="-122"/>
                <a:ea typeface="黑体" panose="02010609060101010101" pitchFamily="49" charset="-122"/>
              </a:rPr>
              <a:t>i</a:t>
            </a:r>
            <a:r>
              <a:rPr lang="zh-CN" altLang="en-US" sz="2400" dirty="0" smtClean="0">
                <a:latin typeface="黑体" panose="02010609060101010101" pitchFamily="49" charset="-122"/>
                <a:ea typeface="黑体" panose="02010609060101010101" pitchFamily="49" charset="-122"/>
              </a:rPr>
              <a:t>种物品</a:t>
            </a:r>
            <a:r>
              <a:rPr lang="zh-CN" altLang="en-US" sz="2400" b="1" dirty="0" smtClean="0">
                <a:solidFill>
                  <a:srgbClr val="FF0000"/>
                </a:solidFill>
                <a:highlight>
                  <a:srgbClr val="FFFF00"/>
                </a:highlight>
                <a:latin typeface="黑体" panose="02010609060101010101" pitchFamily="49" charset="-122"/>
                <a:ea typeface="黑体" panose="02010609060101010101" pitchFamily="49" charset="-122"/>
              </a:rPr>
              <a:t>最多有</a:t>
            </a:r>
            <a:r>
              <a:rPr lang="en-US" altLang="zh-CN" sz="2400" b="1" dirty="0" smtClean="0">
                <a:solidFill>
                  <a:srgbClr val="FF0000"/>
                </a:solidFill>
                <a:highlight>
                  <a:srgbClr val="FFFF00"/>
                </a:highlight>
                <a:latin typeface="黑体" panose="02010609060101010101" pitchFamily="49" charset="-122"/>
                <a:ea typeface="黑体" panose="02010609060101010101" pitchFamily="49" charset="-122"/>
              </a:rPr>
              <a:t>s</a:t>
            </a:r>
            <a:r>
              <a:rPr lang="en-US" altLang="zh-CN" sz="2400" b="1" dirty="0" err="1" smtClean="0">
                <a:solidFill>
                  <a:srgbClr val="FF0000"/>
                </a:solidFill>
                <a:highlight>
                  <a:srgbClr val="FFFF00"/>
                </a:highlight>
                <a:latin typeface="黑体" panose="02010609060101010101" pitchFamily="49" charset="-122"/>
                <a:ea typeface="黑体" panose="02010609060101010101" pitchFamily="49" charset="-122"/>
              </a:rPr>
              <a:t>i</a:t>
            </a:r>
            <a:r>
              <a:rPr lang="zh-CN" altLang="en-US" sz="2400" dirty="0" smtClean="0">
                <a:latin typeface="黑体" panose="02010609060101010101" pitchFamily="49" charset="-122"/>
                <a:ea typeface="黑体" panose="02010609060101010101" pitchFamily="49" charset="-122"/>
              </a:rPr>
              <a:t>件可用，每件费用是</a:t>
            </a:r>
            <a:r>
              <a:rPr lang="en-US" altLang="zh-CN" sz="2400" dirty="0" smtClean="0">
                <a:latin typeface="黑体" panose="02010609060101010101" pitchFamily="49" charset="-122"/>
                <a:ea typeface="黑体" panose="02010609060101010101" pitchFamily="49" charset="-122"/>
              </a:rPr>
              <a:t>v</a:t>
            </a:r>
            <a:r>
              <a:rPr lang="en-US" altLang="zh-CN" sz="2400" dirty="0" err="1" smtClean="0">
                <a:latin typeface="黑体" panose="02010609060101010101" pitchFamily="49" charset="-122"/>
                <a:ea typeface="黑体" panose="02010609060101010101" pitchFamily="49" charset="-122"/>
              </a:rPr>
              <a:t>i</a:t>
            </a:r>
            <a:r>
              <a:rPr lang="zh-CN" altLang="en-US" sz="2400" dirty="0" smtClean="0">
                <a:latin typeface="黑体" panose="02010609060101010101" pitchFamily="49" charset="-122"/>
                <a:ea typeface="黑体" panose="02010609060101010101" pitchFamily="49" charset="-122"/>
              </a:rPr>
              <a:t>，价值是</a:t>
            </a:r>
            <a:r>
              <a:rPr lang="en-US" altLang="zh-CN" sz="2400" dirty="0" smtClean="0">
                <a:latin typeface="黑体" panose="02010609060101010101" pitchFamily="49" charset="-122"/>
                <a:ea typeface="黑体" panose="02010609060101010101" pitchFamily="49" charset="-122"/>
              </a:rPr>
              <a:t>w</a:t>
            </a:r>
            <a:r>
              <a:rPr lang="en-US" altLang="zh-CN" sz="2400" dirty="0" err="1" smtClean="0">
                <a:latin typeface="黑体" panose="02010609060101010101" pitchFamily="49" charset="-122"/>
                <a:ea typeface="黑体" panose="02010609060101010101" pitchFamily="49" charset="-122"/>
              </a:rPr>
              <a:t>i</a:t>
            </a:r>
            <a:r>
              <a:rPr lang="zh-CN" altLang="en-US" sz="2400" dirty="0" smtClean="0">
                <a:latin typeface="黑体" panose="02010609060101010101" pitchFamily="49" charset="-122"/>
                <a:ea typeface="黑体" panose="02010609060101010101" pitchFamily="49" charset="-122"/>
              </a:rPr>
              <a:t>。求解将哪些物品装入背包可使这些物品的费用总和不超过背包容量，且价值总和最大。</a:t>
            </a:r>
            <a:r>
              <a:rPr lang="en-US" altLang="zh-CN" sz="2400" dirty="0" smtClean="0">
                <a:latin typeface="黑体" panose="02010609060101010101" pitchFamily="49" charset="-122"/>
                <a:ea typeface="黑体" panose="02010609060101010101" pitchFamily="49" charset="-122"/>
              </a:rPr>
              <a:t>0&lt;n,v&lt;=100;0&lt;vi,si,wi&lt;=100;</a:t>
            </a:r>
            <a:endParaRPr lang="en-US" altLang="zh-CN" sz="2400" dirty="0" smtClean="0">
              <a:latin typeface="黑体" panose="02010609060101010101" pitchFamily="49" charset="-122"/>
              <a:ea typeface="黑体" panose="02010609060101010101" pitchFamily="49" charset="-122"/>
            </a:endParaRPr>
          </a:p>
        </p:txBody>
      </p:sp>
      <p:sp>
        <p:nvSpPr>
          <p:cNvPr id="8" name="文本框 7"/>
          <p:cNvSpPr txBox="1"/>
          <p:nvPr/>
        </p:nvSpPr>
        <p:spPr>
          <a:xfrm>
            <a:off x="236855" y="5273040"/>
            <a:ext cx="12189460" cy="460375"/>
          </a:xfrm>
          <a:prstGeom prst="rect">
            <a:avLst/>
          </a:prstGeom>
          <a:noFill/>
        </p:spPr>
        <p:txBody>
          <a:bodyPr wrap="square" rtlCol="0">
            <a:spAutoFit/>
          </a:bodyPr>
          <a:p>
            <a:r>
              <a:rPr lang="zh-CN" altLang="en-US" sz="2400" b="1">
                <a:solidFill>
                  <a:srgbClr val="FF0000"/>
                </a:solidFill>
              </a:rPr>
              <a:t>基本解题思路：将多重背包转换成</a:t>
            </a:r>
            <a:r>
              <a:rPr lang="en-US" altLang="zh-CN" sz="2400" b="1">
                <a:solidFill>
                  <a:srgbClr val="FF0000"/>
                </a:solidFill>
              </a:rPr>
              <a:t>01</a:t>
            </a:r>
            <a:r>
              <a:rPr lang="zh-CN" altLang="en-US" sz="2400" b="1">
                <a:solidFill>
                  <a:srgbClr val="FF0000"/>
                </a:solidFill>
              </a:rPr>
              <a:t>背包（将</a:t>
            </a:r>
            <a:r>
              <a:rPr lang="en-US" altLang="zh-CN" sz="2400" b="1">
                <a:solidFill>
                  <a:srgbClr val="FF0000"/>
                </a:solidFill>
              </a:rPr>
              <a:t>si</a:t>
            </a:r>
            <a:r>
              <a:rPr lang="zh-CN" altLang="en-US" sz="2400" b="1">
                <a:solidFill>
                  <a:srgbClr val="FF0000"/>
                </a:solidFill>
              </a:rPr>
              <a:t>件物品转换成</a:t>
            </a:r>
            <a:r>
              <a:rPr lang="en-US" altLang="zh-CN" sz="2400" b="1">
                <a:solidFill>
                  <a:srgbClr val="FF0000"/>
                </a:solidFill>
              </a:rPr>
              <a:t>si</a:t>
            </a:r>
            <a:r>
              <a:rPr lang="zh-CN" altLang="en-US" sz="2400" b="1">
                <a:solidFill>
                  <a:srgbClr val="FF0000"/>
                </a:solidFill>
              </a:rPr>
              <a:t>个物品，每个物品有一件）</a:t>
            </a:r>
            <a:endParaRPr lang="zh-CN" altLang="en-US" sz="2400" b="1">
              <a:solidFill>
                <a:srgbClr val="FF0000"/>
              </a:solidFill>
            </a:endParaRPr>
          </a:p>
        </p:txBody>
      </p:sp>
      <p:pic>
        <p:nvPicPr>
          <p:cNvPr id="9" name="图片 8" descr="1"/>
          <p:cNvPicPr>
            <a:picLocks noChangeAspect="1"/>
          </p:cNvPicPr>
          <p:nvPr/>
        </p:nvPicPr>
        <p:blipFill>
          <a:blip r:embed="rId1"/>
          <a:srcRect b="5291"/>
          <a:stretch>
            <a:fillRect/>
          </a:stretch>
        </p:blipFill>
        <p:spPr>
          <a:xfrm>
            <a:off x="628650" y="3207385"/>
            <a:ext cx="1485900" cy="17049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图片 8" descr="1"/>
          <p:cNvPicPr>
            <a:picLocks noChangeAspect="1"/>
          </p:cNvPicPr>
          <p:nvPr>
            <p:custDataLst>
              <p:tags r:id="rId1"/>
            </p:custDataLst>
          </p:nvPr>
        </p:nvPicPr>
        <p:blipFill>
          <a:blip r:embed="rId2"/>
          <a:srcRect b="5291"/>
          <a:stretch>
            <a:fillRect/>
          </a:stretch>
        </p:blipFill>
        <p:spPr>
          <a:xfrm>
            <a:off x="1172845" y="231775"/>
            <a:ext cx="2468880" cy="2832735"/>
          </a:xfrm>
          <a:prstGeom prst="rect">
            <a:avLst/>
          </a:prstGeom>
        </p:spPr>
      </p:pic>
      <p:pic>
        <p:nvPicPr>
          <p:cNvPr id="2" name="图片 1" descr="2"/>
          <p:cNvPicPr>
            <a:picLocks noChangeAspect="1"/>
          </p:cNvPicPr>
          <p:nvPr/>
        </p:nvPicPr>
        <p:blipFill>
          <a:blip r:embed="rId3"/>
          <a:stretch>
            <a:fillRect/>
          </a:stretch>
        </p:blipFill>
        <p:spPr>
          <a:xfrm>
            <a:off x="4845685" y="375920"/>
            <a:ext cx="3724275" cy="3429000"/>
          </a:xfrm>
          <a:prstGeom prst="rect">
            <a:avLst/>
          </a:prstGeom>
        </p:spPr>
      </p:pic>
      <p:sp>
        <p:nvSpPr>
          <p:cNvPr id="3" name="文本框 2"/>
          <p:cNvSpPr txBox="1"/>
          <p:nvPr/>
        </p:nvSpPr>
        <p:spPr>
          <a:xfrm>
            <a:off x="1172845" y="3399790"/>
            <a:ext cx="2898140" cy="1198880"/>
          </a:xfrm>
          <a:prstGeom prst="rect">
            <a:avLst/>
          </a:prstGeom>
          <a:noFill/>
        </p:spPr>
        <p:txBody>
          <a:bodyPr wrap="square" rtlCol="0" anchor="t">
            <a:spAutoFit/>
          </a:bodyPr>
          <a:p>
            <a:pPr>
              <a:lnSpc>
                <a:spcPct val="150000"/>
              </a:lnSpc>
            </a:pPr>
            <a:r>
              <a:rPr lang="en-US" altLang="zh-CN" sz="2400" dirty="0" smtClean="0">
                <a:latin typeface="黑体" panose="02010609060101010101" pitchFamily="49" charset="-122"/>
                <a:ea typeface="黑体" panose="02010609060101010101" pitchFamily="49" charset="-122"/>
                <a:sym typeface="+mn-ea"/>
              </a:rPr>
              <a:t>0&lt;n,v&lt;=100;</a:t>
            </a:r>
            <a:endParaRPr lang="en-US" altLang="zh-CN" sz="2400" dirty="0" smtClean="0">
              <a:latin typeface="黑体" panose="02010609060101010101" pitchFamily="49" charset="-122"/>
              <a:ea typeface="黑体" panose="02010609060101010101" pitchFamily="49" charset="-122"/>
              <a:sym typeface="+mn-ea"/>
            </a:endParaRPr>
          </a:p>
          <a:p>
            <a:pPr>
              <a:lnSpc>
                <a:spcPct val="150000"/>
              </a:lnSpc>
            </a:pPr>
            <a:r>
              <a:rPr lang="en-US" altLang="zh-CN" sz="2400" dirty="0" smtClean="0">
                <a:latin typeface="黑体" panose="02010609060101010101" pitchFamily="49" charset="-122"/>
                <a:ea typeface="黑体" panose="02010609060101010101" pitchFamily="49" charset="-122"/>
                <a:sym typeface="+mn-ea"/>
              </a:rPr>
              <a:t>0&lt;vi,si,wi&lt;=100;</a:t>
            </a:r>
            <a:endParaRPr lang="en-US" altLang="zh-CN" sz="2400" dirty="0" smtClean="0">
              <a:latin typeface="黑体" panose="02010609060101010101" pitchFamily="49" charset="-122"/>
              <a:ea typeface="黑体" panose="02010609060101010101" pitchFamily="49" charset="-122"/>
              <a:sym typeface="+mn-ea"/>
            </a:endParaRPr>
          </a:p>
        </p:txBody>
      </p:sp>
      <p:pic>
        <p:nvPicPr>
          <p:cNvPr id="4" name="图片 3" descr="3"/>
          <p:cNvPicPr>
            <a:picLocks noChangeAspect="1"/>
          </p:cNvPicPr>
          <p:nvPr/>
        </p:nvPicPr>
        <p:blipFill>
          <a:blip r:embed="rId4"/>
          <a:stretch>
            <a:fillRect/>
          </a:stretch>
        </p:blipFill>
        <p:spPr>
          <a:xfrm>
            <a:off x="4845685" y="3759835"/>
            <a:ext cx="4219575" cy="19716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矩形 9"/>
          <p:cNvSpPr/>
          <p:nvPr>
            <p:custDataLst>
              <p:tags r:id="rId1"/>
            </p:custDataLst>
          </p:nvPr>
        </p:nvSpPr>
        <p:spPr>
          <a:xfrm>
            <a:off x="669290" y="447675"/>
            <a:ext cx="3584575" cy="521970"/>
          </a:xfrm>
          <a:prstGeom prst="rect">
            <a:avLst/>
          </a:prstGeom>
          <a:solidFill>
            <a:srgbClr val="FFFF00"/>
          </a:solidFill>
        </p:spPr>
        <p:txBody>
          <a:bodyPr wrap="square">
            <a:spAutoFit/>
          </a:bodyPr>
          <a:p>
            <a:pPr algn="ctr"/>
            <a:r>
              <a:rPr lang="zh-CN" altLang="en-US" sz="2800" b="1" dirty="0" smtClean="0">
                <a:solidFill>
                  <a:srgbClr val="FF0000"/>
                </a:solidFill>
                <a:highlight>
                  <a:srgbClr val="FFFF00"/>
                </a:highlight>
                <a:latin typeface="黑体" panose="02010609060101010101" pitchFamily="49" charset="-122"/>
                <a:ea typeface="黑体" panose="02010609060101010101" pitchFamily="49" charset="-122"/>
              </a:rPr>
              <a:t>多重背包时间优化</a:t>
            </a:r>
            <a:endParaRPr lang="zh-CN" altLang="en-US" sz="2800" b="1" dirty="0">
              <a:solidFill>
                <a:srgbClr val="FF0000"/>
              </a:solidFill>
              <a:highlight>
                <a:srgbClr val="FFFF00"/>
              </a:highlight>
              <a:latin typeface="黑体" panose="02010609060101010101" pitchFamily="49" charset="-122"/>
              <a:ea typeface="黑体" panose="02010609060101010101" pitchFamily="49" charset="-122"/>
            </a:endParaRPr>
          </a:p>
        </p:txBody>
      </p:sp>
      <p:pic>
        <p:nvPicPr>
          <p:cNvPr id="9" name="图片 8" descr="1"/>
          <p:cNvPicPr>
            <a:picLocks noChangeAspect="1"/>
          </p:cNvPicPr>
          <p:nvPr>
            <p:custDataLst>
              <p:tags r:id="rId2"/>
            </p:custDataLst>
          </p:nvPr>
        </p:nvPicPr>
        <p:blipFill>
          <a:blip r:embed="rId3"/>
          <a:srcRect b="5291"/>
          <a:stretch>
            <a:fillRect/>
          </a:stretch>
        </p:blipFill>
        <p:spPr>
          <a:xfrm>
            <a:off x="812800" y="1313180"/>
            <a:ext cx="2468880" cy="2832735"/>
          </a:xfrm>
          <a:prstGeom prst="rect">
            <a:avLst/>
          </a:prstGeom>
        </p:spPr>
      </p:pic>
      <p:sp>
        <p:nvSpPr>
          <p:cNvPr id="3" name="文本框 2"/>
          <p:cNvSpPr txBox="1"/>
          <p:nvPr>
            <p:custDataLst>
              <p:tags r:id="rId4"/>
            </p:custDataLst>
          </p:nvPr>
        </p:nvSpPr>
        <p:spPr>
          <a:xfrm>
            <a:off x="885190" y="4409440"/>
            <a:ext cx="2898140" cy="1753235"/>
          </a:xfrm>
          <a:prstGeom prst="rect">
            <a:avLst/>
          </a:prstGeom>
          <a:noFill/>
        </p:spPr>
        <p:txBody>
          <a:bodyPr wrap="square" rtlCol="0" anchor="t">
            <a:spAutoFit/>
          </a:bodyPr>
          <a:p>
            <a:pPr>
              <a:lnSpc>
                <a:spcPct val="150000"/>
              </a:lnSpc>
            </a:pPr>
            <a:r>
              <a:rPr lang="en-US" altLang="zh-CN" sz="2400" dirty="0" smtClean="0">
                <a:latin typeface="黑体" panose="02010609060101010101" pitchFamily="49" charset="-122"/>
                <a:ea typeface="黑体" panose="02010609060101010101" pitchFamily="49" charset="-122"/>
                <a:sym typeface="+mn-ea"/>
              </a:rPr>
              <a:t>0&lt;n&lt;=1000;</a:t>
            </a:r>
            <a:endParaRPr lang="en-US" altLang="zh-CN" sz="2400" dirty="0" smtClean="0">
              <a:latin typeface="黑体" panose="02010609060101010101" pitchFamily="49" charset="-122"/>
              <a:ea typeface="黑体" panose="02010609060101010101" pitchFamily="49" charset="-122"/>
              <a:sym typeface="+mn-ea"/>
            </a:endParaRPr>
          </a:p>
          <a:p>
            <a:pPr>
              <a:lnSpc>
                <a:spcPct val="150000"/>
              </a:lnSpc>
            </a:pPr>
            <a:r>
              <a:rPr lang="en-US" altLang="zh-CN" sz="2400" dirty="0" smtClean="0">
                <a:latin typeface="黑体" panose="02010609060101010101" pitchFamily="49" charset="-122"/>
                <a:ea typeface="黑体" panose="02010609060101010101" pitchFamily="49" charset="-122"/>
                <a:sym typeface="+mn-ea"/>
              </a:rPr>
              <a:t>0&lt;v&lt;=2000;</a:t>
            </a:r>
            <a:endParaRPr lang="en-US" altLang="zh-CN" sz="2400" dirty="0" smtClean="0">
              <a:latin typeface="黑体" panose="02010609060101010101" pitchFamily="49" charset="-122"/>
              <a:ea typeface="黑体" panose="02010609060101010101" pitchFamily="49" charset="-122"/>
              <a:sym typeface="+mn-ea"/>
            </a:endParaRPr>
          </a:p>
          <a:p>
            <a:pPr>
              <a:lnSpc>
                <a:spcPct val="150000"/>
              </a:lnSpc>
            </a:pPr>
            <a:r>
              <a:rPr lang="en-US" altLang="zh-CN" sz="2400" dirty="0" smtClean="0">
                <a:latin typeface="黑体" panose="02010609060101010101" pitchFamily="49" charset="-122"/>
                <a:ea typeface="黑体" panose="02010609060101010101" pitchFamily="49" charset="-122"/>
                <a:sym typeface="+mn-ea"/>
              </a:rPr>
              <a:t>0&lt;vi,si,wi&lt;=2000;</a:t>
            </a:r>
            <a:endParaRPr lang="en-US" altLang="zh-CN" sz="2400" dirty="0" smtClean="0">
              <a:latin typeface="黑体" panose="02010609060101010101" pitchFamily="49" charset="-122"/>
              <a:ea typeface="黑体" panose="02010609060101010101" pitchFamily="49" charset="-122"/>
              <a:sym typeface="+mn-ea"/>
            </a:endParaRPr>
          </a:p>
        </p:txBody>
      </p:sp>
      <p:sp>
        <p:nvSpPr>
          <p:cNvPr id="5" name="文本框 4"/>
          <p:cNvSpPr txBox="1"/>
          <p:nvPr/>
        </p:nvSpPr>
        <p:spPr>
          <a:xfrm>
            <a:off x="4272280" y="1311910"/>
            <a:ext cx="6475730" cy="460375"/>
          </a:xfrm>
          <a:prstGeom prst="rect">
            <a:avLst/>
          </a:prstGeom>
          <a:noFill/>
        </p:spPr>
        <p:txBody>
          <a:bodyPr wrap="square" rtlCol="0">
            <a:spAutoFit/>
          </a:bodyPr>
          <a:p>
            <a:r>
              <a:rPr lang="zh-CN" altLang="en-US" sz="2400" b="1"/>
              <a:t>（</a:t>
            </a:r>
            <a:r>
              <a:rPr lang="en-US" altLang="zh-CN" sz="2400" b="1"/>
              <a:t>1</a:t>
            </a:r>
            <a:r>
              <a:rPr lang="zh-CN" altLang="en-US" sz="2400" b="1"/>
              <a:t>）有</a:t>
            </a:r>
            <a:r>
              <a:rPr lang="en-US" altLang="zh-CN" sz="2400" b="1"/>
              <a:t>n</a:t>
            </a:r>
            <a:r>
              <a:rPr lang="zh-CN" altLang="en-US" sz="2400" b="1"/>
              <a:t>个相同的物品有</a:t>
            </a:r>
            <a:r>
              <a:rPr lang="en-US" altLang="zh-CN" sz="2400" b="1"/>
              <a:t>n+1</a:t>
            </a:r>
            <a:r>
              <a:rPr lang="zh-CN" altLang="en-US" sz="2400" b="1"/>
              <a:t>（</a:t>
            </a:r>
            <a:r>
              <a:rPr lang="en-US" altLang="zh-CN" sz="2400" b="1"/>
              <a:t>0-n</a:t>
            </a:r>
            <a:r>
              <a:rPr lang="zh-CN" altLang="en-US" sz="2400" b="1"/>
              <a:t>）种可能。</a:t>
            </a:r>
            <a:endParaRPr lang="zh-CN" altLang="en-US" sz="2400" b="1"/>
          </a:p>
        </p:txBody>
      </p:sp>
      <p:sp>
        <p:nvSpPr>
          <p:cNvPr id="6" name="文本框 5"/>
          <p:cNvSpPr txBox="1"/>
          <p:nvPr/>
        </p:nvSpPr>
        <p:spPr>
          <a:xfrm>
            <a:off x="4070350" y="2103755"/>
            <a:ext cx="8662670" cy="460375"/>
          </a:xfrm>
          <a:prstGeom prst="rect">
            <a:avLst/>
          </a:prstGeom>
          <a:noFill/>
        </p:spPr>
        <p:txBody>
          <a:bodyPr wrap="square" rtlCol="0">
            <a:spAutoFit/>
          </a:bodyPr>
          <a:p>
            <a:r>
              <a:rPr lang="zh-CN" altLang="en-US" sz="2400" b="1"/>
              <a:t>（</a:t>
            </a:r>
            <a:r>
              <a:rPr lang="en-US" altLang="zh-CN" sz="2400" b="1"/>
              <a:t>2</a:t>
            </a:r>
            <a:r>
              <a:rPr lang="zh-CN" altLang="en-US" sz="2400" b="1"/>
              <a:t>）将0-n种可能表达出来，比较简单的的方法是将n二进制化。</a:t>
            </a:r>
            <a:endParaRPr lang="zh-CN" altLang="en-US"/>
          </a:p>
        </p:txBody>
      </p:sp>
      <p:pic>
        <p:nvPicPr>
          <p:cNvPr id="7" name="图片 6" descr="5"/>
          <p:cNvPicPr>
            <a:picLocks noChangeAspect="1"/>
          </p:cNvPicPr>
          <p:nvPr/>
        </p:nvPicPr>
        <p:blipFill>
          <a:blip r:embed="rId5"/>
          <a:stretch>
            <a:fillRect/>
          </a:stretch>
        </p:blipFill>
        <p:spPr>
          <a:xfrm>
            <a:off x="4269105" y="3039745"/>
            <a:ext cx="8515350" cy="352425"/>
          </a:xfrm>
          <a:prstGeom prst="rect">
            <a:avLst/>
          </a:prstGeom>
        </p:spPr>
      </p:pic>
      <p:sp>
        <p:nvSpPr>
          <p:cNvPr id="8" name="文本框 7"/>
          <p:cNvSpPr txBox="1"/>
          <p:nvPr/>
        </p:nvSpPr>
        <p:spPr>
          <a:xfrm>
            <a:off x="5565775" y="3579495"/>
            <a:ext cx="4286250" cy="829945"/>
          </a:xfrm>
          <a:prstGeom prst="rect">
            <a:avLst/>
          </a:prstGeom>
          <a:noFill/>
        </p:spPr>
        <p:txBody>
          <a:bodyPr wrap="square" rtlCol="0">
            <a:spAutoFit/>
          </a:bodyPr>
          <a:p>
            <a:r>
              <a:rPr lang="zh-CN" altLang="en-US" sz="2400" b="1"/>
              <a:t>例：</a:t>
            </a:r>
            <a:r>
              <a:rPr lang="zh-CN" altLang="en-US" sz="2400" b="1">
                <a:solidFill>
                  <a:srgbClr val="FF0000"/>
                </a:solidFill>
              </a:rPr>
              <a:t>7</a:t>
            </a:r>
            <a:r>
              <a:rPr lang="zh-CN" altLang="en-US" sz="2400" b="1"/>
              <a:t>:1 2 4</a:t>
            </a:r>
            <a:endParaRPr lang="zh-CN" altLang="en-US" sz="2400" b="1"/>
          </a:p>
          <a:p>
            <a:r>
              <a:rPr lang="en-US" altLang="zh-CN" sz="2400" b="1"/>
              <a:t>        </a:t>
            </a:r>
            <a:r>
              <a:rPr lang="zh-CN" altLang="en-US" sz="2400" b="1">
                <a:solidFill>
                  <a:srgbClr val="FF0000"/>
                </a:solidFill>
              </a:rPr>
              <a:t>10</a:t>
            </a:r>
            <a:r>
              <a:rPr lang="zh-CN" altLang="en-US" sz="2400" b="1"/>
              <a:t>:1 2 4 3</a:t>
            </a:r>
            <a:endParaRPr lang="zh-CN" altLang="en-US" sz="2400" b="1"/>
          </a:p>
        </p:txBody>
      </p:sp>
      <p:sp>
        <p:nvSpPr>
          <p:cNvPr id="11" name="文本框 10"/>
          <p:cNvSpPr txBox="1"/>
          <p:nvPr/>
        </p:nvSpPr>
        <p:spPr>
          <a:xfrm>
            <a:off x="4413250" y="4596765"/>
            <a:ext cx="7583805" cy="460375"/>
          </a:xfrm>
          <a:prstGeom prst="rect">
            <a:avLst/>
          </a:prstGeom>
          <a:noFill/>
        </p:spPr>
        <p:txBody>
          <a:bodyPr wrap="square" rtlCol="0">
            <a:spAutoFit/>
          </a:bodyPr>
          <a:p>
            <a:r>
              <a:rPr lang="zh-CN" altLang="en-US" sz="2400" b="1">
                <a:solidFill>
                  <a:srgbClr val="FF0000"/>
                </a:solidFill>
              </a:rPr>
              <a:t>n个相同的物品就可以转化为log</a:t>
            </a:r>
            <a:r>
              <a:rPr lang="zh-CN" altLang="en-US" sz="2400" b="1" baseline="-25000">
                <a:solidFill>
                  <a:srgbClr val="FF0000"/>
                </a:solidFill>
              </a:rPr>
              <a:t>2</a:t>
            </a:r>
            <a:r>
              <a:rPr lang="zh-CN" altLang="en-US" sz="2400" b="1" baseline="30000">
                <a:solidFill>
                  <a:srgbClr val="FF0000"/>
                </a:solidFill>
              </a:rPr>
              <a:t>n</a:t>
            </a:r>
            <a:r>
              <a:rPr lang="zh-CN" altLang="en-US" sz="2400" b="1">
                <a:solidFill>
                  <a:srgbClr val="FF0000"/>
                </a:solidFill>
              </a:rPr>
              <a:t>不同物品进行讨论。</a:t>
            </a:r>
            <a:endParaRPr lang="zh-CN" altLang="en-US" sz="2400" b="1">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6"/>
          <p:cNvPicPr>
            <a:picLocks noChangeAspect="1"/>
          </p:cNvPicPr>
          <p:nvPr/>
        </p:nvPicPr>
        <p:blipFill>
          <a:blip r:embed="rId1"/>
          <a:stretch>
            <a:fillRect/>
          </a:stretch>
        </p:blipFill>
        <p:spPr>
          <a:xfrm>
            <a:off x="3129915" y="127635"/>
            <a:ext cx="5154930" cy="3789045"/>
          </a:xfrm>
          <a:prstGeom prst="rect">
            <a:avLst/>
          </a:prstGeom>
        </p:spPr>
      </p:pic>
      <p:pic>
        <p:nvPicPr>
          <p:cNvPr id="3" name="图片 2" descr="7"/>
          <p:cNvPicPr>
            <a:picLocks noChangeAspect="1"/>
          </p:cNvPicPr>
          <p:nvPr/>
        </p:nvPicPr>
        <p:blipFill>
          <a:blip r:embed="rId2"/>
          <a:stretch>
            <a:fillRect/>
          </a:stretch>
        </p:blipFill>
        <p:spPr>
          <a:xfrm>
            <a:off x="3045460" y="3903980"/>
            <a:ext cx="5115560" cy="2082800"/>
          </a:xfrm>
          <a:prstGeom prst="rect">
            <a:avLst/>
          </a:prstGeom>
        </p:spPr>
      </p:pic>
      <p:pic>
        <p:nvPicPr>
          <p:cNvPr id="4" name="图片 3" descr="8"/>
          <p:cNvPicPr>
            <a:picLocks noChangeAspect="1"/>
          </p:cNvPicPr>
          <p:nvPr/>
        </p:nvPicPr>
        <p:blipFill>
          <a:blip r:embed="rId3"/>
          <a:stretch>
            <a:fillRect/>
          </a:stretch>
        </p:blipFill>
        <p:spPr>
          <a:xfrm>
            <a:off x="8446135" y="5056505"/>
            <a:ext cx="4022090" cy="17284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13"/>
          <p:cNvPicPr>
            <a:picLocks noChangeAspect="1"/>
          </p:cNvPicPr>
          <p:nvPr/>
        </p:nvPicPr>
        <p:blipFill>
          <a:blip r:embed="rId1"/>
          <a:stretch>
            <a:fillRect/>
          </a:stretch>
        </p:blipFill>
        <p:spPr>
          <a:xfrm>
            <a:off x="2541270" y="1023620"/>
            <a:ext cx="8263890" cy="493966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90009" y="459736"/>
            <a:ext cx="2339102" cy="523220"/>
          </a:xfrm>
          <a:prstGeom prst="rect">
            <a:avLst/>
          </a:prstGeom>
        </p:spPr>
        <p:txBody>
          <a:bodyPr wrap="none">
            <a:spAutoFit/>
          </a:bodyPr>
          <a:lstStyle/>
          <a:p>
            <a:r>
              <a:rPr lang="zh-CN" altLang="en-US" sz="2800" dirty="0" smtClean="0">
                <a:solidFill>
                  <a:schemeClr val="accent2"/>
                </a:solidFill>
                <a:latin typeface="黑体" panose="02010609060101010101" pitchFamily="49" charset="-122"/>
                <a:ea typeface="黑体" panose="02010609060101010101" pitchFamily="49" charset="-122"/>
              </a:rPr>
              <a:t>混合背包问题</a:t>
            </a:r>
            <a:endParaRPr lang="zh-CN" altLang="en-US" sz="2800" dirty="0">
              <a:solidFill>
                <a:schemeClr val="accent2"/>
              </a:solidFill>
              <a:latin typeface="黑体" panose="02010609060101010101" pitchFamily="49" charset="-122"/>
              <a:ea typeface="黑体" panose="02010609060101010101" pitchFamily="49" charset="-122"/>
            </a:endParaRPr>
          </a:p>
        </p:txBody>
      </p:sp>
      <p:grpSp>
        <p:nvGrpSpPr>
          <p:cNvPr id="3" name="组合 2"/>
          <p:cNvGrpSpPr/>
          <p:nvPr/>
        </p:nvGrpSpPr>
        <p:grpSpPr>
          <a:xfrm>
            <a:off x="1129401" y="346419"/>
            <a:ext cx="841014" cy="841014"/>
            <a:chOff x="3529981" y="507683"/>
            <a:chExt cx="598350" cy="598350"/>
          </a:xfrm>
        </p:grpSpPr>
        <p:sp>
          <p:nvSpPr>
            <p:cNvPr id="4" name="椭圆 3"/>
            <p:cNvSpPr/>
            <p:nvPr/>
          </p:nvSpPr>
          <p:spPr>
            <a:xfrm>
              <a:off x="3529981" y="507683"/>
              <a:ext cx="598350" cy="598350"/>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50">
                <a:solidFill>
                  <a:schemeClr val="accent2"/>
                </a:solidFill>
                <a:latin typeface="Arial" panose="020B0604020202020204" pitchFamily="34" charset="0"/>
                <a:ea typeface="微软雅黑" panose="020B0503020204020204" pitchFamily="34" charset="-122"/>
                <a:cs typeface="Arial" panose="020B0604020202020204" pitchFamily="34" charset="0"/>
              </a:endParaRPr>
            </a:p>
          </p:txBody>
        </p:sp>
        <p:sp>
          <p:nvSpPr>
            <p:cNvPr id="5" name="TextBox 51"/>
            <p:cNvSpPr txBox="1"/>
            <p:nvPr/>
          </p:nvSpPr>
          <p:spPr>
            <a:xfrm>
              <a:off x="3570639" y="582835"/>
              <a:ext cx="530353" cy="496562"/>
            </a:xfrm>
            <a:prstGeom prst="rect">
              <a:avLst/>
            </a:prstGeom>
            <a:noFill/>
          </p:spPr>
          <p:txBody>
            <a:bodyPr wrap="none" rtlCol="0" anchor="ctr">
              <a:spAutoFit/>
            </a:bodyPr>
            <a:lstStyle/>
            <a:p>
              <a:pPr algn="ctr"/>
              <a:r>
                <a:rPr lang="en-US" altLang="zh-CN" sz="3935" dirty="0">
                  <a:solidFill>
                    <a:schemeClr val="accent2"/>
                  </a:solidFill>
                  <a:effectLst>
                    <a:innerShdw blurRad="63500" dist="50800" dir="18900000">
                      <a:prstClr val="black">
                        <a:alpha val="30000"/>
                      </a:prstClr>
                    </a:innerShdw>
                  </a:effectLst>
                  <a:latin typeface="Arial" panose="020B0604020202020204" pitchFamily="34" charset="0"/>
                  <a:ea typeface="微软雅黑" panose="020B0503020204020204" pitchFamily="34" charset="-122"/>
                  <a:cs typeface="Arial" panose="020B0604020202020204" pitchFamily="34" charset="0"/>
                </a:rPr>
                <a:t>04</a:t>
              </a:r>
              <a:endParaRPr lang="zh-CN" altLang="en-US" sz="3935" dirty="0">
                <a:solidFill>
                  <a:schemeClr val="accent2"/>
                </a:solidFill>
                <a:effectLst>
                  <a:innerShdw blurRad="63500" dist="50800" dir="18900000">
                    <a:prstClr val="black">
                      <a:alpha val="30000"/>
                    </a:prstClr>
                  </a:innerShdw>
                </a:effectLst>
                <a:latin typeface="Arial" panose="020B0604020202020204" pitchFamily="34" charset="0"/>
                <a:ea typeface="微软雅黑" panose="020B0503020204020204" pitchFamily="34" charset="-122"/>
                <a:cs typeface="Arial" panose="020B0604020202020204" pitchFamily="34" charset="0"/>
              </a:endParaRPr>
            </a:p>
          </p:txBody>
        </p:sp>
      </p:grpSp>
      <p:pic>
        <p:nvPicPr>
          <p:cNvPr id="10" name="图片 9" descr="12"/>
          <p:cNvPicPr>
            <a:picLocks noChangeAspect="1"/>
          </p:cNvPicPr>
          <p:nvPr/>
        </p:nvPicPr>
        <p:blipFill>
          <a:blip r:embed="rId1"/>
          <a:stretch>
            <a:fillRect/>
          </a:stretch>
        </p:blipFill>
        <p:spPr>
          <a:xfrm>
            <a:off x="2541270" y="1240155"/>
            <a:ext cx="7887335" cy="5522595"/>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10"/>
          <p:cNvPicPr>
            <a:picLocks noChangeAspect="1"/>
          </p:cNvPicPr>
          <p:nvPr/>
        </p:nvPicPr>
        <p:blipFill>
          <a:blip r:embed="rId1"/>
          <a:stretch>
            <a:fillRect/>
          </a:stretch>
        </p:blipFill>
        <p:spPr>
          <a:xfrm>
            <a:off x="8373745" y="519430"/>
            <a:ext cx="3592195" cy="6468745"/>
          </a:xfrm>
          <a:prstGeom prst="rect">
            <a:avLst/>
          </a:prstGeom>
        </p:spPr>
      </p:pic>
      <p:pic>
        <p:nvPicPr>
          <p:cNvPr id="3" name="图片 2" descr="11"/>
          <p:cNvPicPr>
            <a:picLocks noChangeAspect="1"/>
          </p:cNvPicPr>
          <p:nvPr>
            <p:custDataLst>
              <p:tags r:id="rId2"/>
            </p:custDataLst>
          </p:nvPr>
        </p:nvPicPr>
        <p:blipFill>
          <a:blip r:embed="rId3"/>
          <a:stretch>
            <a:fillRect/>
          </a:stretch>
        </p:blipFill>
        <p:spPr>
          <a:xfrm>
            <a:off x="1892935" y="3543935"/>
            <a:ext cx="5940425" cy="3467100"/>
          </a:xfrm>
          <a:prstGeom prst="rect">
            <a:avLst/>
          </a:prstGeom>
        </p:spPr>
      </p:pic>
      <p:pic>
        <p:nvPicPr>
          <p:cNvPr id="9" name="图片 8" descr="9"/>
          <p:cNvPicPr>
            <a:picLocks noChangeAspect="1"/>
          </p:cNvPicPr>
          <p:nvPr/>
        </p:nvPicPr>
        <p:blipFill>
          <a:blip r:embed="rId4"/>
          <a:stretch>
            <a:fillRect/>
          </a:stretch>
        </p:blipFill>
        <p:spPr>
          <a:xfrm>
            <a:off x="1821180" y="519430"/>
            <a:ext cx="5866765" cy="29540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14533" y="565989"/>
            <a:ext cx="2698175" cy="523220"/>
          </a:xfrm>
          <a:prstGeom prst="rect">
            <a:avLst/>
          </a:prstGeom>
        </p:spPr>
        <p:txBody>
          <a:bodyPr wrap="none">
            <a:spAutoFit/>
          </a:bodyPr>
          <a:lstStyle/>
          <a:p>
            <a:r>
              <a:rPr lang="zh-CN" altLang="en-US" sz="2800" dirty="0" smtClean="0">
                <a:solidFill>
                  <a:schemeClr val="accent2"/>
                </a:solidFill>
                <a:latin typeface="黑体" panose="02010609060101010101" pitchFamily="49" charset="-122"/>
                <a:ea typeface="黑体" panose="02010609060101010101" pitchFamily="49" charset="-122"/>
              </a:rPr>
              <a:t>分组的背包问题</a:t>
            </a:r>
            <a:endParaRPr lang="zh-CN" altLang="en-US" sz="2800" dirty="0">
              <a:solidFill>
                <a:schemeClr val="accent2"/>
              </a:solidFill>
              <a:latin typeface="黑体" panose="02010609060101010101" pitchFamily="49" charset="-122"/>
              <a:ea typeface="黑体" panose="02010609060101010101" pitchFamily="49" charset="-122"/>
            </a:endParaRPr>
          </a:p>
        </p:txBody>
      </p:sp>
      <p:grpSp>
        <p:nvGrpSpPr>
          <p:cNvPr id="3" name="组合 2"/>
          <p:cNvGrpSpPr/>
          <p:nvPr/>
        </p:nvGrpSpPr>
        <p:grpSpPr>
          <a:xfrm>
            <a:off x="1214401" y="473053"/>
            <a:ext cx="841014" cy="841014"/>
            <a:chOff x="3529981" y="507683"/>
            <a:chExt cx="598350" cy="598350"/>
          </a:xfrm>
        </p:grpSpPr>
        <p:sp>
          <p:nvSpPr>
            <p:cNvPr id="4" name="椭圆 3"/>
            <p:cNvSpPr/>
            <p:nvPr/>
          </p:nvSpPr>
          <p:spPr>
            <a:xfrm>
              <a:off x="3529981" y="507683"/>
              <a:ext cx="598350" cy="598350"/>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50">
                <a:solidFill>
                  <a:schemeClr val="accent2"/>
                </a:solidFill>
                <a:latin typeface="Arial" panose="020B0604020202020204" pitchFamily="34" charset="0"/>
                <a:ea typeface="微软雅黑" panose="020B0503020204020204" pitchFamily="34" charset="-122"/>
                <a:cs typeface="Arial" panose="020B0604020202020204" pitchFamily="34" charset="0"/>
              </a:endParaRPr>
            </a:p>
          </p:txBody>
        </p:sp>
        <p:sp>
          <p:nvSpPr>
            <p:cNvPr id="5" name="TextBox 48"/>
            <p:cNvSpPr txBox="1"/>
            <p:nvPr/>
          </p:nvSpPr>
          <p:spPr>
            <a:xfrm>
              <a:off x="3567569" y="598214"/>
              <a:ext cx="530550" cy="496746"/>
            </a:xfrm>
            <a:prstGeom prst="rect">
              <a:avLst/>
            </a:prstGeom>
            <a:noFill/>
          </p:spPr>
          <p:txBody>
            <a:bodyPr wrap="none" rtlCol="0" anchor="ctr">
              <a:spAutoFit/>
            </a:bodyPr>
            <a:lstStyle/>
            <a:p>
              <a:pPr algn="ctr"/>
              <a:r>
                <a:rPr lang="en-US" altLang="zh-CN" sz="3935" dirty="0" smtClean="0">
                  <a:solidFill>
                    <a:schemeClr val="accent2"/>
                  </a:solidFill>
                  <a:effectLst>
                    <a:innerShdw blurRad="63500" dist="50800" dir="18900000">
                      <a:prstClr val="black">
                        <a:alpha val="30000"/>
                      </a:prstClr>
                    </a:innerShdw>
                  </a:effectLst>
                  <a:latin typeface="Arial" panose="020B0604020202020204" pitchFamily="34" charset="0"/>
                  <a:ea typeface="微软雅黑" panose="020B0503020204020204" pitchFamily="34" charset="-122"/>
                  <a:cs typeface="Arial" panose="020B0604020202020204" pitchFamily="34" charset="0"/>
                </a:rPr>
                <a:t>06</a:t>
              </a:r>
              <a:endParaRPr lang="zh-CN" altLang="en-US" sz="3935" dirty="0">
                <a:solidFill>
                  <a:schemeClr val="accent2"/>
                </a:solidFill>
                <a:effectLst>
                  <a:innerShdw blurRad="63500" dist="50800" dir="18900000">
                    <a:prstClr val="black">
                      <a:alpha val="30000"/>
                    </a:prstClr>
                  </a:innerShdw>
                </a:effectLst>
                <a:latin typeface="Arial" panose="020B0604020202020204" pitchFamily="34" charset="0"/>
                <a:ea typeface="微软雅黑" panose="020B0503020204020204" pitchFamily="34" charset="-122"/>
                <a:cs typeface="Arial" panose="020B0604020202020204" pitchFamily="34" charset="0"/>
              </a:endParaRPr>
            </a:p>
          </p:txBody>
        </p:sp>
      </p:grpSp>
      <p:sp>
        <p:nvSpPr>
          <p:cNvPr id="6" name="矩形 5"/>
          <p:cNvSpPr/>
          <p:nvPr/>
        </p:nvSpPr>
        <p:spPr>
          <a:xfrm>
            <a:off x="1500153" y="1401747"/>
            <a:ext cx="10572824" cy="1200329"/>
          </a:xfrm>
          <a:prstGeom prst="rect">
            <a:avLst/>
          </a:prstGeom>
        </p:spPr>
        <p:txBody>
          <a:bodyPr wrap="square">
            <a:spAutoFit/>
          </a:bodyPr>
          <a:lstStyle/>
          <a:p>
            <a:r>
              <a:rPr lang="zh-CN" altLang="en-US" sz="2400" dirty="0" smtClean="0">
                <a:latin typeface="黑体" panose="02010609060101010101" pitchFamily="49" charset="-122"/>
                <a:ea typeface="黑体" panose="02010609060101010101" pitchFamily="49" charset="-122"/>
              </a:rPr>
              <a:t>有</a:t>
            </a:r>
            <a:r>
              <a:rPr lang="en-US" altLang="zh-CN" sz="2400" dirty="0" smtClean="0">
                <a:latin typeface="黑体" panose="02010609060101010101" pitchFamily="49" charset="-122"/>
                <a:ea typeface="黑体" panose="02010609060101010101" pitchFamily="49" charset="-122"/>
              </a:rPr>
              <a:t>N</a:t>
            </a:r>
            <a:r>
              <a:rPr lang="zh-CN" altLang="en-US" sz="2400" dirty="0" smtClean="0">
                <a:latin typeface="黑体" panose="02010609060101010101" pitchFamily="49" charset="-122"/>
                <a:ea typeface="黑体" panose="02010609060101010101" pitchFamily="49" charset="-122"/>
              </a:rPr>
              <a:t>件物品和一个容量为</a:t>
            </a:r>
            <a:r>
              <a:rPr lang="en-US" altLang="zh-CN" sz="2400" dirty="0" smtClean="0">
                <a:latin typeface="黑体" panose="02010609060101010101" pitchFamily="49" charset="-122"/>
                <a:ea typeface="黑体" panose="02010609060101010101" pitchFamily="49" charset="-122"/>
              </a:rPr>
              <a:t>V</a:t>
            </a:r>
            <a:r>
              <a:rPr lang="zh-CN" altLang="en-US" sz="2400" dirty="0" smtClean="0">
                <a:latin typeface="黑体" panose="02010609060101010101" pitchFamily="49" charset="-122"/>
                <a:ea typeface="黑体" panose="02010609060101010101" pitchFamily="49" charset="-122"/>
              </a:rPr>
              <a:t>的背包。第</a:t>
            </a:r>
            <a:r>
              <a:rPr lang="en-US" altLang="zh-CN" sz="2400" dirty="0" err="1" smtClean="0">
                <a:latin typeface="黑体" panose="02010609060101010101" pitchFamily="49" charset="-122"/>
                <a:ea typeface="黑体" panose="02010609060101010101" pitchFamily="49" charset="-122"/>
              </a:rPr>
              <a:t>i</a:t>
            </a:r>
            <a:r>
              <a:rPr lang="zh-CN" altLang="en-US" sz="2400" dirty="0" smtClean="0">
                <a:latin typeface="黑体" panose="02010609060101010101" pitchFamily="49" charset="-122"/>
                <a:ea typeface="黑体" panose="02010609060101010101" pitchFamily="49" charset="-122"/>
              </a:rPr>
              <a:t>件物品的费用是</a:t>
            </a:r>
            <a:r>
              <a:rPr lang="en-US" altLang="zh-CN" sz="2400" dirty="0" smtClean="0">
                <a:latin typeface="黑体" panose="02010609060101010101" pitchFamily="49" charset="-122"/>
                <a:ea typeface="黑体" panose="02010609060101010101" pitchFamily="49" charset="-122"/>
              </a:rPr>
              <a:t>w[</a:t>
            </a:r>
            <a:r>
              <a:rPr lang="en-US" altLang="zh-CN" sz="2400" dirty="0" err="1" smtClean="0">
                <a:latin typeface="黑体" panose="02010609060101010101" pitchFamily="49" charset="-122"/>
                <a:ea typeface="黑体" panose="02010609060101010101" pitchFamily="49" charset="-122"/>
              </a:rPr>
              <a:t>i</a:t>
            </a:r>
            <a:r>
              <a:rPr lang="en-US" altLang="zh-CN" sz="2400" dirty="0" smtClean="0">
                <a:latin typeface="黑体" panose="02010609060101010101" pitchFamily="49" charset="-122"/>
                <a:ea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rPr>
              <a:t>，价值是</a:t>
            </a:r>
            <a:r>
              <a:rPr lang="en-US" altLang="zh-CN" sz="2400" dirty="0" smtClean="0">
                <a:latin typeface="黑体" panose="02010609060101010101" pitchFamily="49" charset="-122"/>
                <a:ea typeface="黑体" panose="02010609060101010101" pitchFamily="49" charset="-122"/>
              </a:rPr>
              <a:t>v[</a:t>
            </a:r>
            <a:r>
              <a:rPr lang="en-US" altLang="zh-CN" sz="2400" dirty="0" err="1" smtClean="0">
                <a:latin typeface="黑体" panose="02010609060101010101" pitchFamily="49" charset="-122"/>
                <a:ea typeface="黑体" panose="02010609060101010101" pitchFamily="49" charset="-122"/>
              </a:rPr>
              <a:t>i</a:t>
            </a:r>
            <a:r>
              <a:rPr lang="en-US" altLang="zh-CN" sz="2400" dirty="0" smtClean="0">
                <a:latin typeface="黑体" panose="02010609060101010101" pitchFamily="49" charset="-122"/>
                <a:ea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rPr>
              <a:t>。这些物品被划分为若干组，每组中的物品互相冲突，最多选一件。求解将哪些物品装入背包可使这些物品的费用总和不超过背包容量，且价值总和最大。</a:t>
            </a:r>
            <a:endParaRPr lang="zh-CN" altLang="en-US" sz="2400" dirty="0">
              <a:latin typeface="黑体" panose="02010609060101010101" pitchFamily="49" charset="-122"/>
              <a:ea typeface="黑体" panose="02010609060101010101" pitchFamily="49" charset="-122"/>
            </a:endParaRPr>
          </a:p>
        </p:txBody>
      </p:sp>
      <p:sp>
        <p:nvSpPr>
          <p:cNvPr id="7" name="矩形 6"/>
          <p:cNvSpPr/>
          <p:nvPr/>
        </p:nvSpPr>
        <p:spPr>
          <a:xfrm>
            <a:off x="2143095" y="3044821"/>
            <a:ext cx="8358246" cy="830997"/>
          </a:xfrm>
          <a:prstGeom prst="rect">
            <a:avLst/>
          </a:prstGeom>
        </p:spPr>
        <p:txBody>
          <a:bodyPr wrap="square">
            <a:spAutoFit/>
          </a:bodyPr>
          <a:lstStyle/>
          <a:p>
            <a:r>
              <a:rPr lang="zh-CN" altLang="en-US" sz="2400" i="1" dirty="0" smtClean="0">
                <a:latin typeface="+mn-lt"/>
              </a:rPr>
              <a:t>设</a:t>
            </a:r>
            <a:r>
              <a:rPr lang="en-US" altLang="zh-CN" sz="2400" i="1" dirty="0" smtClean="0">
                <a:latin typeface="+mn-lt"/>
              </a:rPr>
              <a:t>f[k][j]</a:t>
            </a:r>
            <a:r>
              <a:rPr lang="zh-CN" altLang="en-US" sz="2400" i="1" dirty="0" smtClean="0">
                <a:latin typeface="+mn-lt"/>
              </a:rPr>
              <a:t>表示前</a:t>
            </a:r>
            <a:r>
              <a:rPr lang="en-US" altLang="zh-CN" sz="2400" i="1" dirty="0" smtClean="0">
                <a:latin typeface="+mn-lt"/>
              </a:rPr>
              <a:t>k</a:t>
            </a:r>
            <a:r>
              <a:rPr lang="zh-CN" altLang="en-US" sz="2400" i="1" dirty="0" smtClean="0">
                <a:latin typeface="+mn-lt"/>
              </a:rPr>
              <a:t>组物品花费费用</a:t>
            </a:r>
            <a:r>
              <a:rPr lang="en-US" altLang="zh-CN" sz="2400" i="1" dirty="0" smtClean="0">
                <a:latin typeface="+mn-lt"/>
              </a:rPr>
              <a:t>j</a:t>
            </a:r>
            <a:r>
              <a:rPr lang="zh-CN" altLang="en-US" sz="2400" i="1" dirty="0" smtClean="0">
                <a:latin typeface="+mn-lt"/>
              </a:rPr>
              <a:t>能取得的最大权值，则有：</a:t>
            </a:r>
            <a:r>
              <a:rPr lang="en-US" altLang="zh-CN" sz="2400" i="1" dirty="0" smtClean="0">
                <a:latin typeface="+mn-lt"/>
              </a:rPr>
              <a:t>f[k][j]=max(f[k−1][j],f[k−1][j−c[</a:t>
            </a:r>
            <a:r>
              <a:rPr lang="en-US" altLang="zh-CN" sz="2400" i="1" dirty="0" err="1" smtClean="0">
                <a:latin typeface="+mn-lt"/>
              </a:rPr>
              <a:t>i</a:t>
            </a:r>
            <a:r>
              <a:rPr lang="en-US" altLang="zh-CN" sz="2400" i="1" dirty="0" smtClean="0">
                <a:latin typeface="+mn-lt"/>
              </a:rPr>
              <a:t>]]+w[</a:t>
            </a:r>
            <a:r>
              <a:rPr lang="en-US" altLang="zh-CN" sz="2400" i="1" dirty="0" err="1" smtClean="0">
                <a:latin typeface="+mn-lt"/>
              </a:rPr>
              <a:t>i</a:t>
            </a:r>
            <a:r>
              <a:rPr lang="en-US" altLang="zh-CN" sz="2400" i="1" dirty="0" smtClean="0">
                <a:latin typeface="+mn-lt"/>
              </a:rPr>
              <a:t>]∣</a:t>
            </a:r>
            <a:r>
              <a:rPr lang="zh-CN" altLang="en-US" sz="2400" i="1" dirty="0" smtClean="0">
                <a:latin typeface="+mn-lt"/>
              </a:rPr>
              <a:t>物品</a:t>
            </a:r>
            <a:r>
              <a:rPr lang="en-US" altLang="zh-CN" sz="2400" i="1" dirty="0" err="1" smtClean="0">
                <a:latin typeface="+mn-lt"/>
              </a:rPr>
              <a:t>i</a:t>
            </a:r>
            <a:r>
              <a:rPr lang="zh-CN" altLang="en-US" sz="2400" i="1" dirty="0" smtClean="0">
                <a:latin typeface="+mn-lt"/>
              </a:rPr>
              <a:t>属于组</a:t>
            </a:r>
            <a:r>
              <a:rPr lang="en-US" altLang="zh-CN" sz="2400" i="1" dirty="0" smtClean="0">
                <a:latin typeface="+mn-lt"/>
              </a:rPr>
              <a:t>k)</a:t>
            </a:r>
            <a:endParaRPr lang="en-US" altLang="zh-CN" sz="2400" i="1" dirty="0" smtClean="0">
              <a:latin typeface="+mn-lt"/>
            </a:endParaRPr>
          </a:p>
        </p:txBody>
      </p:sp>
      <p:sp>
        <p:nvSpPr>
          <p:cNvPr id="8" name="矩形 7"/>
          <p:cNvSpPr/>
          <p:nvPr/>
        </p:nvSpPr>
        <p:spPr>
          <a:xfrm>
            <a:off x="2357409" y="4116391"/>
            <a:ext cx="8286808" cy="1569660"/>
          </a:xfrm>
          <a:prstGeom prst="rect">
            <a:avLst/>
          </a:prstGeom>
        </p:spPr>
        <p:txBody>
          <a:bodyPr wrap="square">
            <a:spAutoFit/>
          </a:bodyPr>
          <a:lstStyle/>
          <a:p>
            <a:r>
              <a:rPr lang="en-US" sz="2400" i="1" dirty="0" smtClean="0">
                <a:latin typeface="+mn-lt"/>
              </a:rPr>
              <a:t>for (</a:t>
            </a:r>
            <a:r>
              <a:rPr lang="zh-CN" altLang="en-US" sz="2400" i="1" dirty="0" smtClean="0">
                <a:latin typeface="+mn-lt"/>
              </a:rPr>
              <a:t>所有的组</a:t>
            </a:r>
            <a:r>
              <a:rPr lang="en-US" sz="2400" i="1" dirty="0" smtClean="0">
                <a:latin typeface="+mn-lt"/>
              </a:rPr>
              <a:t>k)</a:t>
            </a:r>
            <a:endParaRPr lang="en-US" sz="2400" i="1" dirty="0" smtClean="0">
              <a:latin typeface="+mn-lt"/>
            </a:endParaRPr>
          </a:p>
          <a:p>
            <a:r>
              <a:rPr lang="en-US" sz="2400" i="1" dirty="0" smtClean="0">
                <a:latin typeface="+mn-lt"/>
              </a:rPr>
              <a:t>     for (</a:t>
            </a:r>
            <a:r>
              <a:rPr lang="en-US" sz="2400" i="1" dirty="0" err="1" smtClean="0">
                <a:latin typeface="+mn-lt"/>
              </a:rPr>
              <a:t>int</a:t>
            </a:r>
            <a:r>
              <a:rPr lang="en-US" sz="2400" i="1" dirty="0" smtClean="0">
                <a:latin typeface="+mn-lt"/>
              </a:rPr>
              <a:t> j = V; j &gt;= 0; j--)</a:t>
            </a:r>
            <a:endParaRPr lang="en-US" sz="2400" i="1" dirty="0" smtClean="0">
              <a:latin typeface="+mn-lt"/>
            </a:endParaRPr>
          </a:p>
          <a:p>
            <a:r>
              <a:rPr lang="en-US" sz="2400" i="1" dirty="0" smtClean="0">
                <a:latin typeface="+mn-lt"/>
              </a:rPr>
              <a:t>         for (</a:t>
            </a:r>
            <a:r>
              <a:rPr lang="zh-CN" altLang="en-US" sz="2400" i="1" dirty="0" smtClean="0">
                <a:latin typeface="+mn-lt"/>
              </a:rPr>
              <a:t>所有属于组</a:t>
            </a:r>
            <a:r>
              <a:rPr lang="en-US" sz="2400" i="1" dirty="0" smtClean="0">
                <a:latin typeface="+mn-lt"/>
              </a:rPr>
              <a:t>k</a:t>
            </a:r>
            <a:r>
              <a:rPr lang="zh-CN" altLang="en-US" sz="2400" i="1" dirty="0" smtClean="0">
                <a:latin typeface="+mn-lt"/>
              </a:rPr>
              <a:t>的</a:t>
            </a:r>
            <a:r>
              <a:rPr lang="en-US" sz="2400" i="1" dirty="0" err="1" smtClean="0">
                <a:latin typeface="+mn-lt"/>
              </a:rPr>
              <a:t>i</a:t>
            </a:r>
            <a:r>
              <a:rPr lang="en-US" sz="2400" i="1" dirty="0" smtClean="0">
                <a:latin typeface="+mn-lt"/>
              </a:rPr>
              <a:t>)</a:t>
            </a:r>
            <a:endParaRPr lang="en-US" sz="2400" i="1" dirty="0" smtClean="0">
              <a:latin typeface="+mn-lt"/>
            </a:endParaRPr>
          </a:p>
          <a:p>
            <a:r>
              <a:rPr lang="en-US" sz="2400" i="1" dirty="0" smtClean="0">
                <a:latin typeface="+mn-lt"/>
              </a:rPr>
              <a:t>                f[j] = max{f[j], f[j - w[</a:t>
            </a:r>
            <a:r>
              <a:rPr lang="en-US" sz="2400" i="1" dirty="0" err="1" smtClean="0">
                <a:latin typeface="+mn-lt"/>
              </a:rPr>
              <a:t>i</a:t>
            </a:r>
            <a:r>
              <a:rPr lang="en-US" sz="2400" i="1" dirty="0" smtClean="0">
                <a:latin typeface="+mn-lt"/>
              </a:rPr>
              <a:t>]] + v[</a:t>
            </a:r>
            <a:r>
              <a:rPr lang="en-US" sz="2400" i="1" dirty="0" err="1" smtClean="0">
                <a:latin typeface="+mn-lt"/>
              </a:rPr>
              <a:t>i</a:t>
            </a:r>
            <a:r>
              <a:rPr lang="en-US" sz="2400" i="1" dirty="0" smtClean="0">
                <a:latin typeface="+mn-lt"/>
              </a:rPr>
              <a:t>]}</a:t>
            </a:r>
            <a:endParaRPr lang="zh-CN" altLang="en-US" sz="2400" i="1" dirty="0">
              <a:latin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rot="18892707">
            <a:off x="3204447" y="1473595"/>
            <a:ext cx="971333" cy="291198"/>
          </a:xfrm>
          <a:prstGeom prst="roundRect">
            <a:avLst>
              <a:gd name="adj" fmla="val 50000"/>
            </a:avLst>
          </a:prstGeom>
          <a:gradFill flip="none" rotWithShape="1">
            <a:gsLst>
              <a:gs pos="0">
                <a:srgbClr val="F06A48"/>
              </a:gs>
              <a:gs pos="50000">
                <a:srgbClr val="E65F4D"/>
              </a:gs>
              <a:gs pos="100000">
                <a:srgbClr val="DC5153"/>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rot="18892707">
            <a:off x="2510627" y="1883887"/>
            <a:ext cx="283734" cy="99342"/>
          </a:xfrm>
          <a:prstGeom prst="roundRect">
            <a:avLst>
              <a:gd name="adj" fmla="val 50000"/>
            </a:avLst>
          </a:prstGeom>
          <a:gradFill flip="none" rotWithShape="1">
            <a:gsLst>
              <a:gs pos="0">
                <a:srgbClr val="F06A48"/>
              </a:gs>
              <a:gs pos="50000">
                <a:srgbClr val="E65F4D"/>
              </a:gs>
              <a:gs pos="100000">
                <a:srgbClr val="DC5153"/>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rot="18892707">
            <a:off x="2567710" y="1705511"/>
            <a:ext cx="207326" cy="6920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rot="18892707">
            <a:off x="8878800" y="993069"/>
            <a:ext cx="2813022" cy="843322"/>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rot="18892707">
            <a:off x="9462575" y="3824338"/>
            <a:ext cx="556231" cy="168152"/>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rot="18892707">
            <a:off x="12208516" y="4983137"/>
            <a:ext cx="1247223" cy="624964"/>
          </a:xfrm>
          <a:prstGeom prst="roundRect">
            <a:avLst>
              <a:gd name="adj" fmla="val 50000"/>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rot="18892707">
            <a:off x="11558076" y="4524971"/>
            <a:ext cx="1973583" cy="732376"/>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圆角矩形 20"/>
          <p:cNvSpPr/>
          <p:nvPr/>
        </p:nvSpPr>
        <p:spPr>
          <a:xfrm rot="18892707">
            <a:off x="277414" y="6075692"/>
            <a:ext cx="1568080" cy="67128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rot="18892707">
            <a:off x="-469451" y="5610548"/>
            <a:ext cx="2394913" cy="81900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4"/>
          <p:cNvSpPr/>
          <p:nvPr/>
        </p:nvSpPr>
        <p:spPr>
          <a:xfrm rot="18892707">
            <a:off x="10004783" y="1333913"/>
            <a:ext cx="1462945" cy="527762"/>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rot="18892707">
            <a:off x="14080" y="2164365"/>
            <a:ext cx="710266" cy="200962"/>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圆角矩形 25"/>
          <p:cNvSpPr/>
          <p:nvPr/>
        </p:nvSpPr>
        <p:spPr>
          <a:xfrm rot="18892707">
            <a:off x="-305780" y="2605832"/>
            <a:ext cx="772536" cy="285412"/>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22"/>
          <p:cNvSpPr/>
          <p:nvPr/>
        </p:nvSpPr>
        <p:spPr>
          <a:xfrm rot="18892707">
            <a:off x="-65185" y="2280014"/>
            <a:ext cx="1608301" cy="473967"/>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 21"/>
          <p:cNvSpPr/>
          <p:nvPr/>
        </p:nvSpPr>
        <p:spPr>
          <a:xfrm rot="18892707">
            <a:off x="-262529" y="3054178"/>
            <a:ext cx="1236752" cy="40684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143"/>
          <p:cNvSpPr txBox="1"/>
          <p:nvPr/>
        </p:nvSpPr>
        <p:spPr>
          <a:xfrm>
            <a:off x="2787679" y="2608258"/>
            <a:ext cx="7040880" cy="1198880"/>
          </a:xfrm>
          <a:prstGeom prst="rect">
            <a:avLst/>
          </a:prstGeom>
          <a:noFill/>
        </p:spPr>
        <p:txBody>
          <a:bodyPr wrap="none" rtlCol="0">
            <a:spAutoFit/>
          </a:bodyPr>
          <a:lstStyle/>
          <a:p>
            <a:pPr algn="ctr">
              <a:lnSpc>
                <a:spcPct val="120000"/>
              </a:lnSpc>
            </a:pPr>
            <a:r>
              <a:rPr lang="zh-CN" altLang="en-US" sz="6000" dirty="0" smtClean="0">
                <a:solidFill>
                  <a:schemeClr val="accent2"/>
                </a:solidFill>
                <a:latin typeface="Agency FB" panose="020B0503020202020204" pitchFamily="34" charset="0"/>
                <a:ea typeface="微软雅黑" panose="020B0503020204020204" pitchFamily="34" charset="-122"/>
                <a:cs typeface="+mn-ea"/>
                <a:sym typeface="Arial" panose="020B0604020202020204" pitchFamily="34" charset="0"/>
              </a:rPr>
              <a:t>动态规划之背包问题</a:t>
            </a:r>
            <a:endParaRPr lang="zh-CN" altLang="en-US" sz="6000" dirty="0" smtClean="0">
              <a:solidFill>
                <a:schemeClr val="accent2"/>
              </a:solidFill>
              <a:latin typeface="Agency FB" panose="020B0503020202020204" pitchFamily="34" charset="0"/>
              <a:ea typeface="微软雅黑" panose="020B0503020204020204" pitchFamily="34" charset="-122"/>
              <a:cs typeface="+mn-ea"/>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600" advTm="0">
        <p14:gallery dir="l"/>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70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1" nodeType="withEffect">
                                  <p:stCondLst>
                                    <p:cond delay="30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1" nodeType="withEffect">
                                  <p:stCondLst>
                                    <p:cond delay="60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1" nodeType="withEffect">
                                  <p:stCondLst>
                                    <p:cond delay="64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1" nodeType="withEffect">
                                  <p:stCondLst>
                                    <p:cond delay="100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1" nodeType="withEffect">
                                  <p:stCondLst>
                                    <p:cond delay="35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1" nodeType="withEffect">
                                  <p:stCondLst>
                                    <p:cond delay="70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1" nodeType="withEffect">
                                  <p:stCondLst>
                                    <p:cond delay="80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1" nodeType="withEffect">
                                  <p:stCondLst>
                                    <p:cond delay="60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1" nodeType="withEffect">
                                  <p:stCondLst>
                                    <p:cond delay="70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1" nodeType="withEffect">
                                  <p:stCondLst>
                                    <p:cond delay="80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1" nodeType="withEffect">
                                  <p:stCondLst>
                                    <p:cond delay="800"/>
                                  </p:stCondLst>
                                  <p:childTnLst>
                                    <p:set>
                                      <p:cBhvr>
                                        <p:cTn id="32" dur="1" fill="hold">
                                          <p:stCondLst>
                                            <p:cond delay="0"/>
                                          </p:stCondLst>
                                        </p:cTn>
                                        <p:tgtEl>
                                          <p:spTgt spid="7"/>
                                        </p:tgtEl>
                                        <p:attrNameLst>
                                          <p:attrName>style.visibility</p:attrName>
                                        </p:attrNameLst>
                                      </p:cBhvr>
                                      <p:to>
                                        <p:strVal val="visible"/>
                                      </p:to>
                                    </p:set>
                                  </p:childTnLst>
                                </p:cTn>
                              </p:par>
                              <p:par>
                                <p:cTn id="33" presetID="12" presetClass="entr" presetSubtype="4" fill="hold" grpId="0" nodeType="withEffect">
                                  <p:stCondLst>
                                    <p:cond delay="80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500"/>
                                        <p:tgtEl>
                                          <p:spTgt spid="29"/>
                                        </p:tgtEl>
                                        <p:attrNameLst>
                                          <p:attrName>ppt_y</p:attrName>
                                        </p:attrNameLst>
                                      </p:cBhvr>
                                      <p:tavLst>
                                        <p:tav tm="0">
                                          <p:val>
                                            <p:strVal val="#ppt_y+#ppt_h*1.125000"/>
                                          </p:val>
                                        </p:tav>
                                        <p:tav tm="100000">
                                          <p:val>
                                            <p:strVal val="#ppt_y"/>
                                          </p:val>
                                        </p:tav>
                                      </p:tavLst>
                                    </p:anim>
                                    <p:animEffect transition="in" filter="wipe(up)">
                                      <p:cBhvr>
                                        <p:cTn id="36" dur="500"/>
                                        <p:tgtEl>
                                          <p:spTgt spid="29"/>
                                        </p:tgtEl>
                                      </p:cBhvr>
                                    </p:animEffect>
                                  </p:childTnLst>
                                </p:cTn>
                              </p:par>
                              <p:par>
                                <p:cTn id="37" presetID="42" presetClass="path" presetSubtype="0" fill="hold" grpId="0" nodeType="withEffect">
                                  <p:stCondLst>
                                    <p:cond delay="700"/>
                                  </p:stCondLst>
                                  <p:childTnLst>
                                    <p:animMotion origin="layout" path="M -0.06029 0.10487 L 4.16667E-6 -4.44444E-6 " pathEditMode="relative" rAng="0" ptsTypes="AA">
                                      <p:cBhvr>
                                        <p:cTn id="38" dur="500" fill="hold"/>
                                        <p:tgtEl>
                                          <p:spTgt spid="27"/>
                                        </p:tgtEl>
                                        <p:attrNameLst>
                                          <p:attrName>ppt_x</p:attrName>
                                          <p:attrName>ppt_y</p:attrName>
                                        </p:attrNameLst>
                                      </p:cBhvr>
                                      <p:rCtr x="3021" y="-5255"/>
                                    </p:animMotion>
                                  </p:childTnLst>
                                </p:cTn>
                              </p:par>
                              <p:par>
                                <p:cTn id="39" presetID="42" presetClass="path" presetSubtype="0" fill="hold" grpId="0" nodeType="withEffect">
                                  <p:stCondLst>
                                    <p:cond delay="300"/>
                                  </p:stCondLst>
                                  <p:childTnLst>
                                    <p:animMotion origin="layout" path="M -0.13099 0.22801 L -1.875E-6 3.33333E-6 " pathEditMode="relative" rAng="0" ptsTypes="AA">
                                      <p:cBhvr>
                                        <p:cTn id="40" dur="500" fill="hold"/>
                                        <p:tgtEl>
                                          <p:spTgt spid="23"/>
                                        </p:tgtEl>
                                        <p:attrNameLst>
                                          <p:attrName>ppt_x</p:attrName>
                                          <p:attrName>ppt_y</p:attrName>
                                        </p:attrNameLst>
                                      </p:cBhvr>
                                      <p:rCtr x="6549" y="-11412"/>
                                    </p:animMotion>
                                  </p:childTnLst>
                                </p:cTn>
                              </p:par>
                              <p:par>
                                <p:cTn id="41" presetID="42" presetClass="path" presetSubtype="0" fill="hold" grpId="0" nodeType="withEffect">
                                  <p:stCondLst>
                                    <p:cond delay="600"/>
                                  </p:stCondLst>
                                  <p:childTnLst>
                                    <p:animMotion origin="layout" path="M -0.06029 0.10487 L 4.16667E-6 -4.44444E-6 " pathEditMode="relative" rAng="0" ptsTypes="AA">
                                      <p:cBhvr>
                                        <p:cTn id="42" dur="500" fill="hold"/>
                                        <p:tgtEl>
                                          <p:spTgt spid="26"/>
                                        </p:tgtEl>
                                        <p:attrNameLst>
                                          <p:attrName>ppt_x</p:attrName>
                                          <p:attrName>ppt_y</p:attrName>
                                        </p:attrNameLst>
                                      </p:cBhvr>
                                      <p:rCtr x="3021" y="-5255"/>
                                    </p:animMotion>
                                  </p:childTnLst>
                                </p:cTn>
                              </p:par>
                              <p:par>
                                <p:cTn id="43" presetID="42" presetClass="path" presetSubtype="0" fill="hold" grpId="0" nodeType="withEffect">
                                  <p:stCondLst>
                                    <p:cond delay="0"/>
                                  </p:stCondLst>
                                  <p:childTnLst>
                                    <p:animMotion origin="layout" path="M -0.08671 0.1507 L -4.16667E-6 -1.48148E-6 " pathEditMode="relative" rAng="0" ptsTypes="AA">
                                      <p:cBhvr>
                                        <p:cTn id="44" dur="500" fill="hold"/>
                                        <p:tgtEl>
                                          <p:spTgt spid="22"/>
                                        </p:tgtEl>
                                        <p:attrNameLst>
                                          <p:attrName>ppt_x</p:attrName>
                                          <p:attrName>ppt_y</p:attrName>
                                        </p:attrNameLst>
                                      </p:cBhvr>
                                      <p:rCtr x="4336" y="-7546"/>
                                    </p:animMotion>
                                  </p:childTnLst>
                                </p:cTn>
                              </p:par>
                              <p:par>
                                <p:cTn id="45" presetID="42" presetClass="path" presetSubtype="0" fill="hold" grpId="0" nodeType="withEffect">
                                  <p:stCondLst>
                                    <p:cond delay="640"/>
                                  </p:stCondLst>
                                  <p:childTnLst>
                                    <p:animMotion origin="layout" path="M -0.23008 0.4 L -2.29167E-6 7.40741E-7 " pathEditMode="relative" rAng="0" ptsTypes="AA">
                                      <p:cBhvr>
                                        <p:cTn id="46" dur="500" fill="hold"/>
                                        <p:tgtEl>
                                          <p:spTgt spid="5"/>
                                        </p:tgtEl>
                                        <p:attrNameLst>
                                          <p:attrName>ppt_x</p:attrName>
                                          <p:attrName>ppt_y</p:attrName>
                                        </p:attrNameLst>
                                      </p:cBhvr>
                                      <p:rCtr x="11497" y="-20000"/>
                                    </p:animMotion>
                                  </p:childTnLst>
                                </p:cTn>
                              </p:par>
                              <p:par>
                                <p:cTn id="47" presetID="42" presetClass="path" presetSubtype="0" fill="hold" grpId="0" nodeType="withEffect">
                                  <p:stCondLst>
                                    <p:cond delay="1000"/>
                                  </p:stCondLst>
                                  <p:childTnLst>
                                    <p:animMotion origin="layout" path="M -0.23073 0.40139 L 2.77556E-17 -1.11111E-6 " pathEditMode="relative" rAng="0" ptsTypes="AA">
                                      <p:cBhvr>
                                        <p:cTn id="48" dur="500" fill="hold"/>
                                        <p:tgtEl>
                                          <p:spTgt spid="4"/>
                                        </p:tgtEl>
                                        <p:attrNameLst>
                                          <p:attrName>ppt_x</p:attrName>
                                          <p:attrName>ppt_y</p:attrName>
                                        </p:attrNameLst>
                                      </p:cBhvr>
                                      <p:rCtr x="11536" y="-20069"/>
                                    </p:animMotion>
                                  </p:childTnLst>
                                </p:cTn>
                              </p:par>
                              <p:par>
                                <p:cTn id="49" presetID="42" presetClass="path" presetSubtype="0" fill="hold" grpId="0" nodeType="withEffect">
                                  <p:stCondLst>
                                    <p:cond delay="350"/>
                                  </p:stCondLst>
                                  <p:childTnLst>
                                    <p:animMotion origin="layout" path="M -0.34948 0.60787 L 8.33333E-7 -2.59259E-6 " pathEditMode="relative" rAng="0" ptsTypes="AA">
                                      <p:cBhvr>
                                        <p:cTn id="50" dur="500" fill="hold"/>
                                        <p:tgtEl>
                                          <p:spTgt spid="3"/>
                                        </p:tgtEl>
                                        <p:attrNameLst>
                                          <p:attrName>ppt_x</p:attrName>
                                          <p:attrName>ppt_y</p:attrName>
                                        </p:attrNameLst>
                                      </p:cBhvr>
                                      <p:rCtr x="17474" y="-30394"/>
                                    </p:animMotion>
                                  </p:childTnLst>
                                </p:cTn>
                              </p:par>
                              <p:par>
                                <p:cTn id="51" presetID="42" presetClass="path" presetSubtype="0" fill="hold" grpId="0" nodeType="withEffect">
                                  <p:stCondLst>
                                    <p:cond delay="700"/>
                                  </p:stCondLst>
                                  <p:childTnLst>
                                    <p:animMotion origin="layout" path="M -0.13099 0.22801 L -1.875E-6 3.33333E-6 " pathEditMode="relative" rAng="0" ptsTypes="AA">
                                      <p:cBhvr>
                                        <p:cTn id="52" dur="500" fill="hold"/>
                                        <p:tgtEl>
                                          <p:spTgt spid="20"/>
                                        </p:tgtEl>
                                        <p:attrNameLst>
                                          <p:attrName>ppt_x</p:attrName>
                                          <p:attrName>ppt_y</p:attrName>
                                        </p:attrNameLst>
                                      </p:cBhvr>
                                      <p:rCtr x="6549" y="-11412"/>
                                    </p:animMotion>
                                  </p:childTnLst>
                                </p:cTn>
                              </p:par>
                              <p:par>
                                <p:cTn id="53" presetID="42" presetClass="path" presetSubtype="0" fill="hold" grpId="0" nodeType="withEffect">
                                  <p:stCondLst>
                                    <p:cond delay="100"/>
                                  </p:stCondLst>
                                  <p:childTnLst>
                                    <p:animMotion origin="layout" path="M -0.13099 0.22801 L -1.875E-6 3.33333E-6 " pathEditMode="relative" rAng="0" ptsTypes="AA">
                                      <p:cBhvr>
                                        <p:cTn id="54" dur="500" fill="hold"/>
                                        <p:tgtEl>
                                          <p:spTgt spid="21"/>
                                        </p:tgtEl>
                                        <p:attrNameLst>
                                          <p:attrName>ppt_x</p:attrName>
                                          <p:attrName>ppt_y</p:attrName>
                                        </p:attrNameLst>
                                      </p:cBhvr>
                                      <p:rCtr x="6549" y="-11412"/>
                                    </p:animMotion>
                                  </p:childTnLst>
                                </p:cTn>
                              </p:par>
                              <p:par>
                                <p:cTn id="55" presetID="42" presetClass="path" presetSubtype="0" fill="hold" grpId="0" nodeType="withEffect">
                                  <p:stCondLst>
                                    <p:cond delay="800"/>
                                  </p:stCondLst>
                                  <p:childTnLst>
                                    <p:animMotion origin="layout" path="M -0.21771 0.37893 L 3.33333E-6 4.07407E-6 " pathEditMode="relative" rAng="0" ptsTypes="AA">
                                      <p:cBhvr>
                                        <p:cTn id="56" dur="500" fill="hold"/>
                                        <p:tgtEl>
                                          <p:spTgt spid="10"/>
                                        </p:tgtEl>
                                        <p:attrNameLst>
                                          <p:attrName>ppt_x</p:attrName>
                                          <p:attrName>ppt_y</p:attrName>
                                        </p:attrNameLst>
                                      </p:cBhvr>
                                      <p:rCtr x="10885" y="-18958"/>
                                    </p:animMotion>
                                  </p:childTnLst>
                                </p:cTn>
                              </p:par>
                              <p:par>
                                <p:cTn id="57" presetID="42" presetClass="path" presetSubtype="0" fill="hold" grpId="0" nodeType="withEffect">
                                  <p:stCondLst>
                                    <p:cond delay="600"/>
                                  </p:stCondLst>
                                  <p:childTnLst>
                                    <p:animMotion origin="layout" path="M -0.28151 0.49004 L -8.33333E-7 2.59259E-6 " pathEditMode="relative" rAng="0" ptsTypes="AA">
                                      <p:cBhvr>
                                        <p:cTn id="58" dur="500" fill="hold"/>
                                        <p:tgtEl>
                                          <p:spTgt spid="9"/>
                                        </p:tgtEl>
                                        <p:attrNameLst>
                                          <p:attrName>ppt_x</p:attrName>
                                          <p:attrName>ppt_y</p:attrName>
                                        </p:attrNameLst>
                                      </p:cBhvr>
                                      <p:rCtr x="14076" y="-24514"/>
                                    </p:animMotion>
                                  </p:childTnLst>
                                </p:cTn>
                              </p:par>
                              <p:par>
                                <p:cTn id="59" presetID="42" presetClass="path" presetSubtype="0" fill="hold" grpId="0" nodeType="withEffect">
                                  <p:stCondLst>
                                    <p:cond delay="700"/>
                                  </p:stCondLst>
                                  <p:childTnLst>
                                    <p:animMotion origin="layout" path="M -0.58477 1.01713 L 2.08333E-7 -1.85185E-6 " pathEditMode="relative" rAng="0" ptsTypes="AA">
                                      <p:cBhvr>
                                        <p:cTn id="60" dur="500" fill="hold"/>
                                        <p:tgtEl>
                                          <p:spTgt spid="6"/>
                                        </p:tgtEl>
                                        <p:attrNameLst>
                                          <p:attrName>ppt_x</p:attrName>
                                          <p:attrName>ppt_y</p:attrName>
                                        </p:attrNameLst>
                                      </p:cBhvr>
                                      <p:rCtr x="29232" y="-50856"/>
                                    </p:animMotion>
                                  </p:childTnLst>
                                </p:cTn>
                              </p:par>
                              <p:par>
                                <p:cTn id="61" presetID="42" presetClass="path" presetSubtype="0" fill="hold" grpId="0" nodeType="withEffect">
                                  <p:stCondLst>
                                    <p:cond delay="800"/>
                                  </p:stCondLst>
                                  <p:childTnLst>
                                    <p:animMotion origin="layout" path="M -0.51329 0.89283 L 4.16667E-6 -3.33333E-6 " pathEditMode="relative" rAng="0" ptsTypes="AA">
                                      <p:cBhvr>
                                        <p:cTn id="62" dur="500" fill="hold"/>
                                        <p:tgtEl>
                                          <p:spTgt spid="25"/>
                                        </p:tgtEl>
                                        <p:attrNameLst>
                                          <p:attrName>ppt_x</p:attrName>
                                          <p:attrName>ppt_y</p:attrName>
                                        </p:attrNameLst>
                                      </p:cBhvr>
                                      <p:rCtr x="25664" y="-44653"/>
                                    </p:animMotion>
                                  </p:childTnLst>
                                </p:cTn>
                              </p:par>
                              <p:par>
                                <p:cTn id="63" presetID="42" presetClass="path" presetSubtype="0" fill="hold" grpId="0" nodeType="withEffect">
                                  <p:stCondLst>
                                    <p:cond delay="800"/>
                                  </p:stCondLst>
                                  <p:childTnLst>
                                    <p:animMotion origin="layout" path="M -0.34948 0.60787 L 8.33333E-7 -2.59259E-6 " pathEditMode="relative" rAng="0" ptsTypes="AA">
                                      <p:cBhvr>
                                        <p:cTn id="64" dur="500" fill="hold"/>
                                        <p:tgtEl>
                                          <p:spTgt spid="7"/>
                                        </p:tgtEl>
                                        <p:attrNameLst>
                                          <p:attrName>ppt_x</p:attrName>
                                          <p:attrName>ppt_y</p:attrName>
                                        </p:attrNameLst>
                                      </p:cBhvr>
                                      <p:rCtr x="17474" y="-3039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animBg="1"/>
      <p:bldP spid="5" grpId="1" animBg="1"/>
      <p:bldP spid="6" grpId="0" animBg="1"/>
      <p:bldP spid="6" grpId="1" animBg="1"/>
      <p:bldP spid="7" grpId="0" animBg="1"/>
      <p:bldP spid="7" grpId="1" animBg="1"/>
      <p:bldP spid="10" grpId="0" animBg="1"/>
      <p:bldP spid="10" grpId="1" animBg="1"/>
      <p:bldP spid="9" grpId="0" animBg="1"/>
      <p:bldP spid="9" grpId="1" animBg="1"/>
      <p:bldP spid="21" grpId="0" animBg="1"/>
      <p:bldP spid="21" grpId="1" animBg="1"/>
      <p:bldP spid="20" grpId="0" animBg="1"/>
      <p:bldP spid="20" grpId="1" animBg="1"/>
      <p:bldP spid="25" grpId="0" animBg="1"/>
      <p:bldP spid="25" grpId="1" animBg="1"/>
      <p:bldP spid="27" grpId="0" animBg="1"/>
      <p:bldP spid="27" grpId="1" animBg="1"/>
      <p:bldP spid="26" grpId="0" animBg="1"/>
      <p:bldP spid="26" grpId="1" animBg="1"/>
      <p:bldP spid="23" grpId="0" animBg="1"/>
      <p:bldP spid="23" grpId="1" animBg="1"/>
      <p:bldP spid="22" grpId="0" animBg="1"/>
      <p:bldP spid="22" grpId="1" animBg="1"/>
      <p:bldP spid="2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14533" y="565989"/>
            <a:ext cx="2698175" cy="523220"/>
          </a:xfrm>
          <a:prstGeom prst="rect">
            <a:avLst/>
          </a:prstGeom>
        </p:spPr>
        <p:txBody>
          <a:bodyPr wrap="none">
            <a:spAutoFit/>
          </a:bodyPr>
          <a:lstStyle/>
          <a:p>
            <a:r>
              <a:rPr lang="zh-CN" altLang="en-US" sz="2800" dirty="0" smtClean="0">
                <a:solidFill>
                  <a:schemeClr val="accent2"/>
                </a:solidFill>
                <a:latin typeface="黑体" panose="02010609060101010101" pitchFamily="49" charset="-122"/>
                <a:ea typeface="黑体" panose="02010609060101010101" pitchFamily="49" charset="-122"/>
              </a:rPr>
              <a:t>分组的背包问题</a:t>
            </a:r>
            <a:endParaRPr lang="zh-CN" altLang="en-US" sz="2800" dirty="0">
              <a:solidFill>
                <a:schemeClr val="accent2"/>
              </a:solidFill>
              <a:latin typeface="黑体" panose="02010609060101010101" pitchFamily="49" charset="-122"/>
              <a:ea typeface="黑体" panose="02010609060101010101" pitchFamily="49" charset="-122"/>
            </a:endParaRPr>
          </a:p>
        </p:txBody>
      </p:sp>
      <p:grpSp>
        <p:nvGrpSpPr>
          <p:cNvPr id="3" name="组合 2"/>
          <p:cNvGrpSpPr/>
          <p:nvPr/>
        </p:nvGrpSpPr>
        <p:grpSpPr>
          <a:xfrm>
            <a:off x="1214401" y="473053"/>
            <a:ext cx="841014" cy="841014"/>
            <a:chOff x="3529981" y="507683"/>
            <a:chExt cx="598350" cy="598350"/>
          </a:xfrm>
        </p:grpSpPr>
        <p:sp>
          <p:nvSpPr>
            <p:cNvPr id="4" name="椭圆 3"/>
            <p:cNvSpPr/>
            <p:nvPr/>
          </p:nvSpPr>
          <p:spPr>
            <a:xfrm>
              <a:off x="3529981" y="507683"/>
              <a:ext cx="598350" cy="598350"/>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50">
                <a:solidFill>
                  <a:schemeClr val="accent2"/>
                </a:solidFill>
                <a:latin typeface="Arial" panose="020B0604020202020204" pitchFamily="34" charset="0"/>
                <a:ea typeface="微软雅黑" panose="020B0503020204020204" pitchFamily="34" charset="-122"/>
                <a:cs typeface="Arial" panose="020B0604020202020204" pitchFamily="34" charset="0"/>
              </a:endParaRPr>
            </a:p>
          </p:txBody>
        </p:sp>
        <p:sp>
          <p:nvSpPr>
            <p:cNvPr id="5" name="TextBox 48"/>
            <p:cNvSpPr txBox="1"/>
            <p:nvPr/>
          </p:nvSpPr>
          <p:spPr>
            <a:xfrm>
              <a:off x="3567569" y="598214"/>
              <a:ext cx="530550" cy="496746"/>
            </a:xfrm>
            <a:prstGeom prst="rect">
              <a:avLst/>
            </a:prstGeom>
            <a:noFill/>
          </p:spPr>
          <p:txBody>
            <a:bodyPr wrap="none" rtlCol="0" anchor="ctr">
              <a:spAutoFit/>
            </a:bodyPr>
            <a:lstStyle/>
            <a:p>
              <a:pPr algn="ctr"/>
              <a:r>
                <a:rPr lang="en-US" altLang="zh-CN" sz="3935" dirty="0" smtClean="0">
                  <a:solidFill>
                    <a:schemeClr val="accent2"/>
                  </a:solidFill>
                  <a:effectLst>
                    <a:innerShdw blurRad="63500" dist="50800" dir="18900000">
                      <a:prstClr val="black">
                        <a:alpha val="30000"/>
                      </a:prstClr>
                    </a:innerShdw>
                  </a:effectLst>
                  <a:latin typeface="Arial" panose="020B0604020202020204" pitchFamily="34" charset="0"/>
                  <a:ea typeface="微软雅黑" panose="020B0503020204020204" pitchFamily="34" charset="-122"/>
                  <a:cs typeface="Arial" panose="020B0604020202020204" pitchFamily="34" charset="0"/>
                </a:rPr>
                <a:t>06</a:t>
              </a:r>
              <a:endParaRPr lang="zh-CN" altLang="en-US" sz="3935" dirty="0">
                <a:solidFill>
                  <a:schemeClr val="accent2"/>
                </a:solidFill>
                <a:effectLst>
                  <a:innerShdw blurRad="63500" dist="50800" dir="18900000">
                    <a:prstClr val="black">
                      <a:alpha val="30000"/>
                    </a:prstClr>
                  </a:innerShdw>
                </a:effectLst>
                <a:latin typeface="Arial" panose="020B0604020202020204" pitchFamily="34" charset="0"/>
                <a:ea typeface="微软雅黑" panose="020B0503020204020204" pitchFamily="34" charset="-122"/>
                <a:cs typeface="Arial" panose="020B0604020202020204" pitchFamily="34" charset="0"/>
              </a:endParaRPr>
            </a:p>
          </p:txBody>
        </p:sp>
      </p:grpSp>
      <p:sp>
        <p:nvSpPr>
          <p:cNvPr id="6" name="矩形 5"/>
          <p:cNvSpPr/>
          <p:nvPr/>
        </p:nvSpPr>
        <p:spPr>
          <a:xfrm>
            <a:off x="1500153" y="1401747"/>
            <a:ext cx="10572824" cy="1200329"/>
          </a:xfrm>
          <a:prstGeom prst="rect">
            <a:avLst/>
          </a:prstGeom>
        </p:spPr>
        <p:txBody>
          <a:bodyPr wrap="square">
            <a:spAutoFit/>
          </a:bodyPr>
          <a:lstStyle/>
          <a:p>
            <a:r>
              <a:rPr lang="zh-CN" altLang="en-US" sz="2400" dirty="0" smtClean="0">
                <a:latin typeface="黑体" panose="02010609060101010101" pitchFamily="49" charset="-122"/>
                <a:ea typeface="黑体" panose="02010609060101010101" pitchFamily="49" charset="-122"/>
              </a:rPr>
              <a:t>有</a:t>
            </a:r>
            <a:r>
              <a:rPr lang="en-US" altLang="zh-CN" sz="2400" dirty="0" smtClean="0">
                <a:latin typeface="黑体" panose="02010609060101010101" pitchFamily="49" charset="-122"/>
                <a:ea typeface="黑体" panose="02010609060101010101" pitchFamily="49" charset="-122"/>
              </a:rPr>
              <a:t>N</a:t>
            </a:r>
            <a:r>
              <a:rPr lang="zh-CN" altLang="en-US" sz="2400" dirty="0" smtClean="0">
                <a:latin typeface="黑体" panose="02010609060101010101" pitchFamily="49" charset="-122"/>
                <a:ea typeface="黑体" panose="02010609060101010101" pitchFamily="49" charset="-122"/>
              </a:rPr>
              <a:t>件物品和一个容量为</a:t>
            </a:r>
            <a:r>
              <a:rPr lang="en-US" altLang="zh-CN" sz="2400" dirty="0" smtClean="0">
                <a:latin typeface="黑体" panose="02010609060101010101" pitchFamily="49" charset="-122"/>
                <a:ea typeface="黑体" panose="02010609060101010101" pitchFamily="49" charset="-122"/>
              </a:rPr>
              <a:t>V</a:t>
            </a:r>
            <a:r>
              <a:rPr lang="zh-CN" altLang="en-US" sz="2400" dirty="0" smtClean="0">
                <a:latin typeface="黑体" panose="02010609060101010101" pitchFamily="49" charset="-122"/>
                <a:ea typeface="黑体" panose="02010609060101010101" pitchFamily="49" charset="-122"/>
              </a:rPr>
              <a:t>的背包。第</a:t>
            </a:r>
            <a:r>
              <a:rPr lang="en-US" altLang="zh-CN" sz="2400" dirty="0" err="1" smtClean="0">
                <a:latin typeface="黑体" panose="02010609060101010101" pitchFamily="49" charset="-122"/>
                <a:ea typeface="黑体" panose="02010609060101010101" pitchFamily="49" charset="-122"/>
              </a:rPr>
              <a:t>i</a:t>
            </a:r>
            <a:r>
              <a:rPr lang="zh-CN" altLang="en-US" sz="2400" dirty="0" smtClean="0">
                <a:latin typeface="黑体" panose="02010609060101010101" pitchFamily="49" charset="-122"/>
                <a:ea typeface="黑体" panose="02010609060101010101" pitchFamily="49" charset="-122"/>
              </a:rPr>
              <a:t>件物品的费用是</a:t>
            </a:r>
            <a:r>
              <a:rPr lang="en-US" altLang="zh-CN" sz="2400" dirty="0" smtClean="0">
                <a:latin typeface="黑体" panose="02010609060101010101" pitchFamily="49" charset="-122"/>
                <a:ea typeface="黑体" panose="02010609060101010101" pitchFamily="49" charset="-122"/>
              </a:rPr>
              <a:t>w[</a:t>
            </a:r>
            <a:r>
              <a:rPr lang="en-US" altLang="zh-CN" sz="2400" dirty="0" err="1" smtClean="0">
                <a:latin typeface="黑体" panose="02010609060101010101" pitchFamily="49" charset="-122"/>
                <a:ea typeface="黑体" panose="02010609060101010101" pitchFamily="49" charset="-122"/>
              </a:rPr>
              <a:t>i</a:t>
            </a:r>
            <a:r>
              <a:rPr lang="en-US" altLang="zh-CN" sz="2400" dirty="0" smtClean="0">
                <a:latin typeface="黑体" panose="02010609060101010101" pitchFamily="49" charset="-122"/>
                <a:ea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rPr>
              <a:t>，价值是</a:t>
            </a:r>
            <a:r>
              <a:rPr lang="en-US" altLang="zh-CN" sz="2400" dirty="0" smtClean="0">
                <a:latin typeface="黑体" panose="02010609060101010101" pitchFamily="49" charset="-122"/>
                <a:ea typeface="黑体" panose="02010609060101010101" pitchFamily="49" charset="-122"/>
              </a:rPr>
              <a:t>v[</a:t>
            </a:r>
            <a:r>
              <a:rPr lang="en-US" altLang="zh-CN" sz="2400" dirty="0" err="1" smtClean="0">
                <a:latin typeface="黑体" panose="02010609060101010101" pitchFamily="49" charset="-122"/>
                <a:ea typeface="黑体" panose="02010609060101010101" pitchFamily="49" charset="-122"/>
              </a:rPr>
              <a:t>i</a:t>
            </a:r>
            <a:r>
              <a:rPr lang="en-US" altLang="zh-CN" sz="2400" dirty="0" smtClean="0">
                <a:latin typeface="黑体" panose="02010609060101010101" pitchFamily="49" charset="-122"/>
                <a:ea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rPr>
              <a:t>。这些物品被划分为若干组，每组中的物品互相冲突，最多选一件。求解将哪些物品装入背包可使这些物品的费用总和不超过背包容量，且价值总和最大。</a:t>
            </a:r>
            <a:endParaRPr lang="zh-CN" altLang="en-US" sz="2400" dirty="0">
              <a:latin typeface="黑体" panose="02010609060101010101" pitchFamily="49" charset="-122"/>
              <a:ea typeface="黑体" panose="02010609060101010101" pitchFamily="49" charset="-122"/>
            </a:endParaRPr>
          </a:p>
        </p:txBody>
      </p:sp>
      <p:sp>
        <p:nvSpPr>
          <p:cNvPr id="7" name="矩形 6"/>
          <p:cNvSpPr/>
          <p:nvPr/>
        </p:nvSpPr>
        <p:spPr>
          <a:xfrm>
            <a:off x="2143095" y="3044821"/>
            <a:ext cx="8358246" cy="830997"/>
          </a:xfrm>
          <a:prstGeom prst="rect">
            <a:avLst/>
          </a:prstGeom>
        </p:spPr>
        <p:txBody>
          <a:bodyPr wrap="square">
            <a:spAutoFit/>
          </a:bodyPr>
          <a:lstStyle/>
          <a:p>
            <a:r>
              <a:rPr lang="zh-CN" altLang="en-US" sz="2400" i="1" dirty="0" smtClean="0">
                <a:latin typeface="+mn-lt"/>
              </a:rPr>
              <a:t>设</a:t>
            </a:r>
            <a:r>
              <a:rPr lang="en-US" altLang="zh-CN" sz="2400" i="1" dirty="0" smtClean="0">
                <a:latin typeface="+mn-lt"/>
              </a:rPr>
              <a:t>f[k][j]</a:t>
            </a:r>
            <a:r>
              <a:rPr lang="zh-CN" altLang="en-US" sz="2400" i="1" dirty="0" smtClean="0">
                <a:latin typeface="+mn-lt"/>
              </a:rPr>
              <a:t>表示前</a:t>
            </a:r>
            <a:r>
              <a:rPr lang="en-US" altLang="zh-CN" sz="2400" i="1" dirty="0" smtClean="0">
                <a:latin typeface="+mn-lt"/>
              </a:rPr>
              <a:t>k</a:t>
            </a:r>
            <a:r>
              <a:rPr lang="zh-CN" altLang="en-US" sz="2400" i="1" dirty="0" smtClean="0">
                <a:latin typeface="+mn-lt"/>
              </a:rPr>
              <a:t>组物品花费费用</a:t>
            </a:r>
            <a:r>
              <a:rPr lang="en-US" altLang="zh-CN" sz="2400" i="1" dirty="0" smtClean="0">
                <a:latin typeface="+mn-lt"/>
              </a:rPr>
              <a:t>j</a:t>
            </a:r>
            <a:r>
              <a:rPr lang="zh-CN" altLang="en-US" sz="2400" i="1" dirty="0" smtClean="0">
                <a:latin typeface="+mn-lt"/>
              </a:rPr>
              <a:t>能取得的最大权值，则有：</a:t>
            </a:r>
            <a:r>
              <a:rPr lang="en-US" altLang="zh-CN" sz="2400" i="1" dirty="0" smtClean="0">
                <a:latin typeface="+mn-lt"/>
              </a:rPr>
              <a:t>f[k][j]=max(f[k−1][j],f[k−1][j−c[</a:t>
            </a:r>
            <a:r>
              <a:rPr lang="en-US" altLang="zh-CN" sz="2400" i="1" dirty="0" err="1" smtClean="0">
                <a:latin typeface="+mn-lt"/>
              </a:rPr>
              <a:t>i</a:t>
            </a:r>
            <a:r>
              <a:rPr lang="en-US" altLang="zh-CN" sz="2400" i="1" dirty="0" smtClean="0">
                <a:latin typeface="+mn-lt"/>
              </a:rPr>
              <a:t>]]+w[</a:t>
            </a:r>
            <a:r>
              <a:rPr lang="en-US" altLang="zh-CN" sz="2400" i="1" dirty="0" err="1" smtClean="0">
                <a:latin typeface="+mn-lt"/>
              </a:rPr>
              <a:t>i</a:t>
            </a:r>
            <a:r>
              <a:rPr lang="en-US" altLang="zh-CN" sz="2400" i="1" dirty="0" smtClean="0">
                <a:latin typeface="+mn-lt"/>
              </a:rPr>
              <a:t>]∣</a:t>
            </a:r>
            <a:r>
              <a:rPr lang="zh-CN" altLang="en-US" sz="2400" i="1" dirty="0" smtClean="0">
                <a:latin typeface="+mn-lt"/>
              </a:rPr>
              <a:t>物品</a:t>
            </a:r>
            <a:r>
              <a:rPr lang="en-US" altLang="zh-CN" sz="2400" i="1" dirty="0" err="1" smtClean="0">
                <a:latin typeface="+mn-lt"/>
              </a:rPr>
              <a:t>i</a:t>
            </a:r>
            <a:r>
              <a:rPr lang="zh-CN" altLang="en-US" sz="2400" i="1" dirty="0" smtClean="0">
                <a:latin typeface="+mn-lt"/>
              </a:rPr>
              <a:t>属于组</a:t>
            </a:r>
            <a:r>
              <a:rPr lang="en-US" altLang="zh-CN" sz="2400" i="1" dirty="0" smtClean="0">
                <a:latin typeface="+mn-lt"/>
              </a:rPr>
              <a:t>k)</a:t>
            </a:r>
            <a:endParaRPr lang="en-US" altLang="zh-CN" sz="2400" i="1" dirty="0" smtClean="0">
              <a:latin typeface="+mn-lt"/>
            </a:endParaRPr>
          </a:p>
        </p:txBody>
      </p:sp>
      <p:sp>
        <p:nvSpPr>
          <p:cNvPr id="8" name="矩形 7"/>
          <p:cNvSpPr/>
          <p:nvPr/>
        </p:nvSpPr>
        <p:spPr>
          <a:xfrm>
            <a:off x="2357409" y="4116391"/>
            <a:ext cx="8286808" cy="1569660"/>
          </a:xfrm>
          <a:prstGeom prst="rect">
            <a:avLst/>
          </a:prstGeom>
        </p:spPr>
        <p:txBody>
          <a:bodyPr wrap="square">
            <a:spAutoFit/>
          </a:bodyPr>
          <a:lstStyle/>
          <a:p>
            <a:r>
              <a:rPr lang="en-US" sz="2400" i="1" dirty="0" smtClean="0">
                <a:latin typeface="+mn-lt"/>
              </a:rPr>
              <a:t>for (</a:t>
            </a:r>
            <a:r>
              <a:rPr lang="zh-CN" altLang="en-US" sz="2400" i="1" dirty="0" smtClean="0">
                <a:latin typeface="+mn-lt"/>
              </a:rPr>
              <a:t>所有的组</a:t>
            </a:r>
            <a:r>
              <a:rPr lang="en-US" sz="2400" i="1" dirty="0" smtClean="0">
                <a:latin typeface="+mn-lt"/>
              </a:rPr>
              <a:t>k)</a:t>
            </a:r>
            <a:endParaRPr lang="en-US" sz="2400" i="1" dirty="0" smtClean="0">
              <a:latin typeface="+mn-lt"/>
            </a:endParaRPr>
          </a:p>
          <a:p>
            <a:r>
              <a:rPr lang="en-US" sz="2400" i="1" dirty="0" smtClean="0">
                <a:latin typeface="+mn-lt"/>
              </a:rPr>
              <a:t>     for (</a:t>
            </a:r>
            <a:r>
              <a:rPr lang="en-US" sz="2400" i="1" dirty="0" err="1" smtClean="0">
                <a:latin typeface="+mn-lt"/>
              </a:rPr>
              <a:t>int</a:t>
            </a:r>
            <a:r>
              <a:rPr lang="en-US" sz="2400" i="1" dirty="0" smtClean="0">
                <a:latin typeface="+mn-lt"/>
              </a:rPr>
              <a:t> j = V; j &gt;= 0; j--)</a:t>
            </a:r>
            <a:endParaRPr lang="en-US" sz="2400" i="1" dirty="0" smtClean="0">
              <a:latin typeface="+mn-lt"/>
            </a:endParaRPr>
          </a:p>
          <a:p>
            <a:r>
              <a:rPr lang="en-US" sz="2400" i="1" dirty="0" smtClean="0">
                <a:latin typeface="+mn-lt"/>
              </a:rPr>
              <a:t>         for (</a:t>
            </a:r>
            <a:r>
              <a:rPr lang="zh-CN" altLang="en-US" sz="2400" i="1" dirty="0" smtClean="0">
                <a:latin typeface="+mn-lt"/>
              </a:rPr>
              <a:t>所有属于组</a:t>
            </a:r>
            <a:r>
              <a:rPr lang="en-US" sz="2400" i="1" dirty="0" smtClean="0">
                <a:latin typeface="+mn-lt"/>
              </a:rPr>
              <a:t>k</a:t>
            </a:r>
            <a:r>
              <a:rPr lang="zh-CN" altLang="en-US" sz="2400" i="1" dirty="0" smtClean="0">
                <a:latin typeface="+mn-lt"/>
              </a:rPr>
              <a:t>的</a:t>
            </a:r>
            <a:r>
              <a:rPr lang="en-US" sz="2400" i="1" dirty="0" err="1" smtClean="0">
                <a:latin typeface="+mn-lt"/>
              </a:rPr>
              <a:t>i</a:t>
            </a:r>
            <a:r>
              <a:rPr lang="en-US" sz="2400" i="1" dirty="0" smtClean="0">
                <a:latin typeface="+mn-lt"/>
              </a:rPr>
              <a:t>)</a:t>
            </a:r>
            <a:endParaRPr lang="en-US" sz="2400" i="1" dirty="0" smtClean="0">
              <a:latin typeface="+mn-lt"/>
            </a:endParaRPr>
          </a:p>
          <a:p>
            <a:r>
              <a:rPr lang="en-US" sz="2400" i="1" dirty="0" smtClean="0">
                <a:latin typeface="+mn-lt"/>
              </a:rPr>
              <a:t>                f[j] = max{f[j], f[j - w[</a:t>
            </a:r>
            <a:r>
              <a:rPr lang="en-US" sz="2400" i="1" dirty="0" err="1" smtClean="0">
                <a:latin typeface="+mn-lt"/>
              </a:rPr>
              <a:t>i</a:t>
            </a:r>
            <a:r>
              <a:rPr lang="en-US" sz="2400" i="1" dirty="0" smtClean="0">
                <a:latin typeface="+mn-lt"/>
              </a:rPr>
              <a:t>]] + v[</a:t>
            </a:r>
            <a:r>
              <a:rPr lang="en-US" sz="2400" i="1" dirty="0" err="1" smtClean="0">
                <a:latin typeface="+mn-lt"/>
              </a:rPr>
              <a:t>i</a:t>
            </a:r>
            <a:r>
              <a:rPr lang="en-US" sz="2400" i="1" dirty="0" smtClean="0">
                <a:latin typeface="+mn-lt"/>
              </a:rPr>
              <a:t>]}</a:t>
            </a:r>
            <a:endParaRPr lang="zh-CN" altLang="en-US" sz="2400" i="1" dirty="0">
              <a:latin typeface="+mn-l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42963" y="330177"/>
            <a:ext cx="841014" cy="841014"/>
            <a:chOff x="3529981" y="507683"/>
            <a:chExt cx="598350" cy="598350"/>
          </a:xfrm>
        </p:grpSpPr>
        <p:sp>
          <p:nvSpPr>
            <p:cNvPr id="3" name="椭圆 2"/>
            <p:cNvSpPr/>
            <p:nvPr/>
          </p:nvSpPr>
          <p:spPr>
            <a:xfrm>
              <a:off x="3529981" y="507683"/>
              <a:ext cx="598350" cy="598350"/>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50">
                <a:solidFill>
                  <a:schemeClr val="accent2"/>
                </a:solidFill>
                <a:latin typeface="Arial" panose="020B0604020202020204" pitchFamily="34" charset="0"/>
                <a:ea typeface="微软雅黑" panose="020B0503020204020204" pitchFamily="34" charset="-122"/>
                <a:cs typeface="Arial" panose="020B0604020202020204" pitchFamily="34" charset="0"/>
              </a:endParaRPr>
            </a:p>
          </p:txBody>
        </p:sp>
        <p:sp>
          <p:nvSpPr>
            <p:cNvPr id="4" name="TextBox 4"/>
            <p:cNvSpPr txBox="1"/>
            <p:nvPr/>
          </p:nvSpPr>
          <p:spPr>
            <a:xfrm>
              <a:off x="3576317" y="558577"/>
              <a:ext cx="530550" cy="496746"/>
            </a:xfrm>
            <a:prstGeom prst="rect">
              <a:avLst/>
            </a:prstGeom>
            <a:noFill/>
          </p:spPr>
          <p:txBody>
            <a:bodyPr wrap="none" rtlCol="0" anchor="ctr">
              <a:spAutoFit/>
            </a:bodyPr>
            <a:lstStyle/>
            <a:p>
              <a:pPr algn="ctr"/>
              <a:r>
                <a:rPr lang="en-US" altLang="zh-CN" sz="3935" dirty="0" smtClean="0">
                  <a:solidFill>
                    <a:schemeClr val="accent2"/>
                  </a:solidFill>
                  <a:effectLst>
                    <a:innerShdw blurRad="63500" dist="50800" dir="18900000">
                      <a:prstClr val="black">
                        <a:alpha val="30000"/>
                      </a:prstClr>
                    </a:innerShdw>
                  </a:effectLst>
                  <a:latin typeface="Arial" panose="020B0604020202020204" pitchFamily="34" charset="0"/>
                  <a:ea typeface="微软雅黑" panose="020B0503020204020204" pitchFamily="34" charset="-122"/>
                  <a:cs typeface="Arial" panose="020B0604020202020204" pitchFamily="34" charset="0"/>
                </a:rPr>
                <a:t>05</a:t>
              </a:r>
              <a:endParaRPr lang="zh-CN" altLang="en-US" sz="3935" dirty="0">
                <a:solidFill>
                  <a:schemeClr val="accent2"/>
                </a:solidFill>
                <a:effectLst>
                  <a:innerShdw blurRad="63500" dist="50800" dir="18900000">
                    <a:prstClr val="black">
                      <a:alpha val="30000"/>
                    </a:prstClr>
                  </a:innerShdw>
                </a:effectLst>
                <a:latin typeface="Arial" panose="020B0604020202020204" pitchFamily="34" charset="0"/>
                <a:ea typeface="微软雅黑" panose="020B0503020204020204" pitchFamily="34" charset="-122"/>
                <a:cs typeface="Arial" panose="020B0604020202020204" pitchFamily="34" charset="0"/>
              </a:endParaRPr>
            </a:p>
          </p:txBody>
        </p:sp>
      </p:grpSp>
      <p:sp>
        <p:nvSpPr>
          <p:cNvPr id="5" name="矩形 4"/>
          <p:cNvSpPr/>
          <p:nvPr/>
        </p:nvSpPr>
        <p:spPr>
          <a:xfrm>
            <a:off x="2201441" y="473053"/>
            <a:ext cx="3416320" cy="523220"/>
          </a:xfrm>
          <a:prstGeom prst="rect">
            <a:avLst/>
          </a:prstGeom>
        </p:spPr>
        <p:txBody>
          <a:bodyPr wrap="none">
            <a:spAutoFit/>
          </a:bodyPr>
          <a:lstStyle/>
          <a:p>
            <a:r>
              <a:rPr lang="zh-CN" altLang="en-US" sz="2800" dirty="0" smtClean="0">
                <a:solidFill>
                  <a:schemeClr val="accent2"/>
                </a:solidFill>
                <a:latin typeface="黑体" panose="02010609060101010101" pitchFamily="49" charset="-122"/>
                <a:ea typeface="黑体" panose="02010609060101010101" pitchFamily="49" charset="-122"/>
              </a:rPr>
              <a:t>二维费用的背包问题</a:t>
            </a:r>
            <a:endParaRPr lang="zh-CN" altLang="en-US" sz="2800" dirty="0">
              <a:solidFill>
                <a:schemeClr val="accent2"/>
              </a:solidFill>
              <a:latin typeface="黑体" panose="02010609060101010101" pitchFamily="49" charset="-122"/>
              <a:ea typeface="黑体" panose="02010609060101010101" pitchFamily="49" charset="-122"/>
            </a:endParaRPr>
          </a:p>
        </p:txBody>
      </p:sp>
      <p:sp>
        <p:nvSpPr>
          <p:cNvPr id="6" name="矩形 5"/>
          <p:cNvSpPr/>
          <p:nvPr/>
        </p:nvSpPr>
        <p:spPr>
          <a:xfrm>
            <a:off x="1428715" y="1258871"/>
            <a:ext cx="10358509" cy="1938992"/>
          </a:xfrm>
          <a:prstGeom prst="rect">
            <a:avLst/>
          </a:prstGeom>
        </p:spPr>
        <p:txBody>
          <a:bodyPr wrap="square">
            <a:spAutoFit/>
          </a:bodyPr>
          <a:lstStyle/>
          <a:p>
            <a:r>
              <a:rPr lang="zh-CN" altLang="en-US" sz="2400" dirty="0" smtClean="0">
                <a:latin typeface="黑体" panose="02010609060101010101" pitchFamily="49" charset="-122"/>
                <a:ea typeface="黑体" panose="02010609060101010101" pitchFamily="49" charset="-122"/>
              </a:rPr>
              <a:t>对于每件物品，具有两种不同的费用；选择这件物品必须同时付出这两种代价；对于每种代价都有一个可付出的最大值（背包容量）。问怎样选择物品可以得到最大的价值。设这两种代价分别为代价</a:t>
            </a:r>
            <a:r>
              <a:rPr lang="en-US" altLang="zh-CN" sz="2400" dirty="0" smtClean="0">
                <a:latin typeface="黑体" panose="02010609060101010101" pitchFamily="49" charset="-122"/>
                <a:ea typeface="黑体" panose="02010609060101010101" pitchFamily="49" charset="-122"/>
              </a:rPr>
              <a:t>1</a:t>
            </a:r>
            <a:r>
              <a:rPr lang="zh-CN" altLang="en-US" sz="2400" dirty="0" smtClean="0">
                <a:latin typeface="黑体" panose="02010609060101010101" pitchFamily="49" charset="-122"/>
                <a:ea typeface="黑体" panose="02010609060101010101" pitchFamily="49" charset="-122"/>
              </a:rPr>
              <a:t>和代价</a:t>
            </a:r>
            <a:r>
              <a:rPr lang="en-US" altLang="zh-CN" sz="2400" dirty="0" smtClean="0">
                <a:latin typeface="黑体" panose="02010609060101010101" pitchFamily="49" charset="-122"/>
                <a:ea typeface="黑体" panose="02010609060101010101" pitchFamily="49" charset="-122"/>
              </a:rPr>
              <a:t>2</a:t>
            </a:r>
            <a:r>
              <a:rPr lang="zh-CN" altLang="en-US" sz="2400" dirty="0" smtClean="0">
                <a:latin typeface="黑体" panose="02010609060101010101" pitchFamily="49" charset="-122"/>
                <a:ea typeface="黑体" panose="02010609060101010101" pitchFamily="49" charset="-122"/>
              </a:rPr>
              <a:t>，第</a:t>
            </a:r>
            <a:r>
              <a:rPr lang="en-US" altLang="zh-CN" sz="2400" dirty="0" err="1" smtClean="0">
                <a:latin typeface="黑体" panose="02010609060101010101" pitchFamily="49" charset="-122"/>
                <a:ea typeface="黑体" panose="02010609060101010101" pitchFamily="49" charset="-122"/>
              </a:rPr>
              <a:t>i</a:t>
            </a:r>
            <a:r>
              <a:rPr lang="zh-CN" altLang="en-US" sz="2400" dirty="0" smtClean="0">
                <a:latin typeface="黑体" panose="02010609060101010101" pitchFamily="49" charset="-122"/>
                <a:ea typeface="黑体" panose="02010609060101010101" pitchFamily="49" charset="-122"/>
              </a:rPr>
              <a:t>件物品所需的两种代价分别为</a:t>
            </a:r>
            <a:r>
              <a:rPr lang="en-US" altLang="zh-CN" sz="2400" dirty="0" smtClean="0">
                <a:latin typeface="黑体" panose="02010609060101010101" pitchFamily="49" charset="-122"/>
                <a:ea typeface="黑体" panose="02010609060101010101" pitchFamily="49" charset="-122"/>
              </a:rPr>
              <a:t>w[</a:t>
            </a:r>
            <a:r>
              <a:rPr lang="en-US" altLang="zh-CN" sz="2400" dirty="0" err="1" smtClean="0">
                <a:latin typeface="黑体" panose="02010609060101010101" pitchFamily="49" charset="-122"/>
                <a:ea typeface="黑体" panose="02010609060101010101" pitchFamily="49" charset="-122"/>
              </a:rPr>
              <a:t>i</a:t>
            </a:r>
            <a:r>
              <a:rPr lang="en-US" altLang="zh-CN" sz="2400" dirty="0" smtClean="0">
                <a:latin typeface="黑体" panose="02010609060101010101" pitchFamily="49" charset="-122"/>
                <a:ea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rPr>
              <a:t>和</a:t>
            </a:r>
            <a:r>
              <a:rPr lang="en-US" altLang="zh-CN" sz="2400" dirty="0" smtClean="0">
                <a:latin typeface="黑体" panose="02010609060101010101" pitchFamily="49" charset="-122"/>
                <a:ea typeface="黑体" panose="02010609060101010101" pitchFamily="49" charset="-122"/>
              </a:rPr>
              <a:t>g[</a:t>
            </a:r>
            <a:r>
              <a:rPr lang="en-US" altLang="zh-CN" sz="2400" dirty="0" err="1" smtClean="0">
                <a:latin typeface="黑体" panose="02010609060101010101" pitchFamily="49" charset="-122"/>
                <a:ea typeface="黑体" panose="02010609060101010101" pitchFamily="49" charset="-122"/>
              </a:rPr>
              <a:t>i</a:t>
            </a:r>
            <a:r>
              <a:rPr lang="en-US" altLang="zh-CN" sz="2400" dirty="0" smtClean="0">
                <a:latin typeface="黑体" panose="02010609060101010101" pitchFamily="49" charset="-122"/>
                <a:ea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rPr>
              <a:t>。两种代价可付出的最大值（两种背包容量）分别为</a:t>
            </a:r>
            <a:r>
              <a:rPr lang="en-US" altLang="zh-CN" sz="2400" dirty="0" smtClean="0">
                <a:latin typeface="黑体" panose="02010609060101010101" pitchFamily="49" charset="-122"/>
                <a:ea typeface="黑体" panose="02010609060101010101" pitchFamily="49" charset="-122"/>
              </a:rPr>
              <a:t>V</a:t>
            </a:r>
            <a:r>
              <a:rPr lang="zh-CN" altLang="en-US" sz="2400" dirty="0" smtClean="0">
                <a:latin typeface="黑体" panose="02010609060101010101" pitchFamily="49" charset="-122"/>
                <a:ea typeface="黑体" panose="02010609060101010101" pitchFamily="49" charset="-122"/>
              </a:rPr>
              <a:t>和</a:t>
            </a:r>
            <a:r>
              <a:rPr lang="en-US" altLang="zh-CN" sz="2400" dirty="0" smtClean="0">
                <a:latin typeface="黑体" panose="02010609060101010101" pitchFamily="49" charset="-122"/>
                <a:ea typeface="黑体" panose="02010609060101010101" pitchFamily="49" charset="-122"/>
              </a:rPr>
              <a:t>T</a:t>
            </a:r>
            <a:r>
              <a:rPr lang="zh-CN" altLang="en-US" sz="2400" dirty="0" smtClean="0">
                <a:latin typeface="黑体" panose="02010609060101010101" pitchFamily="49" charset="-122"/>
                <a:ea typeface="黑体" panose="02010609060101010101" pitchFamily="49" charset="-122"/>
              </a:rPr>
              <a:t>。物品的价值为</a:t>
            </a:r>
            <a:r>
              <a:rPr lang="en-US" altLang="zh-CN" sz="2400" dirty="0" smtClean="0">
                <a:latin typeface="黑体" panose="02010609060101010101" pitchFamily="49" charset="-122"/>
                <a:ea typeface="黑体" panose="02010609060101010101" pitchFamily="49" charset="-122"/>
              </a:rPr>
              <a:t>v[</a:t>
            </a:r>
            <a:r>
              <a:rPr lang="en-US" altLang="zh-CN" sz="2400" dirty="0" err="1" smtClean="0">
                <a:latin typeface="黑体" panose="02010609060101010101" pitchFamily="49" charset="-122"/>
                <a:ea typeface="黑体" panose="02010609060101010101" pitchFamily="49" charset="-122"/>
              </a:rPr>
              <a:t>i</a:t>
            </a:r>
            <a:r>
              <a:rPr lang="en-US" altLang="zh-CN" sz="2400" dirty="0" smtClean="0">
                <a:latin typeface="黑体" panose="02010609060101010101" pitchFamily="49" charset="-122"/>
                <a:ea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rPr>
              <a:t>。</a:t>
            </a:r>
            <a:endParaRPr lang="zh-CN" altLang="en-US" sz="2400" dirty="0">
              <a:latin typeface="黑体" panose="02010609060101010101" pitchFamily="49" charset="-122"/>
              <a:ea typeface="黑体" panose="02010609060101010101" pitchFamily="49" charset="-122"/>
            </a:endParaRPr>
          </a:p>
        </p:txBody>
      </p:sp>
      <p:sp>
        <p:nvSpPr>
          <p:cNvPr id="7" name="矩形 6"/>
          <p:cNvSpPr/>
          <p:nvPr/>
        </p:nvSpPr>
        <p:spPr>
          <a:xfrm>
            <a:off x="1571591" y="3830639"/>
            <a:ext cx="10001320" cy="1200329"/>
          </a:xfrm>
          <a:prstGeom prst="rect">
            <a:avLst/>
          </a:prstGeom>
        </p:spPr>
        <p:txBody>
          <a:bodyPr wrap="square">
            <a:spAutoFit/>
          </a:bodyPr>
          <a:lstStyle/>
          <a:p>
            <a:r>
              <a:rPr lang="zh-CN" altLang="en-US" sz="2400" i="1" dirty="0" smtClean="0">
                <a:solidFill>
                  <a:schemeClr val="accent6">
                    <a:lumMod val="50000"/>
                  </a:schemeClr>
                </a:solidFill>
                <a:latin typeface="+mn-lt"/>
                <a:ea typeface="黑体" panose="02010609060101010101" pitchFamily="49" charset="-122"/>
              </a:rPr>
              <a:t>费用加了一维，只需状态也加一维即可。</a:t>
            </a:r>
            <a:endParaRPr lang="en-US" altLang="zh-CN" sz="2400" i="1" dirty="0" smtClean="0">
              <a:solidFill>
                <a:schemeClr val="accent6">
                  <a:lumMod val="50000"/>
                </a:schemeClr>
              </a:solidFill>
              <a:latin typeface="+mn-lt"/>
              <a:ea typeface="黑体" panose="02010609060101010101" pitchFamily="49" charset="-122"/>
            </a:endParaRPr>
          </a:p>
          <a:p>
            <a:r>
              <a:rPr lang="zh-CN" altLang="en-US" sz="2400" i="1" dirty="0" smtClean="0">
                <a:solidFill>
                  <a:schemeClr val="accent6">
                    <a:lumMod val="50000"/>
                  </a:schemeClr>
                </a:solidFill>
                <a:latin typeface="+mn-lt"/>
                <a:ea typeface="黑体" panose="02010609060101010101" pitchFamily="49" charset="-122"/>
              </a:rPr>
              <a:t>设</a:t>
            </a:r>
            <a:r>
              <a:rPr lang="en-US" altLang="zh-CN" sz="2400" i="1" dirty="0" smtClean="0">
                <a:solidFill>
                  <a:schemeClr val="accent6">
                    <a:lumMod val="50000"/>
                  </a:schemeClr>
                </a:solidFill>
                <a:latin typeface="+mn-lt"/>
                <a:ea typeface="黑体" panose="02010609060101010101" pitchFamily="49" charset="-122"/>
              </a:rPr>
              <a:t>f[</a:t>
            </a:r>
            <a:r>
              <a:rPr lang="en-US" altLang="zh-CN" sz="2400" i="1" dirty="0" err="1" smtClean="0">
                <a:solidFill>
                  <a:schemeClr val="accent6">
                    <a:lumMod val="50000"/>
                  </a:schemeClr>
                </a:solidFill>
                <a:latin typeface="+mn-lt"/>
                <a:ea typeface="黑体" panose="02010609060101010101" pitchFamily="49" charset="-122"/>
              </a:rPr>
              <a:t>i</a:t>
            </a:r>
            <a:r>
              <a:rPr lang="en-US" altLang="zh-CN" sz="2400" i="1" dirty="0" smtClean="0">
                <a:solidFill>
                  <a:schemeClr val="accent6">
                    <a:lumMod val="50000"/>
                  </a:schemeClr>
                </a:solidFill>
                <a:latin typeface="+mn-lt"/>
                <a:ea typeface="黑体" panose="02010609060101010101" pitchFamily="49" charset="-122"/>
              </a:rPr>
              <a:t>][j][k] </a:t>
            </a:r>
            <a:r>
              <a:rPr lang="zh-CN" altLang="en-US" sz="2400" i="1" dirty="0" smtClean="0">
                <a:solidFill>
                  <a:schemeClr val="accent6">
                    <a:lumMod val="50000"/>
                  </a:schemeClr>
                </a:solidFill>
                <a:latin typeface="+mn-lt"/>
                <a:ea typeface="黑体" panose="02010609060101010101" pitchFamily="49" charset="-122"/>
              </a:rPr>
              <a:t>表示前</a:t>
            </a:r>
            <a:r>
              <a:rPr lang="en-US" altLang="zh-CN" sz="2400" i="1" dirty="0" err="1" smtClean="0">
                <a:solidFill>
                  <a:schemeClr val="accent6">
                    <a:lumMod val="50000"/>
                  </a:schemeClr>
                </a:solidFill>
                <a:latin typeface="+mn-lt"/>
                <a:ea typeface="黑体" panose="02010609060101010101" pitchFamily="49" charset="-122"/>
              </a:rPr>
              <a:t>i</a:t>
            </a:r>
            <a:r>
              <a:rPr lang="zh-CN" altLang="en-US" sz="2400" i="1" dirty="0" smtClean="0">
                <a:solidFill>
                  <a:schemeClr val="accent6">
                    <a:lumMod val="50000"/>
                  </a:schemeClr>
                </a:solidFill>
                <a:latin typeface="+mn-lt"/>
                <a:ea typeface="黑体" panose="02010609060101010101" pitchFamily="49" charset="-122"/>
              </a:rPr>
              <a:t>件物品付出两种代价分别为</a:t>
            </a:r>
            <a:r>
              <a:rPr lang="en-US" altLang="zh-CN" sz="2400" i="1" dirty="0" smtClean="0">
                <a:solidFill>
                  <a:schemeClr val="accent6">
                    <a:lumMod val="50000"/>
                  </a:schemeClr>
                </a:solidFill>
                <a:latin typeface="+mn-lt"/>
                <a:ea typeface="黑体" panose="02010609060101010101" pitchFamily="49" charset="-122"/>
              </a:rPr>
              <a:t>j</a:t>
            </a:r>
            <a:r>
              <a:rPr lang="zh-CN" altLang="en-US" sz="2400" i="1" dirty="0" smtClean="0">
                <a:solidFill>
                  <a:schemeClr val="accent6">
                    <a:lumMod val="50000"/>
                  </a:schemeClr>
                </a:solidFill>
                <a:latin typeface="+mn-lt"/>
                <a:ea typeface="黑体" panose="02010609060101010101" pitchFamily="49" charset="-122"/>
              </a:rPr>
              <a:t>和</a:t>
            </a:r>
            <a:r>
              <a:rPr lang="en-US" altLang="zh-CN" sz="2400" i="1" dirty="0" smtClean="0">
                <a:solidFill>
                  <a:schemeClr val="accent6">
                    <a:lumMod val="50000"/>
                  </a:schemeClr>
                </a:solidFill>
                <a:latin typeface="+mn-lt"/>
                <a:ea typeface="黑体" panose="02010609060101010101" pitchFamily="49" charset="-122"/>
              </a:rPr>
              <a:t>k</a:t>
            </a:r>
            <a:r>
              <a:rPr lang="zh-CN" altLang="en-US" sz="2400" i="1" dirty="0" smtClean="0">
                <a:solidFill>
                  <a:schemeClr val="accent6">
                    <a:lumMod val="50000"/>
                  </a:schemeClr>
                </a:solidFill>
                <a:latin typeface="+mn-lt"/>
                <a:ea typeface="黑体" panose="02010609060101010101" pitchFamily="49" charset="-122"/>
              </a:rPr>
              <a:t>时可获得的最大价值。状态转移方程就是：</a:t>
            </a:r>
            <a:r>
              <a:rPr lang="en-US" altLang="zh-CN" sz="2400" i="1" dirty="0" smtClean="0">
                <a:solidFill>
                  <a:schemeClr val="accent6">
                    <a:lumMod val="50000"/>
                  </a:schemeClr>
                </a:solidFill>
                <a:latin typeface="+mn-lt"/>
                <a:ea typeface="黑体" panose="02010609060101010101" pitchFamily="49" charset="-122"/>
              </a:rPr>
              <a:t>f[</a:t>
            </a:r>
            <a:r>
              <a:rPr lang="en-US" altLang="zh-CN" sz="2400" i="1" dirty="0" err="1" smtClean="0">
                <a:solidFill>
                  <a:schemeClr val="accent6">
                    <a:lumMod val="50000"/>
                  </a:schemeClr>
                </a:solidFill>
                <a:latin typeface="+mn-lt"/>
                <a:ea typeface="黑体" panose="02010609060101010101" pitchFamily="49" charset="-122"/>
              </a:rPr>
              <a:t>i</a:t>
            </a:r>
            <a:r>
              <a:rPr lang="en-US" altLang="zh-CN" sz="2400" i="1" dirty="0" smtClean="0">
                <a:solidFill>
                  <a:schemeClr val="accent6">
                    <a:lumMod val="50000"/>
                  </a:schemeClr>
                </a:solidFill>
                <a:latin typeface="+mn-lt"/>
                <a:ea typeface="黑体" panose="02010609060101010101" pitchFamily="49" charset="-122"/>
              </a:rPr>
              <a:t>][j][k]=max{f[i−1][j][k],f[i−1][j−w[</a:t>
            </a:r>
            <a:r>
              <a:rPr lang="en-US" altLang="zh-CN" sz="2400" i="1" dirty="0" err="1" smtClean="0">
                <a:solidFill>
                  <a:schemeClr val="accent6">
                    <a:lumMod val="50000"/>
                  </a:schemeClr>
                </a:solidFill>
                <a:latin typeface="+mn-lt"/>
                <a:ea typeface="黑体" panose="02010609060101010101" pitchFamily="49" charset="-122"/>
              </a:rPr>
              <a:t>i</a:t>
            </a:r>
            <a:r>
              <a:rPr lang="en-US" altLang="zh-CN" sz="2400" i="1" dirty="0" smtClean="0">
                <a:solidFill>
                  <a:schemeClr val="accent6">
                    <a:lumMod val="50000"/>
                  </a:schemeClr>
                </a:solidFill>
                <a:latin typeface="+mn-lt"/>
                <a:ea typeface="黑体" panose="02010609060101010101" pitchFamily="49" charset="-122"/>
              </a:rPr>
              <a:t>]][k−g[</a:t>
            </a:r>
            <a:r>
              <a:rPr lang="en-US" altLang="zh-CN" sz="2400" i="1" dirty="0" err="1" smtClean="0">
                <a:solidFill>
                  <a:schemeClr val="accent6">
                    <a:lumMod val="50000"/>
                  </a:schemeClr>
                </a:solidFill>
                <a:latin typeface="+mn-lt"/>
                <a:ea typeface="黑体" panose="02010609060101010101" pitchFamily="49" charset="-122"/>
              </a:rPr>
              <a:t>i</a:t>
            </a:r>
            <a:r>
              <a:rPr lang="en-US" altLang="zh-CN" sz="2400" i="1" dirty="0" smtClean="0">
                <a:solidFill>
                  <a:schemeClr val="accent6">
                    <a:lumMod val="50000"/>
                  </a:schemeClr>
                </a:solidFill>
                <a:latin typeface="+mn-lt"/>
                <a:ea typeface="黑体" panose="02010609060101010101" pitchFamily="49" charset="-122"/>
              </a:rPr>
              <a:t>]]+v[</a:t>
            </a:r>
            <a:r>
              <a:rPr lang="en-US" altLang="zh-CN" sz="2400" i="1" dirty="0" err="1" smtClean="0">
                <a:solidFill>
                  <a:schemeClr val="accent6">
                    <a:lumMod val="50000"/>
                  </a:schemeClr>
                </a:solidFill>
                <a:latin typeface="+mn-lt"/>
                <a:ea typeface="黑体" panose="02010609060101010101" pitchFamily="49" charset="-122"/>
              </a:rPr>
              <a:t>i</a:t>
            </a:r>
            <a:r>
              <a:rPr lang="en-US" altLang="zh-CN" sz="2400" i="1" dirty="0" smtClean="0">
                <a:solidFill>
                  <a:schemeClr val="accent6">
                    <a:lumMod val="50000"/>
                  </a:schemeClr>
                </a:solidFill>
                <a:latin typeface="+mn-lt"/>
                <a:ea typeface="黑体" panose="02010609060101010101" pitchFamily="49" charset="-122"/>
              </a:rPr>
              <a:t>]}</a:t>
            </a:r>
            <a:endParaRPr lang="en-US" altLang="zh-CN" sz="2400" i="1" dirty="0" smtClean="0">
              <a:solidFill>
                <a:schemeClr val="accent6">
                  <a:lumMod val="50000"/>
                </a:schemeClr>
              </a:solidFill>
              <a:latin typeface="+mn-lt"/>
              <a:ea typeface="黑体" panose="02010609060101010101" pitchFamily="49"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28781" y="330177"/>
            <a:ext cx="3057247" cy="523220"/>
          </a:xfrm>
          <a:prstGeom prst="rect">
            <a:avLst/>
          </a:prstGeom>
        </p:spPr>
        <p:txBody>
          <a:bodyPr wrap="none">
            <a:spAutoFit/>
          </a:bodyPr>
          <a:lstStyle/>
          <a:p>
            <a:r>
              <a:rPr lang="zh-CN" altLang="en-US" sz="2800" dirty="0" smtClean="0">
                <a:solidFill>
                  <a:schemeClr val="accent2"/>
                </a:solidFill>
                <a:latin typeface="黑体" panose="02010609060101010101" pitchFamily="49" charset="-122"/>
                <a:ea typeface="黑体" panose="02010609060101010101" pitchFamily="49" charset="-122"/>
              </a:rPr>
              <a:t>背包问题的方案数</a:t>
            </a:r>
            <a:endParaRPr lang="zh-CN" altLang="en-US" sz="2800" dirty="0">
              <a:solidFill>
                <a:schemeClr val="accent2"/>
              </a:solidFill>
              <a:latin typeface="黑体" panose="02010609060101010101" pitchFamily="49" charset="-122"/>
              <a:ea typeface="黑体" panose="02010609060101010101" pitchFamily="49" charset="-122"/>
            </a:endParaRPr>
          </a:p>
        </p:txBody>
      </p:sp>
      <p:sp>
        <p:nvSpPr>
          <p:cNvPr id="4" name="椭圆 3"/>
          <p:cNvSpPr/>
          <p:nvPr/>
        </p:nvSpPr>
        <p:spPr>
          <a:xfrm>
            <a:off x="968173" y="216860"/>
            <a:ext cx="841014" cy="841014"/>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50">
              <a:solidFill>
                <a:schemeClr val="accent2"/>
              </a:solidFill>
              <a:latin typeface="Arial" panose="020B0604020202020204" pitchFamily="34" charset="0"/>
              <a:ea typeface="微软雅黑" panose="020B0503020204020204" pitchFamily="34" charset="-122"/>
              <a:cs typeface="Arial" panose="020B0604020202020204" pitchFamily="34" charset="0"/>
            </a:endParaRPr>
          </a:p>
        </p:txBody>
      </p:sp>
      <p:sp>
        <p:nvSpPr>
          <p:cNvPr id="6" name="TextBox 57"/>
          <p:cNvSpPr txBox="1"/>
          <p:nvPr/>
        </p:nvSpPr>
        <p:spPr>
          <a:xfrm>
            <a:off x="1000087" y="330177"/>
            <a:ext cx="745717" cy="698204"/>
          </a:xfrm>
          <a:prstGeom prst="rect">
            <a:avLst/>
          </a:prstGeom>
          <a:noFill/>
        </p:spPr>
        <p:txBody>
          <a:bodyPr wrap="none" rtlCol="0" anchor="ctr">
            <a:spAutoFit/>
          </a:bodyPr>
          <a:lstStyle/>
          <a:p>
            <a:pPr algn="ctr"/>
            <a:r>
              <a:rPr lang="en-US" altLang="zh-CN" sz="3935" dirty="0" smtClean="0">
                <a:solidFill>
                  <a:schemeClr val="accent2"/>
                </a:solidFill>
                <a:effectLst>
                  <a:innerShdw blurRad="63500" dist="50800" dir="18900000">
                    <a:prstClr val="black">
                      <a:alpha val="30000"/>
                    </a:prstClr>
                  </a:innerShdw>
                </a:effectLst>
                <a:latin typeface="Arial" panose="020B0604020202020204" pitchFamily="34" charset="0"/>
                <a:ea typeface="微软雅黑" panose="020B0503020204020204" pitchFamily="34" charset="-122"/>
                <a:cs typeface="Arial" panose="020B0604020202020204" pitchFamily="34" charset="0"/>
              </a:rPr>
              <a:t>07</a:t>
            </a:r>
            <a:endParaRPr lang="zh-CN" altLang="en-US" sz="3935" dirty="0">
              <a:solidFill>
                <a:schemeClr val="accent2"/>
              </a:solidFill>
              <a:effectLst>
                <a:innerShdw blurRad="63500" dist="50800" dir="18900000">
                  <a:prstClr val="black">
                    <a:alpha val="30000"/>
                  </a:prstClr>
                </a:innerShdw>
              </a:effectLst>
              <a:latin typeface="Arial" panose="020B0604020202020204" pitchFamily="34" charset="0"/>
              <a:ea typeface="微软雅黑" panose="020B0503020204020204" pitchFamily="34" charset="-122"/>
              <a:cs typeface="Arial" panose="020B0604020202020204" pitchFamily="34" charset="0"/>
            </a:endParaRPr>
          </a:p>
        </p:txBody>
      </p:sp>
      <p:sp>
        <p:nvSpPr>
          <p:cNvPr id="7" name="矩形 6"/>
          <p:cNvSpPr/>
          <p:nvPr/>
        </p:nvSpPr>
        <p:spPr>
          <a:xfrm>
            <a:off x="714335" y="1401747"/>
            <a:ext cx="10501385" cy="4154984"/>
          </a:xfrm>
          <a:prstGeom prst="rect">
            <a:avLst/>
          </a:prstGeom>
        </p:spPr>
        <p:txBody>
          <a:bodyPr wrap="square">
            <a:spAutoFit/>
          </a:bodyPr>
          <a:lstStyle/>
          <a:p>
            <a:r>
              <a:rPr lang="zh-CN" altLang="en-US" sz="2400" dirty="0" smtClean="0">
                <a:latin typeface="黑体" panose="02010609060101010101" pitchFamily="49" charset="-122"/>
                <a:ea typeface="黑体" panose="02010609060101010101" pitchFamily="49" charset="-122"/>
              </a:rPr>
              <a:t>对于</a:t>
            </a:r>
            <a:r>
              <a:rPr lang="zh-CN" altLang="en-US" sz="2400" dirty="0" smtClean="0">
                <a:latin typeface="黑体" panose="02010609060101010101" pitchFamily="49" charset="-122"/>
                <a:ea typeface="黑体" panose="02010609060101010101" pitchFamily="49" charset="-122"/>
              </a:rPr>
              <a:t>一个给定了背包容量、物品费用、物品间相互关系（分组、依赖等）的背包问题，</a:t>
            </a:r>
            <a:r>
              <a:rPr lang="zh-CN" altLang="en-US" sz="2400" dirty="0" smtClean="0">
                <a:latin typeface="黑体" panose="02010609060101010101" pitchFamily="49" charset="-122"/>
                <a:ea typeface="黑体" panose="02010609060101010101" pitchFamily="49" charset="-122"/>
              </a:rPr>
              <a:t>除了</a:t>
            </a:r>
            <a:r>
              <a:rPr lang="zh-CN" altLang="en-US" sz="2400" dirty="0" smtClean="0">
                <a:latin typeface="黑体" panose="02010609060101010101" pitchFamily="49" charset="-122"/>
                <a:ea typeface="黑体" panose="02010609060101010101" pitchFamily="49" charset="-122"/>
              </a:rPr>
              <a:t>在</a:t>
            </a:r>
            <a:r>
              <a:rPr lang="zh-CN" altLang="en-US" sz="2400" dirty="0" smtClean="0">
                <a:latin typeface="黑体" panose="02010609060101010101" pitchFamily="49" charset="-122"/>
                <a:ea typeface="黑体" panose="02010609060101010101" pitchFamily="49" charset="-122"/>
              </a:rPr>
              <a:t>给定</a:t>
            </a:r>
            <a:r>
              <a:rPr lang="zh-CN" altLang="en-US" sz="2400" dirty="0" smtClean="0">
                <a:latin typeface="黑体" panose="02010609060101010101" pitchFamily="49" charset="-122"/>
                <a:ea typeface="黑体" panose="02010609060101010101" pitchFamily="49" charset="-122"/>
              </a:rPr>
              <a:t>每个物品的价值后求可得到的最大价值外，还可以得到装满背包或将背包装至某一指定容量的方案总数</a:t>
            </a:r>
            <a:r>
              <a:rPr lang="zh-CN" altLang="en-US" sz="2400" dirty="0" smtClean="0">
                <a:latin typeface="黑体" panose="02010609060101010101" pitchFamily="49" charset="-122"/>
                <a:ea typeface="黑体" panose="02010609060101010101" pitchFamily="49" charset="-122"/>
              </a:rPr>
              <a:t>。</a:t>
            </a:r>
            <a:endParaRPr lang="en-US" altLang="zh-CN" sz="2400" dirty="0" smtClean="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对于</a:t>
            </a:r>
            <a:r>
              <a:rPr lang="zh-CN" altLang="en-US" sz="2400" dirty="0" smtClean="0">
                <a:latin typeface="黑体" panose="02010609060101010101" pitchFamily="49" charset="-122"/>
                <a:ea typeface="黑体" panose="02010609060101010101" pitchFamily="49" charset="-122"/>
              </a:rPr>
              <a:t>这类改变问法的问题，一般只需将状态转移方程中</a:t>
            </a:r>
            <a:r>
              <a:rPr lang="zh-CN" altLang="en-US" sz="2400" dirty="0" smtClean="0">
                <a:latin typeface="黑体" panose="02010609060101010101" pitchFamily="49" charset="-122"/>
                <a:ea typeface="黑体" panose="02010609060101010101" pitchFamily="49" charset="-122"/>
              </a:rPr>
              <a:t>的</a:t>
            </a:r>
            <a:r>
              <a:rPr lang="en-US" altLang="zh-CN" sz="2400" dirty="0" smtClean="0">
                <a:latin typeface="黑体" panose="02010609060101010101" pitchFamily="49" charset="-122"/>
                <a:ea typeface="黑体" panose="02010609060101010101" pitchFamily="49" charset="-122"/>
              </a:rPr>
              <a:t>max</a:t>
            </a:r>
            <a:r>
              <a:rPr lang="zh-CN" altLang="en-US" sz="2400" dirty="0" smtClean="0">
                <a:latin typeface="黑体" panose="02010609060101010101" pitchFamily="49" charset="-122"/>
                <a:ea typeface="黑体" panose="02010609060101010101" pitchFamily="49" charset="-122"/>
              </a:rPr>
              <a:t>改成</a:t>
            </a:r>
            <a:r>
              <a:rPr lang="en-US" altLang="zh-CN" sz="2400" dirty="0" smtClean="0">
                <a:latin typeface="黑体" panose="02010609060101010101" pitchFamily="49" charset="-122"/>
                <a:ea typeface="黑体" panose="02010609060101010101" pitchFamily="49" charset="-122"/>
              </a:rPr>
              <a:t>sum </a:t>
            </a:r>
            <a:r>
              <a:rPr lang="zh-CN" altLang="en-US" sz="2400" dirty="0" smtClean="0">
                <a:latin typeface="黑体" panose="02010609060101010101" pitchFamily="49" charset="-122"/>
                <a:ea typeface="黑体" panose="02010609060101010101" pitchFamily="49" charset="-122"/>
              </a:rPr>
              <a:t>即</a:t>
            </a:r>
            <a:r>
              <a:rPr lang="zh-CN" altLang="en-US" sz="2400" dirty="0" smtClean="0">
                <a:latin typeface="黑体" panose="02010609060101010101" pitchFamily="49" charset="-122"/>
                <a:ea typeface="黑体" panose="02010609060101010101" pitchFamily="49" charset="-122"/>
              </a:rPr>
              <a:t>可</a:t>
            </a:r>
            <a:r>
              <a:rPr lang="zh-CN" altLang="en-US" sz="2400" dirty="0" smtClean="0">
                <a:latin typeface="黑体" panose="02010609060101010101" pitchFamily="49" charset="-122"/>
                <a:ea typeface="黑体" panose="02010609060101010101" pitchFamily="49" charset="-122"/>
              </a:rPr>
              <a:t>。</a:t>
            </a:r>
            <a:endParaRPr lang="en-US" altLang="zh-CN" sz="2400" dirty="0" smtClean="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例如</a:t>
            </a:r>
            <a:r>
              <a:rPr lang="zh-CN" altLang="en-US" sz="2400" dirty="0" smtClean="0">
                <a:latin typeface="黑体" panose="02010609060101010101" pitchFamily="49" charset="-122"/>
                <a:ea typeface="黑体" panose="02010609060101010101" pitchFamily="49" charset="-122"/>
              </a:rPr>
              <a:t>若每件物品均是完全背包中的物品，转移方程即</a:t>
            </a:r>
            <a:r>
              <a:rPr lang="zh-CN" altLang="en-US" sz="2400" dirty="0" smtClean="0">
                <a:latin typeface="黑体" panose="02010609060101010101" pitchFamily="49" charset="-122"/>
                <a:ea typeface="黑体" panose="02010609060101010101" pitchFamily="49" charset="-122"/>
              </a:rPr>
              <a:t>为</a:t>
            </a:r>
            <a:r>
              <a:rPr lang="en-US" altLang="zh-CN" sz="2400" dirty="0" smtClean="0">
                <a:latin typeface="黑体" panose="02010609060101010101" pitchFamily="49" charset="-122"/>
                <a:ea typeface="黑体" panose="02010609060101010101" pitchFamily="49" charset="-122"/>
              </a:rPr>
              <a:t>f[</a:t>
            </a:r>
            <a:r>
              <a:rPr lang="en-US" altLang="zh-CN" sz="2400" dirty="0" err="1" smtClean="0">
                <a:latin typeface="黑体" panose="02010609060101010101" pitchFamily="49" charset="-122"/>
                <a:ea typeface="黑体" panose="02010609060101010101" pitchFamily="49" charset="-122"/>
              </a:rPr>
              <a:t>i</a:t>
            </a:r>
            <a:r>
              <a:rPr lang="en-US" altLang="zh-CN" sz="2400" dirty="0" smtClean="0">
                <a:latin typeface="黑体" panose="02010609060101010101" pitchFamily="49" charset="-122"/>
                <a:ea typeface="黑体" panose="02010609060101010101" pitchFamily="49" charset="-122"/>
              </a:rPr>
              <a:t>][j]=∑f[i−1][j],f[</a:t>
            </a:r>
            <a:r>
              <a:rPr lang="en-US" altLang="zh-CN" sz="2400" dirty="0" err="1" smtClean="0">
                <a:latin typeface="黑体" panose="02010609060101010101" pitchFamily="49" charset="-122"/>
                <a:ea typeface="黑体" panose="02010609060101010101" pitchFamily="49" charset="-122"/>
              </a:rPr>
              <a:t>i</a:t>
            </a:r>
            <a:r>
              <a:rPr lang="en-US" altLang="zh-CN" sz="2400" dirty="0" smtClean="0">
                <a:latin typeface="黑体" panose="02010609060101010101" pitchFamily="49" charset="-122"/>
                <a:ea typeface="黑体" panose="02010609060101010101" pitchFamily="49" charset="-122"/>
              </a:rPr>
              <a:t>][j−w[</a:t>
            </a:r>
            <a:r>
              <a:rPr lang="en-US" altLang="zh-CN" sz="2400" dirty="0" err="1" smtClean="0">
                <a:latin typeface="黑体" panose="02010609060101010101" pitchFamily="49" charset="-122"/>
                <a:ea typeface="黑体" panose="02010609060101010101" pitchFamily="49" charset="-122"/>
              </a:rPr>
              <a:t>i</a:t>
            </a:r>
            <a:r>
              <a:rPr lang="en-US" altLang="zh-CN" sz="2400" dirty="0" smtClean="0">
                <a:latin typeface="黑体" panose="02010609060101010101" pitchFamily="49" charset="-122"/>
                <a:ea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rPr>
              <a:t>初始条件</a:t>
            </a:r>
            <a:r>
              <a:rPr lang="en-US" altLang="zh-CN" sz="2400" dirty="0" smtClean="0">
                <a:latin typeface="黑体" panose="02010609060101010101" pitchFamily="49" charset="-122"/>
                <a:ea typeface="黑体" panose="02010609060101010101" pitchFamily="49" charset="-122"/>
              </a:rPr>
              <a:t>f[0][0</a:t>
            </a:r>
            <a:r>
              <a:rPr lang="en-US" altLang="zh-CN" sz="2400" dirty="0" smtClean="0">
                <a:latin typeface="黑体" panose="02010609060101010101" pitchFamily="49" charset="-122"/>
                <a:ea typeface="黑体" panose="02010609060101010101" pitchFamily="49" charset="-122"/>
              </a:rPr>
              <a:t>]=1</a:t>
            </a:r>
            <a:r>
              <a:rPr lang="zh-CN" altLang="en-US" sz="2400" dirty="0" smtClean="0">
                <a:latin typeface="黑体" panose="02010609060101010101" pitchFamily="49" charset="-122"/>
                <a:ea typeface="黑体" panose="02010609060101010101" pitchFamily="49" charset="-122"/>
              </a:rPr>
              <a:t>。</a:t>
            </a:r>
            <a:endParaRPr lang="en-US" altLang="zh-CN" sz="2400" dirty="0" smtClean="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事实上</a:t>
            </a:r>
            <a:r>
              <a:rPr lang="zh-CN" altLang="en-US" sz="2400" dirty="0" smtClean="0">
                <a:latin typeface="黑体" panose="02010609060101010101" pitchFamily="49" charset="-122"/>
                <a:ea typeface="黑体" panose="02010609060101010101" pitchFamily="49" charset="-122"/>
              </a:rPr>
              <a:t>，这样做可行的原因在于状态转移方程已经考察了所有可能的背包组成方案</a:t>
            </a:r>
            <a:r>
              <a:rPr lang="zh-CN" altLang="en-US" sz="2400" dirty="0" smtClean="0">
                <a:latin typeface="黑体" panose="02010609060101010101" pitchFamily="49" charset="-122"/>
                <a:ea typeface="黑体" panose="02010609060101010101" pitchFamily="49" charset="-122"/>
              </a:rPr>
              <a:t>。</a:t>
            </a:r>
            <a:endParaRPr lang="zh-CN" altLang="en-US" sz="2400" dirty="0" smtClean="0">
              <a:latin typeface="黑体" panose="02010609060101010101" pitchFamily="49" charset="-122"/>
              <a:ea typeface="黑体" panose="02010609060101010101" pitchFamily="49"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1043121" y="417857"/>
            <a:ext cx="841014" cy="841014"/>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50">
              <a:solidFill>
                <a:schemeClr val="accent2"/>
              </a:solidFill>
              <a:latin typeface="Arial" panose="020B0604020202020204" pitchFamily="34" charset="0"/>
              <a:ea typeface="微软雅黑" panose="020B0503020204020204" pitchFamily="34" charset="-122"/>
              <a:cs typeface="Arial" panose="020B0604020202020204" pitchFamily="34" charset="0"/>
            </a:endParaRPr>
          </a:p>
        </p:txBody>
      </p:sp>
      <p:sp>
        <p:nvSpPr>
          <p:cNvPr id="5" name="矩形 4"/>
          <p:cNvSpPr/>
          <p:nvPr/>
        </p:nvSpPr>
        <p:spPr>
          <a:xfrm>
            <a:off x="2014806" y="512892"/>
            <a:ext cx="3057247" cy="523220"/>
          </a:xfrm>
          <a:prstGeom prst="rect">
            <a:avLst/>
          </a:prstGeom>
        </p:spPr>
        <p:txBody>
          <a:bodyPr wrap="none">
            <a:spAutoFit/>
          </a:bodyPr>
          <a:lstStyle/>
          <a:p>
            <a:r>
              <a:rPr lang="zh-CN" altLang="en-US" sz="2800" dirty="0" smtClean="0">
                <a:solidFill>
                  <a:schemeClr val="accent2"/>
                </a:solidFill>
                <a:latin typeface="黑体" panose="02010609060101010101" pitchFamily="49" charset="-122"/>
                <a:ea typeface="黑体" panose="02010609060101010101" pitchFamily="49" charset="-122"/>
              </a:rPr>
              <a:t>有依赖的背包问题</a:t>
            </a:r>
            <a:endParaRPr lang="zh-CN" altLang="en-US" sz="2800" dirty="0">
              <a:solidFill>
                <a:schemeClr val="accent2"/>
              </a:solidFill>
              <a:latin typeface="黑体" panose="02010609060101010101" pitchFamily="49" charset="-122"/>
              <a:ea typeface="黑体" panose="02010609060101010101" pitchFamily="49" charset="-122"/>
            </a:endParaRPr>
          </a:p>
        </p:txBody>
      </p:sp>
      <p:sp>
        <p:nvSpPr>
          <p:cNvPr id="6" name="矩形 5"/>
          <p:cNvSpPr/>
          <p:nvPr/>
        </p:nvSpPr>
        <p:spPr>
          <a:xfrm>
            <a:off x="1285839" y="1544623"/>
            <a:ext cx="10715700" cy="1569660"/>
          </a:xfrm>
          <a:prstGeom prst="rect">
            <a:avLst/>
          </a:prstGeom>
        </p:spPr>
        <p:txBody>
          <a:bodyPr wrap="square">
            <a:spAutoFit/>
          </a:bodyPr>
          <a:lstStyle/>
          <a:p>
            <a:r>
              <a:rPr lang="zh-CN" altLang="en-US" sz="2400" dirty="0" smtClean="0">
                <a:latin typeface="黑体" panose="02010609060101010101" pitchFamily="49" charset="-122"/>
                <a:ea typeface="黑体" panose="02010609060101010101" pitchFamily="49" charset="-122"/>
              </a:rPr>
              <a:t>有依赖背包问题简化的问题这种背包问题的物品间存在某种“依赖”的关系。也就是说，</a:t>
            </a:r>
            <a:r>
              <a:rPr lang="en-US" altLang="zh-CN" sz="2400" dirty="0" err="1" smtClean="0">
                <a:latin typeface="黑体" panose="02010609060101010101" pitchFamily="49" charset="-122"/>
                <a:ea typeface="黑体" panose="02010609060101010101" pitchFamily="49" charset="-122"/>
              </a:rPr>
              <a:t>i</a:t>
            </a:r>
            <a:r>
              <a:rPr lang="zh-CN" altLang="en-US" sz="2400" dirty="0" smtClean="0">
                <a:latin typeface="黑体" panose="02010609060101010101" pitchFamily="49" charset="-122"/>
                <a:ea typeface="黑体" panose="02010609060101010101" pitchFamily="49" charset="-122"/>
              </a:rPr>
              <a:t>依赖于</a:t>
            </a:r>
            <a:r>
              <a:rPr lang="en-US" altLang="zh-CN" sz="2400" dirty="0" smtClean="0">
                <a:latin typeface="黑体" panose="02010609060101010101" pitchFamily="49" charset="-122"/>
                <a:ea typeface="黑体" panose="02010609060101010101" pitchFamily="49" charset="-122"/>
              </a:rPr>
              <a:t>j</a:t>
            </a:r>
            <a:r>
              <a:rPr lang="zh-CN" altLang="en-US" sz="2400" dirty="0" smtClean="0">
                <a:latin typeface="黑体" panose="02010609060101010101" pitchFamily="49" charset="-122"/>
                <a:ea typeface="黑体" panose="02010609060101010101" pitchFamily="49" charset="-122"/>
              </a:rPr>
              <a:t>，表示若选物品</a:t>
            </a:r>
            <a:r>
              <a:rPr lang="en-US" altLang="zh-CN" sz="2400" dirty="0" err="1" smtClean="0">
                <a:latin typeface="黑体" panose="02010609060101010101" pitchFamily="49" charset="-122"/>
                <a:ea typeface="黑体" panose="02010609060101010101" pitchFamily="49" charset="-122"/>
              </a:rPr>
              <a:t>i</a:t>
            </a:r>
            <a:r>
              <a:rPr lang="zh-CN" altLang="en-US" sz="2400" dirty="0" smtClean="0">
                <a:latin typeface="黑体" panose="02010609060101010101" pitchFamily="49" charset="-122"/>
                <a:ea typeface="黑体" panose="02010609060101010101" pitchFamily="49" charset="-122"/>
              </a:rPr>
              <a:t>，则必须选物品</a:t>
            </a:r>
            <a:r>
              <a:rPr lang="en-US" altLang="zh-CN" sz="2400" dirty="0" smtClean="0">
                <a:latin typeface="黑体" panose="02010609060101010101" pitchFamily="49" charset="-122"/>
                <a:ea typeface="黑体" panose="02010609060101010101" pitchFamily="49" charset="-122"/>
              </a:rPr>
              <a:t>j</a:t>
            </a:r>
            <a:r>
              <a:rPr lang="zh-CN" altLang="en-US" sz="2400" dirty="0" smtClean="0">
                <a:latin typeface="黑体" panose="02010609060101010101" pitchFamily="49" charset="-122"/>
                <a:ea typeface="黑体" panose="02010609060101010101" pitchFamily="49" charset="-122"/>
              </a:rPr>
              <a:t>。为了简化起见，我们先设没有某个物品既依赖于别的物品，又被别的物品所依赖；另外，没有某件物品同时依赖多件物品。</a:t>
            </a:r>
            <a:endParaRPr lang="zh-CN" altLang="en-US" sz="2400" dirty="0">
              <a:latin typeface="黑体" panose="02010609060101010101" pitchFamily="49" charset="-122"/>
              <a:ea typeface="黑体" panose="02010609060101010101" pitchFamily="49" charset="-122"/>
            </a:endParaRPr>
          </a:p>
        </p:txBody>
      </p:sp>
      <p:sp>
        <p:nvSpPr>
          <p:cNvPr id="7" name="TextBox 51"/>
          <p:cNvSpPr txBox="1"/>
          <p:nvPr/>
        </p:nvSpPr>
        <p:spPr>
          <a:xfrm>
            <a:off x="1111626" y="473053"/>
            <a:ext cx="745717" cy="698204"/>
          </a:xfrm>
          <a:prstGeom prst="rect">
            <a:avLst/>
          </a:prstGeom>
          <a:noFill/>
        </p:spPr>
        <p:txBody>
          <a:bodyPr wrap="none" rtlCol="0" anchor="ctr">
            <a:spAutoFit/>
          </a:bodyPr>
          <a:lstStyle/>
          <a:p>
            <a:pPr algn="ctr"/>
            <a:r>
              <a:rPr lang="en-US" altLang="zh-CN" sz="3935" dirty="0" smtClean="0">
                <a:solidFill>
                  <a:schemeClr val="accent2"/>
                </a:solidFill>
                <a:effectLst>
                  <a:innerShdw blurRad="63500" dist="50800" dir="18900000">
                    <a:prstClr val="black">
                      <a:alpha val="30000"/>
                    </a:prstClr>
                  </a:innerShdw>
                </a:effectLst>
                <a:latin typeface="Arial" panose="020B0604020202020204" pitchFamily="34" charset="0"/>
                <a:ea typeface="微软雅黑" panose="020B0503020204020204" pitchFamily="34" charset="-122"/>
                <a:cs typeface="Arial" panose="020B0604020202020204" pitchFamily="34" charset="0"/>
              </a:rPr>
              <a:t>08</a:t>
            </a:r>
            <a:endParaRPr lang="zh-CN" altLang="en-US" sz="3935" dirty="0">
              <a:solidFill>
                <a:schemeClr val="accent2"/>
              </a:solidFill>
              <a:effectLst>
                <a:innerShdw blurRad="63500" dist="50800" dir="18900000">
                  <a:prstClr val="black">
                    <a:alpha val="30000"/>
                  </a:prstClr>
                </a:innerShdw>
              </a:effectLst>
              <a:latin typeface="Arial" panose="020B0604020202020204" pitchFamily="34" charset="0"/>
              <a:ea typeface="微软雅黑" panose="020B0503020204020204" pitchFamily="34" charset="-122"/>
              <a:cs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46955" y="2032000"/>
            <a:ext cx="4693920" cy="3291840"/>
          </a:xfrm>
          <a:prstGeom prst="rect">
            <a:avLst/>
          </a:prstGeom>
          <a:noFill/>
        </p:spPr>
        <p:txBody>
          <a:bodyPr wrap="square" rtlCol="0">
            <a:spAutoFit/>
          </a:bodyPr>
          <a:lstStyle/>
          <a:p>
            <a:r>
              <a:rPr lang="en-US" altLang="zh-CN" sz="2800" dirty="0" smtClean="0"/>
              <a:t>1048 </a:t>
            </a:r>
            <a:r>
              <a:rPr lang="zh-CN" altLang="en-US" sz="2800" dirty="0" smtClean="0"/>
              <a:t>采药</a:t>
            </a:r>
            <a:endParaRPr lang="zh-CN" altLang="en-US" sz="2800" dirty="0" smtClean="0"/>
          </a:p>
          <a:p>
            <a:r>
              <a:rPr lang="en-US" altLang="zh-CN" sz="2800" dirty="0" smtClean="0">
                <a:sym typeface="+mn-ea"/>
              </a:rPr>
              <a:t>1164 </a:t>
            </a:r>
            <a:r>
              <a:rPr lang="zh-CN" altLang="en-US" sz="2800" dirty="0" smtClean="0">
                <a:sym typeface="+mn-ea"/>
              </a:rPr>
              <a:t>小</a:t>
            </a:r>
            <a:r>
              <a:rPr lang="en-US" altLang="zh-CN" sz="2800" dirty="0" smtClean="0">
                <a:sym typeface="+mn-ea"/>
              </a:rPr>
              <a:t>A</a:t>
            </a:r>
            <a:r>
              <a:rPr lang="zh-CN" altLang="en-US" sz="2800" dirty="0" smtClean="0">
                <a:sym typeface="+mn-ea"/>
              </a:rPr>
              <a:t>点菜</a:t>
            </a:r>
            <a:endParaRPr lang="zh-CN" altLang="en-US" sz="2800" dirty="0" smtClean="0">
              <a:sym typeface="+mn-ea"/>
            </a:endParaRPr>
          </a:p>
          <a:p>
            <a:r>
              <a:rPr lang="en-US" altLang="zh-CN" sz="2800" dirty="0" smtClean="0">
                <a:sym typeface="+mn-ea"/>
              </a:rPr>
              <a:t>1507 NASA</a:t>
            </a:r>
            <a:r>
              <a:rPr lang="zh-CN" altLang="en-US" sz="2800" dirty="0" smtClean="0">
                <a:sym typeface="+mn-ea"/>
              </a:rPr>
              <a:t>的食物计划</a:t>
            </a:r>
            <a:endParaRPr lang="zh-CN" altLang="en-US" sz="2800" dirty="0" smtClean="0">
              <a:sym typeface="+mn-ea"/>
            </a:endParaRPr>
          </a:p>
          <a:p>
            <a:r>
              <a:rPr lang="en-US" altLang="zh-CN" sz="2800" dirty="0" smtClean="0"/>
              <a:t>1853 </a:t>
            </a:r>
            <a:r>
              <a:rPr lang="zh-CN" altLang="en-US" sz="2800" dirty="0" smtClean="0"/>
              <a:t>投资的最大利益</a:t>
            </a:r>
            <a:endParaRPr lang="en-US" altLang="zh-CN" sz="2800" dirty="0" smtClean="0"/>
          </a:p>
          <a:p>
            <a:r>
              <a:rPr lang="en-US" altLang="zh-CN" sz="2800" dirty="0" smtClean="0"/>
              <a:t>1776 </a:t>
            </a:r>
            <a:r>
              <a:rPr lang="zh-CN" altLang="en-US" sz="2800" dirty="0" smtClean="0"/>
              <a:t>宝物筛选</a:t>
            </a:r>
            <a:endParaRPr lang="en-US" altLang="zh-CN" sz="2800" dirty="0" smtClean="0"/>
          </a:p>
          <a:p>
            <a:r>
              <a:rPr lang="en-US" altLang="zh-CN" sz="2800" dirty="0" smtClean="0"/>
              <a:t>1833 </a:t>
            </a:r>
            <a:r>
              <a:rPr lang="zh-CN" altLang="en-US" sz="2800" dirty="0" smtClean="0"/>
              <a:t>樱花</a:t>
            </a:r>
            <a:endParaRPr lang="en-US" altLang="zh-CN" sz="2800" dirty="0" smtClean="0"/>
          </a:p>
          <a:p>
            <a:endParaRPr lang="en-US" altLang="zh-CN" sz="2000" dirty="0" smtClean="0"/>
          </a:p>
          <a:p>
            <a:endParaRPr lang="en-US" altLang="zh-CN" sz="2000" dirty="0" smtClean="0"/>
          </a:p>
        </p:txBody>
      </p:sp>
      <p:sp>
        <p:nvSpPr>
          <p:cNvPr id="10" name="TextBox 9"/>
          <p:cNvSpPr txBox="1"/>
          <p:nvPr>
            <p:custDataLst>
              <p:tags r:id="rId1"/>
            </p:custDataLst>
          </p:nvPr>
        </p:nvSpPr>
        <p:spPr>
          <a:xfrm>
            <a:off x="4773274" y="5416562"/>
            <a:ext cx="5072098" cy="829945"/>
          </a:xfrm>
          <a:prstGeom prst="rect">
            <a:avLst/>
          </a:prstGeom>
          <a:noFill/>
        </p:spPr>
        <p:txBody>
          <a:bodyPr wrap="square" rtlCol="0">
            <a:spAutoFit/>
          </a:bodyPr>
          <a:p>
            <a:r>
              <a:rPr lang="zh-CN" altLang="en-US" sz="2400" b="1" dirty="0" smtClean="0"/>
              <a:t>多重背包的优化</a:t>
            </a:r>
            <a:r>
              <a:rPr lang="en-US" altLang="zh-CN" sz="2400" b="1" dirty="0" smtClean="0"/>
              <a:t>:P1776 </a:t>
            </a:r>
            <a:r>
              <a:rPr lang="zh-CN" altLang="en-US" sz="2400" b="1" dirty="0" smtClean="0"/>
              <a:t>宝物筛选</a:t>
            </a:r>
            <a:endParaRPr lang="zh-CN" altLang="en-US" sz="2400" b="1" dirty="0" smtClean="0"/>
          </a:p>
          <a:p>
            <a:endParaRPr lang="zh-CN" altLang="en-US" sz="2400" b="1"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42963" y="330177"/>
            <a:ext cx="841014" cy="841014"/>
            <a:chOff x="3529981" y="507683"/>
            <a:chExt cx="598350" cy="598350"/>
          </a:xfrm>
        </p:grpSpPr>
        <p:sp>
          <p:nvSpPr>
            <p:cNvPr id="3" name="椭圆 2"/>
            <p:cNvSpPr/>
            <p:nvPr/>
          </p:nvSpPr>
          <p:spPr>
            <a:xfrm>
              <a:off x="3529981" y="507683"/>
              <a:ext cx="598350" cy="598350"/>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50">
                <a:solidFill>
                  <a:schemeClr val="accent2"/>
                </a:solidFill>
                <a:latin typeface="Arial" panose="020B0604020202020204" pitchFamily="34" charset="0"/>
                <a:ea typeface="微软雅黑" panose="020B0503020204020204" pitchFamily="34" charset="-122"/>
                <a:cs typeface="Arial" panose="020B0604020202020204" pitchFamily="34" charset="0"/>
              </a:endParaRPr>
            </a:p>
          </p:txBody>
        </p:sp>
        <p:sp>
          <p:nvSpPr>
            <p:cNvPr id="4" name="TextBox 4"/>
            <p:cNvSpPr txBox="1"/>
            <p:nvPr/>
          </p:nvSpPr>
          <p:spPr>
            <a:xfrm>
              <a:off x="3576317" y="558577"/>
              <a:ext cx="530353" cy="496562"/>
            </a:xfrm>
            <a:prstGeom prst="rect">
              <a:avLst/>
            </a:prstGeom>
            <a:noFill/>
          </p:spPr>
          <p:txBody>
            <a:bodyPr wrap="none" rtlCol="0" anchor="ctr">
              <a:spAutoFit/>
            </a:bodyPr>
            <a:lstStyle/>
            <a:p>
              <a:pPr algn="ctr"/>
              <a:r>
                <a:rPr lang="en-US" altLang="zh-CN" sz="3935" dirty="0">
                  <a:solidFill>
                    <a:schemeClr val="accent2"/>
                  </a:solidFill>
                  <a:effectLst>
                    <a:innerShdw blurRad="63500" dist="50800" dir="18900000">
                      <a:prstClr val="black">
                        <a:alpha val="30000"/>
                      </a:prstClr>
                    </a:innerShdw>
                  </a:effectLst>
                  <a:latin typeface="Arial" panose="020B0604020202020204" pitchFamily="34" charset="0"/>
                  <a:ea typeface="微软雅黑" panose="020B0503020204020204" pitchFamily="34" charset="-122"/>
                  <a:cs typeface="Arial" panose="020B0604020202020204" pitchFamily="34" charset="0"/>
                </a:rPr>
                <a:t>01</a:t>
              </a:r>
              <a:endParaRPr lang="zh-CN" altLang="en-US" sz="3935" dirty="0">
                <a:solidFill>
                  <a:schemeClr val="accent2"/>
                </a:solidFill>
                <a:effectLst>
                  <a:innerShdw blurRad="63500" dist="50800" dir="18900000">
                    <a:prstClr val="black">
                      <a:alpha val="30000"/>
                    </a:prstClr>
                  </a:innerShdw>
                </a:effectLst>
                <a:latin typeface="Arial" panose="020B0604020202020204" pitchFamily="34" charset="0"/>
                <a:ea typeface="微软雅黑" panose="020B0503020204020204" pitchFamily="34" charset="-122"/>
                <a:cs typeface="Arial" panose="020B0604020202020204" pitchFamily="34" charset="0"/>
              </a:endParaRPr>
            </a:p>
          </p:txBody>
        </p:sp>
      </p:grpSp>
      <p:sp>
        <p:nvSpPr>
          <p:cNvPr id="5" name="矩形 4"/>
          <p:cNvSpPr/>
          <p:nvPr/>
        </p:nvSpPr>
        <p:spPr>
          <a:xfrm>
            <a:off x="2201441" y="473053"/>
            <a:ext cx="1980029" cy="523220"/>
          </a:xfrm>
          <a:prstGeom prst="rect">
            <a:avLst/>
          </a:prstGeom>
        </p:spPr>
        <p:txBody>
          <a:bodyPr wrap="none">
            <a:spAutoFit/>
          </a:bodyPr>
          <a:lstStyle/>
          <a:p>
            <a:r>
              <a:rPr lang="en-US" altLang="zh-CN" sz="2800" dirty="0" smtClean="0">
                <a:solidFill>
                  <a:schemeClr val="accent2"/>
                </a:solidFill>
                <a:latin typeface="黑体" panose="02010609060101010101" pitchFamily="49" charset="-122"/>
                <a:ea typeface="黑体" panose="02010609060101010101" pitchFamily="49" charset="-122"/>
              </a:rPr>
              <a:t>01</a:t>
            </a:r>
            <a:r>
              <a:rPr lang="zh-CN" altLang="en-US" sz="2800" dirty="0" smtClean="0">
                <a:solidFill>
                  <a:schemeClr val="accent2"/>
                </a:solidFill>
                <a:latin typeface="黑体" panose="02010609060101010101" pitchFamily="49" charset="-122"/>
                <a:ea typeface="黑体" panose="02010609060101010101" pitchFamily="49" charset="-122"/>
              </a:rPr>
              <a:t>背包问题</a:t>
            </a:r>
            <a:endParaRPr lang="zh-CN" altLang="en-US" sz="2800" dirty="0">
              <a:solidFill>
                <a:schemeClr val="accent2"/>
              </a:solidFill>
              <a:latin typeface="黑体" panose="02010609060101010101" pitchFamily="49" charset="-122"/>
              <a:ea typeface="黑体" panose="02010609060101010101" pitchFamily="49" charset="-122"/>
            </a:endParaRPr>
          </a:p>
        </p:txBody>
      </p:sp>
      <p:pic>
        <p:nvPicPr>
          <p:cNvPr id="8" name="图片 7" descr="1"/>
          <p:cNvPicPr>
            <a:picLocks noChangeAspect="1"/>
          </p:cNvPicPr>
          <p:nvPr>
            <p:custDataLst>
              <p:tags r:id="rId1"/>
            </p:custDataLst>
          </p:nvPr>
        </p:nvPicPr>
        <p:blipFill>
          <a:blip r:embed="rId2"/>
          <a:srcRect t="14216" b="11135"/>
          <a:stretch>
            <a:fillRect/>
          </a:stretch>
        </p:blipFill>
        <p:spPr>
          <a:xfrm>
            <a:off x="2037080" y="1099820"/>
            <a:ext cx="7738745" cy="3373755"/>
          </a:xfrm>
          <a:prstGeom prst="rect">
            <a:avLst/>
          </a:prstGeom>
        </p:spPr>
      </p:pic>
      <p:pic>
        <p:nvPicPr>
          <p:cNvPr id="9" name="图片 8" descr="2"/>
          <p:cNvPicPr>
            <a:picLocks noChangeAspect="1"/>
          </p:cNvPicPr>
          <p:nvPr/>
        </p:nvPicPr>
        <p:blipFill>
          <a:blip r:embed="rId3"/>
          <a:stretch>
            <a:fillRect/>
          </a:stretch>
        </p:blipFill>
        <p:spPr>
          <a:xfrm>
            <a:off x="2180590" y="4840605"/>
            <a:ext cx="6743700" cy="21050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1"/>
          <p:cNvPicPr>
            <a:picLocks noChangeAspect="1"/>
          </p:cNvPicPr>
          <p:nvPr>
            <p:custDataLst>
              <p:tags r:id="rId1"/>
            </p:custDataLst>
          </p:nvPr>
        </p:nvPicPr>
        <p:blipFill>
          <a:blip r:embed="rId2"/>
          <a:stretch>
            <a:fillRect/>
          </a:stretch>
        </p:blipFill>
        <p:spPr>
          <a:xfrm>
            <a:off x="2082165" y="592455"/>
            <a:ext cx="9102725" cy="2990850"/>
          </a:xfrm>
          <a:prstGeom prst="rect">
            <a:avLst/>
          </a:prstGeom>
        </p:spPr>
      </p:pic>
      <p:pic>
        <p:nvPicPr>
          <p:cNvPr id="3" name="图片 2" descr="2"/>
          <p:cNvPicPr>
            <a:picLocks noChangeAspect="1"/>
          </p:cNvPicPr>
          <p:nvPr/>
        </p:nvPicPr>
        <p:blipFill>
          <a:blip r:embed="rId3"/>
          <a:stretch>
            <a:fillRect/>
          </a:stretch>
        </p:blipFill>
        <p:spPr>
          <a:xfrm>
            <a:off x="1892935" y="3760470"/>
            <a:ext cx="9648825" cy="30003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descr="3"/>
          <p:cNvPicPr>
            <a:picLocks noChangeAspect="1"/>
          </p:cNvPicPr>
          <p:nvPr/>
        </p:nvPicPr>
        <p:blipFill>
          <a:blip r:embed="rId1"/>
          <a:stretch>
            <a:fillRect/>
          </a:stretch>
        </p:blipFill>
        <p:spPr>
          <a:xfrm>
            <a:off x="1748790" y="375920"/>
            <a:ext cx="8968105" cy="6407785"/>
          </a:xfrm>
          <a:prstGeom prst="rect">
            <a:avLst/>
          </a:prstGeom>
        </p:spPr>
      </p:pic>
      <p:cxnSp>
        <p:nvCxnSpPr>
          <p:cNvPr id="4" name="直接连接符 3"/>
          <p:cNvCxnSpPr/>
          <p:nvPr/>
        </p:nvCxnSpPr>
        <p:spPr>
          <a:xfrm>
            <a:off x="3345180" y="3706495"/>
            <a:ext cx="2517140" cy="0"/>
          </a:xfrm>
          <a:prstGeom prst="line">
            <a:avLst/>
          </a:prstGeom>
          <a:ln w="28575" cmpd="sng">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custDataLst>
              <p:tags r:id="rId2"/>
            </p:custDataLst>
          </p:nvPr>
        </p:nvCxnSpPr>
        <p:spPr>
          <a:xfrm>
            <a:off x="3765550" y="3976370"/>
            <a:ext cx="2517140" cy="0"/>
          </a:xfrm>
          <a:prstGeom prst="line">
            <a:avLst/>
          </a:prstGeom>
          <a:ln w="28575" cmpd="sng">
            <a:solidFill>
              <a:srgbClr val="FF0000"/>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1"/>
          <p:cNvPicPr>
            <a:picLocks noChangeAspect="1"/>
          </p:cNvPicPr>
          <p:nvPr>
            <p:custDataLst>
              <p:tags r:id="rId1"/>
            </p:custDataLst>
          </p:nvPr>
        </p:nvPicPr>
        <p:blipFill>
          <a:blip r:embed="rId2"/>
          <a:stretch>
            <a:fillRect/>
          </a:stretch>
        </p:blipFill>
        <p:spPr>
          <a:xfrm>
            <a:off x="596900" y="447675"/>
            <a:ext cx="5233035" cy="3502660"/>
          </a:xfrm>
          <a:prstGeom prst="rect">
            <a:avLst/>
          </a:prstGeom>
        </p:spPr>
      </p:pic>
      <p:graphicFrame>
        <p:nvGraphicFramePr>
          <p:cNvPr id="5" name="表格 4"/>
          <p:cNvGraphicFramePr/>
          <p:nvPr>
            <p:custDataLst>
              <p:tags r:id="rId3"/>
            </p:custDataLst>
          </p:nvPr>
        </p:nvGraphicFramePr>
        <p:xfrm>
          <a:off x="309245" y="4624070"/>
          <a:ext cx="6332220" cy="1828800"/>
        </p:xfrm>
        <a:graphic>
          <a:graphicData uri="http://schemas.openxmlformats.org/drawingml/2006/table">
            <a:tbl>
              <a:tblPr firstRow="1" bandRow="1">
                <a:tableStyleId>{5C22544A-7EE6-4342-B048-85BDC9FD1C3A}</a:tableStyleId>
              </a:tblPr>
              <a:tblGrid>
                <a:gridCol w="703580"/>
                <a:gridCol w="703580"/>
                <a:gridCol w="703580"/>
                <a:gridCol w="703580"/>
                <a:gridCol w="703580"/>
                <a:gridCol w="703580"/>
                <a:gridCol w="703580"/>
                <a:gridCol w="703580"/>
                <a:gridCol w="703580"/>
              </a:tblGrid>
              <a:tr h="365760">
                <a:tc>
                  <a:txBody>
                    <a:bodyPr/>
                    <a:p>
                      <a:pPr>
                        <a:buNone/>
                      </a:pPr>
                      <a:endParaRPr lang="zh-CN" altLang="en-US"/>
                    </a:p>
                  </a:txBody>
                  <a:tcPr/>
                </a:tc>
                <a:tc>
                  <a:txBody>
                    <a:bodyPr/>
                    <a:p>
                      <a:pPr>
                        <a:buNone/>
                      </a:pPr>
                      <a:r>
                        <a:rPr lang="en-US" altLang="zh-CN">
                          <a:solidFill>
                            <a:srgbClr val="FF0000"/>
                          </a:solidFill>
                        </a:rPr>
                        <a:t>(j)</a:t>
                      </a:r>
                      <a:r>
                        <a:rPr lang="en-US" altLang="zh-CN"/>
                        <a:t>0</a:t>
                      </a:r>
                      <a:endParaRPr lang="en-US" altLang="zh-CN"/>
                    </a:p>
                  </a:txBody>
                  <a:tcPr/>
                </a:tc>
                <a:tc>
                  <a:txBody>
                    <a:bodyPr/>
                    <a:p>
                      <a:pPr>
                        <a:buNone/>
                      </a:pPr>
                      <a:r>
                        <a:rPr lang="en-US" altLang="zh-CN"/>
                        <a:t>1</a:t>
                      </a:r>
                      <a:endParaRPr lang="en-US" altLang="zh-CN"/>
                    </a:p>
                  </a:txBody>
                  <a:tcPr/>
                </a:tc>
                <a:tc>
                  <a:txBody>
                    <a:bodyPr/>
                    <a:p>
                      <a:pPr>
                        <a:buNone/>
                      </a:pPr>
                      <a:r>
                        <a:rPr lang="en-US" altLang="zh-CN"/>
                        <a:t>2</a:t>
                      </a:r>
                      <a:endParaRPr lang="en-US" altLang="zh-CN"/>
                    </a:p>
                  </a:txBody>
                  <a:tcPr/>
                </a:tc>
                <a:tc>
                  <a:txBody>
                    <a:bodyPr/>
                    <a:p>
                      <a:pPr>
                        <a:buNone/>
                      </a:pPr>
                      <a:r>
                        <a:rPr lang="en-US" altLang="zh-CN"/>
                        <a:t>3</a:t>
                      </a:r>
                      <a:endParaRPr lang="en-US" altLang="zh-CN"/>
                    </a:p>
                  </a:txBody>
                  <a:tcPr/>
                </a:tc>
                <a:tc>
                  <a:txBody>
                    <a:bodyPr/>
                    <a:p>
                      <a:pPr>
                        <a:buNone/>
                      </a:pPr>
                      <a:r>
                        <a:rPr lang="en-US" altLang="zh-CN"/>
                        <a:t>4</a:t>
                      </a:r>
                      <a:endParaRPr lang="en-US" altLang="zh-CN"/>
                    </a:p>
                  </a:txBody>
                  <a:tcPr/>
                </a:tc>
                <a:tc>
                  <a:txBody>
                    <a:bodyPr/>
                    <a:p>
                      <a:pPr>
                        <a:buNone/>
                      </a:pPr>
                      <a:r>
                        <a:rPr lang="en-US" altLang="zh-CN"/>
                        <a:t>5</a:t>
                      </a:r>
                      <a:endParaRPr lang="en-US" altLang="zh-CN"/>
                    </a:p>
                  </a:txBody>
                  <a:tcPr/>
                </a:tc>
                <a:tc>
                  <a:txBody>
                    <a:bodyPr/>
                    <a:p>
                      <a:pPr>
                        <a:buNone/>
                      </a:pPr>
                      <a:r>
                        <a:rPr lang="en-US" altLang="zh-CN"/>
                        <a:t>6</a:t>
                      </a:r>
                      <a:endParaRPr lang="en-US" altLang="zh-CN"/>
                    </a:p>
                  </a:txBody>
                  <a:tcPr/>
                </a:tc>
                <a:tc>
                  <a:txBody>
                    <a:bodyPr/>
                    <a:p>
                      <a:pPr>
                        <a:buNone/>
                      </a:pPr>
                      <a:r>
                        <a:rPr lang="en-US" altLang="zh-CN"/>
                        <a:t>w,c</a:t>
                      </a:r>
                      <a:endParaRPr lang="en-US" altLang="zh-CN"/>
                    </a:p>
                  </a:txBody>
                  <a:tcPr/>
                </a:tc>
              </a:tr>
              <a:tr h="365760">
                <a:tc>
                  <a:txBody>
                    <a:bodyPr/>
                    <a:p>
                      <a:pPr>
                        <a:buNone/>
                      </a:pPr>
                      <a:r>
                        <a:rPr lang="en-US" altLang="zh-CN" b="1">
                          <a:solidFill>
                            <a:srgbClr val="FF0000"/>
                          </a:solidFill>
                        </a:rPr>
                        <a:t>(i)</a:t>
                      </a:r>
                      <a:r>
                        <a:rPr lang="en-US" altLang="zh-CN"/>
                        <a:t>0</a:t>
                      </a:r>
                      <a:endParaRPr lang="en-US" altLang="zh-CN"/>
                    </a:p>
                  </a:txBody>
                  <a:tcPr/>
                </a:tc>
                <a:tc>
                  <a:txBody>
                    <a:bodyPr/>
                    <a:p>
                      <a:pPr>
                        <a:buNone/>
                      </a:pPr>
                      <a:r>
                        <a:rPr lang="en-US" altLang="zh-CN"/>
                        <a:t>0</a:t>
                      </a:r>
                      <a:endParaRPr lang="en-US" altLang="zh-CN"/>
                    </a:p>
                  </a:txBody>
                  <a:tcPr/>
                </a:tc>
                <a:tc>
                  <a:txBody>
                    <a:bodyPr/>
                    <a:p>
                      <a:pPr>
                        <a:buNone/>
                      </a:pPr>
                      <a:r>
                        <a:rPr lang="en-US" altLang="zh-CN"/>
                        <a:t>0</a:t>
                      </a:r>
                      <a:endParaRPr lang="en-US" altLang="zh-CN"/>
                    </a:p>
                  </a:txBody>
                  <a:tcPr/>
                </a:tc>
                <a:tc>
                  <a:txBody>
                    <a:bodyPr/>
                    <a:p>
                      <a:pPr>
                        <a:buNone/>
                      </a:pPr>
                      <a:r>
                        <a:rPr lang="en-US" altLang="zh-CN"/>
                        <a:t>0</a:t>
                      </a:r>
                      <a:endParaRPr lang="en-US" altLang="zh-CN"/>
                    </a:p>
                  </a:txBody>
                  <a:tcPr/>
                </a:tc>
                <a:tc>
                  <a:txBody>
                    <a:bodyPr/>
                    <a:p>
                      <a:pPr>
                        <a:buNone/>
                      </a:pPr>
                      <a:r>
                        <a:rPr lang="en-US" altLang="zh-CN"/>
                        <a:t>0</a:t>
                      </a:r>
                      <a:endParaRPr lang="en-US" altLang="zh-CN"/>
                    </a:p>
                  </a:txBody>
                  <a:tcPr/>
                </a:tc>
                <a:tc>
                  <a:txBody>
                    <a:bodyPr/>
                    <a:p>
                      <a:pPr>
                        <a:buNone/>
                      </a:pPr>
                      <a:r>
                        <a:rPr lang="en-US" altLang="zh-CN"/>
                        <a:t>0</a:t>
                      </a:r>
                      <a:endParaRPr lang="en-US" altLang="zh-CN"/>
                    </a:p>
                  </a:txBody>
                  <a:tcPr/>
                </a:tc>
                <a:tc>
                  <a:txBody>
                    <a:bodyPr/>
                    <a:p>
                      <a:pPr>
                        <a:buNone/>
                      </a:pPr>
                      <a:r>
                        <a:rPr lang="en-US" altLang="zh-CN"/>
                        <a:t>0</a:t>
                      </a:r>
                      <a:endParaRPr lang="en-US" altLang="zh-CN"/>
                    </a:p>
                  </a:txBody>
                  <a:tcPr/>
                </a:tc>
                <a:tc>
                  <a:txBody>
                    <a:bodyPr/>
                    <a:p>
                      <a:pPr>
                        <a:buNone/>
                      </a:pPr>
                      <a:r>
                        <a:rPr lang="en-US" altLang="zh-CN"/>
                        <a:t>0</a:t>
                      </a:r>
                      <a:endParaRPr lang="en-US" altLang="zh-CN"/>
                    </a:p>
                  </a:txBody>
                  <a:tcPr/>
                </a:tc>
                <a:tc>
                  <a:txBody>
                    <a:bodyPr/>
                    <a:p>
                      <a:pPr>
                        <a:buNone/>
                      </a:pPr>
                      <a:endParaRPr lang="zh-CN" altLang="en-US"/>
                    </a:p>
                  </a:txBody>
                  <a:tcPr/>
                </a:tc>
              </a:tr>
              <a:tr h="365760">
                <a:tc>
                  <a:txBody>
                    <a:bodyPr/>
                    <a:p>
                      <a:pPr>
                        <a:buNone/>
                      </a:pPr>
                      <a:r>
                        <a:rPr lang="en-US" altLang="zh-CN"/>
                        <a:t>1</a:t>
                      </a:r>
                      <a:endParaRPr lang="en-US" altLang="zh-CN"/>
                    </a:p>
                  </a:txBody>
                  <a:tcPr/>
                </a:tc>
                <a:tc>
                  <a:txBody>
                    <a:bodyPr/>
                    <a:p>
                      <a:pPr>
                        <a:buNone/>
                      </a:pPr>
                      <a:r>
                        <a:rPr lang="en-US" altLang="zh-CN"/>
                        <a:t>0</a:t>
                      </a:r>
                      <a:endParaRPr lang="en-US" altLang="zh-CN"/>
                    </a:p>
                  </a:txBody>
                  <a:tcPr/>
                </a:tc>
                <a:tc>
                  <a:txBody>
                    <a:bodyPr/>
                    <a:p>
                      <a:pPr>
                        <a:buNone/>
                      </a:pPr>
                      <a:r>
                        <a:rPr lang="en-US" altLang="zh-CN"/>
                        <a:t>0</a:t>
                      </a:r>
                      <a:endParaRPr lang="en-US" altLang="zh-CN"/>
                    </a:p>
                  </a:txBody>
                  <a:tcPr/>
                </a:tc>
                <a:tc>
                  <a:txBody>
                    <a:bodyPr/>
                    <a:p>
                      <a:pPr>
                        <a:buNone/>
                      </a:pPr>
                      <a:r>
                        <a:rPr lang="en-US" altLang="zh-CN"/>
                        <a:t>0</a:t>
                      </a:r>
                      <a:endParaRPr lang="en-US" altLang="zh-CN"/>
                    </a:p>
                  </a:txBody>
                  <a:tcPr/>
                </a:tc>
                <a:tc>
                  <a:txBody>
                    <a:bodyPr/>
                    <a:p>
                      <a:pPr>
                        <a:buNone/>
                      </a:pPr>
                      <a:r>
                        <a:rPr lang="en-US" altLang="zh-CN"/>
                        <a:t>5</a:t>
                      </a:r>
                      <a:endParaRPr lang="en-US" altLang="zh-CN"/>
                    </a:p>
                  </a:txBody>
                  <a:tcPr/>
                </a:tc>
                <a:tc>
                  <a:txBody>
                    <a:bodyPr/>
                    <a:p>
                      <a:pPr>
                        <a:buNone/>
                      </a:pPr>
                      <a:r>
                        <a:rPr lang="en-US" altLang="zh-CN"/>
                        <a:t>5</a:t>
                      </a:r>
                      <a:endParaRPr lang="en-US" altLang="zh-CN"/>
                    </a:p>
                  </a:txBody>
                  <a:tcPr/>
                </a:tc>
                <a:tc>
                  <a:txBody>
                    <a:bodyPr/>
                    <a:p>
                      <a:pPr>
                        <a:buNone/>
                      </a:pPr>
                      <a:r>
                        <a:rPr lang="en-US" altLang="zh-CN"/>
                        <a:t>5</a:t>
                      </a:r>
                      <a:endParaRPr lang="en-US" altLang="zh-CN"/>
                    </a:p>
                  </a:txBody>
                  <a:tcPr/>
                </a:tc>
                <a:tc>
                  <a:txBody>
                    <a:bodyPr/>
                    <a:p>
                      <a:pPr>
                        <a:buNone/>
                      </a:pPr>
                      <a:r>
                        <a:rPr lang="en-US" altLang="zh-CN"/>
                        <a:t>5</a:t>
                      </a:r>
                      <a:endParaRPr lang="en-US" altLang="zh-CN"/>
                    </a:p>
                  </a:txBody>
                  <a:tcPr/>
                </a:tc>
                <a:tc>
                  <a:txBody>
                    <a:bodyPr/>
                    <a:p>
                      <a:pPr>
                        <a:buNone/>
                      </a:pPr>
                      <a:r>
                        <a:rPr lang="en-US" altLang="zh-CN"/>
                        <a:t>3,5</a:t>
                      </a:r>
                      <a:endParaRPr lang="en-US" altLang="zh-CN"/>
                    </a:p>
                  </a:txBody>
                  <a:tcPr/>
                </a:tc>
              </a:tr>
              <a:tr h="365760">
                <a:tc>
                  <a:txBody>
                    <a:bodyPr/>
                    <a:p>
                      <a:pPr>
                        <a:buNone/>
                      </a:pPr>
                      <a:r>
                        <a:rPr lang="en-US" altLang="zh-CN"/>
                        <a:t>2</a:t>
                      </a:r>
                      <a:endParaRPr lang="en-US" altLang="zh-CN"/>
                    </a:p>
                  </a:txBody>
                  <a:tcPr/>
                </a:tc>
                <a:tc>
                  <a:txBody>
                    <a:bodyPr/>
                    <a:p>
                      <a:pPr>
                        <a:buNone/>
                      </a:pPr>
                      <a:r>
                        <a:rPr lang="en-US" altLang="zh-CN"/>
                        <a:t>0</a:t>
                      </a:r>
                      <a:endParaRPr lang="en-US" altLang="zh-CN"/>
                    </a:p>
                  </a:txBody>
                  <a:tcPr/>
                </a:tc>
                <a:tc>
                  <a:txBody>
                    <a:bodyPr/>
                    <a:p>
                      <a:pPr>
                        <a:buNone/>
                      </a:pPr>
                      <a:r>
                        <a:rPr lang="en-US" altLang="zh-CN"/>
                        <a:t>0</a:t>
                      </a:r>
                      <a:endParaRPr lang="en-US" altLang="zh-CN"/>
                    </a:p>
                  </a:txBody>
                  <a:tcPr/>
                </a:tc>
                <a:tc>
                  <a:txBody>
                    <a:bodyPr/>
                    <a:p>
                      <a:pPr>
                        <a:buNone/>
                      </a:pPr>
                      <a:r>
                        <a:rPr lang="en-US" altLang="zh-CN"/>
                        <a:t>3</a:t>
                      </a:r>
                      <a:endParaRPr lang="en-US" altLang="zh-CN"/>
                    </a:p>
                  </a:txBody>
                  <a:tcPr/>
                </a:tc>
                <a:tc>
                  <a:txBody>
                    <a:bodyPr/>
                    <a:p>
                      <a:pPr>
                        <a:buNone/>
                      </a:pPr>
                      <a:r>
                        <a:rPr lang="en-US" altLang="zh-CN"/>
                        <a:t>5</a:t>
                      </a:r>
                      <a:endParaRPr lang="en-US" altLang="zh-CN"/>
                    </a:p>
                  </a:txBody>
                  <a:tcPr/>
                </a:tc>
                <a:tc>
                  <a:txBody>
                    <a:bodyPr/>
                    <a:p>
                      <a:pPr>
                        <a:buNone/>
                      </a:pPr>
                      <a:r>
                        <a:rPr lang="en-US" altLang="zh-CN"/>
                        <a:t>5</a:t>
                      </a:r>
                      <a:endParaRPr lang="en-US" altLang="zh-CN"/>
                    </a:p>
                  </a:txBody>
                  <a:tcPr/>
                </a:tc>
                <a:tc>
                  <a:txBody>
                    <a:bodyPr/>
                    <a:p>
                      <a:pPr>
                        <a:buNone/>
                      </a:pPr>
                      <a:r>
                        <a:rPr lang="en-US" altLang="zh-CN"/>
                        <a:t>8</a:t>
                      </a:r>
                      <a:endParaRPr lang="en-US" altLang="zh-CN"/>
                    </a:p>
                  </a:txBody>
                  <a:tcPr/>
                </a:tc>
                <a:tc>
                  <a:txBody>
                    <a:bodyPr/>
                    <a:p>
                      <a:pPr>
                        <a:buNone/>
                      </a:pPr>
                      <a:r>
                        <a:rPr lang="en-US" altLang="zh-CN"/>
                        <a:t>8</a:t>
                      </a:r>
                      <a:endParaRPr lang="en-US" altLang="zh-CN"/>
                    </a:p>
                  </a:txBody>
                  <a:tcPr/>
                </a:tc>
                <a:tc>
                  <a:txBody>
                    <a:bodyPr/>
                    <a:p>
                      <a:pPr>
                        <a:buNone/>
                      </a:pPr>
                      <a:r>
                        <a:rPr lang="en-US" altLang="zh-CN"/>
                        <a:t>2,3</a:t>
                      </a:r>
                      <a:endParaRPr lang="en-US" altLang="zh-CN"/>
                    </a:p>
                  </a:txBody>
                  <a:tcPr/>
                </a:tc>
              </a:tr>
              <a:tr h="365760">
                <a:tc>
                  <a:txBody>
                    <a:bodyPr/>
                    <a:p>
                      <a:pPr>
                        <a:buNone/>
                      </a:pPr>
                      <a:r>
                        <a:rPr lang="en-US" altLang="zh-CN"/>
                        <a:t>3</a:t>
                      </a:r>
                      <a:endParaRPr lang="en-US" altLang="zh-CN"/>
                    </a:p>
                  </a:txBody>
                  <a:tcPr/>
                </a:tc>
                <a:tc>
                  <a:txBody>
                    <a:bodyPr/>
                    <a:p>
                      <a:pPr>
                        <a:buNone/>
                      </a:pPr>
                      <a:r>
                        <a:rPr lang="en-US" altLang="zh-CN"/>
                        <a:t>0</a:t>
                      </a:r>
                      <a:endParaRPr lang="en-US" altLang="zh-CN"/>
                    </a:p>
                  </a:txBody>
                  <a:tcPr/>
                </a:tc>
                <a:tc>
                  <a:txBody>
                    <a:bodyPr/>
                    <a:p>
                      <a:pPr>
                        <a:buNone/>
                      </a:pPr>
                      <a:r>
                        <a:rPr lang="en-US" altLang="zh-CN"/>
                        <a:t>0</a:t>
                      </a:r>
                      <a:endParaRPr lang="en-US" altLang="zh-CN"/>
                    </a:p>
                  </a:txBody>
                  <a:tcPr/>
                </a:tc>
                <a:tc>
                  <a:txBody>
                    <a:bodyPr/>
                    <a:p>
                      <a:pPr>
                        <a:buNone/>
                      </a:pPr>
                      <a:r>
                        <a:rPr lang="en-US" altLang="zh-CN"/>
                        <a:t>3</a:t>
                      </a:r>
                      <a:endParaRPr lang="en-US" altLang="zh-CN"/>
                    </a:p>
                  </a:txBody>
                  <a:tcPr/>
                </a:tc>
                <a:tc>
                  <a:txBody>
                    <a:bodyPr/>
                    <a:p>
                      <a:pPr>
                        <a:buNone/>
                      </a:pPr>
                      <a:r>
                        <a:rPr lang="en-US" altLang="zh-CN"/>
                        <a:t>5</a:t>
                      </a:r>
                      <a:endParaRPr lang="en-US" altLang="zh-CN"/>
                    </a:p>
                  </a:txBody>
                  <a:tcPr/>
                </a:tc>
                <a:tc>
                  <a:txBody>
                    <a:bodyPr/>
                    <a:p>
                      <a:pPr>
                        <a:buNone/>
                      </a:pPr>
                      <a:r>
                        <a:rPr lang="en-US" altLang="zh-CN"/>
                        <a:t>6</a:t>
                      </a:r>
                      <a:endParaRPr lang="en-US" altLang="zh-CN"/>
                    </a:p>
                  </a:txBody>
                  <a:tcPr/>
                </a:tc>
                <a:tc>
                  <a:txBody>
                    <a:bodyPr/>
                    <a:p>
                      <a:pPr>
                        <a:buNone/>
                      </a:pPr>
                      <a:r>
                        <a:rPr lang="en-US" altLang="zh-CN"/>
                        <a:t>8</a:t>
                      </a:r>
                      <a:endParaRPr lang="en-US" altLang="zh-CN"/>
                    </a:p>
                  </a:txBody>
                  <a:tcPr/>
                </a:tc>
                <a:tc>
                  <a:txBody>
                    <a:bodyPr/>
                    <a:p>
                      <a:pPr>
                        <a:buNone/>
                      </a:pPr>
                      <a:r>
                        <a:rPr lang="en-US" altLang="zh-CN"/>
                        <a:t>9</a:t>
                      </a:r>
                      <a:endParaRPr lang="en-US" altLang="zh-CN"/>
                    </a:p>
                  </a:txBody>
                  <a:tcPr/>
                </a:tc>
                <a:tc>
                  <a:txBody>
                    <a:bodyPr/>
                    <a:p>
                      <a:pPr>
                        <a:buNone/>
                      </a:pPr>
                      <a:r>
                        <a:rPr lang="en-US" altLang="zh-CN"/>
                        <a:t>4,6</a:t>
                      </a:r>
                      <a:endParaRPr lang="en-US" altLang="zh-CN"/>
                    </a:p>
                  </a:txBody>
                  <a:tcPr/>
                </a:tc>
              </a:tr>
            </a:tbl>
          </a:graphicData>
        </a:graphic>
      </p:graphicFrame>
      <p:pic>
        <p:nvPicPr>
          <p:cNvPr id="6" name="图片 5" descr="2"/>
          <p:cNvPicPr>
            <a:picLocks noChangeAspect="1"/>
          </p:cNvPicPr>
          <p:nvPr/>
        </p:nvPicPr>
        <p:blipFill>
          <a:blip r:embed="rId4"/>
          <a:stretch>
            <a:fillRect/>
          </a:stretch>
        </p:blipFill>
        <p:spPr>
          <a:xfrm>
            <a:off x="6933565" y="4624070"/>
            <a:ext cx="4025900" cy="1948815"/>
          </a:xfrm>
          <a:prstGeom prst="rect">
            <a:avLst/>
          </a:prstGeom>
        </p:spPr>
      </p:pic>
      <p:pic>
        <p:nvPicPr>
          <p:cNvPr id="7" name="图片 6" descr="3"/>
          <p:cNvPicPr>
            <a:picLocks noChangeAspect="1"/>
          </p:cNvPicPr>
          <p:nvPr/>
        </p:nvPicPr>
        <p:blipFill>
          <a:blip r:embed="rId5"/>
          <a:stretch>
            <a:fillRect/>
          </a:stretch>
        </p:blipFill>
        <p:spPr>
          <a:xfrm>
            <a:off x="6141720" y="1239520"/>
            <a:ext cx="6635750" cy="16021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4"/>
          <p:cNvPicPr>
            <a:picLocks noChangeAspect="1"/>
          </p:cNvPicPr>
          <p:nvPr/>
        </p:nvPicPr>
        <p:blipFill>
          <a:blip r:embed="rId1"/>
          <a:stretch>
            <a:fillRect/>
          </a:stretch>
        </p:blipFill>
        <p:spPr>
          <a:xfrm>
            <a:off x="998220" y="879475"/>
            <a:ext cx="3941445" cy="2730500"/>
          </a:xfrm>
          <a:prstGeom prst="rect">
            <a:avLst/>
          </a:prstGeom>
        </p:spPr>
      </p:pic>
      <p:graphicFrame>
        <p:nvGraphicFramePr>
          <p:cNvPr id="5" name="表格 4"/>
          <p:cNvGraphicFramePr/>
          <p:nvPr>
            <p:custDataLst>
              <p:tags r:id="rId2"/>
            </p:custDataLst>
          </p:nvPr>
        </p:nvGraphicFramePr>
        <p:xfrm>
          <a:off x="309245" y="4624070"/>
          <a:ext cx="6332220" cy="1828800"/>
        </p:xfrm>
        <a:graphic>
          <a:graphicData uri="http://schemas.openxmlformats.org/drawingml/2006/table">
            <a:tbl>
              <a:tblPr firstRow="1" bandRow="1">
                <a:tableStyleId>{5C22544A-7EE6-4342-B048-85BDC9FD1C3A}</a:tableStyleId>
              </a:tblPr>
              <a:tblGrid>
                <a:gridCol w="703580"/>
                <a:gridCol w="703580"/>
                <a:gridCol w="703580"/>
                <a:gridCol w="703580"/>
                <a:gridCol w="703580"/>
                <a:gridCol w="703580"/>
                <a:gridCol w="703580"/>
                <a:gridCol w="703580"/>
                <a:gridCol w="703580"/>
              </a:tblGrid>
              <a:tr h="365760">
                <a:tc>
                  <a:txBody>
                    <a:bodyPr/>
                    <a:p>
                      <a:pPr>
                        <a:buNone/>
                      </a:pPr>
                      <a:endParaRPr lang="zh-CN" altLang="en-US"/>
                    </a:p>
                  </a:txBody>
                  <a:tcPr/>
                </a:tc>
                <a:tc>
                  <a:txBody>
                    <a:bodyPr/>
                    <a:p>
                      <a:pPr>
                        <a:buNone/>
                      </a:pPr>
                      <a:r>
                        <a:rPr lang="en-US" altLang="zh-CN">
                          <a:solidFill>
                            <a:srgbClr val="FF0000"/>
                          </a:solidFill>
                        </a:rPr>
                        <a:t>(j)</a:t>
                      </a:r>
                      <a:r>
                        <a:rPr lang="en-US" altLang="zh-CN"/>
                        <a:t>0</a:t>
                      </a:r>
                      <a:endParaRPr lang="en-US" altLang="zh-CN"/>
                    </a:p>
                  </a:txBody>
                  <a:tcPr/>
                </a:tc>
                <a:tc>
                  <a:txBody>
                    <a:bodyPr/>
                    <a:p>
                      <a:pPr>
                        <a:buNone/>
                      </a:pPr>
                      <a:r>
                        <a:rPr lang="en-US" altLang="zh-CN"/>
                        <a:t>1</a:t>
                      </a:r>
                      <a:endParaRPr lang="en-US" altLang="zh-CN"/>
                    </a:p>
                  </a:txBody>
                  <a:tcPr/>
                </a:tc>
                <a:tc>
                  <a:txBody>
                    <a:bodyPr/>
                    <a:p>
                      <a:pPr>
                        <a:buNone/>
                      </a:pPr>
                      <a:r>
                        <a:rPr lang="en-US" altLang="zh-CN"/>
                        <a:t>2</a:t>
                      </a:r>
                      <a:endParaRPr lang="en-US" altLang="zh-CN"/>
                    </a:p>
                  </a:txBody>
                  <a:tcPr/>
                </a:tc>
                <a:tc>
                  <a:txBody>
                    <a:bodyPr/>
                    <a:p>
                      <a:pPr>
                        <a:buNone/>
                      </a:pPr>
                      <a:r>
                        <a:rPr lang="en-US" altLang="zh-CN"/>
                        <a:t>3</a:t>
                      </a:r>
                      <a:endParaRPr lang="en-US" altLang="zh-CN"/>
                    </a:p>
                  </a:txBody>
                  <a:tcPr/>
                </a:tc>
                <a:tc>
                  <a:txBody>
                    <a:bodyPr/>
                    <a:p>
                      <a:pPr>
                        <a:buNone/>
                      </a:pPr>
                      <a:r>
                        <a:rPr lang="en-US" altLang="zh-CN"/>
                        <a:t>4</a:t>
                      </a:r>
                      <a:endParaRPr lang="en-US" altLang="zh-CN"/>
                    </a:p>
                  </a:txBody>
                  <a:tcPr/>
                </a:tc>
                <a:tc>
                  <a:txBody>
                    <a:bodyPr/>
                    <a:p>
                      <a:pPr>
                        <a:buNone/>
                      </a:pPr>
                      <a:r>
                        <a:rPr lang="en-US" altLang="zh-CN"/>
                        <a:t>5</a:t>
                      </a:r>
                      <a:endParaRPr lang="en-US" altLang="zh-CN"/>
                    </a:p>
                  </a:txBody>
                  <a:tcPr/>
                </a:tc>
                <a:tc>
                  <a:txBody>
                    <a:bodyPr/>
                    <a:p>
                      <a:pPr>
                        <a:buNone/>
                      </a:pPr>
                      <a:r>
                        <a:rPr lang="en-US" altLang="zh-CN"/>
                        <a:t>6</a:t>
                      </a:r>
                      <a:endParaRPr lang="en-US" altLang="zh-CN"/>
                    </a:p>
                  </a:txBody>
                  <a:tcPr/>
                </a:tc>
                <a:tc>
                  <a:txBody>
                    <a:bodyPr/>
                    <a:p>
                      <a:pPr>
                        <a:buNone/>
                      </a:pPr>
                      <a:r>
                        <a:rPr lang="en-US" altLang="zh-CN"/>
                        <a:t>w,c</a:t>
                      </a:r>
                      <a:endParaRPr lang="en-US" altLang="zh-CN"/>
                    </a:p>
                  </a:txBody>
                  <a:tcPr/>
                </a:tc>
              </a:tr>
              <a:tr h="365760">
                <a:tc>
                  <a:txBody>
                    <a:bodyPr/>
                    <a:p>
                      <a:pPr>
                        <a:buNone/>
                      </a:pPr>
                      <a:r>
                        <a:rPr lang="en-US" altLang="zh-CN" b="1">
                          <a:solidFill>
                            <a:srgbClr val="FF0000"/>
                          </a:solidFill>
                        </a:rPr>
                        <a:t>(i)</a:t>
                      </a:r>
                      <a:r>
                        <a:rPr lang="en-US" altLang="zh-CN"/>
                        <a:t>0</a:t>
                      </a:r>
                      <a:endParaRPr lang="en-US" altLang="zh-CN"/>
                    </a:p>
                  </a:txBody>
                  <a:tcPr/>
                </a:tc>
                <a:tc>
                  <a:txBody>
                    <a:bodyPr/>
                    <a:p>
                      <a:pPr>
                        <a:buNone/>
                      </a:pPr>
                      <a:r>
                        <a:rPr lang="en-US" altLang="zh-CN"/>
                        <a:t>0</a:t>
                      </a:r>
                      <a:endParaRPr lang="en-US" altLang="zh-CN"/>
                    </a:p>
                  </a:txBody>
                  <a:tcPr/>
                </a:tc>
                <a:tc>
                  <a:txBody>
                    <a:bodyPr/>
                    <a:p>
                      <a:pPr>
                        <a:buNone/>
                      </a:pPr>
                      <a:r>
                        <a:rPr lang="en-US" altLang="zh-CN"/>
                        <a:t>0</a:t>
                      </a:r>
                      <a:endParaRPr lang="en-US" altLang="zh-CN"/>
                    </a:p>
                  </a:txBody>
                  <a:tcPr/>
                </a:tc>
                <a:tc>
                  <a:txBody>
                    <a:bodyPr/>
                    <a:p>
                      <a:pPr>
                        <a:buNone/>
                      </a:pPr>
                      <a:r>
                        <a:rPr lang="en-US" altLang="zh-CN"/>
                        <a:t>0</a:t>
                      </a:r>
                      <a:endParaRPr lang="en-US" altLang="zh-CN"/>
                    </a:p>
                  </a:txBody>
                  <a:tcPr/>
                </a:tc>
                <a:tc>
                  <a:txBody>
                    <a:bodyPr/>
                    <a:p>
                      <a:pPr>
                        <a:buNone/>
                      </a:pPr>
                      <a:r>
                        <a:rPr lang="en-US" altLang="zh-CN"/>
                        <a:t>0</a:t>
                      </a:r>
                      <a:endParaRPr lang="en-US" altLang="zh-CN"/>
                    </a:p>
                  </a:txBody>
                  <a:tcPr/>
                </a:tc>
                <a:tc>
                  <a:txBody>
                    <a:bodyPr/>
                    <a:p>
                      <a:pPr>
                        <a:buNone/>
                      </a:pPr>
                      <a:r>
                        <a:rPr lang="en-US" altLang="zh-CN"/>
                        <a:t>0</a:t>
                      </a:r>
                      <a:endParaRPr lang="en-US" altLang="zh-CN"/>
                    </a:p>
                  </a:txBody>
                  <a:tcPr/>
                </a:tc>
                <a:tc>
                  <a:txBody>
                    <a:bodyPr/>
                    <a:p>
                      <a:pPr>
                        <a:buNone/>
                      </a:pPr>
                      <a:r>
                        <a:rPr lang="en-US" altLang="zh-CN"/>
                        <a:t>0</a:t>
                      </a:r>
                      <a:endParaRPr lang="en-US" altLang="zh-CN"/>
                    </a:p>
                  </a:txBody>
                  <a:tcPr/>
                </a:tc>
                <a:tc>
                  <a:txBody>
                    <a:bodyPr/>
                    <a:p>
                      <a:pPr>
                        <a:buNone/>
                      </a:pPr>
                      <a:r>
                        <a:rPr lang="en-US" altLang="zh-CN"/>
                        <a:t>0</a:t>
                      </a:r>
                      <a:endParaRPr lang="en-US" altLang="zh-CN"/>
                    </a:p>
                  </a:txBody>
                  <a:tcPr/>
                </a:tc>
                <a:tc>
                  <a:txBody>
                    <a:bodyPr/>
                    <a:p>
                      <a:pPr>
                        <a:buNone/>
                      </a:pPr>
                      <a:endParaRPr lang="zh-CN" altLang="en-US"/>
                    </a:p>
                  </a:txBody>
                  <a:tcPr/>
                </a:tc>
              </a:tr>
              <a:tr h="365760">
                <a:tc>
                  <a:txBody>
                    <a:bodyPr/>
                    <a:p>
                      <a:pPr>
                        <a:buNone/>
                      </a:pPr>
                      <a:r>
                        <a:rPr lang="en-US" altLang="zh-CN"/>
                        <a:t>1</a:t>
                      </a:r>
                      <a:endParaRPr lang="en-US" altLang="zh-CN"/>
                    </a:p>
                  </a:txBody>
                  <a:tcPr/>
                </a:tc>
                <a:tc>
                  <a:txBody>
                    <a:bodyPr/>
                    <a:p>
                      <a:pPr>
                        <a:buNone/>
                      </a:pPr>
                      <a:r>
                        <a:rPr lang="en-US" altLang="zh-CN"/>
                        <a:t>0</a:t>
                      </a:r>
                      <a:endParaRPr lang="en-US" altLang="zh-CN"/>
                    </a:p>
                  </a:txBody>
                  <a:tcPr/>
                </a:tc>
                <a:tc>
                  <a:txBody>
                    <a:bodyPr/>
                    <a:p>
                      <a:pPr>
                        <a:buNone/>
                      </a:pPr>
                      <a:r>
                        <a:rPr lang="en-US" altLang="zh-CN"/>
                        <a:t>0</a:t>
                      </a:r>
                      <a:endParaRPr lang="en-US" altLang="zh-CN"/>
                    </a:p>
                  </a:txBody>
                  <a:tcPr/>
                </a:tc>
                <a:tc>
                  <a:txBody>
                    <a:bodyPr/>
                    <a:p>
                      <a:pPr>
                        <a:buNone/>
                      </a:pPr>
                      <a:r>
                        <a:rPr lang="en-US" altLang="zh-CN"/>
                        <a:t>0</a:t>
                      </a:r>
                      <a:endParaRPr lang="en-US" altLang="zh-CN"/>
                    </a:p>
                  </a:txBody>
                  <a:tcPr/>
                </a:tc>
                <a:tc>
                  <a:txBody>
                    <a:bodyPr/>
                    <a:p>
                      <a:pPr>
                        <a:buNone/>
                      </a:pPr>
                      <a:r>
                        <a:rPr lang="en-US" altLang="zh-CN"/>
                        <a:t>5</a:t>
                      </a:r>
                      <a:endParaRPr lang="en-US" altLang="zh-CN"/>
                    </a:p>
                  </a:txBody>
                  <a:tcPr/>
                </a:tc>
                <a:tc>
                  <a:txBody>
                    <a:bodyPr/>
                    <a:p>
                      <a:pPr>
                        <a:buNone/>
                      </a:pPr>
                      <a:r>
                        <a:rPr lang="en-US" altLang="zh-CN"/>
                        <a:t>5</a:t>
                      </a:r>
                      <a:endParaRPr lang="en-US" altLang="zh-CN"/>
                    </a:p>
                  </a:txBody>
                  <a:tcPr/>
                </a:tc>
                <a:tc>
                  <a:txBody>
                    <a:bodyPr/>
                    <a:p>
                      <a:pPr>
                        <a:buNone/>
                      </a:pPr>
                      <a:r>
                        <a:rPr lang="en-US" altLang="zh-CN"/>
                        <a:t>5</a:t>
                      </a:r>
                      <a:endParaRPr lang="en-US" altLang="zh-CN"/>
                    </a:p>
                  </a:txBody>
                  <a:tcPr/>
                </a:tc>
                <a:tc>
                  <a:txBody>
                    <a:bodyPr/>
                    <a:p>
                      <a:pPr>
                        <a:buNone/>
                      </a:pPr>
                      <a:r>
                        <a:rPr lang="en-US" altLang="zh-CN"/>
                        <a:t>5</a:t>
                      </a:r>
                      <a:endParaRPr lang="en-US" altLang="zh-CN"/>
                    </a:p>
                  </a:txBody>
                  <a:tcPr/>
                </a:tc>
                <a:tc>
                  <a:txBody>
                    <a:bodyPr/>
                    <a:p>
                      <a:pPr>
                        <a:buNone/>
                      </a:pPr>
                      <a:r>
                        <a:rPr lang="en-US" altLang="zh-CN"/>
                        <a:t>3,5</a:t>
                      </a:r>
                      <a:endParaRPr lang="en-US" altLang="zh-CN"/>
                    </a:p>
                  </a:txBody>
                  <a:tcPr/>
                </a:tc>
              </a:tr>
              <a:tr h="365760">
                <a:tc>
                  <a:txBody>
                    <a:bodyPr/>
                    <a:p>
                      <a:pPr>
                        <a:buNone/>
                      </a:pPr>
                      <a:r>
                        <a:rPr lang="en-US" altLang="zh-CN"/>
                        <a:t>2</a:t>
                      </a:r>
                      <a:endParaRPr lang="en-US" altLang="zh-CN"/>
                    </a:p>
                  </a:txBody>
                  <a:tcPr/>
                </a:tc>
                <a:tc>
                  <a:txBody>
                    <a:bodyPr/>
                    <a:p>
                      <a:pPr>
                        <a:buNone/>
                      </a:pPr>
                      <a:r>
                        <a:rPr lang="en-US" altLang="zh-CN"/>
                        <a:t>0</a:t>
                      </a:r>
                      <a:endParaRPr lang="en-US" altLang="zh-CN"/>
                    </a:p>
                  </a:txBody>
                  <a:tcPr/>
                </a:tc>
                <a:tc>
                  <a:txBody>
                    <a:bodyPr/>
                    <a:p>
                      <a:pPr>
                        <a:buNone/>
                      </a:pPr>
                      <a:r>
                        <a:rPr lang="en-US" altLang="zh-CN"/>
                        <a:t>0</a:t>
                      </a:r>
                      <a:endParaRPr lang="en-US" altLang="zh-CN"/>
                    </a:p>
                  </a:txBody>
                  <a:tcPr/>
                </a:tc>
                <a:tc>
                  <a:txBody>
                    <a:bodyPr/>
                    <a:p>
                      <a:pPr>
                        <a:buNone/>
                      </a:pPr>
                      <a:r>
                        <a:rPr lang="en-US" altLang="zh-CN"/>
                        <a:t>3</a:t>
                      </a:r>
                      <a:endParaRPr lang="en-US" altLang="zh-CN"/>
                    </a:p>
                  </a:txBody>
                  <a:tcPr/>
                </a:tc>
                <a:tc>
                  <a:txBody>
                    <a:bodyPr/>
                    <a:p>
                      <a:pPr>
                        <a:buNone/>
                      </a:pPr>
                      <a:r>
                        <a:rPr lang="en-US" altLang="zh-CN"/>
                        <a:t>5</a:t>
                      </a:r>
                      <a:endParaRPr lang="en-US" altLang="zh-CN"/>
                    </a:p>
                  </a:txBody>
                  <a:tcPr/>
                </a:tc>
                <a:tc>
                  <a:txBody>
                    <a:bodyPr/>
                    <a:p>
                      <a:pPr>
                        <a:buNone/>
                      </a:pPr>
                      <a:r>
                        <a:rPr lang="en-US" altLang="zh-CN"/>
                        <a:t>5</a:t>
                      </a:r>
                      <a:endParaRPr lang="en-US" altLang="zh-CN"/>
                    </a:p>
                  </a:txBody>
                  <a:tcPr/>
                </a:tc>
                <a:tc>
                  <a:txBody>
                    <a:bodyPr/>
                    <a:p>
                      <a:pPr>
                        <a:buNone/>
                      </a:pPr>
                      <a:r>
                        <a:rPr lang="en-US" altLang="zh-CN"/>
                        <a:t>8</a:t>
                      </a:r>
                      <a:endParaRPr lang="en-US" altLang="zh-CN"/>
                    </a:p>
                  </a:txBody>
                  <a:tcPr/>
                </a:tc>
                <a:tc>
                  <a:txBody>
                    <a:bodyPr/>
                    <a:p>
                      <a:pPr>
                        <a:buNone/>
                      </a:pPr>
                      <a:r>
                        <a:rPr lang="en-US" altLang="zh-CN"/>
                        <a:t>8</a:t>
                      </a:r>
                      <a:endParaRPr lang="en-US" altLang="zh-CN"/>
                    </a:p>
                  </a:txBody>
                  <a:tcPr/>
                </a:tc>
                <a:tc>
                  <a:txBody>
                    <a:bodyPr/>
                    <a:p>
                      <a:pPr>
                        <a:buNone/>
                      </a:pPr>
                      <a:r>
                        <a:rPr lang="en-US" altLang="zh-CN"/>
                        <a:t>2,3</a:t>
                      </a:r>
                      <a:endParaRPr lang="en-US" altLang="zh-CN"/>
                    </a:p>
                  </a:txBody>
                  <a:tcPr/>
                </a:tc>
              </a:tr>
              <a:tr h="365760">
                <a:tc>
                  <a:txBody>
                    <a:bodyPr/>
                    <a:p>
                      <a:pPr>
                        <a:buNone/>
                      </a:pPr>
                      <a:r>
                        <a:rPr lang="en-US" altLang="zh-CN"/>
                        <a:t>3</a:t>
                      </a:r>
                      <a:endParaRPr lang="en-US" altLang="zh-CN"/>
                    </a:p>
                  </a:txBody>
                  <a:tcPr/>
                </a:tc>
                <a:tc>
                  <a:txBody>
                    <a:bodyPr/>
                    <a:p>
                      <a:pPr>
                        <a:buNone/>
                      </a:pPr>
                      <a:r>
                        <a:rPr lang="en-US" altLang="zh-CN"/>
                        <a:t>0</a:t>
                      </a:r>
                      <a:endParaRPr lang="en-US" altLang="zh-CN"/>
                    </a:p>
                  </a:txBody>
                  <a:tcPr/>
                </a:tc>
                <a:tc>
                  <a:txBody>
                    <a:bodyPr/>
                    <a:p>
                      <a:pPr>
                        <a:buNone/>
                      </a:pPr>
                      <a:r>
                        <a:rPr lang="en-US" altLang="zh-CN"/>
                        <a:t>0</a:t>
                      </a:r>
                      <a:endParaRPr lang="en-US" altLang="zh-CN"/>
                    </a:p>
                  </a:txBody>
                  <a:tcPr/>
                </a:tc>
                <a:tc>
                  <a:txBody>
                    <a:bodyPr/>
                    <a:p>
                      <a:pPr>
                        <a:buNone/>
                      </a:pPr>
                      <a:r>
                        <a:rPr lang="en-US" altLang="zh-CN"/>
                        <a:t>3</a:t>
                      </a:r>
                      <a:endParaRPr lang="en-US" altLang="zh-CN"/>
                    </a:p>
                  </a:txBody>
                  <a:tcPr/>
                </a:tc>
                <a:tc>
                  <a:txBody>
                    <a:bodyPr/>
                    <a:p>
                      <a:pPr>
                        <a:buNone/>
                      </a:pPr>
                      <a:r>
                        <a:rPr lang="en-US" altLang="zh-CN"/>
                        <a:t>5</a:t>
                      </a:r>
                      <a:endParaRPr lang="en-US" altLang="zh-CN"/>
                    </a:p>
                  </a:txBody>
                  <a:tcPr/>
                </a:tc>
                <a:tc>
                  <a:txBody>
                    <a:bodyPr/>
                    <a:p>
                      <a:pPr>
                        <a:buNone/>
                      </a:pPr>
                      <a:r>
                        <a:rPr lang="en-US" altLang="zh-CN"/>
                        <a:t>6</a:t>
                      </a:r>
                      <a:endParaRPr lang="en-US" altLang="zh-CN"/>
                    </a:p>
                  </a:txBody>
                  <a:tcPr/>
                </a:tc>
                <a:tc>
                  <a:txBody>
                    <a:bodyPr/>
                    <a:p>
                      <a:pPr>
                        <a:buNone/>
                      </a:pPr>
                      <a:r>
                        <a:rPr lang="en-US" altLang="zh-CN"/>
                        <a:t>8</a:t>
                      </a:r>
                      <a:endParaRPr lang="en-US" altLang="zh-CN"/>
                    </a:p>
                  </a:txBody>
                  <a:tcPr/>
                </a:tc>
                <a:tc>
                  <a:txBody>
                    <a:bodyPr/>
                    <a:p>
                      <a:pPr>
                        <a:buNone/>
                      </a:pPr>
                      <a:r>
                        <a:rPr lang="en-US" altLang="zh-CN"/>
                        <a:t>9</a:t>
                      </a:r>
                      <a:endParaRPr lang="en-US" altLang="zh-CN"/>
                    </a:p>
                  </a:txBody>
                  <a:tcPr/>
                </a:tc>
                <a:tc>
                  <a:txBody>
                    <a:bodyPr/>
                    <a:p>
                      <a:pPr>
                        <a:buNone/>
                      </a:pPr>
                      <a:r>
                        <a:rPr lang="en-US" altLang="zh-CN"/>
                        <a:t>4,6</a:t>
                      </a:r>
                      <a:endParaRPr lang="en-US" altLang="zh-CN"/>
                    </a:p>
                  </a:txBody>
                  <a:tcPr/>
                </a:tc>
              </a:tr>
            </a:tbl>
          </a:graphicData>
        </a:graphic>
      </p:graphicFrame>
      <p:pic>
        <p:nvPicPr>
          <p:cNvPr id="3" name="图片 2" descr="5"/>
          <p:cNvPicPr>
            <a:picLocks noChangeAspect="1"/>
          </p:cNvPicPr>
          <p:nvPr/>
        </p:nvPicPr>
        <p:blipFill>
          <a:blip r:embed="rId3"/>
          <a:stretch>
            <a:fillRect/>
          </a:stretch>
        </p:blipFill>
        <p:spPr>
          <a:xfrm>
            <a:off x="7293610" y="4552315"/>
            <a:ext cx="3044825" cy="2040890"/>
          </a:xfrm>
          <a:prstGeom prst="rect">
            <a:avLst/>
          </a:prstGeom>
        </p:spPr>
      </p:pic>
      <p:pic>
        <p:nvPicPr>
          <p:cNvPr id="4" name="图片 3" descr="6"/>
          <p:cNvPicPr>
            <a:picLocks noChangeAspect="1"/>
          </p:cNvPicPr>
          <p:nvPr/>
        </p:nvPicPr>
        <p:blipFill>
          <a:blip r:embed="rId4"/>
          <a:stretch>
            <a:fillRect/>
          </a:stretch>
        </p:blipFill>
        <p:spPr>
          <a:xfrm>
            <a:off x="5853430" y="1239520"/>
            <a:ext cx="6340475" cy="1677035"/>
          </a:xfrm>
          <a:prstGeom prst="rect">
            <a:avLst/>
          </a:prstGeom>
        </p:spPr>
      </p:pic>
      <p:pic>
        <p:nvPicPr>
          <p:cNvPr id="6" name="图片 5" descr="7"/>
          <p:cNvPicPr>
            <a:picLocks noChangeAspect="1"/>
          </p:cNvPicPr>
          <p:nvPr/>
        </p:nvPicPr>
        <p:blipFill>
          <a:blip r:embed="rId5"/>
          <a:stretch>
            <a:fillRect/>
          </a:stretch>
        </p:blipFill>
        <p:spPr>
          <a:xfrm>
            <a:off x="7077710" y="4264025"/>
            <a:ext cx="5180965" cy="19411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xit" presetSubtype="4" fill="hold" nodeType="clickEffect">
                                  <p:stCondLst>
                                    <p:cond delay="0"/>
                                  </p:stCondLst>
                                  <p:childTnLst>
                                    <p:anim calcmode="lin" valueType="num">
                                      <p:cBhvr additive="base">
                                        <p:cTn id="10" dur="500"/>
                                        <p:tgtEl>
                                          <p:spTgt spid="3"/>
                                        </p:tgtEl>
                                        <p:attrNameLst>
                                          <p:attrName>ppt_x</p:attrName>
                                        </p:attrNameLst>
                                      </p:cBhvr>
                                      <p:tavLst>
                                        <p:tav tm="0">
                                          <p:val>
                                            <p:strVal val="ppt_x"/>
                                          </p:val>
                                        </p:tav>
                                        <p:tav tm="100000">
                                          <p:val>
                                            <p:strVal val="ppt_x"/>
                                          </p:val>
                                        </p:tav>
                                      </p:tavLst>
                                    </p:anim>
                                    <p:anim calcmode="lin" valueType="num">
                                      <p:cBhvr additive="base">
                                        <p:cTn id="11" dur="500"/>
                                        <p:tgtEl>
                                          <p:spTgt spid="3"/>
                                        </p:tgtEl>
                                        <p:attrNameLst>
                                          <p:attrName>ppt_y</p:attrName>
                                        </p:attrNameLst>
                                      </p:cBhvr>
                                      <p:tavLst>
                                        <p:tav tm="0">
                                          <p:val>
                                            <p:strVal val="ppt_y"/>
                                          </p:val>
                                        </p:tav>
                                        <p:tav tm="100000">
                                          <p:val>
                                            <p:strVal val="1+ppt_h/2"/>
                                          </p:val>
                                        </p:tav>
                                      </p:tavLst>
                                    </p:anim>
                                    <p:set>
                                      <p:cBhvr>
                                        <p:cTn id="12" dur="1" fill="hold">
                                          <p:stCondLst>
                                            <p:cond delay="499"/>
                                          </p:stCondLst>
                                        </p:cTn>
                                        <p:tgtEl>
                                          <p:spTgt spid="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43095" y="423113"/>
            <a:ext cx="2339102" cy="523220"/>
          </a:xfrm>
          <a:prstGeom prst="rect">
            <a:avLst/>
          </a:prstGeom>
        </p:spPr>
        <p:txBody>
          <a:bodyPr wrap="none">
            <a:spAutoFit/>
          </a:bodyPr>
          <a:lstStyle/>
          <a:p>
            <a:r>
              <a:rPr lang="zh-CN" altLang="en-US" sz="2800" dirty="0" smtClean="0">
                <a:solidFill>
                  <a:schemeClr val="accent2"/>
                </a:solidFill>
                <a:latin typeface="黑体" panose="02010609060101010101" pitchFamily="49" charset="-122"/>
                <a:ea typeface="黑体" panose="02010609060101010101" pitchFamily="49" charset="-122"/>
              </a:rPr>
              <a:t>完全背包问题</a:t>
            </a:r>
            <a:endParaRPr lang="zh-CN" altLang="en-US" sz="2800" dirty="0">
              <a:solidFill>
                <a:schemeClr val="accent2"/>
              </a:solidFill>
              <a:latin typeface="黑体" panose="02010609060101010101" pitchFamily="49" charset="-122"/>
              <a:ea typeface="黑体" panose="02010609060101010101" pitchFamily="49" charset="-122"/>
            </a:endParaRPr>
          </a:p>
        </p:txBody>
      </p:sp>
      <p:grpSp>
        <p:nvGrpSpPr>
          <p:cNvPr id="3" name="组合 2"/>
          <p:cNvGrpSpPr/>
          <p:nvPr/>
        </p:nvGrpSpPr>
        <p:grpSpPr>
          <a:xfrm>
            <a:off x="1142963" y="330177"/>
            <a:ext cx="841014" cy="841014"/>
            <a:chOff x="3529981" y="507683"/>
            <a:chExt cx="598350" cy="598350"/>
          </a:xfrm>
        </p:grpSpPr>
        <p:sp>
          <p:nvSpPr>
            <p:cNvPr id="4" name="椭圆 3"/>
            <p:cNvSpPr/>
            <p:nvPr/>
          </p:nvSpPr>
          <p:spPr>
            <a:xfrm>
              <a:off x="3529981" y="507683"/>
              <a:ext cx="598350" cy="598350"/>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50">
                <a:solidFill>
                  <a:schemeClr val="accent2"/>
                </a:solidFill>
                <a:latin typeface="Arial" panose="020B0604020202020204" pitchFamily="34" charset="0"/>
                <a:ea typeface="微软雅黑" panose="020B0503020204020204" pitchFamily="34" charset="-122"/>
                <a:cs typeface="Arial" panose="020B0604020202020204" pitchFamily="34" charset="0"/>
              </a:endParaRPr>
            </a:p>
          </p:txBody>
        </p:sp>
        <p:sp>
          <p:nvSpPr>
            <p:cNvPr id="5" name="TextBox 48"/>
            <p:cNvSpPr txBox="1"/>
            <p:nvPr/>
          </p:nvSpPr>
          <p:spPr>
            <a:xfrm>
              <a:off x="3567569" y="598214"/>
              <a:ext cx="530352" cy="496562"/>
            </a:xfrm>
            <a:prstGeom prst="rect">
              <a:avLst/>
            </a:prstGeom>
            <a:noFill/>
          </p:spPr>
          <p:txBody>
            <a:bodyPr wrap="none" rtlCol="0" anchor="ctr">
              <a:spAutoFit/>
            </a:bodyPr>
            <a:lstStyle/>
            <a:p>
              <a:pPr algn="ctr"/>
              <a:r>
                <a:rPr lang="en-US" altLang="zh-CN" sz="3935" dirty="0">
                  <a:solidFill>
                    <a:schemeClr val="accent2"/>
                  </a:solidFill>
                  <a:effectLst>
                    <a:innerShdw blurRad="63500" dist="50800" dir="18900000">
                      <a:prstClr val="black">
                        <a:alpha val="30000"/>
                      </a:prstClr>
                    </a:innerShdw>
                  </a:effectLst>
                  <a:latin typeface="Arial" panose="020B0604020202020204" pitchFamily="34" charset="0"/>
                  <a:ea typeface="微软雅黑" panose="020B0503020204020204" pitchFamily="34" charset="-122"/>
                  <a:cs typeface="Arial" panose="020B0604020202020204" pitchFamily="34" charset="0"/>
                </a:rPr>
                <a:t>02</a:t>
              </a:r>
              <a:endParaRPr lang="zh-CN" altLang="en-US" sz="3935" dirty="0">
                <a:solidFill>
                  <a:schemeClr val="accent2"/>
                </a:solidFill>
                <a:effectLst>
                  <a:innerShdw blurRad="63500" dist="50800" dir="18900000">
                    <a:prstClr val="black">
                      <a:alpha val="30000"/>
                    </a:prstClr>
                  </a:innerShdw>
                </a:effectLst>
                <a:latin typeface="Arial" panose="020B0604020202020204" pitchFamily="34" charset="0"/>
                <a:ea typeface="微软雅黑" panose="020B0503020204020204" pitchFamily="34" charset="-122"/>
                <a:cs typeface="Arial" panose="020B0604020202020204" pitchFamily="34" charset="0"/>
              </a:endParaRPr>
            </a:p>
          </p:txBody>
        </p:sp>
      </p:grpSp>
      <p:sp>
        <p:nvSpPr>
          <p:cNvPr id="6" name="矩形 5"/>
          <p:cNvSpPr/>
          <p:nvPr/>
        </p:nvSpPr>
        <p:spPr>
          <a:xfrm>
            <a:off x="1461418" y="1887839"/>
            <a:ext cx="10001320" cy="1753235"/>
          </a:xfrm>
          <a:prstGeom prst="rect">
            <a:avLst/>
          </a:prstGeom>
        </p:spPr>
        <p:txBody>
          <a:bodyPr wrap="square">
            <a:spAutoFit/>
          </a:bodyPr>
          <a:lstStyle/>
          <a:p>
            <a:pPr>
              <a:lnSpc>
                <a:spcPct val="150000"/>
              </a:lnSpc>
            </a:pPr>
            <a:r>
              <a:rPr lang="zh-CN" altLang="en-US" sz="2400" dirty="0" smtClean="0">
                <a:latin typeface="黑体" panose="02010609060101010101" pitchFamily="49" charset="-122"/>
                <a:ea typeface="黑体" panose="02010609060101010101" pitchFamily="49" charset="-122"/>
              </a:rPr>
              <a:t>题目：有</a:t>
            </a:r>
            <a:r>
              <a:rPr lang="en-US" altLang="zh-CN" sz="2400" dirty="0" smtClean="0">
                <a:latin typeface="黑体" panose="02010609060101010101" pitchFamily="49" charset="-122"/>
                <a:ea typeface="黑体" panose="02010609060101010101" pitchFamily="49" charset="-122"/>
              </a:rPr>
              <a:t>N</a:t>
            </a:r>
            <a:r>
              <a:rPr lang="zh-CN" altLang="en-US" sz="2400" dirty="0" smtClean="0">
                <a:latin typeface="黑体" panose="02010609060101010101" pitchFamily="49" charset="-122"/>
                <a:ea typeface="黑体" panose="02010609060101010101" pitchFamily="49" charset="-122"/>
              </a:rPr>
              <a:t>种物品和一个容量为</a:t>
            </a:r>
            <a:r>
              <a:rPr lang="en-US" altLang="zh-CN" sz="2400" dirty="0" smtClean="0">
                <a:latin typeface="黑体" panose="02010609060101010101" pitchFamily="49" charset="-122"/>
                <a:ea typeface="黑体" panose="02010609060101010101" pitchFamily="49" charset="-122"/>
              </a:rPr>
              <a:t>m</a:t>
            </a:r>
            <a:r>
              <a:rPr lang="zh-CN" altLang="en-US" sz="2400" dirty="0" smtClean="0">
                <a:latin typeface="黑体" panose="02010609060101010101" pitchFamily="49" charset="-122"/>
                <a:ea typeface="黑体" panose="02010609060101010101" pitchFamily="49" charset="-122"/>
              </a:rPr>
              <a:t>的背包，每种物品都有</a:t>
            </a:r>
            <a:r>
              <a:rPr lang="zh-CN" altLang="en-US" sz="2400" dirty="0" smtClean="0">
                <a:solidFill>
                  <a:srgbClr val="FF0000"/>
                </a:solidFill>
                <a:highlight>
                  <a:srgbClr val="FFFF00"/>
                </a:highlight>
                <a:latin typeface="黑体" panose="02010609060101010101" pitchFamily="49" charset="-122"/>
                <a:ea typeface="黑体" panose="02010609060101010101" pitchFamily="49" charset="-122"/>
              </a:rPr>
              <a:t>无限件</a:t>
            </a:r>
            <a:r>
              <a:rPr lang="zh-CN" altLang="en-US" sz="2400" dirty="0" smtClean="0">
                <a:latin typeface="黑体" panose="02010609060101010101" pitchFamily="49" charset="-122"/>
                <a:ea typeface="黑体" panose="02010609060101010101" pitchFamily="49" charset="-122"/>
              </a:rPr>
              <a:t>可用。第</a:t>
            </a:r>
            <a:r>
              <a:rPr lang="en-US" altLang="zh-CN" sz="2400" dirty="0" err="1" smtClean="0">
                <a:latin typeface="黑体" panose="02010609060101010101" pitchFamily="49" charset="-122"/>
                <a:ea typeface="黑体" panose="02010609060101010101" pitchFamily="49" charset="-122"/>
              </a:rPr>
              <a:t>i</a:t>
            </a:r>
            <a:r>
              <a:rPr lang="en-US" altLang="zh-CN" sz="2400" dirty="0" smtClean="0">
                <a:latin typeface="黑体" panose="02010609060101010101" pitchFamily="49" charset="-122"/>
                <a:ea typeface="黑体" panose="02010609060101010101" pitchFamily="49" charset="-122"/>
              </a:rPr>
              <a:t> </a:t>
            </a:r>
            <a:r>
              <a:rPr lang="zh-CN" altLang="en-US" sz="2400" dirty="0" smtClean="0">
                <a:latin typeface="黑体" panose="02010609060101010101" pitchFamily="49" charset="-122"/>
                <a:ea typeface="黑体" panose="02010609060101010101" pitchFamily="49" charset="-122"/>
              </a:rPr>
              <a:t>种物品的费用是</a:t>
            </a:r>
            <a:r>
              <a:rPr lang="en-US" altLang="zh-CN" sz="2400" dirty="0" smtClean="0">
                <a:latin typeface="黑体" panose="02010609060101010101" pitchFamily="49" charset="-122"/>
                <a:ea typeface="黑体" panose="02010609060101010101" pitchFamily="49" charset="-122"/>
              </a:rPr>
              <a:t>w[</a:t>
            </a:r>
            <a:r>
              <a:rPr lang="en-US" altLang="zh-CN" sz="2400" dirty="0" err="1" smtClean="0">
                <a:latin typeface="黑体" panose="02010609060101010101" pitchFamily="49" charset="-122"/>
                <a:ea typeface="黑体" panose="02010609060101010101" pitchFamily="49" charset="-122"/>
              </a:rPr>
              <a:t>i</a:t>
            </a:r>
            <a:r>
              <a:rPr lang="en-US" altLang="zh-CN" sz="2400" dirty="0" smtClean="0">
                <a:latin typeface="黑体" panose="02010609060101010101" pitchFamily="49" charset="-122"/>
                <a:ea typeface="黑体" panose="02010609060101010101" pitchFamily="49" charset="-122"/>
              </a:rPr>
              <a:t>] </a:t>
            </a:r>
            <a:r>
              <a:rPr lang="zh-CN" altLang="en-US" sz="2400" dirty="0" smtClean="0">
                <a:latin typeface="黑体" panose="02010609060101010101" pitchFamily="49" charset="-122"/>
                <a:ea typeface="黑体" panose="02010609060101010101" pitchFamily="49" charset="-122"/>
              </a:rPr>
              <a:t>，价值是</a:t>
            </a:r>
            <a:r>
              <a:rPr lang="en-US" altLang="zh-CN" sz="2400" dirty="0" smtClean="0">
                <a:latin typeface="黑体" panose="02010609060101010101" pitchFamily="49" charset="-122"/>
                <a:ea typeface="黑体" panose="02010609060101010101" pitchFamily="49" charset="-122"/>
              </a:rPr>
              <a:t>v[</a:t>
            </a:r>
            <a:r>
              <a:rPr lang="en-US" altLang="zh-CN" sz="2400" dirty="0" err="1" smtClean="0">
                <a:latin typeface="黑体" panose="02010609060101010101" pitchFamily="49" charset="-122"/>
                <a:ea typeface="黑体" panose="02010609060101010101" pitchFamily="49" charset="-122"/>
              </a:rPr>
              <a:t>i</a:t>
            </a:r>
            <a:r>
              <a:rPr lang="en-US" altLang="zh-CN" sz="2400" dirty="0" smtClean="0">
                <a:latin typeface="黑体" panose="02010609060101010101" pitchFamily="49" charset="-122"/>
                <a:ea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rPr>
              <a:t>。求解将哪些物品装入背包可使这些物品的费用总和不超过背包容量，且价值总和最大。</a:t>
            </a:r>
            <a:endParaRPr lang="zh-CN" altLang="en-US" sz="2400" dirty="0" smtClean="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250" fill="hold"/>
                                        <p:tgtEl>
                                          <p:spTgt spid="3"/>
                                        </p:tgtEl>
                                        <p:attrNameLst>
                                          <p:attrName>ppt_x</p:attrName>
                                        </p:attrNameLst>
                                      </p:cBhvr>
                                      <p:tavLst>
                                        <p:tav tm="0">
                                          <p:val>
                                            <p:strVal val="1+#ppt_w/2"/>
                                          </p:val>
                                        </p:tav>
                                        <p:tav tm="100000">
                                          <p:val>
                                            <p:strVal val="#ppt_x"/>
                                          </p:val>
                                        </p:tav>
                                      </p:tavLst>
                                    </p:anim>
                                    <p:anim calcmode="lin" valueType="num">
                                      <p:cBhvr additive="base">
                                        <p:cTn id="8" dur="125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1500"/>
                            </p:stCondLst>
                            <p:childTnLst>
                              <p:par>
                                <p:cTn id="10" presetID="22" presetClass="entr" presetSubtype="8"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7"/>
          <p:cNvPicPr>
            <a:picLocks noChangeAspect="1"/>
          </p:cNvPicPr>
          <p:nvPr/>
        </p:nvPicPr>
        <p:blipFill>
          <a:blip r:embed="rId1"/>
          <a:srcRect b="2437"/>
          <a:stretch>
            <a:fillRect/>
          </a:stretch>
        </p:blipFill>
        <p:spPr>
          <a:xfrm>
            <a:off x="1892935" y="1312545"/>
            <a:ext cx="9147810" cy="2592705"/>
          </a:xfrm>
          <a:prstGeom prst="rect">
            <a:avLst/>
          </a:prstGeom>
        </p:spPr>
      </p:pic>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UNIT_PLACING_PICTURE_USER_VIEWPORT" val="{&quot;height&quot;:4840,&quot;width&quot;:9355}"/>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ISPRING_ULTRA_SCORM_COURSE_ID" val="A9C4D607-2E62-40E4-9636-DC3545062893"/>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PRESENTATION_TITLE" val="348"/>
  <p:tag name="KSO_WPP_MARK_KEY" val="994a8d8a-a97f-4e2c-9005-2fc2a3d525ad"/>
  <p:tag name="COMMONDATA" val="eyJoZGlkIjoiMTAzZGVhODBhNzYxOGFjYTAwNTk1MzUwMWEzZjY3MWEifQ=="/>
</p:tagLst>
</file>

<file path=ppt/tags/tag2.xml><?xml version="1.0" encoding="utf-8"?>
<p:tagLst xmlns:p="http://schemas.openxmlformats.org/presentationml/2006/main">
  <p:tag name="KSO_WM_UNIT_PLACING_PICTURE_USER_VIEWPORT" val="{&quot;height&quot;:5313,&quot;width&quot;:12187}"/>
</p:tagLst>
</file>

<file path=ppt/tags/tag3.xml><?xml version="1.0" encoding="utf-8"?>
<p:tagLst xmlns:p="http://schemas.openxmlformats.org/presentationml/2006/main">
  <p:tag name="KSO_WM_UNIT_PLACING_PICTURE_USER_VIEWPORT" val="{&quot;height&quot;:4845,&quot;width&quot;:14745}"/>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UNIT_PLACING_PICTURE_USER_VIEWPORT" val="{&quot;height&quot;:3765,&quot;width&quot;:5625}"/>
</p:tagLst>
</file>

<file path=ppt/tags/tag6.xml><?xml version="1.0" encoding="utf-8"?>
<p:tagLst xmlns:p="http://schemas.openxmlformats.org/presentationml/2006/main">
  <p:tag name="KSO_WM_UNIT_TABLE_BEAUTIFY" val="smartTable{4d6c1b67-4f98-44f5-b4cb-0ce79b61618e}"/>
  <p:tag name="TABLE_ENDDRAG_ORIGIN_RECT" val="498*122"/>
  <p:tag name="TABLE_ENDDRAG_RECT" val="24*364*498*122"/>
</p:tagLst>
</file>

<file path=ppt/tags/tag7.xml><?xml version="1.0" encoding="utf-8"?>
<p:tagLst xmlns:p="http://schemas.openxmlformats.org/presentationml/2006/main">
  <p:tag name="KSO_WM_UNIT_TABLE_BEAUTIFY" val="smartTable{4d6c1b67-4f98-44f5-b4cb-0ce79b61618e}"/>
  <p:tag name="TABLE_ENDDRAG_ORIGIN_RECT" val="498*122"/>
  <p:tag name="TABLE_ENDDRAG_RECT" val="24*364*498*122"/>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第一PPT，www.1ppt.com">
  <a:themeElements>
    <a:clrScheme name="自定义 141">
      <a:dk1>
        <a:sysClr val="windowText" lastClr="000000"/>
      </a:dk1>
      <a:lt1>
        <a:sysClr val="window" lastClr="FFFFFF"/>
      </a:lt1>
      <a:dk2>
        <a:srgbClr val="44546A"/>
      </a:dk2>
      <a:lt2>
        <a:srgbClr val="E7E6E6"/>
      </a:lt2>
      <a:accent1>
        <a:srgbClr val="165D76"/>
      </a:accent1>
      <a:accent2>
        <a:srgbClr val="FE8D2F"/>
      </a:accent2>
      <a:accent3>
        <a:srgbClr val="165D76"/>
      </a:accent3>
      <a:accent4>
        <a:srgbClr val="FE8D2F"/>
      </a:accent4>
      <a:accent5>
        <a:srgbClr val="165D76"/>
      </a:accent5>
      <a:accent6>
        <a:srgbClr val="FE8D2F"/>
      </a:accent6>
      <a:hlink>
        <a:srgbClr val="165D76"/>
      </a:hlink>
      <a:folHlink>
        <a:srgbClr val="FE8D2F"/>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2497</Words>
  <Application>WPS 演示</Application>
  <PresentationFormat>自定义</PresentationFormat>
  <Paragraphs>310</Paragraphs>
  <Slides>24</Slides>
  <Notes>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24</vt:i4>
      </vt:variant>
    </vt:vector>
  </HeadingPairs>
  <TitlesOfParts>
    <vt:vector size="36" baseType="lpstr">
      <vt:lpstr>Arial</vt:lpstr>
      <vt:lpstr>宋体</vt:lpstr>
      <vt:lpstr>Wingdings</vt:lpstr>
      <vt:lpstr>Calibri</vt:lpstr>
      <vt:lpstr>Calibri</vt:lpstr>
      <vt:lpstr>Agency FB</vt:lpstr>
      <vt:lpstr>Trebuchet MS</vt:lpstr>
      <vt:lpstr>微软雅黑</vt:lpstr>
      <vt:lpstr>黑体</vt:lpstr>
      <vt:lpstr>Arial Unicode MS</vt:lpstr>
      <vt:lpstr>Calibri Light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说课</dc:title>
  <dc:creator/>
  <cp:keywords>www.1ppt.com</cp:keywords>
  <cp:lastModifiedBy>冰仔</cp:lastModifiedBy>
  <cp:revision>16</cp:revision>
  <dcterms:created xsi:type="dcterms:W3CDTF">2016-10-17T14:00:00Z</dcterms:created>
  <dcterms:modified xsi:type="dcterms:W3CDTF">2023-06-02T06:16:17Z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269FA4BB06A04C2C81C8EFC03C95E644_13</vt:lpwstr>
  </property>
  <property fmtid="{D5CDD505-2E9C-101B-9397-08002B2CF9AE}" pid="3" name="KSOProductBuildVer">
    <vt:lpwstr>2052-11.1.0.14309</vt:lpwstr>
  </property>
</Properties>
</file>