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  <p:sldId id="260" r:id="rId7"/>
    <p:sldId id="261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72" r:id="rId17"/>
    <p:sldId id="269" r:id="rId18"/>
    <p:sldId id="270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5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 rot="18892707">
            <a:off x="459769" y="-35669"/>
            <a:ext cx="920968" cy="27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7" name="圆角矩形 6"/>
          <p:cNvSpPr/>
          <p:nvPr userDrawn="1"/>
        </p:nvSpPr>
        <p:spPr>
          <a:xfrm rot="18892707">
            <a:off x="96850" y="449062"/>
            <a:ext cx="269022" cy="941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8" name="圆角矩形 7"/>
          <p:cNvSpPr/>
          <p:nvPr userDrawn="1"/>
        </p:nvSpPr>
        <p:spPr>
          <a:xfrm rot="18892707">
            <a:off x="150973" y="279926"/>
            <a:ext cx="196576" cy="656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2" name="圆角矩形 11"/>
          <p:cNvSpPr/>
          <p:nvPr userDrawn="1"/>
        </p:nvSpPr>
        <p:spPr>
          <a:xfrm rot="18892707">
            <a:off x="10765897" y="4806264"/>
            <a:ext cx="2667162" cy="799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3" name="圆角矩形 12"/>
          <p:cNvSpPr/>
          <p:nvPr userDrawn="1"/>
        </p:nvSpPr>
        <p:spPr>
          <a:xfrm rot="18892707">
            <a:off x="11444367" y="6819190"/>
            <a:ext cx="527389" cy="1594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4" name="圆角矩形 13"/>
          <p:cNvSpPr/>
          <p:nvPr userDrawn="1"/>
        </p:nvSpPr>
        <p:spPr>
          <a:xfrm rot="18892707">
            <a:off x="11522202" y="6432034"/>
            <a:ext cx="467315" cy="6735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2B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9" name="圆角矩形 18"/>
          <p:cNvSpPr/>
          <p:nvPr userDrawn="1"/>
        </p:nvSpPr>
        <p:spPr>
          <a:xfrm rot="18892707">
            <a:off x="11833496" y="5129452"/>
            <a:ext cx="1387089" cy="5004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43043" y="6404599"/>
            <a:ext cx="734944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2" y="6356746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5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7.png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22.xml"/><Relationship Id="rId2" Type="http://schemas.openxmlformats.org/officeDocument/2006/relationships/image" Target="../media/image7.png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文本占位符 7170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1317338" y="561321"/>
            <a:ext cx="8807742" cy="5883468"/>
          </a:xfrm>
        </p:spPr>
        <p:txBody>
          <a:bodyPr>
            <a:normAutofit lnSpcReduction="10000"/>
          </a:bodyPr>
          <a:p>
            <a:pPr marL="450850" indent="-45085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动态规划</a:t>
            </a:r>
            <a:r>
              <a:rPr lang="zh-CN" altLang="en-US" b="1" dirty="0"/>
              <a:t>是由美国数学家贝尔曼</a:t>
            </a:r>
            <a:r>
              <a:rPr lang="en-US" altLang="zh-CN" b="1" dirty="0"/>
              <a:t>(R. Bellman) </a:t>
            </a:r>
            <a:r>
              <a:rPr lang="zh-CN" altLang="en-US" b="1" dirty="0"/>
              <a:t>于 </a:t>
            </a:r>
            <a:r>
              <a:rPr lang="en-US" altLang="zh-CN" b="1" dirty="0"/>
              <a:t>1957</a:t>
            </a:r>
            <a:r>
              <a:rPr lang="zh-CN" altLang="en-US" b="1" dirty="0"/>
              <a:t>年在《</a:t>
            </a:r>
            <a:r>
              <a:rPr lang="en-US" altLang="zh-CN" b="1" dirty="0"/>
              <a:t>Dynamic Programming</a:t>
            </a:r>
            <a:r>
              <a:rPr lang="zh-CN" altLang="en-US" b="1" dirty="0"/>
              <a:t>》一书中提出的</a:t>
            </a:r>
            <a:r>
              <a:rPr lang="en-US" altLang="zh-CN" b="1"/>
              <a:t>;</a:t>
            </a:r>
            <a:endParaRPr lang="en-US" altLang="zh-CN" b="1"/>
          </a:p>
          <a:p>
            <a:pPr marL="450850" indent="-450850"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《</a:t>
            </a:r>
            <a:r>
              <a:rPr lang="en-US" altLang="zh-CN" b="1" dirty="0">
                <a:sym typeface="+mn-ea"/>
              </a:rPr>
              <a:t>Dynamic Programming</a:t>
            </a:r>
            <a:r>
              <a:rPr lang="zh-CN" altLang="en-US" b="1" dirty="0">
                <a:sym typeface="+mn-ea"/>
              </a:rPr>
              <a:t>》中的</a:t>
            </a:r>
            <a:r>
              <a:rPr lang="en-US" altLang="zh-CN" b="1" dirty="0">
                <a:sym typeface="+mn-ea"/>
              </a:rPr>
              <a:t>“Programming”</a:t>
            </a:r>
            <a:r>
              <a:rPr lang="zh-CN" altLang="en-US" b="1" dirty="0">
                <a:sym typeface="+mn-ea"/>
              </a:rPr>
              <a:t>不是编程的意思，而是指一种表格处理方法。</a:t>
            </a:r>
            <a:r>
              <a:rPr lang="zh-CN" altLang="en-US" b="1" u="sng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我们把每一步得到的子问题结果存储在表格里，每次遇到该子问题时不需要再求解一遍，只需查询表格即可。</a:t>
            </a:r>
            <a:endParaRPr lang="en-US" altLang="zh-CN" b="1"/>
          </a:p>
          <a:p>
            <a:pPr marL="450850" indent="-450850">
              <a:lnSpc>
                <a:spcPct val="150000"/>
              </a:lnSpc>
            </a:pP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575691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：石子合并问题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（洛谷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P1775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1788795"/>
            <a:ext cx="10119360" cy="24606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80870" y="4675505"/>
            <a:ext cx="79921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不断地去枚举区间的起点和终点，起点范围：</a:t>
            </a:r>
            <a:r>
              <a:rPr lang="en-US" altLang="zh-CN" sz="2400"/>
              <a:t>1&lt;=i&lt;=n-1</a:t>
            </a:r>
            <a:r>
              <a:rPr lang="zh-CN" altLang="en-US" sz="2400"/>
              <a:t>；终点的范围：</a:t>
            </a:r>
            <a:r>
              <a:rPr lang="en-US" altLang="zh-CN" sz="2400"/>
              <a:t>i&lt;j&lt;=n</a:t>
            </a:r>
            <a:r>
              <a:rPr lang="zh-CN" altLang="en-US" sz="2400"/>
              <a:t>；切点在起点和终点之间。</a:t>
            </a:r>
            <a:endParaRPr lang="zh-CN" altLang="en-US" sz="2400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143635" y="1263650"/>
            <a:ext cx="3387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代码一：</a:t>
            </a:r>
            <a:endParaRPr 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575691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：石子合并问题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（洛谷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P1775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635" y="1724025"/>
            <a:ext cx="9934575" cy="3409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860" y="213995"/>
            <a:ext cx="4464050" cy="3686175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143635" y="5676900"/>
            <a:ext cx="3108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时间复杂度：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O(N</a:t>
            </a:r>
            <a:r>
              <a:rPr lang="en-US" altLang="zh-CN" sz="2400" b="1" baseline="30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143635" y="1263650"/>
            <a:ext cx="33877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代码二：枚举区间长度</a:t>
            </a:r>
            <a:endParaRPr 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643255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：环形石子合并问题（洛谷P1880）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3080" y="949325"/>
            <a:ext cx="8763000" cy="573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643255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：环形石子合并问题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（洛谷P1880）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04620"/>
            <a:ext cx="2971800" cy="332422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363855" y="3783965"/>
            <a:ext cx="466725" cy="342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433705" y="2739390"/>
            <a:ext cx="444500" cy="2921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1807845"/>
            <a:ext cx="8382000" cy="25171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86125" y="1706880"/>
            <a:ext cx="5628640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zh-CN" sz="2400" b="1"/>
              <a:t>for(int i=1;i&lt;=n;i++)   </a:t>
            </a:r>
            <a:r>
              <a:rPr lang="en-US" altLang="zh-CN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zh-CN" altLang="en-US" sz="2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枚举环形的切口</a:t>
            </a:r>
            <a:endParaRPr lang="zh-CN" altLang="en-US" sz="24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25" y="4619625"/>
            <a:ext cx="916305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643255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：环形石子合并问题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（洛谷P1880）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04620"/>
            <a:ext cx="2971800" cy="3324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70" y="1404620"/>
            <a:ext cx="8524875" cy="5619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 rot="0">
            <a:off x="3039745" y="2307590"/>
            <a:ext cx="4081145" cy="618490"/>
            <a:chOff x="2239" y="3793"/>
            <a:chExt cx="11135" cy="1606"/>
          </a:xfrm>
        </p:grpSpPr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2239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1</a:t>
              </a:r>
              <a:endParaRPr lang="en-US" altLang="zh-CN" sz="4000"/>
            </a:p>
          </p:txBody>
        </p:sp>
        <p:sp>
          <p:nvSpPr>
            <p:cNvPr id="15" name="椭圆 14"/>
            <p:cNvSpPr/>
            <p:nvPr>
              <p:custDataLst>
                <p:tags r:id="rId5"/>
              </p:custDataLst>
            </p:nvPr>
          </p:nvSpPr>
          <p:spPr>
            <a:xfrm>
              <a:off x="449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4</a:t>
              </a:r>
              <a:endParaRPr lang="en-US" altLang="zh-CN" sz="4000"/>
            </a:p>
          </p:txBody>
        </p:sp>
        <p:sp>
          <p:nvSpPr>
            <p:cNvPr id="16" name="椭圆 15"/>
            <p:cNvSpPr/>
            <p:nvPr>
              <p:custDataLst>
                <p:tags r:id="rId6"/>
              </p:custDataLst>
            </p:nvPr>
          </p:nvSpPr>
          <p:spPr>
            <a:xfrm>
              <a:off x="7026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2</a:t>
              </a:r>
              <a:endParaRPr lang="en-US" altLang="zh-CN" sz="4000"/>
            </a:p>
          </p:txBody>
        </p:sp>
        <p:sp>
          <p:nvSpPr>
            <p:cNvPr id="17" name="椭圆 16"/>
            <p:cNvSpPr/>
            <p:nvPr>
              <p:custDataLst>
                <p:tags r:id="rId7"/>
              </p:custDataLst>
            </p:nvPr>
          </p:nvSpPr>
          <p:spPr>
            <a:xfrm>
              <a:off x="9420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5</a:t>
              </a:r>
              <a:endParaRPr lang="en-US" altLang="zh-CN" sz="4000"/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1181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3</a:t>
              </a:r>
              <a:endParaRPr lang="en-US" altLang="zh-CN" sz="4000"/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7350125" y="2307590"/>
            <a:ext cx="4081145" cy="618490"/>
            <a:chOff x="2239" y="3793"/>
            <a:chExt cx="11135" cy="1606"/>
          </a:xfrm>
        </p:grpSpPr>
        <p:sp>
          <p:nvSpPr>
            <p:cNvPr id="20" name="椭圆 19"/>
            <p:cNvSpPr/>
            <p:nvPr>
              <p:custDataLst>
                <p:tags r:id="rId9"/>
              </p:custDataLst>
            </p:nvPr>
          </p:nvSpPr>
          <p:spPr>
            <a:xfrm>
              <a:off x="2239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1</a:t>
              </a:r>
              <a:endParaRPr lang="en-US" altLang="zh-CN" sz="4000"/>
            </a:p>
          </p:txBody>
        </p:sp>
        <p:sp>
          <p:nvSpPr>
            <p:cNvPr id="21" name="椭圆 20"/>
            <p:cNvSpPr/>
            <p:nvPr>
              <p:custDataLst>
                <p:tags r:id="rId10"/>
              </p:custDataLst>
            </p:nvPr>
          </p:nvSpPr>
          <p:spPr>
            <a:xfrm>
              <a:off x="449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4</a:t>
              </a:r>
              <a:endParaRPr lang="en-US" altLang="zh-CN" sz="4000"/>
            </a:p>
          </p:txBody>
        </p:sp>
        <p:sp>
          <p:nvSpPr>
            <p:cNvPr id="22" name="椭圆 21"/>
            <p:cNvSpPr/>
            <p:nvPr>
              <p:custDataLst>
                <p:tags r:id="rId11"/>
              </p:custDataLst>
            </p:nvPr>
          </p:nvSpPr>
          <p:spPr>
            <a:xfrm>
              <a:off x="7026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2</a:t>
              </a:r>
              <a:endParaRPr lang="en-US" altLang="zh-CN" sz="4000"/>
            </a:p>
          </p:txBody>
        </p:sp>
        <p:sp>
          <p:nvSpPr>
            <p:cNvPr id="23" name="椭圆 22"/>
            <p:cNvSpPr/>
            <p:nvPr>
              <p:custDataLst>
                <p:tags r:id="rId12"/>
              </p:custDataLst>
            </p:nvPr>
          </p:nvSpPr>
          <p:spPr>
            <a:xfrm>
              <a:off x="9420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5</a:t>
              </a:r>
              <a:endParaRPr lang="en-US" altLang="zh-CN" sz="4000"/>
            </a:p>
          </p:txBody>
        </p:sp>
        <p:sp>
          <p:nvSpPr>
            <p:cNvPr id="24" name="椭圆 23"/>
            <p:cNvSpPr/>
            <p:nvPr>
              <p:custDataLst>
                <p:tags r:id="rId13"/>
              </p:custDataLst>
            </p:nvPr>
          </p:nvSpPr>
          <p:spPr>
            <a:xfrm>
              <a:off x="1181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3</a:t>
              </a:r>
              <a:endParaRPr lang="en-US" altLang="zh-CN" sz="4000"/>
            </a:p>
          </p:txBody>
        </p:sp>
      </p:grpSp>
      <p:sp>
        <p:nvSpPr>
          <p:cNvPr id="25" name="左大括号 24"/>
          <p:cNvSpPr/>
          <p:nvPr/>
        </p:nvSpPr>
        <p:spPr>
          <a:xfrm rot="16200000">
            <a:off x="4860925" y="1536065"/>
            <a:ext cx="361950" cy="3581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5776595" y="1536065"/>
            <a:ext cx="361950" cy="3581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16200000">
            <a:off x="6637020" y="1536065"/>
            <a:ext cx="361950" cy="3581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 rot="16200000">
            <a:off x="9209405" y="1536065"/>
            <a:ext cx="361950" cy="3581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98495" y="3886200"/>
            <a:ext cx="8235315" cy="16529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14290" y="3886200"/>
            <a:ext cx="558165" cy="369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62725" y="4284980"/>
            <a:ext cx="558165" cy="369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9" grpId="0" bldLvl="0" animBg="1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643255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：环形石子合并问题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（洛谷P1880）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404620"/>
            <a:ext cx="2971800" cy="33242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70" y="1404620"/>
            <a:ext cx="8524875" cy="5619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 rot="0">
            <a:off x="3039745" y="2307590"/>
            <a:ext cx="4081145" cy="618490"/>
            <a:chOff x="2239" y="3793"/>
            <a:chExt cx="11135" cy="1606"/>
          </a:xfrm>
        </p:grpSpPr>
        <p:sp>
          <p:nvSpPr>
            <p:cNvPr id="13" name="椭圆 12"/>
            <p:cNvSpPr/>
            <p:nvPr>
              <p:custDataLst>
                <p:tags r:id="rId4"/>
              </p:custDataLst>
            </p:nvPr>
          </p:nvSpPr>
          <p:spPr>
            <a:xfrm>
              <a:off x="2239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1</a:t>
              </a:r>
              <a:endParaRPr lang="en-US" altLang="zh-CN" sz="4000"/>
            </a:p>
          </p:txBody>
        </p:sp>
        <p:sp>
          <p:nvSpPr>
            <p:cNvPr id="15" name="椭圆 14"/>
            <p:cNvSpPr/>
            <p:nvPr>
              <p:custDataLst>
                <p:tags r:id="rId5"/>
              </p:custDataLst>
            </p:nvPr>
          </p:nvSpPr>
          <p:spPr>
            <a:xfrm>
              <a:off x="449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4</a:t>
              </a:r>
              <a:endParaRPr lang="en-US" altLang="zh-CN" sz="4000"/>
            </a:p>
          </p:txBody>
        </p:sp>
        <p:sp>
          <p:nvSpPr>
            <p:cNvPr id="16" name="椭圆 15"/>
            <p:cNvSpPr/>
            <p:nvPr>
              <p:custDataLst>
                <p:tags r:id="rId6"/>
              </p:custDataLst>
            </p:nvPr>
          </p:nvSpPr>
          <p:spPr>
            <a:xfrm>
              <a:off x="7026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2</a:t>
              </a:r>
              <a:endParaRPr lang="en-US" altLang="zh-CN" sz="4000"/>
            </a:p>
          </p:txBody>
        </p:sp>
        <p:sp>
          <p:nvSpPr>
            <p:cNvPr id="17" name="椭圆 16"/>
            <p:cNvSpPr/>
            <p:nvPr>
              <p:custDataLst>
                <p:tags r:id="rId7"/>
              </p:custDataLst>
            </p:nvPr>
          </p:nvSpPr>
          <p:spPr>
            <a:xfrm>
              <a:off x="9420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5</a:t>
              </a:r>
              <a:endParaRPr lang="en-US" altLang="zh-CN" sz="4000"/>
            </a:p>
          </p:txBody>
        </p:sp>
        <p:sp>
          <p:nvSpPr>
            <p:cNvPr id="18" name="椭圆 17"/>
            <p:cNvSpPr/>
            <p:nvPr>
              <p:custDataLst>
                <p:tags r:id="rId8"/>
              </p:custDataLst>
            </p:nvPr>
          </p:nvSpPr>
          <p:spPr>
            <a:xfrm>
              <a:off x="1181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3</a:t>
              </a:r>
              <a:endParaRPr lang="en-US" altLang="zh-CN" sz="4000"/>
            </a:p>
          </p:txBody>
        </p:sp>
      </p:grpSp>
      <p:grpSp>
        <p:nvGrpSpPr>
          <p:cNvPr id="19" name="组合 18"/>
          <p:cNvGrpSpPr/>
          <p:nvPr/>
        </p:nvGrpSpPr>
        <p:grpSpPr>
          <a:xfrm rot="0">
            <a:off x="7350125" y="2307590"/>
            <a:ext cx="4081145" cy="618490"/>
            <a:chOff x="2239" y="3793"/>
            <a:chExt cx="11135" cy="1606"/>
          </a:xfrm>
        </p:grpSpPr>
        <p:sp>
          <p:nvSpPr>
            <p:cNvPr id="20" name="椭圆 19"/>
            <p:cNvSpPr/>
            <p:nvPr>
              <p:custDataLst>
                <p:tags r:id="rId9"/>
              </p:custDataLst>
            </p:nvPr>
          </p:nvSpPr>
          <p:spPr>
            <a:xfrm>
              <a:off x="2239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1</a:t>
              </a:r>
              <a:endParaRPr lang="en-US" altLang="zh-CN" sz="4000"/>
            </a:p>
          </p:txBody>
        </p:sp>
        <p:sp>
          <p:nvSpPr>
            <p:cNvPr id="21" name="椭圆 20"/>
            <p:cNvSpPr/>
            <p:nvPr>
              <p:custDataLst>
                <p:tags r:id="rId10"/>
              </p:custDataLst>
            </p:nvPr>
          </p:nvSpPr>
          <p:spPr>
            <a:xfrm>
              <a:off x="449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4</a:t>
              </a:r>
              <a:endParaRPr lang="en-US" altLang="zh-CN" sz="4000"/>
            </a:p>
          </p:txBody>
        </p:sp>
        <p:sp>
          <p:nvSpPr>
            <p:cNvPr id="22" name="椭圆 21"/>
            <p:cNvSpPr/>
            <p:nvPr>
              <p:custDataLst>
                <p:tags r:id="rId11"/>
              </p:custDataLst>
            </p:nvPr>
          </p:nvSpPr>
          <p:spPr>
            <a:xfrm>
              <a:off x="7026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2</a:t>
              </a:r>
              <a:endParaRPr lang="en-US" altLang="zh-CN" sz="4000"/>
            </a:p>
          </p:txBody>
        </p:sp>
        <p:sp>
          <p:nvSpPr>
            <p:cNvPr id="23" name="椭圆 22"/>
            <p:cNvSpPr/>
            <p:nvPr>
              <p:custDataLst>
                <p:tags r:id="rId12"/>
              </p:custDataLst>
            </p:nvPr>
          </p:nvSpPr>
          <p:spPr>
            <a:xfrm>
              <a:off x="9420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5</a:t>
              </a:r>
              <a:endParaRPr lang="en-US" altLang="zh-CN" sz="4000"/>
            </a:p>
          </p:txBody>
        </p:sp>
        <p:sp>
          <p:nvSpPr>
            <p:cNvPr id="24" name="椭圆 23"/>
            <p:cNvSpPr/>
            <p:nvPr>
              <p:custDataLst>
                <p:tags r:id="rId13"/>
              </p:custDataLst>
            </p:nvPr>
          </p:nvSpPr>
          <p:spPr>
            <a:xfrm>
              <a:off x="1181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3</a:t>
              </a:r>
              <a:endParaRPr lang="en-US" altLang="zh-CN" sz="4000"/>
            </a:p>
          </p:txBody>
        </p:sp>
      </p:grpSp>
      <p:sp>
        <p:nvSpPr>
          <p:cNvPr id="25" name="左大括号 24"/>
          <p:cNvSpPr/>
          <p:nvPr/>
        </p:nvSpPr>
        <p:spPr>
          <a:xfrm rot="16200000">
            <a:off x="4860925" y="1536065"/>
            <a:ext cx="361950" cy="3581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大括号 25"/>
          <p:cNvSpPr/>
          <p:nvPr/>
        </p:nvSpPr>
        <p:spPr>
          <a:xfrm rot="16200000">
            <a:off x="5776595" y="1536065"/>
            <a:ext cx="361950" cy="3581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左大括号 26"/>
          <p:cNvSpPr/>
          <p:nvPr/>
        </p:nvSpPr>
        <p:spPr>
          <a:xfrm rot="16200000">
            <a:off x="6637020" y="1536065"/>
            <a:ext cx="361950" cy="3581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 rot="16200000">
            <a:off x="9209405" y="1536065"/>
            <a:ext cx="361950" cy="35814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61970" y="3971925"/>
            <a:ext cx="8564880" cy="251142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/>
          <a:srcRect r="25358"/>
          <a:stretch>
            <a:fillRect/>
          </a:stretch>
        </p:blipFill>
        <p:spPr>
          <a:xfrm>
            <a:off x="7350125" y="6086475"/>
            <a:ext cx="2910205" cy="4641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27190" y="4676140"/>
            <a:ext cx="486410" cy="24320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5" grpId="1" bldLvl="0" animBg="1"/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366567" y="1052597"/>
            <a:ext cx="4559935" cy="1318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练习：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65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P1063 </a:t>
            </a:r>
            <a:r>
              <a:rPr lang="zh-CN" altLang="en-US" sz="265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能量项链</a:t>
            </a:r>
            <a:endParaRPr lang="en-US" altLang="zh-CN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、P2858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sz="265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P3205 [HNOI2010] 合唱队</a:t>
            </a:r>
            <a:endParaRPr sz="265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8550" y="640080"/>
            <a:ext cx="9300845" cy="5577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18892707">
            <a:off x="3038290" y="1397375"/>
            <a:ext cx="920968" cy="27609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4" name="圆角矩形 3"/>
          <p:cNvSpPr/>
          <p:nvPr/>
        </p:nvSpPr>
        <p:spPr>
          <a:xfrm rot="18892707">
            <a:off x="2380446" y="1786392"/>
            <a:ext cx="269022" cy="94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5" name="圆角矩形 4"/>
          <p:cNvSpPr/>
          <p:nvPr/>
        </p:nvSpPr>
        <p:spPr>
          <a:xfrm rot="18892707">
            <a:off x="2434569" y="1617265"/>
            <a:ext cx="196576" cy="656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圆角矩形 5"/>
          <p:cNvSpPr/>
          <p:nvPr/>
        </p:nvSpPr>
        <p:spPr>
          <a:xfrm rot="18892707">
            <a:off x="8418418" y="941765"/>
            <a:ext cx="2667162" cy="7995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7" name="圆角矩形 6"/>
          <p:cNvSpPr/>
          <p:nvPr/>
        </p:nvSpPr>
        <p:spPr>
          <a:xfrm rot="18892707">
            <a:off x="10120638" y="5402322"/>
            <a:ext cx="527389" cy="15943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0" name="圆角矩形 9"/>
          <p:cNvSpPr/>
          <p:nvPr/>
        </p:nvSpPr>
        <p:spPr>
          <a:xfrm rot="18892707">
            <a:off x="11575482" y="4724940"/>
            <a:ext cx="1182552" cy="5925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9" name="圆角矩形 8"/>
          <p:cNvSpPr/>
          <p:nvPr/>
        </p:nvSpPr>
        <p:spPr>
          <a:xfrm rot="18892707">
            <a:off x="10958768" y="4290531"/>
            <a:ext cx="1871249" cy="6944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1" name="圆角矩形 20"/>
          <p:cNvSpPr/>
          <p:nvPr/>
        </p:nvSpPr>
        <p:spPr>
          <a:xfrm rot="18892707">
            <a:off x="263030" y="5760844"/>
            <a:ext cx="1486772" cy="6364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0" name="圆角矩形 19"/>
          <p:cNvSpPr/>
          <p:nvPr/>
        </p:nvSpPr>
        <p:spPr>
          <a:xfrm rot="18892707">
            <a:off x="-445109" y="5319819"/>
            <a:ext cx="2270732" cy="7765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5" name="圆角矩形 24"/>
          <p:cNvSpPr/>
          <p:nvPr/>
        </p:nvSpPr>
        <p:spPr>
          <a:xfrm rot="18892707">
            <a:off x="9486016" y="1264935"/>
            <a:ext cx="1387089" cy="5003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7" name="圆角矩形 26"/>
          <p:cNvSpPr/>
          <p:nvPr/>
        </p:nvSpPr>
        <p:spPr>
          <a:xfrm rot="18892707">
            <a:off x="13350" y="2052327"/>
            <a:ext cx="673437" cy="1905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6" name="圆角矩形 25"/>
          <p:cNvSpPr/>
          <p:nvPr/>
        </p:nvSpPr>
        <p:spPr>
          <a:xfrm rot="18892707">
            <a:off x="-289925" y="2470903"/>
            <a:ext cx="732479" cy="2706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3" name="圆角矩形 22"/>
          <p:cNvSpPr/>
          <p:nvPr/>
        </p:nvSpPr>
        <p:spPr>
          <a:xfrm rot="18892707">
            <a:off x="-61805" y="2161979"/>
            <a:ext cx="1524908" cy="44939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2" name="圆角矩形 21"/>
          <p:cNvSpPr/>
          <p:nvPr/>
        </p:nvSpPr>
        <p:spPr>
          <a:xfrm rot="18892707">
            <a:off x="-248916" y="2896001"/>
            <a:ext cx="1172624" cy="3857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9" name="TextBox 143"/>
          <p:cNvSpPr txBox="1"/>
          <p:nvPr/>
        </p:nvSpPr>
        <p:spPr>
          <a:xfrm>
            <a:off x="635" y="2200910"/>
            <a:ext cx="12192000" cy="21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69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动态规划之</a:t>
            </a:r>
            <a:endParaRPr lang="zh-CN" altLang="en-US" sz="5690" dirty="0" smtClean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569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区间</a:t>
            </a:r>
            <a:r>
              <a:rPr lang="en-US" altLang="zh-CN" sz="569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DP</a:t>
            </a:r>
            <a:endParaRPr lang="en-US" altLang="zh-CN" sz="5690" dirty="0" smtClean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1 0.1507 L -4.16667E-6 -1.48148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animMotion origin="layout" path="M -0.23008 0.4 L -2.29167E-6 7.40741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0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3073 0.40139 L 2.77556E-17 -1.11111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-200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3 L 3.33333E-6 4.07407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58477 1.01713 L 2.08333E-7 -1.85185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-508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51329 0.89283 L 4.16667E-6 -3.33333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64" y="-4465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10" grpId="0" bldLvl="0" animBg="1"/>
      <p:bldP spid="10" grpId="1" bldLvl="0" animBg="1"/>
      <p:bldP spid="9" grpId="0" bldLvl="0" animBg="1"/>
      <p:bldP spid="9" grpId="1" bldLvl="0" animBg="1"/>
      <p:bldP spid="21" grpId="0" bldLvl="0" animBg="1"/>
      <p:bldP spid="21" grpId="1" bldLvl="0" animBg="1"/>
      <p:bldP spid="20" grpId="0" bldLvl="0" animBg="1"/>
      <p:bldP spid="20" grpId="1" bldLvl="0" animBg="1"/>
      <p:bldP spid="25" grpId="0" bldLvl="0" animBg="1"/>
      <p:bldP spid="25" grpId="1" bldLvl="0" animBg="1"/>
      <p:bldP spid="27" grpId="0" bldLvl="0" animBg="1"/>
      <p:bldP spid="27" grpId="1" bldLvl="0" animBg="1"/>
      <p:bldP spid="26" grpId="0" bldLvl="0" animBg="1"/>
      <p:bldP spid="26" grpId="1" bldLvl="0" animBg="1"/>
      <p:bldP spid="23" grpId="0" bldLvl="0" animBg="1"/>
      <p:bldP spid="23" grpId="1" bldLvl="0" animBg="1"/>
      <p:bldP spid="22" grpId="0" bldLvl="0" animBg="1"/>
      <p:bldP spid="22" grpId="1" bldLvl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119634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endParaRPr lang="en-US" altLang="zh-CN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635" y="1582420"/>
            <a:ext cx="9935210" cy="3323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575691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：石子合并问题（洛谷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P1775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7245" y="1044575"/>
            <a:ext cx="7597140" cy="55695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490" y="3999865"/>
            <a:ext cx="4782185" cy="2614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575691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：石子合并问题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（洛谷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P1775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87245" y="1044575"/>
            <a:ext cx="7597140" cy="5569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20" y="3895090"/>
            <a:ext cx="6900545" cy="2425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75345" y="3304540"/>
            <a:ext cx="3108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如何用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DP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思想来求解</a:t>
            </a:r>
            <a:endParaRPr lang="zh-CN" altLang="en-US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575691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：石子合并问题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（洛谷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P1775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-277495" y="3082925"/>
            <a:ext cx="3108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最后一次合并：</a:t>
            </a:r>
            <a:endParaRPr 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 rot="0">
            <a:off x="1641475" y="1210945"/>
            <a:ext cx="7070725" cy="1019810"/>
            <a:chOff x="2239" y="3793"/>
            <a:chExt cx="11135" cy="1606"/>
          </a:xfrm>
        </p:grpSpPr>
        <p:sp>
          <p:nvSpPr>
            <p:cNvPr id="7" name="椭圆 6"/>
            <p:cNvSpPr/>
            <p:nvPr/>
          </p:nvSpPr>
          <p:spPr>
            <a:xfrm>
              <a:off x="2239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1</a:t>
              </a:r>
              <a:endParaRPr lang="en-US" altLang="zh-CN" sz="4000"/>
            </a:p>
          </p:txBody>
        </p:sp>
        <p:sp>
          <p:nvSpPr>
            <p:cNvPr id="8" name="椭圆 7"/>
            <p:cNvSpPr/>
            <p:nvPr>
              <p:custDataLst>
                <p:tags r:id="rId2"/>
              </p:custDataLst>
            </p:nvPr>
          </p:nvSpPr>
          <p:spPr>
            <a:xfrm>
              <a:off x="449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3</a:t>
              </a:r>
              <a:endParaRPr lang="en-US" altLang="zh-CN" sz="4000"/>
            </a:p>
          </p:txBody>
        </p:sp>
        <p:sp>
          <p:nvSpPr>
            <p:cNvPr id="9" name="椭圆 8"/>
            <p:cNvSpPr/>
            <p:nvPr>
              <p:custDataLst>
                <p:tags r:id="rId3"/>
              </p:custDataLst>
            </p:nvPr>
          </p:nvSpPr>
          <p:spPr>
            <a:xfrm>
              <a:off x="7026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4</a:t>
              </a:r>
              <a:endParaRPr lang="en-US" altLang="zh-CN" sz="4000"/>
            </a:p>
          </p:txBody>
        </p:sp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9420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2</a:t>
              </a:r>
              <a:endParaRPr lang="en-US" altLang="zh-CN" sz="4000"/>
            </a:p>
          </p:txBody>
        </p:sp>
        <p:sp>
          <p:nvSpPr>
            <p:cNvPr id="13" name="椭圆 12"/>
            <p:cNvSpPr/>
            <p:nvPr>
              <p:custDataLst>
                <p:tags r:id="rId5"/>
              </p:custDataLst>
            </p:nvPr>
          </p:nvSpPr>
          <p:spPr>
            <a:xfrm>
              <a:off x="11814" y="3793"/>
              <a:ext cx="1560" cy="16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4000"/>
                <a:t>5</a:t>
              </a:r>
              <a:endParaRPr lang="en-US" altLang="zh-CN" sz="40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88845" y="2465705"/>
            <a:ext cx="6101080" cy="468630"/>
            <a:chOff x="3447" y="3883"/>
            <a:chExt cx="9608" cy="738"/>
          </a:xfrm>
        </p:grpSpPr>
        <p:sp>
          <p:nvSpPr>
            <p:cNvPr id="16" name="左大括号 15"/>
            <p:cNvSpPr/>
            <p:nvPr/>
          </p:nvSpPr>
          <p:spPr>
            <a:xfrm rot="16200000">
              <a:off x="5430" y="1900"/>
              <a:ext cx="739" cy="470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左大括号 16"/>
            <p:cNvSpPr/>
            <p:nvPr>
              <p:custDataLst>
                <p:tags r:id="rId6"/>
              </p:custDataLst>
            </p:nvPr>
          </p:nvSpPr>
          <p:spPr>
            <a:xfrm rot="16200000">
              <a:off x="11455" y="3021"/>
              <a:ext cx="739" cy="24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400935" y="3082925"/>
            <a:ext cx="31083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前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堆：第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1~K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389245" y="3082925"/>
            <a:ext cx="68027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后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N-K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堆：第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K+1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~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代价：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堆石子的质量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1721485" y="3815080"/>
            <a:ext cx="31083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区间内：合并代价最小值</a:t>
            </a:r>
            <a:endParaRPr lang="zh-CN" sz="20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23" name="直接箭头连接符 22"/>
          <p:cNvCxnSpPr>
            <a:stCxn id="21" idx="0"/>
          </p:cNvCxnSpPr>
          <p:nvPr/>
        </p:nvCxnSpPr>
        <p:spPr>
          <a:xfrm flipH="1" flipV="1">
            <a:off x="3275330" y="3491230"/>
            <a:ext cx="635" cy="32385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 flipV="1">
            <a:off x="6027420" y="3491230"/>
            <a:ext cx="635" cy="3238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5142230" y="3815080"/>
            <a:ext cx="310832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区间内：合并代价最小值</a:t>
            </a:r>
            <a:endParaRPr lang="zh-CN" sz="20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1979930" y="4368800"/>
            <a:ext cx="82327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把大区间切分成小区间，求最优解，进而求得大区间最优解</a:t>
            </a:r>
            <a:endParaRPr 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0" y="4977765"/>
            <a:ext cx="71926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dp[i][j]: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表示把第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~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堆合起来的最小代价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0" y="5547995"/>
            <a:ext cx="87122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状态转移：</a:t>
            </a: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dp[i][j]</a:t>
            </a:r>
            <a:r>
              <a:rPr 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=min(dp[i][k]+dp[k+1][j]+sum[i][j])</a:t>
            </a:r>
            <a:endParaRPr lang="en-US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4754245" y="5956935"/>
            <a:ext cx="75565" cy="14097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4"/>
            </p:custDataLst>
          </p:nvPr>
        </p:nvSpPr>
        <p:spPr>
          <a:xfrm>
            <a:off x="4294505" y="6202045"/>
            <a:ext cx="9944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枚举</a:t>
            </a:r>
            <a:r>
              <a:rPr lang="en-US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k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21" grpId="0"/>
      <p:bldP spid="25" grpId="0"/>
      <p:bldP spid="26" grpId="0"/>
      <p:bldP spid="27" grpId="0"/>
      <p:bldP spid="28" grpId="0"/>
      <p:bldP spid="30" grpId="0"/>
      <p:bldP spid="29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575691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：石子合并问题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（洛谷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P1775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61795" y="1110615"/>
            <a:ext cx="8868410" cy="544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01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575691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区间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：石子合并问题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（洛谷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P1775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4620" y="1263650"/>
            <a:ext cx="9382125" cy="1905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04620" y="3168650"/>
            <a:ext cx="8902700" cy="2829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commondata" val="eyJoZGlkIjoiOTJlOGE3N2UxNTc0MmVjZTcyMjcxM2JiNzQwYmMxODM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1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5D76"/>
      </a:accent1>
      <a:accent2>
        <a:srgbClr val="FE8D2F"/>
      </a:accent2>
      <a:accent3>
        <a:srgbClr val="165D76"/>
      </a:accent3>
      <a:accent4>
        <a:srgbClr val="FE8D2F"/>
      </a:accent4>
      <a:accent5>
        <a:srgbClr val="165D76"/>
      </a:accent5>
      <a:accent6>
        <a:srgbClr val="FE8D2F"/>
      </a:accent6>
      <a:hlink>
        <a:srgbClr val="165D76"/>
      </a:hlink>
      <a:folHlink>
        <a:srgbClr val="FE8D2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792</Words>
  <Application>WPS 演示</Application>
  <PresentationFormat>宽屏</PresentationFormat>
  <Paragraphs>139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Agency FB</vt:lpstr>
      <vt:lpstr>Trebuchet MS</vt:lpstr>
      <vt:lpstr>微软雅黑</vt:lpstr>
      <vt:lpstr>黑体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冰仔</cp:lastModifiedBy>
  <cp:revision>156</cp:revision>
  <dcterms:created xsi:type="dcterms:W3CDTF">2019-06-19T02:08:00Z</dcterms:created>
  <dcterms:modified xsi:type="dcterms:W3CDTF">2024-05-10T02:34:50Z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0570D61A4C4C44BBA0DBA1CEE123D855_11</vt:lpwstr>
  </property>
</Properties>
</file>