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7" r:id="rId5"/>
    <p:sldId id="258" r:id="rId6"/>
    <p:sldId id="259" r:id="rId7"/>
    <p:sldId id="260" r:id="rId8"/>
    <p:sldId id="261" r:id="rId9"/>
    <p:sldId id="278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7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 userDrawn="1"/>
        </p:nvSpPr>
        <p:spPr>
          <a:xfrm rot="18892707">
            <a:off x="459769" y="-35669"/>
            <a:ext cx="920968" cy="27611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7" name="圆角矩形 6"/>
          <p:cNvSpPr/>
          <p:nvPr userDrawn="1"/>
        </p:nvSpPr>
        <p:spPr>
          <a:xfrm rot="18892707">
            <a:off x="96850" y="449062"/>
            <a:ext cx="269022" cy="9419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8" name="圆角矩形 7"/>
          <p:cNvSpPr/>
          <p:nvPr userDrawn="1"/>
        </p:nvSpPr>
        <p:spPr>
          <a:xfrm rot="18892707">
            <a:off x="150973" y="279926"/>
            <a:ext cx="196576" cy="6562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2" name="圆角矩形 11"/>
          <p:cNvSpPr/>
          <p:nvPr userDrawn="1"/>
        </p:nvSpPr>
        <p:spPr>
          <a:xfrm rot="18892707">
            <a:off x="10765897" y="4806264"/>
            <a:ext cx="2667162" cy="79963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3" name="圆角矩形 12"/>
          <p:cNvSpPr/>
          <p:nvPr userDrawn="1"/>
        </p:nvSpPr>
        <p:spPr>
          <a:xfrm rot="18892707">
            <a:off x="11444367" y="6819190"/>
            <a:ext cx="527389" cy="1594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4" name="圆角矩形 13"/>
          <p:cNvSpPr/>
          <p:nvPr userDrawn="1"/>
        </p:nvSpPr>
        <p:spPr>
          <a:xfrm rot="18892707">
            <a:off x="11522202" y="6432034"/>
            <a:ext cx="467315" cy="6735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EC82B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9" name="圆角矩形 18"/>
          <p:cNvSpPr/>
          <p:nvPr userDrawn="1"/>
        </p:nvSpPr>
        <p:spPr>
          <a:xfrm rot="18892707">
            <a:off x="11833496" y="5129452"/>
            <a:ext cx="1387089" cy="50042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8843043" y="6404599"/>
            <a:ext cx="734944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1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2" y="6356746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5" y="6356746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ct val="19000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442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905" indent="-216535" algn="l" defTabSz="866775" rtl="0" eaLnBrk="1" latinLnBrk="0" hangingPunct="1">
        <a:lnSpc>
          <a:spcPct val="90000"/>
        </a:lnSpc>
        <a:spcBef>
          <a:spcPct val="95000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66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 rot="18892707">
            <a:off x="3038290" y="1397375"/>
            <a:ext cx="920968" cy="27609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4" name="圆角矩形 3"/>
          <p:cNvSpPr/>
          <p:nvPr/>
        </p:nvSpPr>
        <p:spPr>
          <a:xfrm rot="18892707">
            <a:off x="2380446" y="1786392"/>
            <a:ext cx="269022" cy="941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06A48"/>
              </a:gs>
              <a:gs pos="50000">
                <a:srgbClr val="E65F4D"/>
              </a:gs>
              <a:gs pos="100000">
                <a:srgbClr val="DC515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5" name="圆角矩形 4"/>
          <p:cNvSpPr/>
          <p:nvPr/>
        </p:nvSpPr>
        <p:spPr>
          <a:xfrm rot="18892707">
            <a:off x="2434569" y="1617265"/>
            <a:ext cx="196576" cy="6561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6" name="圆角矩形 5"/>
          <p:cNvSpPr/>
          <p:nvPr/>
        </p:nvSpPr>
        <p:spPr>
          <a:xfrm rot="18892707">
            <a:off x="8418418" y="941765"/>
            <a:ext cx="2667162" cy="79959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7" name="圆角矩形 6"/>
          <p:cNvSpPr/>
          <p:nvPr/>
        </p:nvSpPr>
        <p:spPr>
          <a:xfrm rot="18892707">
            <a:off x="10120638" y="5402322"/>
            <a:ext cx="527389" cy="15943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10" name="圆角矩形 9"/>
          <p:cNvSpPr/>
          <p:nvPr/>
        </p:nvSpPr>
        <p:spPr>
          <a:xfrm rot="18892707">
            <a:off x="11575482" y="4724940"/>
            <a:ext cx="1182552" cy="59255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5B647"/>
              </a:gs>
              <a:gs pos="50000">
                <a:srgbClr val="F5B547"/>
              </a:gs>
              <a:gs pos="100000">
                <a:srgbClr val="F5B547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9" name="圆角矩形 8"/>
          <p:cNvSpPr/>
          <p:nvPr/>
        </p:nvSpPr>
        <p:spPr>
          <a:xfrm rot="18892707">
            <a:off x="10958768" y="4290531"/>
            <a:ext cx="1871249" cy="69440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1" name="圆角矩形 20"/>
          <p:cNvSpPr/>
          <p:nvPr/>
        </p:nvSpPr>
        <p:spPr>
          <a:xfrm rot="18892707">
            <a:off x="263030" y="5760844"/>
            <a:ext cx="1486772" cy="6364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0" name="圆角矩形 19"/>
          <p:cNvSpPr/>
          <p:nvPr/>
        </p:nvSpPr>
        <p:spPr>
          <a:xfrm rot="18892707">
            <a:off x="-445109" y="5319819"/>
            <a:ext cx="2270732" cy="77654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5" name="圆角矩形 24"/>
          <p:cNvSpPr/>
          <p:nvPr/>
        </p:nvSpPr>
        <p:spPr>
          <a:xfrm rot="18892707">
            <a:off x="9486016" y="1264935"/>
            <a:ext cx="1387089" cy="5003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7" name="圆角矩形 26"/>
          <p:cNvSpPr/>
          <p:nvPr/>
        </p:nvSpPr>
        <p:spPr>
          <a:xfrm rot="18892707">
            <a:off x="13350" y="2052327"/>
            <a:ext cx="673437" cy="1905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6" name="圆角矩形 25"/>
          <p:cNvSpPr/>
          <p:nvPr/>
        </p:nvSpPr>
        <p:spPr>
          <a:xfrm rot="18892707">
            <a:off x="-289925" y="2470903"/>
            <a:ext cx="732479" cy="27061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3" name="圆角矩形 22"/>
          <p:cNvSpPr/>
          <p:nvPr/>
        </p:nvSpPr>
        <p:spPr>
          <a:xfrm rot="18892707">
            <a:off x="-61805" y="2161979"/>
            <a:ext cx="1524908" cy="44939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2" name="圆角矩形 21"/>
          <p:cNvSpPr/>
          <p:nvPr/>
        </p:nvSpPr>
        <p:spPr>
          <a:xfrm rot="18892707">
            <a:off x="-248916" y="2896001"/>
            <a:ext cx="1172624" cy="38574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5"/>
          </a:p>
        </p:txBody>
      </p:sp>
      <p:sp>
        <p:nvSpPr>
          <p:cNvPr id="29" name="TextBox 143"/>
          <p:cNvSpPr txBox="1"/>
          <p:nvPr/>
        </p:nvSpPr>
        <p:spPr>
          <a:xfrm>
            <a:off x="635" y="2200910"/>
            <a:ext cx="12192000" cy="219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动态规划之</a:t>
            </a:r>
            <a:endParaRPr lang="zh-CN" altLang="en-US" sz="5690" dirty="0" smtClean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状态压缩</a:t>
            </a:r>
            <a:r>
              <a:rPr lang="en-US" altLang="zh-CN" sz="5690" dirty="0" smtClean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DP</a:t>
            </a:r>
            <a:endParaRPr lang="en-US" altLang="zh-CN" sz="5690" dirty="0" smtClean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64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06029 0.10487 L 4.16667E-6 -4.44444E-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525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71 0.1507 L -4.16667E-6 -1.48148E-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754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fill="hold" grpId="0" nodeType="withEffect">
                                  <p:stCondLst>
                                    <p:cond delay="640"/>
                                  </p:stCondLst>
                                  <p:childTnLst>
                                    <p:animMotion origin="layout" path="M -0.23008 0.4 L -2.29167E-6 7.40741E-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7" y="-20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3073 0.40139 L 2.77556E-17 -1.11111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36" y="-200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13099 0.22801 L -1.875E-6 3.33333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49" y="-11412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21771 0.37893 L 3.33333E-6 4.07407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85" y="-1895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28151 0.49004 L -8.33333E-7 2.59259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6" y="-2451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58477 1.01713 L 2.08333E-7 -1.85185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232" y="-5085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51329 0.89283 L 4.16667E-6 -3.33333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64" y="-44653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34948 0.60787 L 8.33333E-7 -2.59259E-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74" y="-3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bldLvl="0" animBg="1"/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10" grpId="0" bldLvl="0" animBg="1"/>
      <p:bldP spid="10" grpId="1" bldLvl="0" animBg="1"/>
      <p:bldP spid="9" grpId="0" bldLvl="0" animBg="1"/>
      <p:bldP spid="9" grpId="1" bldLvl="0" animBg="1"/>
      <p:bldP spid="21" grpId="0" bldLvl="0" animBg="1"/>
      <p:bldP spid="21" grpId="1" bldLvl="0" animBg="1"/>
      <p:bldP spid="20" grpId="0" bldLvl="0" animBg="1"/>
      <p:bldP spid="20" grpId="1" bldLvl="0" animBg="1"/>
      <p:bldP spid="25" grpId="0" bldLvl="0" animBg="1"/>
      <p:bldP spid="25" grpId="1" bldLvl="0" animBg="1"/>
      <p:bldP spid="27" grpId="0" bldLvl="0" animBg="1"/>
      <p:bldP spid="27" grpId="1" bldLvl="0" animBg="1"/>
      <p:bldP spid="26" grpId="0" bldLvl="0" animBg="1"/>
      <p:bldP spid="26" grpId="1" bldLvl="0" animBg="1"/>
      <p:bldP spid="23" grpId="0" bldLvl="0" animBg="1"/>
      <p:bldP spid="23" grpId="1" bldLvl="0" animBg="1"/>
      <p:bldP spid="22" grpId="0" bldLvl="0" animBg="1"/>
      <p:bldP spid="22" grpId="1" bldLvl="0" animBg="1"/>
      <p:bldP spid="2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43635" y="183515"/>
            <a:ext cx="9977120" cy="66294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09000" y="728980"/>
            <a:ext cx="2571750" cy="11842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09000" y="1913255"/>
            <a:ext cx="2571750" cy="11061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509000" y="4125595"/>
            <a:ext cx="2571750" cy="11322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705" y="4997450"/>
            <a:ext cx="5143500" cy="1381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187198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86355" y="1483995"/>
            <a:ext cx="7019925" cy="2209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87292" y="448712"/>
            <a:ext cx="4067810" cy="909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练习：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、P1896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互不侵犯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、P2704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炮兵阵地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187198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endParaRPr lang="en-US" altLang="zh-CN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4970" y="1391285"/>
            <a:ext cx="11402060" cy="4885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7210"/>
          <a:stretch>
            <a:fillRect/>
          </a:stretch>
        </p:blipFill>
        <p:spPr>
          <a:xfrm>
            <a:off x="942975" y="1267460"/>
            <a:ext cx="4886960" cy="5443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260" y="1327150"/>
            <a:ext cx="434340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7210"/>
          <a:stretch>
            <a:fillRect/>
          </a:stretch>
        </p:blipFill>
        <p:spPr>
          <a:xfrm>
            <a:off x="942975" y="1267460"/>
            <a:ext cx="4886960" cy="544322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043295" y="1267460"/>
            <a:ext cx="614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对于每一行放与不放，可以用二进制</a:t>
            </a:r>
            <a:r>
              <a:rPr 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来表示</a:t>
            </a:r>
            <a:endParaRPr 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42660" y="1830705"/>
            <a:ext cx="18999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[1 0 0]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[1 0 1]</a:t>
            </a:r>
            <a:endParaRPr lang="en-US" altLang="zh-CN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043295" y="2712085"/>
            <a:ext cx="6149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如果用多维数组存储每行状态，浪费</a:t>
            </a:r>
            <a:r>
              <a:rPr lang="zh-CN" altLang="en-US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空间</a:t>
            </a:r>
            <a:endParaRPr lang="zh-CN" altLang="en-US" sz="2400" b="1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43295" y="3223895"/>
            <a:ext cx="2740025" cy="829310"/>
            <a:chOff x="9517" y="5077"/>
            <a:chExt cx="4315" cy="1306"/>
          </a:xfrm>
        </p:grpSpPr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9517" y="5077"/>
              <a:ext cx="2992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[1 0 0]</a:t>
              </a:r>
              <a:endPara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[1 0 1]</a:t>
              </a:r>
              <a:endPara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flipV="1">
              <a:off x="11867" y="5394"/>
              <a:ext cx="863" cy="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>
              <p:custDataLst>
                <p:tags r:id="rId7"/>
              </p:custDataLst>
            </p:nvPr>
          </p:nvCxnSpPr>
          <p:spPr>
            <a:xfrm flipV="1">
              <a:off x="11867" y="5977"/>
              <a:ext cx="863" cy="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>
              <p:custDataLst>
                <p:tags r:id="rId8"/>
              </p:custDataLst>
            </p:nvPr>
          </p:nvSpPr>
          <p:spPr>
            <a:xfrm>
              <a:off x="12222" y="5077"/>
              <a:ext cx="16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4</a:t>
              </a:r>
              <a:endPara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  <a:p>
              <a:pPr algn="ctr"/>
              <a:r>
                <a:rPr lang="en-US" altLang="zh-CN" sz="2400" b="1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5</a:t>
              </a:r>
              <a:endPara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9035" y="4199890"/>
            <a:ext cx="3528060" cy="134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44955" y="949325"/>
            <a:ext cx="9102090" cy="5788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80870" y="1044575"/>
            <a:ext cx="780288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870" y="1878965"/>
            <a:ext cx="5958840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870" y="2675255"/>
            <a:ext cx="6309360" cy="586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645" y="2675255"/>
            <a:ext cx="1409700" cy="845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0760" y="2682875"/>
            <a:ext cx="1402080" cy="838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0870" y="3342005"/>
            <a:ext cx="3832860" cy="1463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3565" y="4892675"/>
            <a:ext cx="9829800" cy="5562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3565" y="5511165"/>
            <a:ext cx="5821680" cy="1287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3945" y="1403350"/>
            <a:ext cx="1038606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2221230"/>
            <a:ext cx="4463415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35" y="2221230"/>
            <a:ext cx="658304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35" y="2840355"/>
            <a:ext cx="6808470" cy="3893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3945" y="1403350"/>
            <a:ext cx="10386060" cy="609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2221230"/>
            <a:ext cx="4463415" cy="619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635" y="2221230"/>
            <a:ext cx="6583045" cy="6000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635" y="2840355"/>
            <a:ext cx="6808470" cy="38931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410" y="2840355"/>
            <a:ext cx="7570470" cy="21570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0505" y="5121910"/>
            <a:ext cx="4924425" cy="1438275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11" idx="1"/>
          </p:cNvCxnSpPr>
          <p:nvPr/>
        </p:nvCxnSpPr>
        <p:spPr>
          <a:xfrm flipV="1">
            <a:off x="3157855" y="3919220"/>
            <a:ext cx="884555" cy="179768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2" idx="1"/>
          </p:cNvCxnSpPr>
          <p:nvPr/>
        </p:nvCxnSpPr>
        <p:spPr>
          <a:xfrm flipV="1">
            <a:off x="4169410" y="5841365"/>
            <a:ext cx="1141095" cy="49276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3930" y="2821305"/>
            <a:ext cx="3028950" cy="3171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083698" y="313245"/>
            <a:ext cx="797406" cy="797406"/>
            <a:chOff x="3529981" y="507683"/>
            <a:chExt cx="598350" cy="598350"/>
          </a:xfrm>
        </p:grpSpPr>
        <p:sp>
          <p:nvSpPr>
            <p:cNvPr id="3" name="椭圆 2"/>
            <p:cNvSpPr/>
            <p:nvPr/>
          </p:nvSpPr>
          <p:spPr>
            <a:xfrm>
              <a:off x="3529981" y="507683"/>
              <a:ext cx="598350" cy="59835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95000"/>
                    <a:lumOff val="5000"/>
                  </a:schemeClr>
                </a:gs>
                <a:gs pos="0">
                  <a:schemeClr val="bg1">
                    <a:lumMod val="75000"/>
                  </a:schemeClr>
                </a:gs>
                <a:gs pos="70000">
                  <a:srgbClr val="FAFAFA"/>
                </a:gs>
              </a:gsLst>
              <a:lin ang="8100000" scaled="1"/>
              <a:tileRect/>
            </a:gradFill>
            <a:ln w="25400">
              <a:solidFill>
                <a:schemeClr val="bg1"/>
              </a:solidFill>
            </a:ln>
            <a:effectLst>
              <a:outerShdw blurRad="254000" dist="190500" dir="8100000" algn="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135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75138" y="557418"/>
              <a:ext cx="532711" cy="49888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3730" dirty="0">
                  <a:solidFill>
                    <a:schemeClr val="accent2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latin typeface="Arial" panose="020B0604020202020204" pitchFamily="34" charset="0"/>
                  <a:ea typeface="微软雅黑" panose="020B0503020204020204" charset="-122"/>
                  <a:cs typeface="Arial" panose="020B0604020202020204" pitchFamily="34" charset="0"/>
                </a:rPr>
                <a:t>02</a:t>
              </a:r>
              <a:endParaRPr lang="zh-CN" altLang="en-US" sz="3730" dirty="0">
                <a:solidFill>
                  <a:schemeClr val="accent2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2087292" y="448712"/>
            <a:ext cx="3223260" cy="5003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状态压缩</a:t>
            </a:r>
            <a:r>
              <a:rPr lang="en-US" altLang="zh-CN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sz="2655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：小国王</a:t>
            </a:r>
            <a:endParaRPr lang="zh-CN" altLang="en-US" sz="2655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120" y="1410970"/>
            <a:ext cx="11795760" cy="4741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895" y="2200910"/>
            <a:ext cx="4495800" cy="5429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435" y="5486400"/>
            <a:ext cx="7162800" cy="113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commondata" val="eyJoZGlkIjoiOTJlOGE3N2UxNTc0MmVjZTcyMjcxM2JiNzQwYmMxOD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14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5D76"/>
      </a:accent1>
      <a:accent2>
        <a:srgbClr val="FE8D2F"/>
      </a:accent2>
      <a:accent3>
        <a:srgbClr val="165D76"/>
      </a:accent3>
      <a:accent4>
        <a:srgbClr val="FE8D2F"/>
      </a:accent4>
      <a:accent5>
        <a:srgbClr val="165D76"/>
      </a:accent5>
      <a:accent6>
        <a:srgbClr val="FE8D2F"/>
      </a:accent6>
      <a:hlink>
        <a:srgbClr val="165D76"/>
      </a:hlink>
      <a:folHlink>
        <a:srgbClr val="FE8D2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WPS 演示</Application>
  <PresentationFormat>宽屏</PresentationFormat>
  <Paragraphs>59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Agency FB</vt:lpstr>
      <vt:lpstr>Trebuchet MS</vt:lpstr>
      <vt:lpstr>微软雅黑</vt:lpstr>
      <vt:lpstr>黑体</vt:lpstr>
      <vt:lpstr>Arial Unicode MS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冰仔</cp:lastModifiedBy>
  <cp:revision>156</cp:revision>
  <dcterms:created xsi:type="dcterms:W3CDTF">2019-06-19T02:08:00Z</dcterms:created>
  <dcterms:modified xsi:type="dcterms:W3CDTF">2024-05-15T01:55:12Z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7EAE1DAD62A3442B93D66D43265BFB2C_11</vt:lpwstr>
  </property>
</Properties>
</file>