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659" r:id="rId3"/>
    <p:sldId id="660" r:id="rId4"/>
    <p:sldId id="661" r:id="rId5"/>
    <p:sldId id="654" r:id="rId6"/>
    <p:sldId id="655" r:id="rId7"/>
    <p:sldId id="656" r:id="rId8"/>
    <p:sldId id="657" r:id="rId9"/>
    <p:sldId id="663" r:id="rId10"/>
    <p:sldId id="384" r:id="rId11"/>
    <p:sldId id="597" r:id="rId13"/>
    <p:sldId id="603" r:id="rId14"/>
    <p:sldId id="605" r:id="rId15"/>
    <p:sldId id="622" r:id="rId16"/>
    <p:sldId id="624" r:id="rId17"/>
    <p:sldId id="634" r:id="rId18"/>
    <p:sldId id="626" r:id="rId19"/>
    <p:sldId id="623" r:id="rId20"/>
    <p:sldId id="606" r:id="rId21"/>
    <p:sldId id="610" r:id="rId22"/>
    <p:sldId id="612" r:id="rId23"/>
    <p:sldId id="664" r:id="rId24"/>
    <p:sldId id="665" r:id="rId25"/>
    <p:sldId id="714" r:id="rId26"/>
    <p:sldId id="666" r:id="rId27"/>
    <p:sldId id="684" r:id="rId28"/>
    <p:sldId id="689" r:id="rId29"/>
    <p:sldId id="685" r:id="rId30"/>
    <p:sldId id="687" r:id="rId31"/>
    <p:sldId id="688" r:id="rId32"/>
    <p:sldId id="694" r:id="rId33"/>
    <p:sldId id="705" r:id="rId34"/>
    <p:sldId id="706" r:id="rId35"/>
    <p:sldId id="707" r:id="rId36"/>
    <p:sldId id="708" r:id="rId37"/>
    <p:sldId id="709" r:id="rId38"/>
    <p:sldId id="710" r:id="rId39"/>
    <p:sldId id="711" r:id="rId40"/>
    <p:sldId id="712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C8EAD"/>
    <a:srgbClr val="FFC000"/>
    <a:srgbClr val="333333"/>
    <a:srgbClr val="FFBF2B"/>
    <a:srgbClr val="F3C712"/>
    <a:srgbClr val="5E3824"/>
    <a:srgbClr val="29354B"/>
    <a:srgbClr val="A7B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6" autoAdjust="0"/>
    <p:restoredTop sz="92468" autoAdjust="0"/>
  </p:normalViewPr>
  <p:slideViewPr>
    <p:cSldViewPr snapToGrid="0" showGuides="1">
      <p:cViewPr varScale="1">
        <p:scale>
          <a:sx n="96" d="100"/>
          <a:sy n="96" d="100"/>
        </p:scale>
        <p:origin x="-102" y="-156"/>
      </p:cViewPr>
      <p:guideLst>
        <p:guide orient="horz" pos="2206"/>
        <p:guide pos="2873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3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54347A6-376E-408F-81EC-9B1C24CEBE4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206E784-ABA1-423B-83F5-5F35CB3BC82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6050" y="1858963"/>
            <a:ext cx="531495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3394" y="3836759"/>
            <a:ext cx="5314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8294"/>
            <a:ext cx="30861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363600"/>
            <a:ext cx="78867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4656" y="121429"/>
            <a:ext cx="8974689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5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500" y="4201200"/>
            <a:ext cx="55269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889019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3596905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300" y="0"/>
            <a:ext cx="78867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82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106873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106873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500" y="1857600"/>
            <a:ext cx="53163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754380"/>
            <a:ext cx="31239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5438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56380"/>
            <a:ext cx="31239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1348" y="365125"/>
            <a:ext cx="1414001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49" y="365125"/>
            <a:ext cx="630677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7765" y="1"/>
            <a:ext cx="78867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9579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9.png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3.png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png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2" Type="http://schemas.openxmlformats.org/officeDocument/2006/relationships/image" Target="../media/image19.png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505" y="442595"/>
            <a:ext cx="6143625" cy="5553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6145"/>
          <p:cNvSpPr>
            <a:spLocks noGrp="1"/>
          </p:cNvSpPr>
          <p:nvPr/>
        </p:nvSpPr>
        <p:spPr>
          <a:xfrm>
            <a:off x="-345440" y="85090"/>
            <a:ext cx="8229600" cy="6524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第一节  树的概念----树的定义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文本占位符 6146"/>
          <p:cNvSpPr>
            <a:spLocks noGrp="1"/>
          </p:cNvSpPr>
          <p:nvPr>
            <p:ph type="body" idx="1"/>
          </p:nvPr>
        </p:nvSpPr>
        <p:spPr>
          <a:xfrm>
            <a:off x="628650" y="737598"/>
            <a:ext cx="7886700" cy="5219020"/>
          </a:xfrm>
        </p:spPr>
        <p:txBody>
          <a:bodyPr/>
          <a:p>
            <a:pPr>
              <a:lnSpc>
                <a:spcPct val="15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一棵树是由n（n&gt;0）个元素组成的有限集合，其中：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（1）每个元素称为结点(node)；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（2）有一个特定的结点，称为根结点或树根（root）；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（3）除根结点外，其余结点能分成m（m&gt;=0）个互不相交的有限集合T</a:t>
            </a:r>
            <a:r>
              <a:rPr lang="zh-CN" altLang="en-US" sz="2000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zh-CN" altLang="en-US" sz="20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,T</a:t>
            </a:r>
            <a:r>
              <a:rPr lang="zh-CN" altLang="en-US" sz="20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,……T</a:t>
            </a:r>
            <a:r>
              <a:rPr lang="zh-CN" altLang="en-US" sz="2000" b="1" baseline="-25000" dirty="0">
                <a:latin typeface="宋体" panose="02010600030101010101" pitchFamily="2" charset="-122"/>
                <a:ea typeface="宋体" panose="02010600030101010101" pitchFamily="2" charset="-122"/>
                <a:sym typeface="Arial" panose="020B0604020202020204" pitchFamily="34" charset="0"/>
              </a:rPr>
              <a:t>m-1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。其中的每个子集又都是一棵树，这些集合称为这棵树的子树。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	如下图是一棵典型的树：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3912870" y="3836670"/>
          <a:ext cx="441166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43450" imgH="3105150" progId="PBrush">
                  <p:embed/>
                </p:oleObj>
              </mc:Choice>
              <mc:Fallback>
                <p:oleObj name="" r:id="rId1" imgW="4743450" imgH="31051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12870" y="3836670"/>
                        <a:ext cx="4411663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4085" y="725805"/>
            <a:ext cx="72542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1"/>
              <a:t>1</a:t>
            </a:r>
            <a:r>
              <a:rPr lang="zh-CN" altLang="zh-CN" sz="4000" b="1"/>
              <a:t>、结点的度</a:t>
            </a:r>
            <a:endParaRPr lang="zh-CN" altLang="zh-CN" sz="4000" b="1"/>
          </a:p>
          <a:p>
            <a:pPr>
              <a:lnSpc>
                <a:spcPct val="150000"/>
              </a:lnSpc>
            </a:pPr>
            <a:r>
              <a:rPr lang="en-US" altLang="zh-CN" sz="4000" b="1"/>
              <a:t>2</a:t>
            </a:r>
            <a:r>
              <a:rPr lang="zh-CN" altLang="en-US" sz="4000" b="1"/>
              <a:t>、树的度</a:t>
            </a:r>
            <a:endParaRPr lang="zh-CN" altLang="en-US" sz="4000" b="1"/>
          </a:p>
          <a:p>
            <a:pPr>
              <a:lnSpc>
                <a:spcPct val="150000"/>
              </a:lnSpc>
            </a:pPr>
            <a:r>
              <a:rPr lang="en-US" altLang="zh-CN" sz="4000" b="1"/>
              <a:t>3</a:t>
            </a:r>
            <a:r>
              <a:rPr lang="zh-CN" altLang="en-US" sz="4000" b="1"/>
              <a:t>、路径长度</a:t>
            </a:r>
            <a:endParaRPr lang="zh-CN" altLang="en-US" sz="4000" b="1"/>
          </a:p>
          <a:p>
            <a:pPr>
              <a:lnSpc>
                <a:spcPct val="150000"/>
              </a:lnSpc>
            </a:pPr>
            <a:r>
              <a:rPr lang="en-US" altLang="zh-CN" sz="4000" b="1"/>
              <a:t>4</a:t>
            </a:r>
            <a:r>
              <a:rPr lang="zh-CN" altLang="en-US" sz="4000" b="1"/>
              <a:t>、</a:t>
            </a:r>
            <a:r>
              <a:rPr lang="zh-CN" altLang="en-US" sz="4000" b="1">
                <a:sym typeface="+mn-ea"/>
              </a:rPr>
              <a:t>树的深度</a:t>
            </a:r>
            <a:endParaRPr lang="zh-CN" altLang="en-US" sz="4000" b="1"/>
          </a:p>
          <a:p>
            <a:pPr>
              <a:lnSpc>
                <a:spcPct val="150000"/>
              </a:lnSpc>
            </a:pPr>
            <a:r>
              <a:rPr lang="en-US" altLang="zh-CN" sz="4000" b="1"/>
              <a:t>5</a:t>
            </a:r>
            <a:r>
              <a:rPr lang="zh-CN" altLang="en-US" sz="4000" b="1"/>
              <a:t>、</a:t>
            </a:r>
            <a:r>
              <a:rPr lang="zh-CN" altLang="en-US" sz="4000" b="1">
                <a:sym typeface="+mn-ea"/>
              </a:rPr>
              <a:t>父节点、子节点、兄弟节点</a:t>
            </a:r>
            <a:endParaRPr lang="zh-CN" altLang="en-US" sz="4000" b="1"/>
          </a:p>
          <a:p>
            <a:pPr>
              <a:lnSpc>
                <a:spcPct val="150000"/>
              </a:lnSpc>
            </a:pPr>
            <a:r>
              <a:rPr lang="en-US" altLang="zh-CN" sz="4000" b="1"/>
              <a:t>6</a:t>
            </a:r>
            <a:r>
              <a:rPr lang="zh-CN" altLang="en-US" sz="4000" b="1"/>
              <a:t>、森林</a:t>
            </a:r>
            <a:endParaRPr lang="zh-CN" altLang="en-US" sz="4000" b="1"/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4256405" y="1233805"/>
          <a:ext cx="4609465" cy="304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43450" imgH="3105150" progId="PBrush">
                  <p:embed/>
                </p:oleObj>
              </mc:Choice>
              <mc:Fallback>
                <p:oleObj name="" r:id="rId1" imgW="4743450" imgH="31051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56405" y="1233805"/>
                        <a:ext cx="4609465" cy="304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/>
        </p:nvSpPr>
        <p:spPr>
          <a:xfrm>
            <a:off x="481965" y="22225"/>
            <a:ext cx="2286000" cy="6527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树的遍历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260" y="1057275"/>
            <a:ext cx="828548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A、先序（根）遍历</a:t>
            </a:r>
            <a:r>
              <a:rPr lang="zh-CN" altLang="en-US" sz="2000" b="1" dirty="0">
                <a:solidFill>
                  <a:srgbClr val="333333"/>
                </a:solidFill>
                <a:latin typeface="宋体" panose="02010600030101010101" pitchFamily="2" charset="-122"/>
                <a:sym typeface="+mn-ea"/>
              </a:rPr>
              <a:t>：先访问根结点，再从左到右按照先序思想遍历各棵子树。如上图先序遍历的结果为：125634789；</a:t>
            </a:r>
            <a:endParaRPr lang="zh-CN" altLang="en-US" sz="20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B、后序（根）遍历</a:t>
            </a:r>
            <a:r>
              <a:rPr lang="zh-CN" altLang="en-US" sz="2000" b="1" dirty="0">
                <a:solidFill>
                  <a:srgbClr val="333333"/>
                </a:solidFill>
                <a:latin typeface="宋体" panose="02010600030101010101" pitchFamily="2" charset="-122"/>
                <a:sym typeface="+mn-ea"/>
              </a:rPr>
              <a:t>：先从左到右遍历各棵子树，再访问根结点。如上图后序遍历的结果为：562389741；</a:t>
            </a:r>
            <a:endParaRPr lang="zh-CN" altLang="en-US" sz="20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C、层次遍历</a:t>
            </a:r>
            <a:r>
              <a:rPr lang="zh-CN" altLang="en-US" sz="2000" b="1" dirty="0">
                <a:solidFill>
                  <a:srgbClr val="333333"/>
                </a:solidFill>
                <a:latin typeface="宋体" panose="02010600030101010101" pitchFamily="2" charset="-122"/>
                <a:sym typeface="+mn-ea"/>
              </a:rPr>
              <a:t>：按层次从小到大逐个访问，同一层次按照从左到右的次序。如上图层次遍历的结果为：123456789；</a:t>
            </a:r>
            <a:endParaRPr lang="zh-CN" altLang="en-US" sz="2000" b="1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D、叶结点遍历：</a:t>
            </a:r>
            <a:r>
              <a:rPr lang="zh-CN" altLang="en-US" sz="2000" b="1" dirty="0">
                <a:solidFill>
                  <a:srgbClr val="333333"/>
                </a:solidFill>
                <a:latin typeface="宋体" panose="02010600030101010101" pitchFamily="2" charset="-122"/>
                <a:sym typeface="+mn-ea"/>
              </a:rPr>
              <a:t>有时把所有的数据信息都存放在叶结点中，而其余结点都是用来表示数据之间的某种分支或层次关系，这种情况就用这种方法。如上图按照这个思想访问的结果为：56389；</a:t>
            </a:r>
            <a:endParaRPr lang="zh-CN" altLang="en-US" sz="2000" b="1" dirty="0">
              <a:solidFill>
                <a:srgbClr val="333333"/>
              </a:solidFill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18895" y="101600"/>
            <a:ext cx="50863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二叉树----二叉树基本概念</a:t>
            </a:r>
            <a:endParaRPr lang="zh-CN" altLang="en-US" sz="3200" b="1" dirty="0">
              <a:solidFill>
                <a:srgbClr val="FFFF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" y="892175"/>
            <a:ext cx="89833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二叉树（binary tree,简写成BT）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是一种特殊的树型结构，它的度数为2的树。即二叉树的每个结点最多有两个子结点。每个结点的子结点分别称为左孩子、右孩子，它的两棵子树分别称为左子树、右子树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913765" y="2543810"/>
          <a:ext cx="7461250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6334125" imgH="2105025" progId="PBrush">
                  <p:embed/>
                </p:oleObj>
              </mc:Choice>
              <mc:Fallback>
                <p:oleObj name="" r:id="rId1" imgW="6334125" imgH="2105025" progId="PBrus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765" y="2543810"/>
                        <a:ext cx="7461250" cy="234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400" y="5078730"/>
            <a:ext cx="8864600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前面引入的树的术语也基本适用于二叉树，但二叉树与树也有很多不同，</a:t>
            </a:r>
            <a:endParaRPr lang="zh-CN" altLang="en-US" sz="20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如：首先二叉树的每个结点至多只能有两个结点，二叉树可以为空，二叉树</a:t>
            </a:r>
            <a:endParaRPr lang="zh-CN" altLang="en-US" sz="2000" b="1" dirty="0"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一定是有序的，通过它的左、右子树关系体现出来。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855" y="977265"/>
            <a:ext cx="79806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【性质1】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在二叉树的第i层上最多有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           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个结点（i&gt;=1）。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3670" y="691515"/>
            <a:ext cx="1443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4000" b="1" baseline="300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i-1</a:t>
            </a:r>
            <a:endParaRPr lang="zh-CN" altLang="en-US" sz="4000" b="1" baseline="30000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7855" y="1700530"/>
            <a:ext cx="76873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【性质2】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深度为k的二叉树至多有</a:t>
            </a:r>
            <a:r>
              <a:rPr lang="zh-CN" altLang="en-US" sz="2000" b="1" u="sng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          </a:t>
            </a:r>
            <a:r>
              <a:rPr lang="zh-CN" altLang="en-US" sz="2000" b="1" dirty="0">
                <a:latin typeface="宋体" panose="02010600030101010101" pitchFamily="2" charset="-122"/>
                <a:sym typeface="+mn-ea"/>
              </a:rPr>
              <a:t>个结点（k&gt;=1）。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34230" y="1447165"/>
            <a:ext cx="14439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2</a:t>
            </a:r>
            <a:r>
              <a:rPr lang="en-US" altLang="zh-CN" sz="4000" b="1" baseline="300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k</a:t>
            </a:r>
            <a:r>
              <a:rPr lang="en-US" altLang="zh-CN" sz="4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-1</a:t>
            </a:r>
            <a:endParaRPr lang="en-US" altLang="zh-CN" sz="4000" b="1" baseline="30000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7720" y="2237740"/>
            <a:ext cx="7450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一棵深度为k且有2</a:t>
            </a:r>
            <a:r>
              <a:rPr lang="zh-CN" altLang="en-US" sz="2000" b="1" baseline="30000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k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–1个结点的二叉树称为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满二叉树。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8490" y="2814955"/>
            <a:ext cx="79800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若设二叉树的深度为h，除第 h 层外，其它各层 (1～h-1) 的结点数都达到最大个数，第 h 层所有的结点都连续集中在最左边，这就是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完全二叉树。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8674" name="组合 28673"/>
          <p:cNvGrpSpPr>
            <a:grpSpLocks noChangeAspect="1"/>
          </p:cNvGrpSpPr>
          <p:nvPr/>
        </p:nvGrpSpPr>
        <p:grpSpPr>
          <a:xfrm>
            <a:off x="2745105" y="3510280"/>
            <a:ext cx="4791075" cy="3241040"/>
            <a:chOff x="0" y="0"/>
            <a:chExt cx="11002" cy="7441"/>
          </a:xfrm>
        </p:grpSpPr>
        <p:graphicFrame>
          <p:nvGraphicFramePr>
            <p:cNvPr id="28675" name="对象 28674"/>
            <p:cNvGraphicFramePr>
              <a:graphicFrameLocks noChangeAspect="1"/>
            </p:cNvGraphicFramePr>
            <p:nvPr/>
          </p:nvGraphicFramePr>
          <p:xfrm>
            <a:off x="0" y="9"/>
            <a:ext cx="5502" cy="3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4105275" imgH="2419350" progId="PBrush">
                    <p:embed/>
                  </p:oleObj>
                </mc:Choice>
                <mc:Fallback>
                  <p:oleObj name="" r:id="rId1" imgW="4105275" imgH="2419350" progId="PBrush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9"/>
                          <a:ext cx="5502" cy="3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对象 28675"/>
            <p:cNvGraphicFramePr>
              <a:graphicFrameLocks noChangeAspect="1"/>
            </p:cNvGraphicFramePr>
            <p:nvPr/>
          </p:nvGraphicFramePr>
          <p:xfrm>
            <a:off x="5512" y="0"/>
            <a:ext cx="5491" cy="3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3733800" imgH="2457450" progId="PBrush">
                    <p:embed/>
                  </p:oleObj>
                </mc:Choice>
                <mc:Fallback>
                  <p:oleObj name="" r:id="rId3" imgW="3733800" imgH="2457450" progId="PBrush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512" y="0"/>
                          <a:ext cx="5491" cy="3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对象 28676"/>
            <p:cNvGraphicFramePr>
              <a:graphicFrameLocks noChangeAspect="1"/>
            </p:cNvGraphicFramePr>
            <p:nvPr/>
          </p:nvGraphicFramePr>
          <p:xfrm>
            <a:off x="2" y="3277"/>
            <a:ext cx="5500" cy="4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2790825" imgH="2428875" progId="PBrush">
                    <p:embed/>
                  </p:oleObj>
                </mc:Choice>
                <mc:Fallback>
                  <p:oleObj name="" r:id="rId5" imgW="2790825" imgH="2428875" progId="PBrush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" y="3277"/>
                          <a:ext cx="5500" cy="41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对象 28677"/>
            <p:cNvGraphicFramePr>
              <a:graphicFrameLocks noChangeAspect="1"/>
            </p:cNvGraphicFramePr>
            <p:nvPr/>
          </p:nvGraphicFramePr>
          <p:xfrm>
            <a:off x="5480" y="3272"/>
            <a:ext cx="5523" cy="4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3352800" imgH="1943100" progId="PBrush">
                    <p:embed/>
                  </p:oleObj>
                </mc:Choice>
                <mc:Fallback>
                  <p:oleObj name="" r:id="rId7" imgW="3352800" imgH="1943100" progId="PBrush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80" y="3272"/>
                          <a:ext cx="5523" cy="4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【性质3】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对任意一棵二叉树，如果其叶结点数为n0，度为2的结点数为n2，则一定满足：n0=n2+1。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7855" y="1983468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505" indent="-230505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【性质4】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具有n个结点的完全二叉树的深度为floor(log2</a:t>
            </a:r>
            <a:r>
              <a:rPr lang="zh-CN" altLang="en-US" sz="2000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)+1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/>
        </p:nvSpPr>
        <p:spPr>
          <a:xfrm>
            <a:off x="1127760" y="21590"/>
            <a:ext cx="2592070" cy="6527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FFFF00"/>
                </a:solidFill>
              </a:rPr>
              <a:t>遍历二叉树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0340" y="674370"/>
            <a:ext cx="87839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所谓二叉树的遍历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是指按一定的规律和次序访问树中的各个结点，而且每个结点仅被访问一次。遍历一般按照从左到右的顺序，共有3种遍历方法，先（根）序遍历，中（根）序遍历，后（根）序遍历。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340" y="2982595"/>
            <a:ext cx="58026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㈠先序遍历的操作定义如下：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若二叉树为空，则空操作，否则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①访问根结点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②先序遍历左子树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③先序遍历右子树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0964" name="对象 40963"/>
          <p:cNvGraphicFramePr>
            <a:graphicFrameLocks noChangeAspect="1"/>
          </p:cNvGraphicFramePr>
          <p:nvPr/>
        </p:nvGraphicFramePr>
        <p:xfrm>
          <a:off x="5638800" y="3334385"/>
          <a:ext cx="286385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90800" imgH="2095500" progId="PBrush">
                  <p:embed/>
                </p:oleObj>
              </mc:Choice>
              <mc:Fallback>
                <p:oleObj name="" r:id="rId1" imgW="2590800" imgH="2095500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34385"/>
                        <a:ext cx="2863850" cy="231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文本框 40964"/>
          <p:cNvSpPr txBox="1"/>
          <p:nvPr/>
        </p:nvSpPr>
        <p:spPr>
          <a:xfrm>
            <a:off x="5251450" y="2505075"/>
            <a:ext cx="379730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先序遍历此图结果为：124753689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985" y="2357755"/>
            <a:ext cx="522478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㈡中序遍历的操作定义如下：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若二叉树为空，则空操作，否则                           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①中序遍历左子树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　	②访问根结点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③中序遍历右子树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1987" name="对象 41986"/>
          <p:cNvGraphicFramePr>
            <a:graphicFrameLocks noChangeAspect="1"/>
          </p:cNvGraphicFramePr>
          <p:nvPr/>
        </p:nvGraphicFramePr>
        <p:xfrm>
          <a:off x="5639118" y="2742248"/>
          <a:ext cx="2865437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590800" imgH="2095500" progId="PBrush">
                  <p:embed/>
                </p:oleObj>
              </mc:Choice>
              <mc:Fallback>
                <p:oleObj name="" r:id="rId1" imgW="2590800" imgH="2095500" progId="PBrush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9118" y="2742248"/>
                        <a:ext cx="2865437" cy="231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文本框 41987"/>
          <p:cNvSpPr txBox="1"/>
          <p:nvPr/>
        </p:nvSpPr>
        <p:spPr>
          <a:xfrm>
            <a:off x="4792345" y="1614488"/>
            <a:ext cx="362458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p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</a:rPr>
              <a:t>中序遍历此图结果为：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</a:rPr>
              <a:t>742513869</a:t>
            </a:r>
            <a:endParaRPr lang="en-US" altLang="zh-CN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2085" y="2188210"/>
            <a:ext cx="545592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㈢后序遍历的操作定义如下：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若二叉树为空，则空操作，否则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①后序遍历左子树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②后序遍历右子树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	③访问根结点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3011" name="对象 43010"/>
          <p:cNvGraphicFramePr>
            <a:graphicFrameLocks noChangeAspect="1"/>
          </p:cNvGraphicFramePr>
          <p:nvPr/>
        </p:nvGraphicFramePr>
        <p:xfrm>
          <a:off x="5518468" y="2269808"/>
          <a:ext cx="2865437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90800" imgH="2095500" progId="PBrush">
                  <p:embed/>
                </p:oleObj>
              </mc:Choice>
              <mc:Fallback>
                <p:oleObj name="" r:id="rId1" imgW="2590800" imgH="20955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8468" y="2269808"/>
                        <a:ext cx="2865437" cy="231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文本框 43011"/>
          <p:cNvSpPr txBox="1"/>
          <p:nvPr/>
        </p:nvSpPr>
        <p:spPr>
          <a:xfrm>
            <a:off x="5139055" y="1690053"/>
            <a:ext cx="3624580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anchor="t"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后序遍历此图结果为：745289631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1443" name="文本占位符 61442"/>
          <p:cNvSpPr>
            <a:spLocks noGrp="1"/>
          </p:cNvSpPr>
          <p:nvPr>
            <p:ph type="body" idx="1"/>
          </p:nvPr>
        </p:nvSpPr>
        <p:spPr>
          <a:xfrm>
            <a:off x="54610" y="725805"/>
            <a:ext cx="10306685" cy="5555615"/>
          </a:xfrm>
        </p:spPr>
        <p:txBody>
          <a:bodyPr>
            <a:noAutofit/>
          </a:bodyPr>
          <a:p>
            <a:pPr>
              <a:lnSpc>
                <a:spcPct val="150000"/>
              </a:lnSpc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1、一棵完全二叉树的结点总数为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，其叶结点数为         。</a:t>
            </a: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A.7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B.8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  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C.9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           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D.10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 二叉树第10层的结点数的最大数目为      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　A.10            B.100              C.512           D.1024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3、一棵深度为K的满二叉树有（    ）个结点。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　　A.2</a:t>
            </a:r>
            <a:r>
              <a:rPr lang="zh-CN" altLang="en-US" sz="2000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          B.2</a:t>
            </a:r>
            <a:r>
              <a:rPr lang="zh-CN" altLang="en-US" sz="2000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C.2*K           D.2*K-1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4、对任何一棵二叉树T，设n0、n1、n2分别是度数为0、1、2的顶点数，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则下列判断中正确的是         。</a:t>
            </a:r>
            <a:endParaRPr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 A.n0=n2+1	    B.n1=n0+1	         C. n2=n0+1       D.n2=n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zh-CN" altLang="en-US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34565" y="351790"/>
            <a:ext cx="4817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头文件：</a:t>
            </a:r>
            <a:r>
              <a:rPr lang="en-US" altLang="zh-CN" sz="2400" b="1">
                <a:solidFill>
                  <a:srgbClr val="FF0000"/>
                </a:solidFill>
              </a:rPr>
              <a:t>#include&lt;queue&gt;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4565" y="969010"/>
            <a:ext cx="4572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声明：queue&lt;数据类型&gt; 队列名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/>
              <a:t>例：</a:t>
            </a:r>
            <a:endParaRPr lang="zh-CN" altLang="en-US"/>
          </a:p>
          <a:p>
            <a:r>
              <a:rPr lang="zh-CN" altLang="en-US" b="1"/>
              <a:t>queue&lt;int&gt; q1;</a:t>
            </a:r>
            <a:endParaRPr lang="zh-CN" altLang="en-US" b="1"/>
          </a:p>
          <a:p>
            <a:r>
              <a:rPr lang="zh-CN" altLang="en-US" b="1"/>
              <a:t>queue&lt;char&gt; q2;</a:t>
            </a:r>
            <a:endParaRPr lang="zh-CN" altLang="en-US" b="1"/>
          </a:p>
          <a:p>
            <a:r>
              <a:rPr lang="zh-CN" altLang="en-US" b="1"/>
              <a:t>queue&lt;node&gt; q3; //node 为结构体名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234565" y="302514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rgbClr val="FF0000"/>
                </a:solidFill>
                <a:sym typeface="+mn-ea"/>
              </a:rPr>
              <a:t>基本操作：</a:t>
            </a:r>
            <a:endParaRPr 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34565" y="3696335"/>
            <a:ext cx="635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先定义一个整型队列 q</a:t>
            </a:r>
            <a:endParaRPr lang="zh-CN" altLang="en-US" b="1"/>
          </a:p>
          <a:p>
            <a:r>
              <a:rPr lang="zh-CN" altLang="en-US" b="1"/>
              <a:t>queue&lt;int&gt; q;</a:t>
            </a:r>
            <a:endParaRPr lang="zh-CN" altLang="en-US" b="1"/>
          </a:p>
          <a:p>
            <a:r>
              <a:rPr lang="zh-CN" altLang="en-US" b="1"/>
              <a:t>q.size();//返回q里元素个数</a:t>
            </a:r>
            <a:endParaRPr lang="zh-CN" altLang="en-US" b="1"/>
          </a:p>
          <a:p>
            <a:r>
              <a:rPr lang="zh-CN" altLang="en-US" b="1"/>
              <a:t>q.empty();//查看q是否为空，空返回true，否则返回false</a:t>
            </a:r>
            <a:endParaRPr lang="zh-CN" altLang="en-US" b="1"/>
          </a:p>
          <a:p>
            <a:r>
              <a:rPr lang="zh-CN" altLang="en-US" b="1"/>
              <a:t>q.push(w);//在q的队尾插入w</a:t>
            </a:r>
            <a:endParaRPr lang="zh-CN" altLang="en-US" b="1"/>
          </a:p>
          <a:p>
            <a:r>
              <a:rPr lang="zh-CN" altLang="en-US" b="1"/>
              <a:t>q.pop();//删掉q的第一个元素</a:t>
            </a:r>
            <a:endParaRPr lang="zh-CN" altLang="en-US" b="1"/>
          </a:p>
          <a:p>
            <a:r>
              <a:rPr lang="zh-CN" altLang="en-US" b="1"/>
              <a:t>q.front();//返回q的第一个元素</a:t>
            </a:r>
            <a:endParaRPr lang="zh-CN" altLang="en-US" b="1"/>
          </a:p>
          <a:p>
            <a:r>
              <a:rPr lang="zh-CN" altLang="en-US" b="1"/>
              <a:t>q.back();//返回q的末尾元素</a:t>
            </a:r>
            <a:endParaRPr lang="zh-CN" altLang="en-US" b="1"/>
          </a:p>
          <a:p>
            <a:endParaRPr lang="zh-CN" altLang="en-US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3490" name="文本占位符 63489"/>
          <p:cNvSpPr>
            <a:spLocks noGrp="1"/>
          </p:cNvSpPr>
          <p:nvPr>
            <p:ph type="body" idx="1"/>
          </p:nvPr>
        </p:nvSpPr>
        <p:spPr>
          <a:xfrm>
            <a:off x="-13335" y="-217170"/>
            <a:ext cx="9022715" cy="634873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  <a:buClrTx/>
              <a:buSzTx/>
              <a:buNone/>
            </a:pP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一颗二叉树的中序遍历序列为DGBAECHF，后序遍历序列为GDBEHFCA，则前序遍历序列是     。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A. ABCDFGHE   B. ABDGCEFH   C. ACBGDHEF   D. ACEFHBGD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已知一棵二叉树的前序序列为ABDEGCFH，中序序列为DBGEACHF，则该二叉树的层次序列为   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A.GEDHFBCA   B.DGEBHFCA  C.ABCDEFGH	     D.ACBFEDHG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已知一棵二叉树的前序遍历结果为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ABDECFHJIG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，中序遍历的结果为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DBEAJHFICG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，则这棵二叉树的深度为        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　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A.3             B.4             C.5          D.6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buClrTx/>
              <a:buSzTx/>
              <a:buNone/>
            </a:pPr>
            <a:endParaRPr lang="en-US" altLang="zh-CN" sz="1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8105" y="725805"/>
            <a:ext cx="6883400" cy="5937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" y="814070"/>
            <a:ext cx="1066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P1305</a:t>
            </a:r>
            <a:endParaRPr lang="en-US" altLang="zh-CN" sz="2400" b="1"/>
          </a:p>
        </p:txBody>
      </p:sp>
    </p:spTree>
    <p:custDataLst>
      <p:tags r:id="rId2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5095" y="998855"/>
            <a:ext cx="2576195" cy="148526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rcRect t="3614"/>
          <a:stretch>
            <a:fillRect/>
          </a:stretch>
        </p:blipFill>
        <p:spPr>
          <a:xfrm>
            <a:off x="2301240" y="2757170"/>
            <a:ext cx="3974465" cy="1828800"/>
          </a:xfrm>
          <a:prstGeom prst="rect">
            <a:avLst/>
          </a:prstGeom>
        </p:spPr>
      </p:pic>
      <p:pic>
        <p:nvPicPr>
          <p:cNvPr id="6" name="图片 5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35" y="4790440"/>
            <a:ext cx="5467350" cy="17564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7300" y="1015093"/>
            <a:ext cx="7886700" cy="5219020"/>
          </a:xfrm>
        </p:spPr>
        <p:txBody>
          <a:bodyPr/>
          <a:p>
            <a:r>
              <a:rPr lang="en-US" altLang="zh-CN" sz="6000" b="1">
                <a:sym typeface="+mn-ea"/>
              </a:rPr>
              <a:t>P1449  </a:t>
            </a:r>
            <a:endParaRPr lang="en-US" altLang="zh-CN" sz="6000" b="1">
              <a:sym typeface="+mn-ea"/>
            </a:endParaRPr>
          </a:p>
          <a:p>
            <a:r>
              <a:rPr lang="en-US" altLang="zh-CN" sz="6000" b="1"/>
              <a:t>P1305 </a:t>
            </a:r>
            <a:r>
              <a:rPr lang="en-US" altLang="zh-CN" sz="6000" b="1">
                <a:sym typeface="+mn-ea"/>
              </a:rPr>
              <a:t>1827</a:t>
            </a:r>
            <a:endParaRPr lang="en-US" altLang="zh-CN" sz="6000" b="1"/>
          </a:p>
          <a:p>
            <a:r>
              <a:rPr lang="en-US" altLang="zh-CN" sz="6000" b="1"/>
              <a:t>P1364  4913</a:t>
            </a:r>
            <a:endParaRPr lang="en-US" altLang="zh-CN" sz="6000" b="1"/>
          </a:p>
          <a:p>
            <a:endParaRPr lang="en-US" altLang="zh-CN" sz="6000" b="1"/>
          </a:p>
          <a:p>
            <a:endParaRPr lang="en-US" altLang="zh-CN" sz="600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3554" name="Rectangle 2"/>
          <p:cNvSpPr/>
          <p:nvPr>
            <p:custDataLst>
              <p:tags r:id="rId1"/>
            </p:custDataLst>
          </p:nvPr>
        </p:nvSpPr>
        <p:spPr>
          <a:xfrm>
            <a:off x="680720" y="568643"/>
            <a:ext cx="8229600" cy="93186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堆的定义</a:t>
            </a:r>
            <a:endParaRPr lang="zh-CN" altLang="en-US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165" y="1286510"/>
            <a:ext cx="78867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堆结构是一种数组对象，它可以被视为一棵完全二叉树。树中每个结点与数组中存放该结点中值的那个元素相对应，如下图：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1145" y="5569585"/>
            <a:ext cx="59201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第i个结点的父结点：（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i-1)/2</a:t>
            </a: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左孩子结点：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2*i+1</a:t>
            </a:r>
            <a:endParaRPr lang="zh-CN" altLang="en-US" sz="1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右孩子结点：</a:t>
            </a:r>
            <a:r>
              <a:rPr lang="en-US" altLang="zh-CN" sz="18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2*i+2</a:t>
            </a:r>
            <a:endParaRPr lang="en-US" altLang="zh-CN" sz="18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11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" y="2208530"/>
            <a:ext cx="7834630" cy="2828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11"/>
          <p:cNvPicPr>
            <a:picLocks noChangeAspect="1"/>
          </p:cNvPicPr>
          <p:nvPr>
            <p:ph idx="1"/>
          </p:nvPr>
        </p:nvPicPr>
        <p:blipFill>
          <a:blip r:embed="rId1"/>
          <a:srcRect b="7131"/>
          <a:stretch>
            <a:fillRect/>
          </a:stretch>
        </p:blipFill>
        <p:spPr>
          <a:xfrm>
            <a:off x="1062990" y="990600"/>
            <a:ext cx="7309485" cy="50412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维护</a:t>
            </a:r>
            <a:r>
              <a:rPr lang="zh-CN" altLang="en-US"/>
              <a:t>堆的性质：</a:t>
            </a:r>
            <a:endParaRPr lang="zh-CN" altLang="en-US"/>
          </a:p>
        </p:txBody>
      </p:sp>
      <p:pic>
        <p:nvPicPr>
          <p:cNvPr id="4" name="图片 3" descr="22"/>
          <p:cNvPicPr>
            <a:picLocks noChangeAspect="1"/>
          </p:cNvPicPr>
          <p:nvPr/>
        </p:nvPicPr>
        <p:blipFill>
          <a:blip r:embed="rId1"/>
          <a:srcRect t="2632" b="3704"/>
          <a:stretch>
            <a:fillRect/>
          </a:stretch>
        </p:blipFill>
        <p:spPr>
          <a:xfrm>
            <a:off x="1667510" y="1597660"/>
            <a:ext cx="6457950" cy="4700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2745" y="1209675"/>
            <a:ext cx="6769735" cy="5101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建堆</a:t>
            </a:r>
            <a:endParaRPr lang="zh-CN" altLang="en-US"/>
          </a:p>
        </p:txBody>
      </p:sp>
      <p:pic>
        <p:nvPicPr>
          <p:cNvPr id="4" name="图片 3" descr="444"/>
          <p:cNvPicPr>
            <a:picLocks noChangeAspect="1"/>
          </p:cNvPicPr>
          <p:nvPr/>
        </p:nvPicPr>
        <p:blipFill>
          <a:blip r:embed="rId1"/>
          <a:srcRect t="4118" b="8971"/>
          <a:stretch>
            <a:fillRect/>
          </a:stretch>
        </p:blipFill>
        <p:spPr>
          <a:xfrm>
            <a:off x="2047240" y="1691640"/>
            <a:ext cx="3820795" cy="1125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堆排序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 descr="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235" y="1899920"/>
            <a:ext cx="5300345" cy="3058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52780" y="635635"/>
            <a:ext cx="726186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也是一种操作（或者说运算）受到限制的特殊线性表。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其插入和删除操作都限制在表的一端进行，这一端被称为“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栈顶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（top）”，相对的另一端称为“栈底（bottom）”。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C:\Users\Administrator\Desktop\2.png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46530" y="2384425"/>
            <a:ext cx="5331460" cy="3902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66"/>
          <p:cNvPicPr>
            <a:picLocks noChangeAspect="1"/>
          </p:cNvPicPr>
          <p:nvPr>
            <p:ph idx="1"/>
          </p:nvPr>
        </p:nvPicPr>
        <p:blipFill>
          <a:blip r:embed="rId1"/>
          <a:srcRect t="3162"/>
          <a:stretch>
            <a:fillRect/>
          </a:stretch>
        </p:blipFill>
        <p:spPr>
          <a:xfrm>
            <a:off x="2013585" y="1520190"/>
            <a:ext cx="5094605" cy="39471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50825" y="1196975"/>
            <a:ext cx="8642350" cy="16300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一、定义</a:t>
            </a:r>
            <a:endParaRPr lang="zh-CN" altLang="en-US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itchFamily="18" charset="2"/>
            </a:pP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LCA（least common ancestors）最近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指的是最近公共祖先。</a:t>
            </a:r>
            <a:endParaRPr lang="zh-CN" altLang="en-US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  <a:buFont typeface="Wingdings 2" pitchFamily="18" charset="2"/>
            </a:pP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举个例子：</a:t>
            </a:r>
            <a:r>
              <a:rPr lang="en-US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LCA(4,5)=2,LCA(5,6)=1,LCA(2,3)=1</a:t>
            </a:r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717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3254375"/>
            <a:ext cx="4270375" cy="3106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923290" y="134620"/>
            <a:ext cx="6581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  <a:sym typeface="+mn-ea"/>
              </a:rPr>
              <a:t>树上最近公共祖先（LCA）之倍增</a:t>
            </a:r>
            <a:r>
              <a:rPr lang="zh-CN" altLang="en-US" b="1">
                <a:solidFill>
                  <a:schemeClr val="bg1"/>
                </a:solidFill>
                <a:sym typeface="+mn-ea"/>
              </a:rPr>
              <a:t>优化</a:t>
            </a:r>
            <a:endParaRPr lang="zh-CN" altLang="en-US" b="1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1"/>
          <p:cNvSpPr txBox="1"/>
          <p:nvPr/>
        </p:nvSpPr>
        <p:spPr>
          <a:xfrm>
            <a:off x="250825" y="1196975"/>
            <a:ext cx="864235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二、如何求</a:t>
            </a: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？</a:t>
            </a:r>
            <a:endParaRPr lang="zh-CN" altLang="en-US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我们考虑暴力要怎么实现找两点的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举个例子：如下图，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7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819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2781300"/>
            <a:ext cx="4751388" cy="3182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"/>
          <p:cNvSpPr txBox="1"/>
          <p:nvPr/>
        </p:nvSpPr>
        <p:spPr>
          <a:xfrm>
            <a:off x="250825" y="1196975"/>
            <a:ext cx="8642350" cy="2244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三、如何优化这个方法？</a:t>
            </a:r>
            <a:endParaRPr lang="zh-CN" altLang="en-US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我们考虑一下这个方法慢在哪里？当然是对于每个点，一次往上跳一步，导致了效率慢。那么如何优化呢？只要一次向上跳多步，效率自然就高了，我们引入了倍增。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1"/>
          <p:cNvSpPr txBox="1"/>
          <p:nvPr/>
        </p:nvSpPr>
        <p:spPr>
          <a:xfrm>
            <a:off x="250825" y="1196975"/>
            <a:ext cx="8642350" cy="4400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树上倍增法</a:t>
            </a:r>
            <a:endParaRPr lang="zh-CN" altLang="en-US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设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f[x,k]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2^k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辈祖先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即从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向根节点走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2^k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步到达的节点。特别地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若该节点不存在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则令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f[x,k]=0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f[x,0]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就是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的父节点。可以得出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f[x][k]=f[f[x][k-1]][k-1]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我们可以对树进行遍历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由此得到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f[x,0]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，再计算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数组所有值。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以上部分是预处理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时间复杂度为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O(nlogn)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。之后可以多次对不同的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计算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LCA,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每次询问的时间复杂度为</a:t>
            </a:r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O(logn)</a:t>
            </a:r>
            <a:r>
              <a:rPr lang="zh-CN" altLang="en-US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"/>
          <p:cNvSpPr txBox="1">
            <a:spLocks noChangeArrowheads="1"/>
          </p:cNvSpPr>
          <p:nvPr/>
        </p:nvSpPr>
        <p:spPr bwMode="auto">
          <a:xfrm>
            <a:off x="250825" y="1196975"/>
            <a:ext cx="864235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ß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Þ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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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itchFamily="18" charset="2"/>
              <a:buChar char="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基于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数组计算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LCA(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分为以下几步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  1.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dep[x]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表示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的深度。不妨设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dep[x]≥dep[y](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否则可交换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  2.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用二进制拆分思想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向上调整到与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同一深度。具体来说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就是依次尝试从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向上走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k=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logn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若到达的节点比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则令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x=f[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  3.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若此时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x=y,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说明已经找到了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LCA,LCA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就等于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  4.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若此时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x≠y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，依次尝试把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同时向上走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k=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logn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kumimoji="0" lang="zh-CN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…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,2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]≠f[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y,k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](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即仍未相会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),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则令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x=f[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],y=f[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y,k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   5.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此时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x,y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必定只差一步就相会了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它们的父节点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f[x,0]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就是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LCA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sym typeface="+mn-ea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1"/>
          <p:cNvSpPr txBox="1"/>
          <p:nvPr/>
        </p:nvSpPr>
        <p:spPr>
          <a:xfrm>
            <a:off x="250825" y="1196975"/>
            <a:ext cx="8642350" cy="452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代码实现</a:t>
            </a: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 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预处理</a:t>
            </a:r>
            <a:endParaRPr lang="en-US" altLang="zh-CN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void Deal_first(int u,int father)  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Dep[u]=Dep[father]+1;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for(int i=0;i&lt;=19;i++)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f[u][i+1]=f[f[u][i]][i];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for(int e=first[u];e;e=next[e])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{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int v=go[e];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if(v==father) continue;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f[v][0]=u;                       //v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向上跳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2^0=1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就是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Deal_first(v,u);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}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 </a:t>
            </a:r>
            <a:endParaRPr lang="zh-CN" altLang="en-US" sz="2000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1"/>
          <p:cNvSpPr txBox="1"/>
          <p:nvPr/>
        </p:nvSpPr>
        <p:spPr>
          <a:xfrm>
            <a:off x="250825" y="1196975"/>
            <a:ext cx="8642350" cy="3292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代码实现</a:t>
            </a: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】 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查询</a:t>
            </a: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zh-CN" altLang="en-US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en-US" altLang="zh-CN" sz="2800" b="1" dirty="0">
                <a:solidFill>
                  <a:srgbClr val="4472C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</a:t>
            </a:r>
            <a:endParaRPr lang="en-US" altLang="zh-CN" sz="2800" b="1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fr-FR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 LCA(int x,int y)                 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{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if(Dep[x]&lt;Dep[y]) swap(x,y);  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让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深度较大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    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我们用暴力的思想：先将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跳到一个深度，然后一起往上跳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for(int i=20;i&gt;=0;i--)             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一定要倒着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{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if(Dep[f[x][i]]&gt;=Dep[y]) x=f[x][i];  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先跳到同一层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if(x==y) return x;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} </a:t>
            </a:r>
            <a:endParaRPr lang="zh-CN" altLang="en-US" sz="2000" dirty="0">
              <a:solidFill>
                <a:srgbClr val="4472C4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"/>
          <p:cNvSpPr txBox="1"/>
          <p:nvPr/>
        </p:nvSpPr>
        <p:spPr>
          <a:xfrm>
            <a:off x="250825" y="1196975"/>
            <a:ext cx="8642350" cy="32623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Wingdings 2" pitchFamily="18" charset="2"/>
            </a:pPr>
            <a:r>
              <a:rPr lang="en-US" altLang="zh-CN" sz="26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for(int i=20;i&gt;=0;i--)            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此时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x,y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已跳到同一层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{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if(f[x][i]!=f[y][i])             //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f[x][i]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f[y][i]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不同才跳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{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    x=f[x][i];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    y=f[y][i];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    }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}   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   return f[x][0];                     //x,y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是深度最浅且不同的点，即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lca</a:t>
            </a:r>
            <a:r>
              <a:rPr lang="zh-CN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的子结点</a:t>
            </a: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Font typeface="Wingdings 2" pitchFamily="18" charset="2"/>
            </a:pPr>
            <a:r>
              <a:rPr lang="en-US" altLang="zh-CN" sz="20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 </a:t>
            </a:r>
            <a:endParaRPr lang="zh-CN" altLang="zh-CN" sz="20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57095" y="121729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头文件：</a:t>
            </a:r>
            <a:r>
              <a:rPr lang="zh-CN" altLang="en-US" sz="2400" b="1">
                <a:solidFill>
                  <a:srgbClr val="FF0000"/>
                </a:solidFill>
              </a:rPr>
              <a:t>#include&lt;stack&gt;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6145" y="180657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  <a:sym typeface="+mn-ea"/>
              </a:rPr>
              <a:t>声明：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stack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&lt;数据类型&gt; 栈名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76145" y="273812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rgbClr val="FF0000"/>
                </a:solidFill>
                <a:sym typeface="+mn-ea"/>
              </a:rPr>
              <a:t>基本操作：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76145" y="3347720"/>
            <a:ext cx="553402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s.push(x); 入栈, 将x 接到栈s的顶端。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s.pop(); 出栈,弹出栈顶端s的第一个元素，注意，并不会返回被弹出元素的值。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s.top(); 访问栈顶端元素。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s.empty(); 判断栈是否为空 , 当栈空时，返回true。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s.size(); 访问栈中的元素个数。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38170" y="232346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stack</a:t>
            </a:r>
            <a:r>
              <a:rPr lang="zh-CN" altLang="en-US" b="1">
                <a:sym typeface="+mn-ea"/>
              </a:rPr>
              <a:t>&lt;int&gt; </a:t>
            </a:r>
            <a:r>
              <a:rPr lang="en-US" altLang="zh-CN" b="1">
                <a:sym typeface="+mn-ea"/>
              </a:rPr>
              <a:t>s</a:t>
            </a:r>
            <a:r>
              <a:rPr lang="zh-CN" altLang="en-US" b="1">
                <a:sym typeface="+mn-ea"/>
              </a:rPr>
              <a:t>1;</a:t>
            </a:r>
            <a:endParaRPr lang="zh-CN" altLang="en-US" b="1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0" y="1167130"/>
            <a:ext cx="4572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#include &lt;stack&gt;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r>
              <a:rPr lang="zh-CN" altLang="en-US"/>
              <a:t>int main(){</a:t>
            </a:r>
            <a:endParaRPr lang="zh-CN" altLang="en-US"/>
          </a:p>
          <a:p>
            <a:r>
              <a:rPr lang="zh-CN" altLang="en-US"/>
              <a:t>	stack&lt;int&gt; s;</a:t>
            </a:r>
            <a:endParaRPr lang="zh-CN" altLang="en-US"/>
          </a:p>
          <a:p>
            <a:r>
              <a:rPr lang="zh-CN" altLang="en-US"/>
              <a:t>	for(int i=1;i&lt;=5;i++)</a:t>
            </a:r>
            <a:endParaRPr lang="zh-CN" altLang="en-US"/>
          </a:p>
          <a:p>
            <a:r>
              <a:rPr lang="zh-CN" altLang="en-US"/>
              <a:t>		s.push(i);</a:t>
            </a:r>
            <a:endParaRPr lang="zh-CN" altLang="en-US"/>
          </a:p>
          <a:p>
            <a:r>
              <a:rPr lang="zh-CN" altLang="en-US"/>
              <a:t>	while(!s.empty()){				cout&lt;&lt;s.top()&lt;&lt;' ';</a:t>
            </a:r>
            <a:endParaRPr lang="zh-CN" altLang="en-US"/>
          </a:p>
          <a:p>
            <a:r>
              <a:rPr lang="zh-CN" altLang="en-US"/>
              <a:t>		s.pop();			}</a:t>
            </a:r>
            <a:endParaRPr lang="zh-CN" altLang="en-US"/>
          </a:p>
          <a:p>
            <a:r>
              <a:rPr lang="zh-CN" altLang="en-US"/>
              <a:t>	cout&lt;&lt;endl;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</a:rPr>
              <a:t>后缀表达式：</a:t>
            </a:r>
            <a:r>
              <a:rPr lang="zh-CN" altLang="en-US">
                <a:solidFill>
                  <a:schemeClr val="tx1"/>
                </a:solidFill>
              </a:rPr>
              <a:t>所有的运算符号都要在数字后面出现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940" y="3376295"/>
            <a:ext cx="8070215" cy="2445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先从左到右依次入栈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当是数字的时候直接入栈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当是运算符号的时候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就将栈的最上面两个数拿出进行运算 后 再将结果进栈 记住</a:t>
            </a:r>
            <a:r>
              <a:rPr lang="zh-CN" altLang="en-US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（栈顶元素永远在运算符号的右边）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649730"/>
            <a:ext cx="3048000" cy="1323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7820" y="1075055"/>
            <a:ext cx="867981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ym typeface="+mn-ea"/>
              </a:rPr>
              <a:t>编程求一个后缀表达式的值（</a:t>
            </a:r>
            <a:r>
              <a:rPr lang="en-US" sz="2000" b="1" dirty="0" smtClean="0">
                <a:sym typeface="+mn-ea"/>
              </a:rPr>
              <a:t>P1449</a:t>
            </a:r>
            <a:r>
              <a:rPr lang="zh-CN" altLang="en-US" sz="2000" b="1" dirty="0" smtClean="0">
                <a:sym typeface="+mn-ea"/>
              </a:rPr>
              <a:t>）</a:t>
            </a:r>
            <a:endParaRPr lang="en-US" altLang="zh-CN" sz="20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ym typeface="+mn-ea"/>
              </a:rPr>
              <a:t>题目描述</a:t>
            </a:r>
            <a:endParaRPr lang="zh-CN" alt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所谓后缀表达式是指这样的一个表达式：式中不再引用括号，运算符号放在两个运算对象之后，所有计算按运算符号出现的顺序，严格地由左而右新进行（不用考虑运算符的优先级）。</a:t>
            </a:r>
            <a:endParaRPr lang="zh-CN" alt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>
                <a:sym typeface="+mn-ea"/>
              </a:rPr>
              <a:t>如：</a:t>
            </a:r>
            <a:r>
              <a:rPr lang="en-US" altLang="zh-CN" sz="2000" dirty="0" smtClean="0">
                <a:sym typeface="+mn-ea"/>
              </a:rPr>
              <a:t>3*(5–2)+7</a:t>
            </a:r>
            <a:r>
              <a:rPr lang="zh-CN" altLang="en-US" sz="2000" dirty="0" smtClean="0">
                <a:sym typeface="+mn-ea"/>
              </a:rPr>
              <a:t>对应的后缀表达式为：</a:t>
            </a:r>
            <a:r>
              <a:rPr lang="en-US" altLang="zh-CN" sz="2000" dirty="0" smtClean="0">
                <a:sym typeface="+mn-ea"/>
              </a:rPr>
              <a:t>3</a:t>
            </a:r>
            <a:r>
              <a:rPr lang="zh-CN" altLang="en-US" sz="2000" dirty="0" smtClean="0">
                <a:sym typeface="+mn-ea"/>
              </a:rPr>
              <a:t>．</a:t>
            </a:r>
            <a:r>
              <a:rPr lang="en-US" altLang="zh-CN" sz="2000" dirty="0" smtClean="0">
                <a:sym typeface="+mn-ea"/>
              </a:rPr>
              <a:t>5</a:t>
            </a:r>
            <a:r>
              <a:rPr lang="zh-CN" altLang="en-US" sz="2000" dirty="0" smtClean="0">
                <a:sym typeface="+mn-ea"/>
              </a:rPr>
              <a:t>．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．</a:t>
            </a:r>
            <a:r>
              <a:rPr lang="en-US" altLang="zh-CN" sz="2000" dirty="0" smtClean="0">
                <a:sym typeface="+mn-ea"/>
              </a:rPr>
              <a:t>-*7</a:t>
            </a:r>
            <a:r>
              <a:rPr lang="zh-CN" altLang="en-US" sz="2000" dirty="0" smtClean="0">
                <a:sym typeface="+mn-ea"/>
              </a:rPr>
              <a:t>．</a:t>
            </a:r>
            <a:r>
              <a:rPr lang="en-US" altLang="zh-CN" sz="2000" dirty="0" smtClean="0">
                <a:sym typeface="+mn-ea"/>
              </a:rPr>
              <a:t>+@</a:t>
            </a:r>
            <a:r>
              <a:rPr lang="zh-CN" altLang="en-US" sz="2000" dirty="0" smtClean="0">
                <a:sym typeface="+mn-ea"/>
              </a:rPr>
              <a:t>。’</a:t>
            </a:r>
            <a:r>
              <a:rPr lang="en-US" altLang="zh-CN" sz="2000" dirty="0" smtClean="0">
                <a:sym typeface="+mn-ea"/>
              </a:rPr>
              <a:t>@’</a:t>
            </a:r>
            <a:r>
              <a:rPr lang="zh-CN" altLang="en-US" sz="2000" dirty="0" smtClean="0">
                <a:sym typeface="+mn-ea"/>
              </a:rPr>
              <a:t>为表达式的结束符号。‘</a:t>
            </a:r>
            <a:r>
              <a:rPr lang="en-US" altLang="zh-CN" sz="2000" dirty="0" smtClean="0">
                <a:sym typeface="+mn-ea"/>
              </a:rPr>
              <a:t>.’</a:t>
            </a:r>
            <a:r>
              <a:rPr lang="zh-CN" altLang="en-US" sz="2000" dirty="0" smtClean="0">
                <a:sym typeface="+mn-ea"/>
              </a:rPr>
              <a:t>为操作数的结束符号。</a:t>
            </a:r>
            <a:endParaRPr lang="zh-CN" altLang="en-US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ym typeface="+mn-ea"/>
              </a:rPr>
              <a:t>输入输出样例</a:t>
            </a:r>
            <a:endParaRPr lang="zh-CN" altLang="en-US" sz="2000" b="1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ym typeface="+mn-ea"/>
              </a:rPr>
              <a:t>输入样例：</a:t>
            </a:r>
            <a:r>
              <a:rPr lang="en-US" altLang="zh-CN" sz="2000" dirty="0" smtClean="0">
                <a:sym typeface="+mn-ea"/>
              </a:rPr>
              <a:t>3.5.2.-*7.+@</a:t>
            </a:r>
            <a:endParaRPr lang="en-US" altLang="zh-CN" sz="20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000" b="1" dirty="0" smtClean="0">
                <a:sym typeface="+mn-ea"/>
              </a:rPr>
              <a:t>输出样例：</a:t>
            </a:r>
            <a:r>
              <a:rPr lang="zh-CN" altLang="en-US" sz="2000" dirty="0" smtClean="0">
                <a:sym typeface="+mn-ea"/>
              </a:rPr>
              <a:t> </a:t>
            </a:r>
            <a:r>
              <a:rPr lang="en-US" altLang="zh-CN" sz="2000" dirty="0" smtClean="0">
                <a:sym typeface="+mn-ea"/>
              </a:rPr>
              <a:t>16</a:t>
            </a:r>
            <a:endParaRPr lang="en-US" altLang="zh-CN" sz="2000" dirty="0" smtClean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080" y="1316355"/>
            <a:ext cx="7106285" cy="4638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32380" y="1853883"/>
            <a:ext cx="5314950" cy="1977796"/>
          </a:xfrm>
        </p:spPr>
        <p:txBody>
          <a:bodyPr/>
          <a:lstStyle/>
          <a:p>
            <a:r>
              <a:rPr lang="zh-CN" altLang="zh-CN" sz="4400" dirty="0"/>
              <a:t>树和二叉树</a:t>
            </a:r>
            <a:endParaRPr lang="zh-CN" altLang="zh-CN" sz="4400" dirty="0"/>
          </a:p>
        </p:txBody>
      </p:sp>
    </p:spTree>
    <p:custDataLst>
      <p:tags r:id="rId2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0.xml><?xml version="1.0" encoding="utf-8"?>
<p:tagLst xmlns:p="http://schemas.openxmlformats.org/presentationml/2006/main">
  <p:tag name="KSO_WM_TEMPLATE_THUMBS_INDEX" val="1、4、5、8、12、16、20、25、26、27"/>
  <p:tag name="KSO_WM_TEMPLATE_CATEGORY" val="custom"/>
  <p:tag name="KSO_WM_TEMPLATE_INDEX" val="160167"/>
  <p:tag name="KSO_WM_TAG_VERSION" val="1.0"/>
  <p:tag name="KSO_WM_SLIDE_ID" val="custom16016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3.xml><?xml version="1.0" encoding="utf-8"?>
<p:tagLst xmlns:p="http://schemas.openxmlformats.org/presentationml/2006/main">
  <p:tag name="KSO_WM_DOC_GUID" val="{dbccbe51-6890-4482-a710-4ddf32c33d82}"/>
  <p:tag name="KSO_WPP_MARK_KEY" val="119f847e-3109-47f4-9d6e-c53cda7bc48c"/>
  <p:tag name="COMMONDATA" val="eyJoZGlkIjoiMTAzZGVhODBhNzYxOGFjYTAwNTk1MzUwMWEzZjY3MWEifQ==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4838</Words>
  <Application>WPS 演示</Application>
  <PresentationFormat>全屏显示(4:3)</PresentationFormat>
  <Paragraphs>258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Calibri</vt:lpstr>
      <vt:lpstr>微软雅黑</vt:lpstr>
      <vt:lpstr>Arial Unicode MS</vt:lpstr>
      <vt:lpstr>黑体</vt:lpstr>
      <vt:lpstr>Wingdings 2</vt:lpstr>
      <vt:lpstr>Wingdings</vt:lpstr>
      <vt:lpstr>等线</vt:lpstr>
      <vt:lpstr>Franklin Gothic Book</vt:lpstr>
      <vt:lpstr>Times New Roman</vt:lpstr>
      <vt:lpstr>自定义设计方案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树和二叉树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冰仔</cp:lastModifiedBy>
  <cp:revision>458</cp:revision>
  <dcterms:created xsi:type="dcterms:W3CDTF">2015-06-04T13:02:00Z</dcterms:created>
  <dcterms:modified xsi:type="dcterms:W3CDTF">2024-05-17T03:11:43Z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C979514076D54968AEDC4B280C6F599E_12</vt:lpwstr>
  </property>
</Properties>
</file>