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2" r:id="rId3"/>
    <p:sldId id="263" r:id="rId4"/>
    <p:sldId id="271" r:id="rId5"/>
    <p:sldId id="299" r:id="rId6"/>
    <p:sldId id="300" r:id="rId7"/>
    <p:sldId id="304" r:id="rId8"/>
    <p:sldId id="307" r:id="rId9"/>
    <p:sldId id="302" r:id="rId10"/>
  </p:sldIdLst>
  <p:sldSz cx="9144000" cy="6858000" type="screen4x3"/>
  <p:notesSz cx="9942195" cy="676084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6" d="100"/>
          <a:sy n="96" d="100"/>
        </p:scale>
        <p:origin x="-87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9434" cy="33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0745" y="0"/>
            <a:ext cx="4309434" cy="33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78A25-EB0A-4AF5-B57A-F580699A7F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22188"/>
            <a:ext cx="4309434" cy="3378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0745" y="6422188"/>
            <a:ext cx="4309434" cy="3378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111DF-966F-430A-9274-BB2A097048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2450" y="0"/>
            <a:ext cx="4308475" cy="338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5BCAB-B845-4F06-A009-245D6925D4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79775" y="506413"/>
            <a:ext cx="3382963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211513"/>
            <a:ext cx="7954963" cy="304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438"/>
            <a:ext cx="4308475" cy="338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2450" y="6421438"/>
            <a:ext cx="4308475" cy="338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77F80-3E94-47E6-9AEE-7B51DBF5A2B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FB0C7B6-C1E1-4CFE-A446-3EFF4BB636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B6F656-4D51-4D2A-8CA1-745134186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C7B6-C1E1-4CFE-A446-3EFF4BB636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F656-4D51-4D2A-8CA1-745134186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C7B6-C1E1-4CFE-A446-3EFF4BB636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F656-4D51-4D2A-8CA1-745134186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C7B6-C1E1-4CFE-A446-3EFF4BB636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F656-4D51-4D2A-8CA1-745134186FE2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C7B6-C1E1-4CFE-A446-3EFF4BB636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F656-4D51-4D2A-8CA1-745134186FE2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C7B6-C1E1-4CFE-A446-3EFF4BB636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F656-4D51-4D2A-8CA1-745134186FE2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C7B6-C1E1-4CFE-A446-3EFF4BB636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F656-4D51-4D2A-8CA1-745134186FE2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C7B6-C1E1-4CFE-A446-3EFF4BB636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F656-4D51-4D2A-8CA1-745134186FE2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C7B6-C1E1-4CFE-A446-3EFF4BB636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F656-4D51-4D2A-8CA1-745134186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FB0C7B6-C1E1-4CFE-A446-3EFF4BB636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6F656-4D51-4D2A-8CA1-745134186FE2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FB0C7B6-C1E1-4CFE-A446-3EFF4BB636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B6F656-4D51-4D2A-8CA1-745134186FE2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0FB0C7B6-C1E1-4CFE-A446-3EFF4BB636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CB6F656-4D51-4D2A-8CA1-745134186F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2225" y="2564765"/>
            <a:ext cx="9166225" cy="183007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 smtClean="0"/>
              <a:t> 拓扑排序与关键路径</a:t>
            </a:r>
            <a:br>
              <a:rPr lang="zh-CN" altLang="en-US" dirty="0" smtClean="0"/>
            </a:br>
            <a:br>
              <a:rPr lang="zh-CN" altLang="en-US" dirty="0" smtClean="0"/>
            </a:br>
            <a:r>
              <a:rPr lang="zh-CN" altLang="en-US" sz="2000" dirty="0" smtClean="0"/>
              <a:t>vector &lt; int &gt; e[100];</a:t>
            </a:r>
            <a:br>
              <a:rPr lang="zh-CN" altLang="en-US" sz="2000" dirty="0" smtClean="0"/>
            </a:br>
            <a:r>
              <a:rPr lang="zh-CN" altLang="en-US" sz="2000" dirty="0" smtClean="0"/>
              <a:t>for(auto t:e[x])</a:t>
            </a:r>
            <a:br>
              <a:rPr lang="zh-CN" altLang="en-US" sz="2000" dirty="0" smtClean="0"/>
            </a:br>
            <a:r>
              <a:rPr lang="zh-CN" altLang="en-US" sz="2000" dirty="0" smtClean="0"/>
              <a:t>意义：用t作为标记变量来遍历e[x]这个容器内的全部元素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85720" y="571480"/>
            <a:ext cx="83994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zh-CN" sz="240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5720" y="214290"/>
            <a:ext cx="8482013" cy="4462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一、AOV</a:t>
            </a:r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在日常生活中，一项大的工程可以看作是由若干个子工程（这些子工程称为“活动” ）组成的集合，这些子工程（活动）之间必定存在一些先后关系，即某些子工程（活动）必须在其它一些子工程（活动）完成之后才能开始，我们可以用有向图来形象地表示这些子工程（活动）之间的先后关系，子工程（活动）为顶点，子工程（活动）之间的先后关系为有向边，这种有向图称为“顶点活动网络” ，又称“AOV网” 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57554" y="14285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rgbClr val="C00000"/>
                </a:solidFill>
              </a:rPr>
              <a:t>拓扑排序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/>
          <p:cNvGrpSpPr/>
          <p:nvPr/>
        </p:nvGrpSpPr>
        <p:grpSpPr bwMode="auto">
          <a:xfrm>
            <a:off x="2571736" y="1000108"/>
            <a:ext cx="2795621" cy="2376467"/>
            <a:chOff x="0" y="0"/>
            <a:chExt cx="4500" cy="4368"/>
          </a:xfrm>
        </p:grpSpPr>
        <p:sp>
          <p:nvSpPr>
            <p:cNvPr id="5" name="AutoShape 6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4500" cy="4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3390" y="1968"/>
              <a:ext cx="540" cy="5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2520" y="705"/>
              <a:ext cx="540" cy="5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1980" y="2496"/>
              <a:ext cx="540" cy="5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1080" y="3744"/>
              <a:ext cx="540" cy="5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080" y="2808"/>
              <a:ext cx="540" cy="5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1080" y="1092"/>
              <a:ext cx="540" cy="5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050" y="120"/>
              <a:ext cx="540" cy="5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180" y="1560"/>
              <a:ext cx="540" cy="5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81" y="1559"/>
              <a:ext cx="468" cy="4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zh-CN" altLang="zh-CN">
                  <a:ea typeface="黑体" panose="02010609060101010101" pitchFamily="49" charset="-122"/>
                </a:rPr>
                <a:t>1</a:t>
              </a:r>
              <a:endParaRPr lang="zh-CN" altLang="zh-CN">
                <a:ea typeface="黑体" panose="02010609060101010101" pitchFamily="49" charset="-122"/>
              </a:endParaRPr>
            </a:p>
            <a:p>
              <a:endParaRPr lang="zh-CN" altLang="zh-CN">
                <a:ea typeface="黑体" panose="02010609060101010101" pitchFamily="49" charset="-122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080" y="156"/>
              <a:ext cx="468" cy="4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zh-CN" altLang="zh-CN" dirty="0">
                  <a:ea typeface="黑体" panose="02010609060101010101" pitchFamily="49" charset="-122"/>
                </a:rPr>
                <a:t>2</a:t>
              </a:r>
              <a:endParaRPr lang="zh-CN" altLang="zh-CN" dirty="0">
                <a:ea typeface="黑体" panose="02010609060101010101" pitchFamily="49" charset="-122"/>
              </a:endParaRPr>
            </a:p>
            <a:p>
              <a:endParaRPr lang="zh-CN" altLang="zh-CN" dirty="0">
                <a:ea typeface="黑体" panose="02010609060101010101" pitchFamily="49" charset="-122"/>
              </a:endParaRPr>
            </a:p>
            <a:p>
              <a:endParaRPr lang="zh-CN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1080" y="1092"/>
              <a:ext cx="468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zh-CN" altLang="zh-CN">
                  <a:ea typeface="黑体" panose="02010609060101010101" pitchFamily="49" charset="-122"/>
                </a:rPr>
                <a:t>3</a:t>
              </a:r>
              <a:endParaRPr lang="zh-CN" altLang="zh-CN">
                <a:ea typeface="黑体" panose="02010609060101010101" pitchFamily="49" charset="-122"/>
              </a:endParaRPr>
            </a:p>
            <a:p>
              <a:endParaRPr lang="zh-CN" altLang="zh-CN">
                <a:ea typeface="黑体" panose="02010609060101010101" pitchFamily="49" charset="-122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080" y="2808"/>
              <a:ext cx="468" cy="4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zh-CN" altLang="zh-CN">
                  <a:ea typeface="黑体" panose="02010609060101010101" pitchFamily="49" charset="-122"/>
                </a:rPr>
                <a:t>5</a:t>
              </a:r>
              <a:endParaRPr lang="zh-CN" altLang="zh-CN">
                <a:ea typeface="黑体" panose="02010609060101010101" pitchFamily="49" charset="-122"/>
              </a:endParaRPr>
            </a:p>
            <a:p>
              <a:endParaRPr lang="zh-CN" altLang="zh-CN">
                <a:ea typeface="黑体" panose="02010609060101010101" pitchFamily="49" charset="-122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1080" y="3745"/>
              <a:ext cx="468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zh-CN" altLang="zh-CN">
                  <a:ea typeface="黑体" panose="02010609060101010101" pitchFamily="49" charset="-122"/>
                </a:rPr>
                <a:t>6</a:t>
              </a:r>
              <a:endParaRPr lang="zh-CN" altLang="zh-CN">
                <a:ea typeface="黑体" panose="02010609060101010101" pitchFamily="49" charset="-122"/>
              </a:endParaRPr>
            </a:p>
            <a:p>
              <a:endParaRPr lang="zh-CN" altLang="zh-CN">
                <a:ea typeface="黑体" panose="02010609060101010101" pitchFamily="49" charset="-122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2520" y="780"/>
              <a:ext cx="468" cy="4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zh-CN" altLang="zh-CN" dirty="0">
                  <a:ea typeface="黑体" panose="02010609060101010101" pitchFamily="49" charset="-122"/>
                </a:rPr>
                <a:t>7</a:t>
              </a:r>
              <a:endParaRPr lang="zh-CN" altLang="zh-CN" dirty="0">
                <a:ea typeface="黑体" panose="02010609060101010101" pitchFamily="49" charset="-122"/>
              </a:endParaRPr>
            </a:p>
            <a:p>
              <a:endParaRPr lang="zh-CN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1980" y="2496"/>
              <a:ext cx="468" cy="4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zh-CN" altLang="zh-CN" dirty="0">
                  <a:ea typeface="黑体" panose="02010609060101010101" pitchFamily="49" charset="-122"/>
                </a:rPr>
                <a:t>8</a:t>
              </a:r>
              <a:endParaRPr lang="zh-CN" altLang="zh-CN" dirty="0">
                <a:ea typeface="黑体" panose="02010609060101010101" pitchFamily="49" charset="-122"/>
              </a:endParaRPr>
            </a:p>
            <a:p>
              <a:endParaRPr lang="zh-CN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3420" y="2028"/>
              <a:ext cx="468" cy="47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zh-CN" altLang="zh-CN" dirty="0">
                  <a:ea typeface="黑体" panose="02010609060101010101" pitchFamily="49" charset="-122"/>
                </a:rPr>
                <a:t>9</a:t>
              </a:r>
              <a:endParaRPr lang="zh-CN" altLang="zh-CN" dirty="0">
                <a:ea typeface="黑体" panose="02010609060101010101" pitchFamily="49" charset="-122"/>
              </a:endParaRPr>
            </a:p>
            <a:p>
              <a:endParaRPr lang="zh-CN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V="1">
              <a:off x="540" y="468"/>
              <a:ext cx="54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720" y="1404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720" y="1872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600" y="2073"/>
              <a:ext cx="54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420" y="2064"/>
              <a:ext cx="720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1620" y="312"/>
              <a:ext cx="90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 flipV="1">
              <a:off x="1620" y="936"/>
              <a:ext cx="90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 flipV="1">
              <a:off x="1620" y="936"/>
              <a:ext cx="900" cy="1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 flipV="1">
              <a:off x="1620" y="2652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 flipV="1">
              <a:off x="1590" y="2799"/>
              <a:ext cx="36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2880" y="1248"/>
              <a:ext cx="540" cy="9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V="1">
              <a:off x="2520" y="2184"/>
              <a:ext cx="90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 flipV="1">
              <a:off x="1620" y="2340"/>
              <a:ext cx="1800" cy="1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36"/>
            <p:cNvSpPr>
              <a:spLocks noChangeArrowheads="1"/>
            </p:cNvSpPr>
            <p:nvPr/>
          </p:nvSpPr>
          <p:spPr bwMode="auto">
            <a:xfrm>
              <a:off x="1080" y="2028"/>
              <a:ext cx="540" cy="5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1080" y="2028"/>
              <a:ext cx="468" cy="4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zh-CN" altLang="zh-CN">
                  <a:ea typeface="黑体" panose="02010609060101010101" pitchFamily="49" charset="-122"/>
                </a:rPr>
                <a:t>4</a:t>
              </a:r>
              <a:endParaRPr lang="zh-CN" altLang="zh-CN">
                <a:ea typeface="黑体" panose="02010609060101010101" pitchFamily="49" charset="-122"/>
              </a:endParaRPr>
            </a:p>
            <a:p>
              <a:endParaRPr lang="zh-CN" altLang="zh-CN">
                <a:ea typeface="黑体" panose="02010609060101010101" pitchFamily="49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857224" y="4429132"/>
            <a:ext cx="692948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AOV</a:t>
            </a:r>
            <a:r>
              <a:rPr 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网必定是一个有向无环图，即不应该带有回路。否则，会出现先后关系的自相矛盾。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8313" y="908050"/>
            <a:ext cx="8229600" cy="53276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defRPr/>
            </a:pPr>
            <a:r>
              <a:rPr kumimoji="0" lang="zh-CN" altLang="en-US" sz="27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endParaRPr kumimoji="0" lang="zh-CN" altLang="en-US" sz="27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590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Tx/>
              <a:buNone/>
              <a:defRPr/>
            </a:pPr>
            <a:r>
              <a:rPr kumimoji="0" lang="zh-CN" altLang="en-US" sz="27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23850" y="765175"/>
            <a:ext cx="8505825" cy="3000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</a:pPr>
            <a:endParaRPr lang="zh-CN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85720" y="928670"/>
            <a:ext cx="8534400" cy="26037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　</a:t>
            </a:r>
            <a:r>
              <a:rPr lang="en-US" sz="2400" dirty="0"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ea typeface="黑体" panose="02010609060101010101" pitchFamily="49" charset="-122"/>
              </a:rPr>
              <a:t>拓扑排序算法，只适用于AOV网（有向无环图）</a:t>
            </a:r>
            <a:r>
              <a:rPr lang="zh-CN" altLang="en-US" sz="2400" dirty="0" smtClean="0">
                <a:ea typeface="黑体" panose="02010609060101010101" pitchFamily="49" charset="-122"/>
              </a:rPr>
              <a:t>。</a:t>
            </a:r>
            <a:endParaRPr lang="en-US" altLang="zh-CN" sz="2400" dirty="0" smtClean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　　把AOV网中的所有活动排成一个序列， 使得每个活动的所有前驱活动都排在该活动的前面，这个过程称为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400" dirty="0">
                <a:solidFill>
                  <a:srgbClr val="C00000"/>
                </a:solidFill>
                <a:ea typeface="黑体" panose="02010609060101010101" pitchFamily="49" charset="-122"/>
              </a:rPr>
              <a:t>拓扑排序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ea typeface="黑体" panose="02010609060101010101" pitchFamily="49" charset="-122"/>
              </a:rPr>
              <a:t>，所得到的活动序列称为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400" dirty="0">
                <a:solidFill>
                  <a:srgbClr val="C00000"/>
                </a:solidFill>
                <a:ea typeface="黑体" panose="02010609060101010101" pitchFamily="49" charset="-122"/>
              </a:rPr>
              <a:t>拓扑序列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ea typeface="黑体" panose="02010609060101010101" pitchFamily="49" charset="-122"/>
              </a:rPr>
              <a:t>。</a:t>
            </a:r>
            <a:endParaRPr lang="zh-CN" altLang="en-US" sz="2400" dirty="0"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一个AOV网的拓扑序列是不唯一的</a:t>
            </a:r>
            <a:r>
              <a:rPr lang="zh-CN" altLang="en-US" sz="2400" dirty="0" smtClean="0">
                <a:ea typeface="黑体" panose="02010609060101010101" pitchFamily="49" charset="-122"/>
              </a:rPr>
              <a:t>，</a:t>
            </a:r>
            <a:endParaRPr lang="zh-CN" altLang="en-US" sz="2400" dirty="0"/>
          </a:p>
        </p:txBody>
      </p:sp>
      <p:grpSp>
        <p:nvGrpSpPr>
          <p:cNvPr id="7" name="Group 8"/>
          <p:cNvGrpSpPr/>
          <p:nvPr/>
        </p:nvGrpSpPr>
        <p:grpSpPr bwMode="auto">
          <a:xfrm>
            <a:off x="3469015" y="3804296"/>
            <a:ext cx="1943100" cy="1630362"/>
            <a:chOff x="0" y="0"/>
            <a:chExt cx="3060" cy="2568"/>
          </a:xfrm>
        </p:grpSpPr>
        <p:sp>
          <p:nvSpPr>
            <p:cNvPr id="8" name="AutoShape 9"/>
            <p:cNvSpPr>
              <a:spLocks noChangeAspect="1" noChangeArrowheads="1" noTextEdit="1"/>
            </p:cNvSpPr>
            <p:nvPr/>
          </p:nvSpPr>
          <p:spPr bwMode="auto">
            <a:xfrm>
              <a:off x="0" y="0"/>
              <a:ext cx="3060" cy="25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2520" y="705"/>
              <a:ext cx="540" cy="5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080" y="1092"/>
              <a:ext cx="540" cy="5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1050" y="120"/>
              <a:ext cx="540" cy="5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80" y="1560"/>
              <a:ext cx="540" cy="5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81" y="1559"/>
              <a:ext cx="468" cy="4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zh-CN" altLang="zh-CN">
                  <a:ea typeface="黑体" panose="02010609060101010101" pitchFamily="49" charset="-122"/>
                </a:rPr>
                <a:t>A</a:t>
              </a:r>
              <a:endParaRPr lang="zh-CN" altLang="zh-CN">
                <a:ea typeface="黑体" panose="02010609060101010101" pitchFamily="49" charset="-122"/>
              </a:endParaRPr>
            </a:p>
            <a:p>
              <a:endParaRPr lang="zh-CN" altLang="zh-CN">
                <a:ea typeface="黑体" panose="02010609060101010101" pitchFamily="49" charset="-122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080" y="156"/>
              <a:ext cx="468" cy="4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zh-CN" altLang="zh-CN" dirty="0">
                  <a:ea typeface="黑体" panose="02010609060101010101" pitchFamily="49" charset="-122"/>
                </a:rPr>
                <a:t>B</a:t>
              </a:r>
              <a:endParaRPr lang="zh-CN" altLang="zh-CN" dirty="0">
                <a:ea typeface="黑体" panose="02010609060101010101" pitchFamily="49" charset="-122"/>
              </a:endParaRPr>
            </a:p>
            <a:p>
              <a:endParaRPr lang="zh-CN" altLang="zh-CN" dirty="0">
                <a:ea typeface="黑体" panose="02010609060101010101" pitchFamily="49" charset="-122"/>
              </a:endParaRPr>
            </a:p>
            <a:p>
              <a:endParaRPr lang="zh-CN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080" y="1092"/>
              <a:ext cx="468" cy="4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zh-CN" altLang="zh-CN">
                  <a:ea typeface="黑体" panose="02010609060101010101" pitchFamily="49" charset="-122"/>
                </a:rPr>
                <a:t>C</a:t>
              </a:r>
              <a:endParaRPr lang="zh-CN" altLang="zh-CN">
                <a:ea typeface="黑体" panose="02010609060101010101" pitchFamily="49" charset="-122"/>
              </a:endParaRPr>
            </a:p>
            <a:p>
              <a:endParaRPr lang="zh-CN" altLang="zh-CN">
                <a:ea typeface="黑体" panose="02010609060101010101" pitchFamily="49" charset="-122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520" y="780"/>
              <a:ext cx="468" cy="4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zh-CN" altLang="zh-CN" dirty="0">
                  <a:ea typeface="黑体" panose="02010609060101010101" pitchFamily="49" charset="-122"/>
                </a:rPr>
                <a:t>E</a:t>
              </a:r>
              <a:endParaRPr lang="zh-CN" altLang="zh-CN" dirty="0">
                <a:ea typeface="黑体" panose="02010609060101010101" pitchFamily="49" charset="-122"/>
              </a:endParaRPr>
            </a:p>
            <a:p>
              <a:endParaRPr lang="zh-CN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540" y="468"/>
              <a:ext cx="54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720" y="1404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720" y="1872"/>
              <a:ext cx="36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620" y="312"/>
              <a:ext cx="90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V="1">
              <a:off x="1620" y="936"/>
              <a:ext cx="90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V="1">
              <a:off x="1620" y="936"/>
              <a:ext cx="900" cy="1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24"/>
            <p:cNvSpPr>
              <a:spLocks noChangeArrowheads="1"/>
            </p:cNvSpPr>
            <p:nvPr/>
          </p:nvSpPr>
          <p:spPr bwMode="auto">
            <a:xfrm>
              <a:off x="1080" y="2028"/>
              <a:ext cx="540" cy="5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1080" y="2028"/>
              <a:ext cx="468" cy="4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r>
                <a:rPr lang="zh-CN" altLang="zh-CN" dirty="0">
                  <a:ea typeface="黑体" panose="02010609060101010101" pitchFamily="49" charset="-122"/>
                </a:rPr>
                <a:t>D</a:t>
              </a:r>
              <a:endParaRPr lang="zh-CN" altLang="zh-CN" dirty="0">
                <a:ea typeface="黑体" panose="02010609060101010101" pitchFamily="49" charset="-122"/>
              </a:endParaRPr>
            </a:p>
            <a:p>
              <a:endParaRPr lang="zh-CN" altLang="zh-CN" dirty="0">
                <a:ea typeface="黑体" panose="02010609060101010101" pitchFamily="49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42844" y="214290"/>
            <a:ext cx="34340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a typeface="黑体" panose="02010609060101010101" pitchFamily="49" charset="-122"/>
              </a:rPr>
              <a:t>二、拓扑排序算法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428596" y="214290"/>
            <a:ext cx="8572560" cy="62528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80000"/>
              </a:lnSpc>
            </a:pPr>
            <a:r>
              <a:rPr lang="zh-CN" sz="2800" dirty="0" smtClean="0">
                <a:solidFill>
                  <a:srgbClr val="C00000"/>
                </a:solidFill>
                <a:ea typeface="黑体" panose="02010609060101010101" pitchFamily="49" charset="-122"/>
              </a:rPr>
              <a:t>构造</a:t>
            </a:r>
            <a:r>
              <a:rPr lang="zh-CN" sz="2800" dirty="0">
                <a:solidFill>
                  <a:srgbClr val="C00000"/>
                </a:solidFill>
                <a:ea typeface="黑体" panose="02010609060101010101" pitchFamily="49" charset="-122"/>
              </a:rPr>
              <a:t>拓扑序列的拓扑排序算法</a:t>
            </a:r>
            <a:r>
              <a:rPr lang="zh-CN" sz="2800" dirty="0" smtClean="0">
                <a:solidFill>
                  <a:srgbClr val="C00000"/>
                </a:solidFill>
                <a:ea typeface="黑体" panose="02010609060101010101" pitchFamily="49" charset="-122"/>
              </a:rPr>
              <a:t>思想（</a:t>
            </a:r>
            <a:r>
              <a:rPr lang="en-US" altLang="zh-CN" sz="2800" dirty="0" smtClean="0">
                <a:solidFill>
                  <a:srgbClr val="C00000"/>
                </a:solidFill>
                <a:ea typeface="黑体" panose="02010609060101010101" pitchFamily="49" charset="-122"/>
              </a:rPr>
              <a:t>Kahn</a:t>
            </a:r>
            <a:r>
              <a:rPr lang="zh-CN" altLang="en-US" sz="2800" dirty="0" smtClean="0">
                <a:solidFill>
                  <a:srgbClr val="C00000"/>
                </a:solidFill>
                <a:ea typeface="黑体" panose="02010609060101010101" pitchFamily="49" charset="-122"/>
              </a:rPr>
              <a:t>算法</a:t>
            </a:r>
            <a:r>
              <a:rPr lang="zh-CN" sz="2800" dirty="0" smtClean="0">
                <a:solidFill>
                  <a:srgbClr val="C00000"/>
                </a:solidFill>
                <a:ea typeface="黑体" panose="02010609060101010101" pitchFamily="49" charset="-122"/>
              </a:rPr>
              <a:t>）</a:t>
            </a:r>
            <a:r>
              <a:rPr lang="zh-CN" sz="2800" dirty="0" smtClean="0">
                <a:ea typeface="黑体" panose="02010609060101010101" pitchFamily="49" charset="-122"/>
              </a:rPr>
              <a:t>：</a:t>
            </a:r>
            <a:endParaRPr lang="zh-CN" sz="2800" dirty="0"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sz="2800" dirty="0">
                <a:ea typeface="黑体" panose="02010609060101010101" pitchFamily="49" charset="-122"/>
              </a:rPr>
              <a:t>选择一个入度为</a:t>
            </a:r>
            <a:r>
              <a:rPr lang="zh-CN" altLang="zh-CN" sz="2800" dirty="0">
                <a:ea typeface="黑体" panose="02010609060101010101" pitchFamily="49" charset="-122"/>
              </a:rPr>
              <a:t>0</a:t>
            </a:r>
            <a:r>
              <a:rPr lang="zh-CN" sz="2800" dirty="0">
                <a:ea typeface="黑体" panose="02010609060101010101" pitchFamily="49" charset="-122"/>
              </a:rPr>
              <a:t>的顶点并输出</a:t>
            </a:r>
            <a:endParaRPr lang="zh-CN" sz="2800" dirty="0"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sz="2800" dirty="0">
                <a:ea typeface="黑体" panose="02010609060101010101" pitchFamily="49" charset="-122"/>
              </a:rPr>
              <a:t>然后从</a:t>
            </a:r>
            <a:r>
              <a:rPr lang="zh-CN" altLang="zh-CN" sz="2800" dirty="0">
                <a:ea typeface="黑体" panose="02010609060101010101" pitchFamily="49" charset="-122"/>
              </a:rPr>
              <a:t>AOV</a:t>
            </a:r>
            <a:r>
              <a:rPr lang="zh-CN" sz="2800" dirty="0">
                <a:ea typeface="黑体" panose="02010609060101010101" pitchFamily="49" charset="-122"/>
              </a:rPr>
              <a:t>网中删除此顶点及以此顶点为</a:t>
            </a:r>
            <a:r>
              <a:rPr lang="zh-CN" sz="2800" dirty="0" smtClean="0">
                <a:ea typeface="黑体" panose="02010609060101010101" pitchFamily="49" charset="-122"/>
              </a:rPr>
              <a:t>起点的</a:t>
            </a:r>
            <a:r>
              <a:rPr lang="zh-CN" sz="2800" dirty="0">
                <a:ea typeface="黑体" panose="02010609060101010101" pitchFamily="49" charset="-122"/>
              </a:rPr>
              <a:t>所有关联边；</a:t>
            </a:r>
            <a:endParaRPr lang="zh-CN" sz="2800" dirty="0"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sz="2800" dirty="0">
                <a:ea typeface="黑体" panose="02010609060101010101" pitchFamily="49" charset="-122"/>
              </a:rPr>
              <a:t>重复上述两步，直到不存在入度为</a:t>
            </a:r>
            <a:r>
              <a:rPr lang="zh-CN" altLang="zh-CN" sz="2800" dirty="0">
                <a:ea typeface="黑体" panose="02010609060101010101" pitchFamily="49" charset="-122"/>
              </a:rPr>
              <a:t>0</a:t>
            </a:r>
            <a:r>
              <a:rPr lang="zh-CN" sz="2800" dirty="0">
                <a:ea typeface="黑体" panose="02010609060101010101" pitchFamily="49" charset="-122"/>
              </a:rPr>
              <a:t>的顶点为止。</a:t>
            </a:r>
            <a:endParaRPr lang="zh-CN" sz="2800" dirty="0"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sz="2800" dirty="0">
                <a:ea typeface="黑体" panose="02010609060101010101" pitchFamily="49" charset="-122"/>
              </a:rPr>
              <a:t>若输出的顶点数小于</a:t>
            </a:r>
            <a:r>
              <a:rPr lang="zh-CN" altLang="zh-CN" sz="2800" dirty="0">
                <a:ea typeface="黑体" panose="02010609060101010101" pitchFamily="49" charset="-122"/>
              </a:rPr>
              <a:t>AOV</a:t>
            </a:r>
            <a:r>
              <a:rPr lang="zh-CN" sz="2800" dirty="0">
                <a:ea typeface="黑体" panose="02010609060101010101" pitchFamily="49" charset="-122"/>
              </a:rPr>
              <a:t>网中的顶点数，则输出</a:t>
            </a:r>
            <a:r>
              <a:rPr 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sz="2800" dirty="0">
                <a:ea typeface="黑体" panose="02010609060101010101" pitchFamily="49" charset="-122"/>
              </a:rPr>
              <a:t>有回路信息</a:t>
            </a:r>
            <a:r>
              <a:rPr 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sz="2800" dirty="0">
                <a:ea typeface="黑体" panose="02010609060101010101" pitchFamily="49" charset="-122"/>
              </a:rPr>
              <a:t>，否则输出的顶点序列就是一种拓扑序列</a:t>
            </a:r>
            <a:endParaRPr lang="zh-CN" sz="2800" dirty="0"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sz="2800" dirty="0" smtClean="0">
                <a:ea typeface="黑体" panose="02010609060101010101" pitchFamily="49" charset="-122"/>
              </a:rPr>
              <a:t>从</a:t>
            </a:r>
            <a:r>
              <a:rPr lang="zh-CN" sz="2800" dirty="0">
                <a:ea typeface="黑体" panose="02010609060101010101" pitchFamily="49" charset="-122"/>
              </a:rPr>
              <a:t>第四步可以看出，</a:t>
            </a:r>
            <a:r>
              <a:rPr lang="zh-CN" sz="2800" dirty="0">
                <a:solidFill>
                  <a:srgbClr val="C00000"/>
                </a:solidFill>
                <a:ea typeface="黑体" panose="02010609060101010101" pitchFamily="49" charset="-122"/>
              </a:rPr>
              <a:t>拓扑排序可以用来判断一个有向图是否有环</a:t>
            </a:r>
            <a:r>
              <a:rPr lang="zh-CN" sz="2800" dirty="0">
                <a:ea typeface="黑体" panose="02010609060101010101" pitchFamily="49" charset="-122"/>
              </a:rPr>
              <a:t>。只有有向无环图才存在拓扑序列。</a:t>
            </a:r>
            <a:endParaRPr 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C:/Users/Administrator/Desktop/2.png2"/>
          <p:cNvPicPr>
            <a:picLocks noChangeAspect="1"/>
          </p:cNvPicPr>
          <p:nvPr>
            <p:ph idx="1"/>
          </p:nvPr>
        </p:nvPicPr>
        <p:blipFill>
          <a:blip r:embed="rId1"/>
          <a:srcRect l="3046" r="3046"/>
          <a:stretch>
            <a:fillRect/>
          </a:stretch>
        </p:blipFill>
        <p:spPr>
          <a:xfrm>
            <a:off x="755650" y="1268730"/>
            <a:ext cx="3000375" cy="33147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C:/Users/Administrator/Desktop/3.png3"/>
          <p:cNvPicPr>
            <a:picLocks noChangeAspect="1"/>
          </p:cNvPicPr>
          <p:nvPr/>
        </p:nvPicPr>
        <p:blipFill>
          <a:blip r:embed="rId2"/>
          <a:srcRect t="2485" b="2485"/>
          <a:stretch>
            <a:fillRect/>
          </a:stretch>
        </p:blipFill>
        <p:spPr>
          <a:xfrm>
            <a:off x="4716145" y="908685"/>
            <a:ext cx="3667125" cy="4143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71775" y="566166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时间复杂度:O(E+V)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 priority_queue&lt;int, vector&lt;int&gt;, greater&lt;int&gt; &gt; que;  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3595" y="2637155"/>
            <a:ext cx="77101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/>
              <a:t>求字典序的最小拓扑序,将Kahn算法中的队列替换为优先队列(小根堆)</a:t>
            </a:r>
            <a:endParaRPr lang="zh-CN" altLang="en-US" b="1"/>
          </a:p>
          <a:p>
            <a:pPr>
              <a:lnSpc>
                <a:spcPct val="150000"/>
              </a:lnSpc>
            </a:pPr>
            <a:r>
              <a:rPr lang="zh-CN" altLang="en-US" b="1"/>
              <a:t>时间复杂度为O(E+VlogV)</a:t>
            </a:r>
            <a:endParaRPr lang="zh-C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B3644</a:t>
            </a:r>
            <a:endParaRPr lang="en-US" altLang="zh-CN"/>
          </a:p>
          <a:p>
            <a:r>
              <a:rPr lang="en-US" altLang="zh-CN"/>
              <a:t>UVA10305</a:t>
            </a:r>
            <a:endParaRPr lang="en-US" altLang="zh-CN"/>
          </a:p>
          <a:p>
            <a:r>
              <a:rPr lang="en-US" altLang="zh-CN"/>
              <a:t>P1347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970a54ce-264d-4394-ab20-ca9ea675b547}"/>
  <p:tag name="commondata" val="eyJoZGlkIjoiMTAzZGVhODBhNzYxOGFjYTAwNTk1MzUwMWEzZjY3MW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791</Words>
  <Application>WPS 演示</Application>
  <PresentationFormat>全屏显示(4:3)</PresentationFormat>
  <Paragraphs>83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Wingdings 3</vt:lpstr>
      <vt:lpstr>Symbol</vt:lpstr>
      <vt:lpstr>Verdana</vt:lpstr>
      <vt:lpstr>Wingdings 2</vt:lpstr>
      <vt:lpstr>Wingdings</vt:lpstr>
      <vt:lpstr>黑体</vt:lpstr>
      <vt:lpstr>Lucida Sans Unicode</vt:lpstr>
      <vt:lpstr>微软雅黑</vt:lpstr>
      <vt:lpstr>Arial Unicode MS</vt:lpstr>
      <vt:lpstr>Calibri</vt:lpstr>
      <vt:lpstr>聚合</vt:lpstr>
      <vt:lpstr>第七节 拓扑排序与关键路径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China</dc:creator>
  <cp:lastModifiedBy>冰仔</cp:lastModifiedBy>
  <cp:revision>207</cp:revision>
  <dcterms:created xsi:type="dcterms:W3CDTF">2019-06-19T02:01:00Z</dcterms:created>
  <dcterms:modified xsi:type="dcterms:W3CDTF">2024-06-27T06:16:03Z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9232664733DB4CEBBE8452BF1040BAB1_13</vt:lpwstr>
  </property>
</Properties>
</file>