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1" r:id="rId7"/>
    <p:sldId id="262" r:id="rId8"/>
    <p:sldId id="263" r:id="rId9"/>
    <p:sldId id="264" r:id="rId10"/>
    <p:sldId id="259" r:id="rId11"/>
    <p:sldId id="260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迪杰斯特拉的朴素</a:t>
            </a:r>
            <a:r>
              <a:rPr lang="zh-CN" altLang="en-US"/>
              <a:t>算法，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1" Type="http://schemas.openxmlformats.org/officeDocument/2006/relationships/slideLayout" Target="../slideLayouts/slideLayout2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165" y="106680"/>
            <a:ext cx="9297670" cy="664400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7950" y="153670"/>
            <a:ext cx="3578860" cy="4107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855" y="153670"/>
            <a:ext cx="8464550" cy="65595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79425" y="52082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p1576</a:t>
            </a:r>
            <a:r>
              <a:rPr lang="zh-CN" altLang="en-US"/>
              <a:t>最小花费</a:t>
            </a:r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5045075" y="4483735"/>
            <a:ext cx="3288665" cy="88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3715" y="276860"/>
            <a:ext cx="11165205" cy="6172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595" y="175895"/>
            <a:ext cx="12068175" cy="646049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552700" y="970915"/>
            <a:ext cx="2439035" cy="0"/>
          </a:xfrm>
          <a:prstGeom prst="line">
            <a:avLst/>
          </a:prstGeom>
          <a:ln w="31750" cap="rnd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876165" y="1307465"/>
            <a:ext cx="2439035" cy="0"/>
          </a:xfrm>
          <a:prstGeom prst="line">
            <a:avLst/>
          </a:prstGeom>
          <a:ln w="31750" cap="rnd">
            <a:solidFill>
              <a:srgbClr val="FF000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23545" y="3709035"/>
            <a:ext cx="6248400" cy="409575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62140" y="3709035"/>
            <a:ext cx="4653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堆优化（优先队列）</a:t>
            </a:r>
            <a:r>
              <a:rPr lang="en-US" altLang="zh-CN">
                <a:solidFill>
                  <a:srgbClr val="FF0000"/>
                </a:solidFill>
              </a:rPr>
              <a:t>dis</a:t>
            </a:r>
            <a:r>
              <a:rPr lang="zh-CN" altLang="en-US">
                <a:solidFill>
                  <a:srgbClr val="FF0000"/>
                </a:solidFill>
              </a:rPr>
              <a:t>小的节点先</a:t>
            </a:r>
            <a:r>
              <a:rPr lang="zh-CN" altLang="en-US">
                <a:solidFill>
                  <a:srgbClr val="FF0000"/>
                </a:solidFill>
              </a:rPr>
              <a:t>出队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90170"/>
            <a:ext cx="10113645" cy="66776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035" y="114300"/>
            <a:ext cx="7313930" cy="66300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864225" y="40157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O(n</a:t>
            </a:r>
            <a:r>
              <a:rPr lang="en-US" altLang="zh-CN" baseline="30000">
                <a:solidFill>
                  <a:srgbClr val="FF0000"/>
                </a:solidFill>
              </a:rPr>
              <a:t>2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60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用</a:t>
            </a:r>
            <a:r>
              <a:rPr lang="en-US" altLang="zh-CN" sz="2800" b="1">
                <a:solidFill>
                  <a:schemeClr val="bg1"/>
                </a:solidFill>
              </a:rPr>
              <a:t>vector</a:t>
            </a:r>
            <a:r>
              <a:rPr lang="zh-CN" altLang="en-US" sz="2800" b="1">
                <a:solidFill>
                  <a:schemeClr val="bg1"/>
                </a:solidFill>
              </a:rPr>
              <a:t>数组存图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1856105" y="846455"/>
            <a:ext cx="8479790" cy="5329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>
              <a:lnSpc>
                <a:spcPct val="120000"/>
              </a:lnSpc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我们遇到的图，一般都是稀疏图，即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n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个点，边远远小于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n</a:t>
            </a:r>
            <a:r>
              <a:rPr lang="en-US" altLang="zh-CN" b="1" baseline="30000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2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，用邻接矩阵存储就会大大浪费空间。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vector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是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C++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的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STL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（标准模板库）中的可变长数组（动态数组），可以随时添加数值或删除元素。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例如：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vector&lt;int&gt;a[5]  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定义了一个可变长二维数组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注意：行是不可变的，只有</a:t>
            </a:r>
            <a:r>
              <a:rPr lang="en-US" altLang="zh-CN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5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行，而列可变，可以在指定行添加元素。</a:t>
            </a:r>
            <a:endParaRPr lang="zh-CN" altLang="en-US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vector&lt;int&gt; G[6];  //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定义了行数为</a:t>
            </a: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6</a:t>
            </a:r>
            <a:r>
              <a:rPr lang="zh-CN" altLang="en-US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，列数可变的二维数组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void read(){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int u,v;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scanf(“%d”,&amp;n);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for(int i=1;i&lt;=n;i++){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457200" lvl="1"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scanf(“%d%d”,&amp;u,&amp;v);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457200" lvl="1"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sym typeface="+mn-ea"/>
              </a:rPr>
              <a:t>G[u].push_back(v);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457200" lvl="1"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highlight>
                  <a:srgbClr val="FFFF00"/>
                </a:highlight>
                <a:latin typeface="黑体" panose="02010609060101010101" charset="-122"/>
                <a:ea typeface="黑体" panose="02010609060101010101" charset="-122"/>
                <a:sym typeface="+mn-ea"/>
              </a:rPr>
              <a:t>G[v].push_back(u);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marL="0" lvl="0" indent="457200" algn="l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}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  <a:p>
            <a:pPr lvl="0" indent="0" algn="l" fontAlgn="auto">
              <a:lnSpc>
                <a:spcPct val="120000"/>
              </a:lnSpc>
              <a:buClrTx/>
              <a:buSzTx/>
              <a:buFontTx/>
            </a:pPr>
            <a:r>
              <a:rPr lang="en-US" altLang="zh-CN" b="1" dirty="0">
                <a:solidFill>
                  <a:schemeClr val="tx1"/>
                </a:solidFill>
                <a:latin typeface="黑体" panose="02010609060101010101" charset="-122"/>
                <a:ea typeface="黑体" panose="02010609060101010101" charset="-122"/>
                <a:sym typeface="+mn-ea"/>
              </a:rPr>
              <a:t>}</a:t>
            </a:r>
            <a:endParaRPr lang="en-US" altLang="zh-CN" b="1" dirty="0">
              <a:solidFill>
                <a:schemeClr val="tx1"/>
              </a:solidFill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247130" y="3361690"/>
            <a:ext cx="3387725" cy="2406650"/>
            <a:chOff x="6138" y="2403"/>
            <a:chExt cx="7586" cy="5262"/>
          </a:xfrm>
        </p:grpSpPr>
        <p:grpSp>
          <p:nvGrpSpPr>
            <p:cNvPr id="12" name="组合 11"/>
            <p:cNvGrpSpPr/>
            <p:nvPr/>
          </p:nvGrpSpPr>
          <p:grpSpPr>
            <a:xfrm>
              <a:off x="6138" y="2403"/>
              <a:ext cx="7586" cy="5262"/>
              <a:chOff x="6138" y="2403"/>
              <a:chExt cx="7586" cy="5262"/>
            </a:xfrm>
          </p:grpSpPr>
          <p:sp>
            <p:nvSpPr>
              <p:cNvPr id="13" name="Rectangle 3"/>
              <p:cNvSpPr/>
              <p:nvPr>
                <p:custDataLst>
                  <p:tags r:id="rId2"/>
                </p:custDataLst>
              </p:nvPr>
            </p:nvSpPr>
            <p:spPr>
              <a:xfrm>
                <a:off x="6138" y="2415"/>
                <a:ext cx="7586" cy="5250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</a:ln>
            </p:spPr>
            <p:txBody>
              <a:bodyPr anchor="ctr" anchorCtr="0"/>
              <a:p>
                <a:endParaRPr lang="zh-CN" altLang="en-US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4" name="Group 9"/>
              <p:cNvGrpSpPr/>
              <p:nvPr/>
            </p:nvGrpSpPr>
            <p:grpSpPr>
              <a:xfrm>
                <a:off x="6571" y="2403"/>
                <a:ext cx="6355" cy="5250"/>
                <a:chOff x="0" y="0"/>
                <a:chExt cx="3780" cy="2652"/>
              </a:xfrm>
            </p:grpSpPr>
            <p:sp>
              <p:nvSpPr>
                <p:cNvPr id="15" name="Oval 10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0" y="625"/>
                  <a:ext cx="541" cy="539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6" name="Oval 11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1621" y="0"/>
                  <a:ext cx="539" cy="54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7" name="Oval 12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1440" y="2028"/>
                  <a:ext cx="541" cy="540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8" name="Oval 13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1621" y="936"/>
                  <a:ext cx="539" cy="541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9" name="Oval 14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3241" y="469"/>
                  <a:ext cx="539" cy="539"/>
                </a:xfrm>
                <a:prstGeom prst="ellipse">
                  <a:avLst/>
                </a:prstGeom>
                <a:solidFill>
                  <a:srgbClr val="99CCFF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" name="Line 15"/>
                <p:cNvSpPr/>
                <p:nvPr>
                  <p:custDataLst>
                    <p:tags r:id="rId8"/>
                  </p:custDataLst>
                </p:nvPr>
              </p:nvSpPr>
              <p:spPr>
                <a:xfrm flipV="1">
                  <a:off x="541" y="312"/>
                  <a:ext cx="1080" cy="46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1" name="Line 16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360" y="1092"/>
                  <a:ext cx="1080" cy="1092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2" name="Line 17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541" y="936"/>
                  <a:ext cx="1080" cy="156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3" name="Line 18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1800" y="469"/>
                  <a:ext cx="0" cy="467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4" name="Line 19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1800" y="1491"/>
                  <a:ext cx="1" cy="533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5" name="Line 20"/>
                <p:cNvSpPr/>
                <p:nvPr>
                  <p:custDataLst>
                    <p:tags r:id="rId13"/>
                  </p:custDataLst>
                </p:nvPr>
              </p:nvSpPr>
              <p:spPr>
                <a:xfrm flipV="1">
                  <a:off x="2160" y="783"/>
                  <a:ext cx="1081" cy="468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6" name="Line 21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2160" y="312"/>
                  <a:ext cx="1081" cy="313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dash"/>
                  <a:headEnd type="none" w="med" len="med"/>
                  <a:tailEnd type="none" w="med" len="med"/>
                </a:ln>
              </p:spPr>
            </p:sp>
            <p:sp>
              <p:nvSpPr>
                <p:cNvPr id="27" name="Text Box 22"/>
                <p:cNvSpPr txBox="1"/>
                <p:nvPr>
                  <p:custDataLst>
                    <p:tags r:id="rId15"/>
                  </p:custDataLst>
                </p:nvPr>
              </p:nvSpPr>
              <p:spPr>
                <a:xfrm>
                  <a:off x="60" y="622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1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8" name="Text Box 23"/>
                <p:cNvSpPr txBox="1"/>
                <p:nvPr>
                  <p:custDataLst>
                    <p:tags r:id="rId16"/>
                  </p:custDataLst>
                </p:nvPr>
              </p:nvSpPr>
              <p:spPr>
                <a:xfrm>
                  <a:off x="1620" y="0"/>
                  <a:ext cx="539" cy="4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2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9" name="Rectangle 24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1621" y="936"/>
                  <a:ext cx="539" cy="78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en-US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0" name="Text Box 25"/>
                <p:cNvSpPr txBox="1"/>
                <p:nvPr>
                  <p:custDataLst>
                    <p:tags r:id="rId18"/>
                  </p:custDataLst>
                </p:nvPr>
              </p:nvSpPr>
              <p:spPr>
                <a:xfrm>
                  <a:off x="1621" y="936"/>
                  <a:ext cx="539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3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1" name="Text Box 26"/>
                <p:cNvSpPr txBox="1"/>
                <p:nvPr>
                  <p:custDataLst>
                    <p:tags r:id="rId19"/>
                  </p:custDataLst>
                </p:nvPr>
              </p:nvSpPr>
              <p:spPr>
                <a:xfrm>
                  <a:off x="1440" y="2028"/>
                  <a:ext cx="541" cy="62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4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2" name="Text Box 27"/>
                <p:cNvSpPr txBox="1"/>
                <p:nvPr>
                  <p:custDataLst>
                    <p:tags r:id="rId20"/>
                  </p:custDataLst>
                </p:nvPr>
              </p:nvSpPr>
              <p:spPr>
                <a:xfrm>
                  <a:off x="3241" y="469"/>
                  <a:ext cx="539" cy="623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r>
                    <a:rPr lang="zh-CN" altLang="zh-CN" sz="2400" dirty="0">
                      <a:latin typeface="Arial" panose="020B0604020202020204" pitchFamily="34" charset="0"/>
                    </a:rPr>
                    <a:t>5</a:t>
                  </a:r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3" name="Text Box 28"/>
                <p:cNvSpPr txBox="1"/>
                <p:nvPr>
                  <p:custDataLst>
                    <p:tags r:id="rId21"/>
                  </p:custDataLst>
                </p:nvPr>
              </p:nvSpPr>
              <p:spPr>
                <a:xfrm>
                  <a:off x="841" y="222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" name="Text Box 29"/>
                <p:cNvSpPr txBox="1"/>
                <p:nvPr>
                  <p:custDataLst>
                    <p:tags r:id="rId22"/>
                  </p:custDataLst>
                </p:nvPr>
              </p:nvSpPr>
              <p:spPr>
                <a:xfrm>
                  <a:off x="901" y="690"/>
                  <a:ext cx="542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5" name="Text Box 30"/>
                <p:cNvSpPr txBox="1"/>
                <p:nvPr>
                  <p:custDataLst>
                    <p:tags r:id="rId23"/>
                  </p:custDataLst>
                </p:nvPr>
              </p:nvSpPr>
              <p:spPr>
                <a:xfrm>
                  <a:off x="795" y="1380"/>
                  <a:ext cx="541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6" name="Text Box 31"/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1728" y="504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7" name="Text Box 32"/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1728" y="1560"/>
                  <a:ext cx="720" cy="31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8" name="Text Box 33"/>
                <p:cNvSpPr txBox="1"/>
                <p:nvPr>
                  <p:custDataLst>
                    <p:tags r:id="rId26"/>
                  </p:custDataLst>
                </p:nvPr>
              </p:nvSpPr>
              <p:spPr>
                <a:xfrm>
                  <a:off x="2460" y="690"/>
                  <a:ext cx="360" cy="46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9" name="Text Box 34"/>
                <p:cNvSpPr txBox="1"/>
                <p:nvPr>
                  <p:custDataLst>
                    <p:tags r:id="rId27"/>
                  </p:custDataLst>
                </p:nvPr>
              </p:nvSpPr>
              <p:spPr>
                <a:xfrm>
                  <a:off x="2416" y="96"/>
                  <a:ext cx="360" cy="469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/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  <a:p>
                  <a:endParaRPr lang="zh-CN" altLang="zh-CN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40" name="Line 20"/>
            <p:cNvSpPr/>
            <p:nvPr>
              <p:custDataLst>
                <p:tags r:id="rId28"/>
              </p:custDataLst>
            </p:nvPr>
          </p:nvSpPr>
          <p:spPr>
            <a:xfrm flipV="1">
              <a:off x="9806" y="4328"/>
              <a:ext cx="2441" cy="2400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41" name="Text Box 33"/>
            <p:cNvSpPr txBox="1"/>
            <p:nvPr>
              <p:custDataLst>
                <p:tags r:id="rId29"/>
              </p:custDataLst>
            </p:nvPr>
          </p:nvSpPr>
          <p:spPr>
            <a:xfrm>
              <a:off x="10904" y="5361"/>
              <a:ext cx="605" cy="92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en-US" sz="2400" dirty="0">
                <a:latin typeface="Arial" panose="020B0604020202020204" pitchFamily="34" charset="0"/>
              </a:endParaRPr>
            </a:p>
          </p:txBody>
        </p:sp>
      </p:grpSp>
      <p:sp>
        <p:nvSpPr>
          <p:cNvPr id="42" name="文本框 41"/>
          <p:cNvSpPr txBox="1"/>
          <p:nvPr/>
        </p:nvSpPr>
        <p:spPr>
          <a:xfrm>
            <a:off x="5984875" y="5841365"/>
            <a:ext cx="4015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//</a:t>
            </a:r>
            <a:r>
              <a:rPr lang="zh-CN" altLang="en-US"/>
              <a:t>建立了一个拥有</a:t>
            </a:r>
            <a:r>
              <a:rPr lang="en-US" altLang="zh-CN"/>
              <a:t>5</a:t>
            </a:r>
            <a:r>
              <a:rPr lang="zh-CN" altLang="en-US"/>
              <a:t>个点的无权无向图</a:t>
            </a:r>
            <a:endParaRPr lang="zh-CN" altLang="en-US"/>
          </a:p>
        </p:txBody>
      </p:sp>
    </p:spTree>
    <p:custDataLst>
      <p:tags r:id="rId30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360930" y="11366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用</a:t>
            </a:r>
            <a:r>
              <a:rPr lang="en-US" altLang="zh-CN" sz="2800" b="1">
                <a:solidFill>
                  <a:schemeClr val="bg1"/>
                </a:solidFill>
              </a:rPr>
              <a:t>vector</a:t>
            </a:r>
            <a:r>
              <a:rPr lang="zh-CN" altLang="en-US" sz="2800" b="1">
                <a:solidFill>
                  <a:schemeClr val="bg1"/>
                </a:solidFill>
              </a:rPr>
              <a:t>数组存图</a:t>
            </a:r>
            <a:endParaRPr lang="zh-CN" altLang="en-US" sz="2800" b="1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7105" y="733425"/>
            <a:ext cx="4895850" cy="61245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23720" y="73342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vector</a:t>
            </a:r>
            <a:r>
              <a:rPr lang="zh-CN" altLang="en-US"/>
              <a:t>数组的接口函数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71240" y="2400300"/>
            <a:ext cx="4756150" cy="3879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71240" y="2788285"/>
            <a:ext cx="4755515" cy="38798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546100"/>
            <a:ext cx="8305800" cy="6000750"/>
          </a:xfrm>
          <a:prstGeom prst="rect">
            <a:avLst/>
          </a:prstGeom>
          <a:solidFill>
            <a:schemeClr val="accent2"/>
          </a:solidFill>
        </p:spPr>
        <p:txBody>
          <a:bodyPr wrap="square" rtlCol="0" anchor="t">
            <a:spAutoFit/>
          </a:bodyPr>
          <a:p>
            <a:r>
              <a:rPr lang="en-US" altLang="zh-CN" sz="2400"/>
              <a:t>#include&lt;bits/stdc++.h&gt;</a:t>
            </a:r>
            <a:endParaRPr lang="en-US" altLang="zh-CN" sz="2400"/>
          </a:p>
          <a:p>
            <a:r>
              <a:rPr lang="en-US" altLang="zh-CN" sz="2400"/>
              <a:t>using namespace std;</a:t>
            </a:r>
            <a:endParaRPr lang="en-US" altLang="zh-CN" sz="2400"/>
          </a:p>
          <a:p>
            <a:r>
              <a:rPr lang="en-US" altLang="zh-CN" sz="2400"/>
              <a:t>struct node{</a:t>
            </a:r>
            <a:endParaRPr lang="en-US" altLang="zh-CN" sz="2400"/>
          </a:p>
          <a:p>
            <a:r>
              <a:rPr lang="en-US" altLang="zh-CN" sz="2400"/>
              <a:t>	int id,dis;</a:t>
            </a:r>
            <a:endParaRPr lang="en-US" altLang="zh-CN" sz="2400"/>
          </a:p>
          <a:p>
            <a:r>
              <a:rPr lang="en-US" altLang="zh-CN" sz="2400"/>
              <a:t>}x;</a:t>
            </a:r>
            <a:endParaRPr lang="en-US" altLang="zh-CN" sz="2400"/>
          </a:p>
          <a:p>
            <a:r>
              <a:rPr lang="en-US" altLang="zh-CN" sz="2400"/>
              <a:t>vector&lt;node&gt; a[100005];</a:t>
            </a:r>
            <a:endParaRPr lang="en-US" altLang="zh-CN" sz="2400"/>
          </a:p>
          <a:p>
            <a:r>
              <a:rPr lang="en-US" altLang="zh-CN" sz="2400"/>
              <a:t>int n,m,s,w[100005];</a:t>
            </a:r>
            <a:endParaRPr lang="en-US" altLang="zh-CN" sz="2400"/>
          </a:p>
          <a:p>
            <a:r>
              <a:rPr lang="en-US" altLang="zh-CN" sz="2400"/>
              <a:t>int main(){</a:t>
            </a:r>
            <a:endParaRPr lang="en-US" altLang="zh-CN" sz="2400"/>
          </a:p>
          <a:p>
            <a:r>
              <a:rPr lang="en-US" altLang="zh-CN" sz="2400"/>
              <a:t>	int u,v,d;</a:t>
            </a:r>
            <a:endParaRPr lang="en-US" altLang="zh-CN" sz="2400"/>
          </a:p>
          <a:p>
            <a:r>
              <a:rPr lang="en-US" altLang="zh-CN" sz="2400"/>
              <a:t>	scanf("%d%d%d",&amp;n,&amp;m,&amp;s);</a:t>
            </a:r>
            <a:endParaRPr lang="en-US" altLang="zh-CN" sz="2400"/>
          </a:p>
          <a:p>
            <a:r>
              <a:rPr lang="en-US" altLang="zh-CN" sz="2400"/>
              <a:t>	for(int i=1;i&lt;=m;i++){</a:t>
            </a:r>
            <a:endParaRPr lang="en-US" altLang="zh-CN" sz="2400"/>
          </a:p>
          <a:p>
            <a:r>
              <a:rPr lang="en-US" altLang="zh-CN" sz="2400"/>
              <a:t>		scanf("%d%d%d",&amp;u,&amp;v,&amp;d);</a:t>
            </a:r>
            <a:endParaRPr lang="en-US" altLang="zh-CN" sz="2400"/>
          </a:p>
          <a:p>
            <a:r>
              <a:rPr lang="en-US" altLang="zh-CN" sz="2400"/>
              <a:t>		a[u].push_back({v,d});</a:t>
            </a:r>
            <a:endParaRPr lang="en-US" altLang="zh-CN" sz="2400"/>
          </a:p>
          <a:p>
            <a:r>
              <a:rPr lang="en-US" altLang="zh-CN" sz="2400"/>
              <a:t>	}</a:t>
            </a:r>
            <a:endParaRPr lang="en-US" altLang="zh-CN" sz="2400"/>
          </a:p>
          <a:p>
            <a:r>
              <a:rPr lang="en-US" altLang="zh-CN" sz="2400"/>
              <a:t>	return 0;</a:t>
            </a:r>
            <a:endParaRPr lang="en-US" altLang="zh-CN" sz="2400"/>
          </a:p>
          <a:p>
            <a:r>
              <a:rPr lang="en-US" altLang="zh-CN" sz="2400"/>
              <a:t>}</a:t>
            </a:r>
            <a:endParaRPr lang="en-US" altLang="zh-CN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5885" y="85090"/>
            <a:ext cx="7371715" cy="3570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25" y="2769235"/>
            <a:ext cx="7207250" cy="37490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38825" y="1602740"/>
            <a:ext cx="60293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//</a:t>
            </a:r>
            <a:r>
              <a:rPr lang="zh-CN" altLang="en-US"/>
              <a:t>对结构体元素进行排序，规则是</a:t>
            </a:r>
            <a:r>
              <a:rPr lang="en-US" altLang="zh-CN"/>
              <a:t>dis</a:t>
            </a:r>
            <a:r>
              <a:rPr lang="zh-CN" altLang="en-US"/>
              <a:t>从小到大排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3880" y="365125"/>
            <a:ext cx="10737850" cy="34029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882005" y="14211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//</a:t>
            </a:r>
            <a:r>
              <a:rPr lang="zh-CN" altLang="en-US"/>
              <a:t>如果当前节点</a:t>
            </a:r>
            <a:r>
              <a:rPr lang="en-US" altLang="zh-CN"/>
              <a:t>x</a:t>
            </a:r>
            <a:r>
              <a:rPr lang="zh-CN" altLang="en-US"/>
              <a:t>走过了，就跳出循环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31.xml><?xml version="1.0" encoding="utf-8"?>
<p:tagLst xmlns:p="http://schemas.openxmlformats.org/presentationml/2006/main">
  <p:tag name="KSO_WM_BEAUTIFY_FLAG" val="#wm#"/>
  <p:tag name="KSO_WM_TEMPLATE_CATEGORY" val="custom"/>
  <p:tag name="KSO_WM_TEMPLATE_INDEX" val="160167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695</Words>
  <Application>WPS 演示</Application>
  <PresentationFormat>宽屏</PresentationFormat>
  <Paragraphs>75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黑体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李海冰</dc:creator>
  <cp:lastModifiedBy>冰仔</cp:lastModifiedBy>
  <cp:revision>8</cp:revision>
  <dcterms:created xsi:type="dcterms:W3CDTF">2023-08-09T12:44:00Z</dcterms:created>
  <dcterms:modified xsi:type="dcterms:W3CDTF">2025-09-03T04:33:21Z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0FFB374EF87741258E9EC42A4DEF22FC_13</vt:lpwstr>
  </property>
</Properties>
</file>