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362" r:id="rId2"/>
    <p:sldId id="369" r:id="rId3"/>
    <p:sldId id="416" r:id="rId4"/>
    <p:sldId id="417" r:id="rId5"/>
    <p:sldId id="418" r:id="rId6"/>
    <p:sldId id="419" r:id="rId7"/>
    <p:sldId id="420" r:id="rId8"/>
    <p:sldId id="393" r:id="rId9"/>
    <p:sldId id="392" r:id="rId10"/>
    <p:sldId id="404" r:id="rId11"/>
    <p:sldId id="396" r:id="rId12"/>
    <p:sldId id="421" r:id="rId13"/>
    <p:sldId id="395" r:id="rId14"/>
    <p:sldId id="412" r:id="rId15"/>
    <p:sldId id="413" r:id="rId16"/>
    <p:sldId id="414" r:id="rId17"/>
    <p:sldId id="415" r:id="rId18"/>
    <p:sldId id="407" r:id="rId19"/>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6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44546A"/>
    <a:srgbClr val="E90000"/>
    <a:srgbClr val="1941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showGuides="1">
      <p:cViewPr varScale="1">
        <p:scale>
          <a:sx n="94" d="100"/>
          <a:sy n="94" d="100"/>
        </p:scale>
        <p:origin x="92" y="416"/>
      </p:cViewPr>
      <p:guideLst>
        <p:guide orient="horz" pos="2160"/>
        <p:guide pos="386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9C303D-B686-4E9A-9B4B-6FD30633AA4A}" type="datetimeFigureOut">
              <a:rPr lang="zh-CN" altLang="en-US" smtClean="0"/>
              <a:t>2024/11/25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4DD0AC-7F07-4128-B9A6-9AC6CBCF667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10</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11</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160C9C-1CFD-90AE-5C80-B7916BCA080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F33D4F06-582C-529C-4700-B177B7EC1DA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752E31F-611A-4E27-5535-5AA768ABEF16}"/>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8951D143-E538-09E9-2DD6-3F4A1F0E9D85}"/>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12</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5210919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13</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466295-F5EA-CDA0-6EEC-4A2B1B58A61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43210CAF-C523-BCB7-FBE7-ED4CEB95ACC0}"/>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FBC9FEB4-0635-942F-0056-CBC984106C22}"/>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773A657B-9953-A103-78CC-27F6459A6B7D}"/>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14</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9823062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16A644-4E80-9C05-2BDD-AF7DA613191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ED09002-BFCE-25E5-059F-5010EC5C02F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F4922BE-9AE8-F376-2045-7B0BB2854FBC}"/>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749EBD60-2B74-D604-1F25-645131E3E2B4}"/>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15</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17840478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BD8781-E35C-F406-687B-54E0BFE440F7}"/>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90C4406-999F-32D4-8421-AA3FFEE260E1}"/>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1F29DB9-AE78-EEEB-E531-F6665E0AD594}"/>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25BB942A-B88C-36AA-2263-9D87443E6475}"/>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16</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12283790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2B1A12-B049-8F17-6EBF-8BB8AE11810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AE7E236-FA7A-426C-C407-84216542D3A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2C6E8437-4DD9-8407-45F1-D02035900175}"/>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40C94443-8428-C9B1-0AE8-6400A94C4566}"/>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17</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9602057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18</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512915-22A2-01C2-0928-0783C9F8FEE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9D373AF-692C-C68F-B6D2-C6F6B939BBD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88F19DAE-D424-679C-B503-85C38E9EF22E}"/>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9D5FE1B9-E010-F852-C738-0470A149F6C7}"/>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3</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678286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331359-7321-3FF8-73E5-79EC30FAA9A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5CB64511-3E38-B9F0-26C6-B50DF8A6BE08}"/>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5E5E49E5-A64D-E14A-CB9D-B77A82549A36}"/>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501C005E-3F3B-5357-A3E9-221857DE520B}"/>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4</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11625208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C08F90-6AFC-8337-82C8-AAD5C2A4B7A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BE12D3D3-153B-B4F0-519F-F8790A111457}"/>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53E9DAC2-C925-AA3B-DF40-D1DD586DEE32}"/>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B50D16A7-9073-3D6C-0B34-D45FEA34C23A}"/>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5</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36615963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23425A-8BA7-E14C-C23B-5643C8704EA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8150FEC-0102-C36B-4410-3F57EEA50106}"/>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3EB3B508-8456-3142-A7C6-E107981824F0}"/>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9002E20D-2475-7210-4752-DFAC0C2D8B58}"/>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6</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25268471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523EAC-5FBE-21C3-9758-51F2B9A78A1D}"/>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05A3789-DB96-10E9-7B04-38BA940BA630}"/>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DB090DD8-DEDE-F2C5-D022-62A8775F399E}"/>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B3343679-BCCB-5AF2-F2BB-D57DF0EF3A0A}"/>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7</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8034681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8</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9</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slideMaster" Target="../slideMasters/slideMaster1.xml"/><Relationship Id="rId5" Type="http://schemas.openxmlformats.org/officeDocument/2006/relationships/tags" Target="../tags/tag6.xml"/><Relationship Id="rId4" Type="http://schemas.openxmlformats.org/officeDocument/2006/relationships/tags" Target="../tags/tag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圆角矩形 1"/>
          <p:cNvSpPr/>
          <p:nvPr userDrawn="1"/>
        </p:nvSpPr>
        <p:spPr>
          <a:xfrm>
            <a:off x="200441" y="193607"/>
            <a:ext cx="578289" cy="578289"/>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圆角矩形 2"/>
          <p:cNvSpPr/>
          <p:nvPr userDrawn="1"/>
        </p:nvSpPr>
        <p:spPr>
          <a:xfrm>
            <a:off x="798672" y="736271"/>
            <a:ext cx="215597" cy="215597"/>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圆角矩形 3"/>
          <p:cNvSpPr/>
          <p:nvPr userDrawn="1"/>
        </p:nvSpPr>
        <p:spPr>
          <a:xfrm>
            <a:off x="995732" y="542126"/>
            <a:ext cx="132077" cy="132077"/>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项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2024/11/25</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sv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0.sv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0.sv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0.svg"/></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096000" y="2149867"/>
            <a:ext cx="2558265" cy="2558265"/>
          </a:xfrm>
          <a:prstGeom prst="flowChartConnector">
            <a:avLst/>
          </a:prstGeom>
          <a:solidFill>
            <a:schemeClr val="tx1">
              <a:lumMod val="50000"/>
              <a:lumOff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思源宋体 CN Medium" panose="02020500000000000000" pitchFamily="18" charset="-122"/>
              <a:ea typeface="思源宋体 CN Medium" panose="02020500000000000000" pitchFamily="18" charset="-122"/>
            </a:endParaRPr>
          </a:p>
        </p:txBody>
      </p:sp>
      <p:sp>
        <p:nvSpPr>
          <p:cNvPr id="3" name="文本框 2"/>
          <p:cNvSpPr txBox="1"/>
          <p:nvPr/>
        </p:nvSpPr>
        <p:spPr>
          <a:xfrm>
            <a:off x="6099719" y="2594070"/>
            <a:ext cx="5032147" cy="144655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8800" b="0" i="0" u="none" strike="noStrike" kern="1200" cap="none" spc="0" normalizeH="0" baseline="0" noProof="0" dirty="0">
                <a:ln>
                  <a:noFill/>
                </a:ln>
                <a:solidFill>
                  <a:schemeClr val="bg1"/>
                </a:solidFill>
                <a:effectLst/>
                <a:uLnTx/>
                <a:uFillTx/>
                <a:latin typeface="思源宋体 CN Medium" panose="02020500000000000000" pitchFamily="18" charset="-122"/>
                <a:ea typeface="思源宋体 CN Medium" panose="02020500000000000000" pitchFamily="18" charset="-122"/>
              </a:rPr>
              <a:t>人机</a:t>
            </a:r>
            <a:r>
              <a:rPr kumimoji="1" lang="zh-CN" altLang="en-US" sz="8800" b="0" i="0" u="none" strike="noStrike" kern="1200" cap="none" spc="0" normalizeH="0" baseline="0" noProof="0" dirty="0">
                <a:ln>
                  <a:noFill/>
                </a:ln>
                <a:solidFill>
                  <a:schemeClr val="dk2"/>
                </a:solidFill>
                <a:effectLst/>
                <a:uLnTx/>
                <a:uFillTx/>
                <a:latin typeface="思源宋体 CN Medium" panose="02020500000000000000" pitchFamily="18" charset="-122"/>
                <a:ea typeface="思源宋体 CN Medium" panose="02020500000000000000" pitchFamily="18" charset="-122"/>
              </a:rPr>
              <a:t> 交互</a:t>
            </a:r>
          </a:p>
        </p:txBody>
      </p:sp>
      <p:sp>
        <p:nvSpPr>
          <p:cNvPr id="5" name="文本框 4"/>
          <p:cNvSpPr txBox="1"/>
          <p:nvPr/>
        </p:nvSpPr>
        <p:spPr>
          <a:xfrm>
            <a:off x="7343334" y="4006001"/>
            <a:ext cx="2988910" cy="46166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1200" cap="none" spc="0" normalizeH="0" baseline="0" noProof="0" dirty="0">
                <a:ln>
                  <a:noFill/>
                </a:ln>
                <a:solidFill>
                  <a:schemeClr val="bg1"/>
                </a:solidFill>
                <a:effectLst/>
                <a:uLnTx/>
                <a:uFillTx/>
                <a:latin typeface="思源宋体 CN Medium" panose="02020500000000000000" pitchFamily="18" charset="-122"/>
                <a:ea typeface="思源宋体 CN Medium" panose="02020500000000000000" pitchFamily="18" charset="-122"/>
              </a:rPr>
              <a:t> 18.3    </a:t>
            </a:r>
            <a:r>
              <a:rPr kumimoji="1" lang="en-US" altLang="zh-CN" sz="2400" b="0" i="0" u="none" strike="noStrike" kern="1200" cap="none" spc="0" normalizeH="0" baseline="0" noProof="0" dirty="0">
                <a:ln>
                  <a:noFill/>
                </a:ln>
                <a:solidFill>
                  <a:schemeClr val="dk2"/>
                </a:solidFill>
                <a:effectLst/>
                <a:uLnTx/>
                <a:uFillTx/>
                <a:latin typeface="思源宋体 CN Medium" panose="02020500000000000000" pitchFamily="18" charset="-122"/>
                <a:ea typeface="思源宋体 CN Medium" panose="02020500000000000000" pitchFamily="18" charset="-122"/>
              </a:rPr>
              <a:t>-   18.3.2</a:t>
            </a:r>
            <a:endParaRPr kumimoji="1" lang="zh-CN" altLang="en-US" sz="2400" b="0" i="0" u="none" strike="noStrike" kern="1200" cap="none" spc="0" normalizeH="0" baseline="0" noProof="0" dirty="0">
              <a:ln>
                <a:noFill/>
              </a:ln>
              <a:solidFill>
                <a:schemeClr val="dk2"/>
              </a:solidFill>
              <a:effectLst/>
              <a:uLnTx/>
              <a:uFillTx/>
              <a:latin typeface="思源宋体 CN Medium" panose="02020500000000000000" pitchFamily="18" charset="-122"/>
              <a:ea typeface="思源宋体 CN Medium" panose="02020500000000000000" pitchFamily="18" charset="-122"/>
            </a:endParaRPr>
          </a:p>
        </p:txBody>
      </p:sp>
      <p:sp>
        <p:nvSpPr>
          <p:cNvPr id="6" name="燕尾形 5"/>
          <p:cNvSpPr/>
          <p:nvPr/>
        </p:nvSpPr>
        <p:spPr>
          <a:xfrm flipH="1">
            <a:off x="10361691" y="4123250"/>
            <a:ext cx="208052" cy="208052"/>
          </a:xfrm>
          <a:prstGeom prst="chevron">
            <a:avLst/>
          </a:prstGeom>
          <a:solidFill>
            <a:schemeClr val="dk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black"/>
              </a:solidFill>
              <a:effectLst/>
              <a:uLnTx/>
              <a:uFillTx/>
              <a:latin typeface="思源宋体 CN Medium" panose="02020500000000000000" pitchFamily="18" charset="-122"/>
              <a:ea typeface="思源宋体 CN Medium" panose="02020500000000000000" pitchFamily="18" charset="-122"/>
            </a:endParaRPr>
          </a:p>
        </p:txBody>
      </p:sp>
      <p:cxnSp>
        <p:nvCxnSpPr>
          <p:cNvPr id="9" name="直线连接符 8"/>
          <p:cNvCxnSpPr/>
          <p:nvPr/>
        </p:nvCxnSpPr>
        <p:spPr>
          <a:xfrm>
            <a:off x="1714891" y="3462407"/>
            <a:ext cx="3662081" cy="0"/>
          </a:xfrm>
          <a:prstGeom prst="line">
            <a:avLst/>
          </a:prstGeom>
          <a:ln>
            <a:solidFill>
              <a:schemeClr val="dk2">
                <a:lumMod val="100000"/>
              </a:schemeClr>
            </a:solidFill>
          </a:ln>
        </p:spPr>
        <p:style>
          <a:lnRef idx="1">
            <a:schemeClr val="accent1"/>
          </a:lnRef>
          <a:fillRef idx="0">
            <a:schemeClr val="accent1"/>
          </a:fillRef>
          <a:effectRef idx="0">
            <a:schemeClr val="accent1"/>
          </a:effectRef>
          <a:fontRef idx="minor">
            <a:schemeClr val="tx1"/>
          </a:fontRef>
        </p:style>
      </p:cxnSp>
      <p:sp>
        <p:nvSpPr>
          <p:cNvPr id="10" name="圆角矩形 9"/>
          <p:cNvSpPr/>
          <p:nvPr/>
        </p:nvSpPr>
        <p:spPr>
          <a:xfrm>
            <a:off x="9060621" y="1752538"/>
            <a:ext cx="397329" cy="397329"/>
          </a:xfrm>
          <a:prstGeom prst="flowChartConnector">
            <a:avLst/>
          </a:prstGeom>
          <a:solidFill>
            <a:schemeClr val="tx1">
              <a:lumMod val="50000"/>
              <a:lumOff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思源宋体 CN Medium" panose="02020500000000000000" pitchFamily="18" charset="-122"/>
              <a:ea typeface="思源宋体 CN Medium" panose="02020500000000000000" pitchFamily="18" charset="-122"/>
            </a:endParaRPr>
          </a:p>
        </p:txBody>
      </p:sp>
      <p:sp>
        <p:nvSpPr>
          <p:cNvPr id="11" name="圆角矩形 10"/>
          <p:cNvSpPr/>
          <p:nvPr/>
        </p:nvSpPr>
        <p:spPr>
          <a:xfrm>
            <a:off x="9527960" y="2435099"/>
            <a:ext cx="209070" cy="209070"/>
          </a:xfrm>
          <a:prstGeom prst="flowChartConnector">
            <a:avLst/>
          </a:prstGeom>
          <a:solidFill>
            <a:schemeClr val="tx1">
              <a:lumMod val="50000"/>
              <a:lumOff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思源宋体 CN Medium" panose="02020500000000000000" pitchFamily="18" charset="-122"/>
              <a:ea typeface="思源宋体 CN Medium" panose="02020500000000000000" pitchFamily="18" charset="-122"/>
            </a:endParaRPr>
          </a:p>
        </p:txBody>
      </p:sp>
      <p:cxnSp>
        <p:nvCxnSpPr>
          <p:cNvPr id="13" name="直线连接符 12"/>
          <p:cNvCxnSpPr/>
          <p:nvPr/>
        </p:nvCxnSpPr>
        <p:spPr>
          <a:xfrm>
            <a:off x="7016366" y="4227276"/>
            <a:ext cx="339777" cy="0"/>
          </a:xfrm>
          <a:prstGeom prst="line">
            <a:avLst/>
          </a:prstGeom>
          <a:ln w="4445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2057011" y="3052734"/>
            <a:ext cx="3429145" cy="369332"/>
          </a:xfrm>
          <a:prstGeom prst="rect">
            <a:avLst/>
          </a:prstGeom>
          <a:noFill/>
        </p:spPr>
        <p:txBody>
          <a:bodyPr wrap="none" rtlCol="0">
            <a:spAutoFit/>
          </a:bodyPr>
          <a:lstStyle/>
          <a:p>
            <a:pPr lvl="0" algn="r">
              <a:defRPr/>
            </a:pPr>
            <a:r>
              <a:rPr kumimoji="1" lang="en-US" altLang="zh-CN" dirty="0">
                <a:solidFill>
                  <a:schemeClr val="dk2"/>
                </a:solidFill>
                <a:latin typeface="思源黑体 Medium" panose="020B0600000000000000" pitchFamily="34" charset="-122"/>
                <a:ea typeface="思源黑体 Medium" panose="020B0600000000000000" pitchFamily="34" charset="-122"/>
              </a:rPr>
              <a:t>Social Media Sharing</a:t>
            </a:r>
            <a:r>
              <a:rPr kumimoji="1" lang="zh-CN" altLang="en-US">
                <a:solidFill>
                  <a:schemeClr val="dk2"/>
                </a:solidFill>
                <a:latin typeface="思源黑体 Medium" panose="020B0600000000000000" pitchFamily="34" charset="-122"/>
                <a:ea typeface="思源黑体 Medium" panose="020B0600000000000000" pitchFamily="34" charset="-122"/>
              </a:rPr>
              <a:t>小节分享</a:t>
            </a:r>
            <a:endParaRPr kumimoji="1" lang="zh-CN" altLang="en-US" sz="1800" b="0" i="0" u="none" strike="noStrike" kern="1200" cap="none" spc="0" normalizeH="0" baseline="0" noProof="0" dirty="0">
              <a:ln>
                <a:noFill/>
              </a:ln>
              <a:solidFill>
                <a:schemeClr val="dk2"/>
              </a:solidFill>
              <a:effectLst/>
              <a:uLnTx/>
              <a:uFillTx/>
              <a:latin typeface="思源黑体 Medium" panose="020B0600000000000000" pitchFamily="34" charset="-122"/>
              <a:ea typeface="思源黑体 Medium" panose="020B0600000000000000" pitchFamily="34" charset="-122"/>
            </a:endParaRPr>
          </a:p>
        </p:txBody>
      </p:sp>
      <p:sp>
        <p:nvSpPr>
          <p:cNvPr id="20" name="文本框 19"/>
          <p:cNvSpPr txBox="1"/>
          <p:nvPr/>
        </p:nvSpPr>
        <p:spPr>
          <a:xfrm>
            <a:off x="2236450" y="3537651"/>
            <a:ext cx="3249706" cy="523220"/>
          </a:xfrm>
          <a:prstGeom prst="rect">
            <a:avLst/>
          </a:prstGeom>
          <a:noFill/>
        </p:spPr>
        <p:txBody>
          <a:bodyPr wrap="square" rtlCol="0">
            <a:spAutoFit/>
          </a:bodyPr>
          <a:lstStyle/>
          <a:p>
            <a:pPr lvl="0" algn="r">
              <a:defRPr/>
            </a:pPr>
            <a:r>
              <a:rPr lang="zh-CN" altLang="en-US" sz="2800" b="1" spc="400" dirty="0">
                <a:solidFill>
                  <a:schemeClr val="tx1">
                    <a:lumMod val="75000"/>
                    <a:lumOff val="25000"/>
                  </a:schemeClr>
                </a:solidFill>
                <a:ea typeface="思源黑体 Normal" panose="020B0400000000000000" pitchFamily="34" charset="-122"/>
              </a:rPr>
              <a:t>刘轩赫、宋征岳</a:t>
            </a:r>
          </a:p>
        </p:txBody>
      </p:sp>
      <p:sp>
        <p:nvSpPr>
          <p:cNvPr id="22" name="圆角矩形 21"/>
          <p:cNvSpPr/>
          <p:nvPr/>
        </p:nvSpPr>
        <p:spPr>
          <a:xfrm>
            <a:off x="6255843" y="4972111"/>
            <a:ext cx="209070" cy="209070"/>
          </a:xfrm>
          <a:prstGeom prst="flowChartConnector">
            <a:avLst/>
          </a:prstGeom>
          <a:solidFill>
            <a:schemeClr val="tx1">
              <a:lumMod val="50000"/>
              <a:lumOff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ea typeface="思源黑体 CN Regular" panose="020B0500000000000000" charset="-122"/>
              <a:cs typeface="+mn-cs"/>
            </a:endParaRPr>
          </a:p>
        </p:txBody>
      </p:sp>
      <p:pic>
        <p:nvPicPr>
          <p:cNvPr id="8" name="图片 7">
            <a:extLst>
              <a:ext uri="{FF2B5EF4-FFF2-40B4-BE49-F238E27FC236}">
                <a16:creationId xmlns:a16="http://schemas.microsoft.com/office/drawing/2014/main" id="{2641C21F-9573-FACF-1151-38C25A59D6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9999" y="89289"/>
            <a:ext cx="3663250" cy="2060578"/>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070393" y="668411"/>
            <a:ext cx="2160000" cy="216000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ea typeface="思源黑体 CN Regular" panose="020B0500000000000000" charset="-122"/>
              <a:cs typeface="+mn-cs"/>
            </a:endParaRPr>
          </a:p>
        </p:txBody>
      </p:sp>
      <p:sp>
        <p:nvSpPr>
          <p:cNvPr id="3" name="圆角矩形 2"/>
          <p:cNvSpPr/>
          <p:nvPr/>
        </p:nvSpPr>
        <p:spPr>
          <a:xfrm>
            <a:off x="4507730" y="1424652"/>
            <a:ext cx="243152" cy="243152"/>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ea typeface="思源黑体 CN Regular" panose="020B0500000000000000" charset="-122"/>
              <a:cs typeface="+mn-cs"/>
            </a:endParaRPr>
          </a:p>
        </p:txBody>
      </p:sp>
      <p:sp>
        <p:nvSpPr>
          <p:cNvPr id="4" name="圆角矩形 3"/>
          <p:cNvSpPr/>
          <p:nvPr/>
        </p:nvSpPr>
        <p:spPr>
          <a:xfrm>
            <a:off x="4750882" y="1887516"/>
            <a:ext cx="127491" cy="127491"/>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ea typeface="思源黑体 CN Regular" panose="020B0500000000000000" charset="-122"/>
              <a:cs typeface="+mn-cs"/>
            </a:endParaRPr>
          </a:p>
        </p:txBody>
      </p:sp>
      <p:sp>
        <p:nvSpPr>
          <p:cNvPr id="5" name="圆角矩形 4"/>
          <p:cNvSpPr/>
          <p:nvPr/>
        </p:nvSpPr>
        <p:spPr>
          <a:xfrm>
            <a:off x="7318469" y="1320858"/>
            <a:ext cx="209070" cy="20907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ea typeface="思源黑体 CN Regular" panose="020B0500000000000000" charset="-122"/>
              <a:cs typeface="+mn-cs"/>
            </a:endParaRPr>
          </a:p>
        </p:txBody>
      </p:sp>
      <p:sp>
        <p:nvSpPr>
          <p:cNvPr id="6" name="文本框 5"/>
          <p:cNvSpPr txBox="1"/>
          <p:nvPr/>
        </p:nvSpPr>
        <p:spPr>
          <a:xfrm>
            <a:off x="5270023" y="1406194"/>
            <a:ext cx="1798045"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1" lang="en-US" altLang="zh-CN" sz="2800" b="0" i="0" u="none" strike="noStrike" kern="1200" cap="none" spc="0" normalizeH="0" baseline="0" noProof="0" dirty="0">
                <a:ln>
                  <a:noFill/>
                </a:ln>
                <a:solidFill>
                  <a:schemeClr val="dk2"/>
                </a:solidFill>
                <a:effectLst/>
                <a:uLnTx/>
                <a:uFillTx/>
                <a:latin typeface="思源黑体 Medium" panose="020B0600000000000000" pitchFamily="34" charset="-122"/>
                <a:ea typeface="思源黑体 Medium" panose="020B0600000000000000" pitchFamily="34" charset="-122"/>
              </a:rPr>
              <a:t>18.3</a:t>
            </a:r>
            <a:r>
              <a:rPr kumimoji="1" lang="en-US" altLang="zh-CN" sz="2800" dirty="0">
                <a:solidFill>
                  <a:schemeClr val="dk2"/>
                </a:solidFill>
                <a:latin typeface="思源黑体 Medium" panose="020B0600000000000000" pitchFamily="34" charset="-122"/>
                <a:ea typeface="思源黑体 Medium" panose="020B0600000000000000" pitchFamily="34" charset="-122"/>
              </a:rPr>
              <a:t>.2</a:t>
            </a:r>
            <a:endParaRPr kumimoji="1" lang="zh-CN" altLang="en-US" sz="2800" b="0" i="0" u="none" strike="noStrike" kern="1200" cap="none" spc="0" normalizeH="0" baseline="0" noProof="0" dirty="0">
              <a:ln>
                <a:noFill/>
              </a:ln>
              <a:solidFill>
                <a:schemeClr val="dk2"/>
              </a:solidFill>
              <a:effectLst/>
              <a:uLnTx/>
              <a:uFillTx/>
              <a:latin typeface="思源黑体 Medium" panose="020B0600000000000000" pitchFamily="34" charset="-122"/>
              <a:ea typeface="思源黑体 Medium" panose="020B0600000000000000" pitchFamily="34" charset="-122"/>
            </a:endParaRPr>
          </a:p>
        </p:txBody>
      </p:sp>
      <p:sp>
        <p:nvSpPr>
          <p:cNvPr id="7" name="文本框 6"/>
          <p:cNvSpPr txBox="1"/>
          <p:nvPr/>
        </p:nvSpPr>
        <p:spPr>
          <a:xfrm>
            <a:off x="5293773" y="1998761"/>
            <a:ext cx="1774295" cy="338554"/>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1" lang="en-US" altLang="zh-CN" sz="1600" b="0" i="0" u="none" strike="noStrike" kern="1200" cap="none" spc="0" normalizeH="0" baseline="0" noProof="0" dirty="0">
                <a:ln>
                  <a:noFill/>
                </a:ln>
                <a:solidFill>
                  <a:schemeClr val="dk2"/>
                </a:solidFill>
                <a:effectLst/>
                <a:uLnTx/>
                <a:uFillTx/>
                <a:latin typeface="思源黑体 Medium" panose="020B0600000000000000" pitchFamily="34" charset="-122"/>
                <a:ea typeface="思源黑体 Medium" panose="020B0600000000000000" pitchFamily="34" charset="-122"/>
              </a:rPr>
              <a:t>PART</a:t>
            </a:r>
            <a:r>
              <a:rPr kumimoji="1" lang="zh-CN" altLang="en-US" sz="1600" b="0" i="0" u="none" strike="noStrike" kern="1200" cap="none" spc="0" normalizeH="0" baseline="0" noProof="0" dirty="0">
                <a:ln>
                  <a:noFill/>
                </a:ln>
                <a:solidFill>
                  <a:schemeClr val="dk2"/>
                </a:solidFill>
                <a:effectLst/>
                <a:uLnTx/>
                <a:uFillTx/>
                <a:latin typeface="思源黑体 Medium" panose="020B0600000000000000" pitchFamily="34" charset="-122"/>
                <a:ea typeface="思源黑体 Medium" panose="020B0600000000000000" pitchFamily="34" charset="-122"/>
              </a:rPr>
              <a:t> </a:t>
            </a:r>
            <a:r>
              <a:rPr kumimoji="1" lang="en-US" altLang="zh-CN" sz="1600" b="0" i="0" u="none" strike="noStrike" kern="1200" cap="none" spc="0" normalizeH="0" baseline="0" noProof="0" dirty="0">
                <a:ln>
                  <a:noFill/>
                </a:ln>
                <a:solidFill>
                  <a:schemeClr val="dk2"/>
                </a:solidFill>
                <a:effectLst/>
                <a:uLnTx/>
                <a:uFillTx/>
                <a:latin typeface="思源黑体 Medium" panose="020B0600000000000000" pitchFamily="34" charset="-122"/>
                <a:ea typeface="思源黑体 Medium" panose="020B0600000000000000" pitchFamily="34" charset="-122"/>
              </a:rPr>
              <a:t>03</a:t>
            </a:r>
            <a:endParaRPr kumimoji="1" lang="zh-CN" altLang="en-US" sz="1600" b="0" i="0" u="none" strike="noStrike" kern="1200" cap="none" spc="0" normalizeH="0" baseline="0" noProof="0" dirty="0">
              <a:ln>
                <a:noFill/>
              </a:ln>
              <a:solidFill>
                <a:schemeClr val="dk2"/>
              </a:solidFill>
              <a:effectLst/>
              <a:uLnTx/>
              <a:uFillTx/>
              <a:latin typeface="思源黑体 Medium" panose="020B0600000000000000" pitchFamily="34" charset="-122"/>
              <a:ea typeface="思源黑体 Medium" panose="020B0600000000000000" pitchFamily="34" charset="-122"/>
            </a:endParaRPr>
          </a:p>
        </p:txBody>
      </p:sp>
      <p:sp>
        <p:nvSpPr>
          <p:cNvPr id="8" name="文本框 7"/>
          <p:cNvSpPr txBox="1"/>
          <p:nvPr/>
        </p:nvSpPr>
        <p:spPr>
          <a:xfrm>
            <a:off x="4447111" y="3648633"/>
            <a:ext cx="3467616" cy="523220"/>
          </a:xfrm>
          <a:prstGeom prst="rect">
            <a:avLst/>
          </a:prstGeom>
          <a:noFill/>
        </p:spPr>
        <p:txBody>
          <a:bodyPr wrap="none" rtlCol="0">
            <a:spAutoFit/>
          </a:bodyPr>
          <a:lstStyle/>
          <a:p>
            <a:pPr>
              <a:defRPr/>
            </a:pPr>
            <a:r>
              <a:rPr lang="zh-CN" altLang="en-US" sz="2800" b="1" spc="400" dirty="0">
                <a:solidFill>
                  <a:schemeClr val="tx1">
                    <a:lumMod val="75000"/>
                    <a:lumOff val="25000"/>
                  </a:schemeClr>
                </a:solidFill>
                <a:ea typeface="思源黑体 Normal" panose="020B0400000000000000" pitchFamily="34" charset="-122"/>
              </a:rPr>
              <a:t>视频传播结构模型</a:t>
            </a:r>
          </a:p>
        </p:txBody>
      </p:sp>
      <p:pic>
        <p:nvPicPr>
          <p:cNvPr id="10" name="图片 9">
            <a:extLst>
              <a:ext uri="{FF2B5EF4-FFF2-40B4-BE49-F238E27FC236}">
                <a16:creationId xmlns:a16="http://schemas.microsoft.com/office/drawing/2014/main" id="{B3CF023D-E8A0-010A-A20C-BE237427D4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5777" y="4890372"/>
            <a:ext cx="1750285" cy="178586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51904" y="237507"/>
            <a:ext cx="295465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dirty="0">
                <a:solidFill>
                  <a:srgbClr val="FF0000"/>
                </a:solidFill>
              </a:rPr>
              <a:t>视频传播结构的特点</a:t>
            </a:r>
            <a:endParaRPr kumimoji="1" lang="zh-CN" altLang="en-US" sz="2400" b="0" i="0" u="none" strike="noStrike" kern="1200" cap="none" spc="0" normalizeH="0" baseline="0" noProof="0" dirty="0">
              <a:ln>
                <a:noFill/>
              </a:ln>
              <a:solidFill>
                <a:srgbClr val="FF0000"/>
              </a:solidFill>
              <a:effectLst/>
              <a:uLnTx/>
              <a:uFillTx/>
              <a:latin typeface="+mn-ea"/>
              <a:ea typeface="思源黑体 CN Regular" panose="020B0500000000000000" charset="-122"/>
              <a:cs typeface="+mn-cs"/>
            </a:endParaRPr>
          </a:p>
        </p:txBody>
      </p:sp>
      <p:grpSp>
        <p:nvGrpSpPr>
          <p:cNvPr id="17" name="组合 16"/>
          <p:cNvGrpSpPr/>
          <p:nvPr/>
        </p:nvGrpSpPr>
        <p:grpSpPr>
          <a:xfrm>
            <a:off x="634877" y="1537866"/>
            <a:ext cx="5189370" cy="4135913"/>
            <a:chOff x="1174752" y="2094775"/>
            <a:chExt cx="4294140" cy="3422418"/>
          </a:xfrm>
        </p:grpSpPr>
        <p:pic>
          <p:nvPicPr>
            <p:cNvPr id="18" name="Picture 5"/>
            <p:cNvPicPr>
              <a:picLocks noChangeAspect="1"/>
            </p:cNvPicPr>
            <p:nvPr/>
          </p:nvPicPr>
          <p:blipFill>
            <a:blip r:embed="rId3" cstate="screen"/>
            <a:stretch>
              <a:fillRect/>
            </a:stretch>
          </p:blipFill>
          <p:spPr>
            <a:xfrm>
              <a:off x="1174752" y="2094775"/>
              <a:ext cx="4294140" cy="3422418"/>
            </a:xfrm>
            <a:prstGeom prst="rect">
              <a:avLst/>
            </a:prstGeom>
          </p:spPr>
        </p:pic>
        <p:sp>
          <p:nvSpPr>
            <p:cNvPr id="19" name="矩形 18"/>
            <p:cNvSpPr/>
            <p:nvPr/>
          </p:nvSpPr>
          <p:spPr>
            <a:xfrm>
              <a:off x="1397399" y="2301989"/>
              <a:ext cx="3842449" cy="2176369"/>
            </a:xfrm>
            <a:prstGeom prst="rect">
              <a:avLst/>
            </a:prstGeom>
            <a:blipFill>
              <a:blip r:embed="rId4">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4546A"/>
                </a:solidFill>
                <a:latin typeface="+mn-ea"/>
              </a:endParaRPr>
            </a:p>
          </p:txBody>
        </p:sp>
        <p:sp>
          <p:nvSpPr>
            <p:cNvPr id="20" name="透明"/>
            <p:cNvSpPr/>
            <p:nvPr/>
          </p:nvSpPr>
          <p:spPr bwMode="auto">
            <a:xfrm>
              <a:off x="3259976" y="2301989"/>
              <a:ext cx="1979872" cy="2176456"/>
            </a:xfrm>
            <a:custGeom>
              <a:avLst/>
              <a:gdLst>
                <a:gd name="T0" fmla="*/ 1682 w 1682"/>
                <a:gd name="T1" fmla="*/ 0 h 2069"/>
                <a:gd name="T2" fmla="*/ 789 w 1682"/>
                <a:gd name="T3" fmla="*/ 0 h 2069"/>
                <a:gd name="T4" fmla="*/ 0 w 1682"/>
                <a:gd name="T5" fmla="*/ 2069 h 2069"/>
                <a:gd name="T6" fmla="*/ 1682 w 1682"/>
                <a:gd name="T7" fmla="*/ 2069 h 2069"/>
                <a:gd name="T8" fmla="*/ 1682 w 1682"/>
                <a:gd name="T9" fmla="*/ 0 h 2069"/>
              </a:gdLst>
              <a:ahLst/>
              <a:cxnLst>
                <a:cxn ang="0">
                  <a:pos x="T0" y="T1"/>
                </a:cxn>
                <a:cxn ang="0">
                  <a:pos x="T2" y="T3"/>
                </a:cxn>
                <a:cxn ang="0">
                  <a:pos x="T4" y="T5"/>
                </a:cxn>
                <a:cxn ang="0">
                  <a:pos x="T6" y="T7"/>
                </a:cxn>
                <a:cxn ang="0">
                  <a:pos x="T8" y="T9"/>
                </a:cxn>
              </a:cxnLst>
              <a:rect l="0" t="0" r="r" b="b"/>
              <a:pathLst>
                <a:path w="1682" h="2069">
                  <a:moveTo>
                    <a:pt x="1682" y="0"/>
                  </a:moveTo>
                  <a:lnTo>
                    <a:pt x="789" y="0"/>
                  </a:lnTo>
                  <a:lnTo>
                    <a:pt x="0" y="2069"/>
                  </a:lnTo>
                  <a:lnTo>
                    <a:pt x="1682" y="2069"/>
                  </a:lnTo>
                  <a:lnTo>
                    <a:pt x="1682" y="0"/>
                  </a:lnTo>
                  <a:close/>
                </a:path>
              </a:pathLst>
            </a:custGeom>
            <a:gradFill flip="none" rotWithShape="1">
              <a:gsLst>
                <a:gs pos="0">
                  <a:schemeClr val="bg1">
                    <a:alpha val="30000"/>
                  </a:schemeClr>
                </a:gs>
                <a:gs pos="23000">
                  <a:schemeClr val="bg1">
                    <a:alpha val="20000"/>
                  </a:schemeClr>
                </a:gs>
                <a:gs pos="100000">
                  <a:schemeClr val="bg1">
                    <a:alpha val="0"/>
                  </a:schemeClr>
                </a:gs>
              </a:gsLst>
              <a:lin ang="8100000" scaled="1"/>
              <a:tileRect/>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srgbClr val="44546A"/>
                </a:solidFill>
                <a:latin typeface="+mn-ea"/>
              </a:endParaRPr>
            </a:p>
          </p:txBody>
        </p:sp>
      </p:grpSp>
      <p:sp>
        <p:nvSpPr>
          <p:cNvPr id="24" name="椭圆 38"/>
          <p:cNvSpPr/>
          <p:nvPr/>
        </p:nvSpPr>
        <p:spPr>
          <a:xfrm>
            <a:off x="6472466" y="1461445"/>
            <a:ext cx="394467" cy="317917"/>
          </a:xfrm>
          <a:custGeom>
            <a:avLst/>
            <a:gdLst>
              <a:gd name="connsiteX0" fmla="*/ 50882 w 608344"/>
              <a:gd name="connsiteY0" fmla="*/ 115887 h 490289"/>
              <a:gd name="connsiteX1" fmla="*/ 50882 w 608344"/>
              <a:gd name="connsiteY1" fmla="*/ 201112 h 490289"/>
              <a:gd name="connsiteX2" fmla="*/ 438489 w 608344"/>
              <a:gd name="connsiteY2" fmla="*/ 201112 h 490289"/>
              <a:gd name="connsiteX3" fmla="*/ 438489 w 608344"/>
              <a:gd name="connsiteY3" fmla="*/ 162825 h 490289"/>
              <a:gd name="connsiteX4" fmla="*/ 219567 w 608344"/>
              <a:gd name="connsiteY4" fmla="*/ 162825 h 490289"/>
              <a:gd name="connsiteX5" fmla="*/ 174400 w 608344"/>
              <a:gd name="connsiteY5" fmla="*/ 135399 h 490289"/>
              <a:gd name="connsiteX6" fmla="*/ 165459 w 608344"/>
              <a:gd name="connsiteY6" fmla="*/ 118372 h 490289"/>
              <a:gd name="connsiteX7" fmla="*/ 164260 w 608344"/>
              <a:gd name="connsiteY7" fmla="*/ 115887 h 490289"/>
              <a:gd name="connsiteX8" fmla="*/ 50697 w 608344"/>
              <a:gd name="connsiteY8" fmla="*/ 64991 h 490289"/>
              <a:gd name="connsiteX9" fmla="*/ 164445 w 608344"/>
              <a:gd name="connsiteY9" fmla="*/ 64991 h 490289"/>
              <a:gd name="connsiteX10" fmla="*/ 210718 w 608344"/>
              <a:gd name="connsiteY10" fmla="*/ 94995 h 490289"/>
              <a:gd name="connsiteX11" fmla="*/ 219567 w 608344"/>
              <a:gd name="connsiteY11" fmla="*/ 112022 h 490289"/>
              <a:gd name="connsiteX12" fmla="*/ 438674 w 608344"/>
              <a:gd name="connsiteY12" fmla="*/ 112022 h 490289"/>
              <a:gd name="connsiteX13" fmla="*/ 489371 w 608344"/>
              <a:gd name="connsiteY13" fmla="*/ 162641 h 490289"/>
              <a:gd name="connsiteX14" fmla="*/ 489371 w 608344"/>
              <a:gd name="connsiteY14" fmla="*/ 445560 h 490289"/>
              <a:gd name="connsiteX15" fmla="*/ 444665 w 608344"/>
              <a:gd name="connsiteY15" fmla="*/ 490289 h 490289"/>
              <a:gd name="connsiteX16" fmla="*/ 44798 w 608344"/>
              <a:gd name="connsiteY16" fmla="*/ 490289 h 490289"/>
              <a:gd name="connsiteX17" fmla="*/ 0 w 608344"/>
              <a:gd name="connsiteY17" fmla="*/ 445560 h 490289"/>
              <a:gd name="connsiteX18" fmla="*/ 0 w 608344"/>
              <a:gd name="connsiteY18" fmla="*/ 115611 h 490289"/>
              <a:gd name="connsiteX19" fmla="*/ 50697 w 608344"/>
              <a:gd name="connsiteY19" fmla="*/ 64991 h 490289"/>
              <a:gd name="connsiteX20" fmla="*/ 261904 w 608344"/>
              <a:gd name="connsiteY20" fmla="*/ 0 h 490289"/>
              <a:gd name="connsiteX21" fmla="*/ 519660 w 608344"/>
              <a:gd name="connsiteY21" fmla="*/ 0 h 490289"/>
              <a:gd name="connsiteX22" fmla="*/ 608344 w 608344"/>
              <a:gd name="connsiteY22" fmla="*/ 88635 h 490289"/>
              <a:gd name="connsiteX23" fmla="*/ 608344 w 608344"/>
              <a:gd name="connsiteY23" fmla="*/ 335764 h 490289"/>
              <a:gd name="connsiteX24" fmla="*/ 578107 w 608344"/>
              <a:gd name="connsiteY24" fmla="*/ 365953 h 490289"/>
              <a:gd name="connsiteX25" fmla="*/ 547961 w 608344"/>
              <a:gd name="connsiteY25" fmla="*/ 335764 h 490289"/>
              <a:gd name="connsiteX26" fmla="*/ 547961 w 608344"/>
              <a:gd name="connsiteY26" fmla="*/ 88635 h 490289"/>
              <a:gd name="connsiteX27" fmla="*/ 519660 w 608344"/>
              <a:gd name="connsiteY27" fmla="*/ 60379 h 490289"/>
              <a:gd name="connsiteX28" fmla="*/ 261904 w 608344"/>
              <a:gd name="connsiteY28" fmla="*/ 60379 h 490289"/>
              <a:gd name="connsiteX29" fmla="*/ 231666 w 608344"/>
              <a:gd name="connsiteY29" fmla="*/ 30190 h 490289"/>
              <a:gd name="connsiteX30" fmla="*/ 261904 w 608344"/>
              <a:gd name="connsiteY30" fmla="*/ 0 h 490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08344" h="490289">
                <a:moveTo>
                  <a:pt x="50882" y="115887"/>
                </a:moveTo>
                <a:lnTo>
                  <a:pt x="50882" y="201112"/>
                </a:lnTo>
                <a:lnTo>
                  <a:pt x="438489" y="201112"/>
                </a:lnTo>
                <a:lnTo>
                  <a:pt x="438489" y="162825"/>
                </a:lnTo>
                <a:lnTo>
                  <a:pt x="219567" y="162825"/>
                </a:lnTo>
                <a:cubicBezTo>
                  <a:pt x="200578" y="162825"/>
                  <a:pt x="183065" y="152241"/>
                  <a:pt x="174400" y="135399"/>
                </a:cubicBezTo>
                <a:lnTo>
                  <a:pt x="165459" y="118372"/>
                </a:lnTo>
                <a:cubicBezTo>
                  <a:pt x="165090" y="117544"/>
                  <a:pt x="164629" y="116715"/>
                  <a:pt x="164260" y="115887"/>
                </a:cubicBezTo>
                <a:close/>
                <a:moveTo>
                  <a:pt x="50697" y="64991"/>
                </a:moveTo>
                <a:lnTo>
                  <a:pt x="164445" y="64991"/>
                </a:lnTo>
                <a:cubicBezTo>
                  <a:pt x="184447" y="64991"/>
                  <a:pt x="202514" y="76772"/>
                  <a:pt x="210718" y="94995"/>
                </a:cubicBezTo>
                <a:lnTo>
                  <a:pt x="219567" y="112022"/>
                </a:lnTo>
                <a:lnTo>
                  <a:pt x="438674" y="112022"/>
                </a:lnTo>
                <a:cubicBezTo>
                  <a:pt x="466696" y="112022"/>
                  <a:pt x="489371" y="134662"/>
                  <a:pt x="489371" y="162641"/>
                </a:cubicBezTo>
                <a:lnTo>
                  <a:pt x="489371" y="445560"/>
                </a:lnTo>
                <a:cubicBezTo>
                  <a:pt x="489371" y="470225"/>
                  <a:pt x="469369" y="490289"/>
                  <a:pt x="444665" y="490289"/>
                </a:cubicBezTo>
                <a:lnTo>
                  <a:pt x="44798" y="490289"/>
                </a:lnTo>
                <a:cubicBezTo>
                  <a:pt x="20002" y="490289"/>
                  <a:pt x="0" y="470225"/>
                  <a:pt x="0" y="445560"/>
                </a:cubicBezTo>
                <a:lnTo>
                  <a:pt x="0" y="115611"/>
                </a:lnTo>
                <a:cubicBezTo>
                  <a:pt x="0" y="87632"/>
                  <a:pt x="22675" y="64991"/>
                  <a:pt x="50697" y="64991"/>
                </a:cubicBezTo>
                <a:close/>
                <a:moveTo>
                  <a:pt x="261904" y="0"/>
                </a:moveTo>
                <a:lnTo>
                  <a:pt x="519660" y="0"/>
                </a:lnTo>
                <a:cubicBezTo>
                  <a:pt x="568611" y="0"/>
                  <a:pt x="608344" y="39762"/>
                  <a:pt x="608344" y="88635"/>
                </a:cubicBezTo>
                <a:lnTo>
                  <a:pt x="608344" y="335764"/>
                </a:lnTo>
                <a:cubicBezTo>
                  <a:pt x="608344" y="352423"/>
                  <a:pt x="594885" y="365953"/>
                  <a:pt x="578107" y="365953"/>
                </a:cubicBezTo>
                <a:cubicBezTo>
                  <a:pt x="561421" y="365953"/>
                  <a:pt x="547961" y="352423"/>
                  <a:pt x="547961" y="335764"/>
                </a:cubicBezTo>
                <a:lnTo>
                  <a:pt x="547961" y="88635"/>
                </a:lnTo>
                <a:cubicBezTo>
                  <a:pt x="547961" y="72988"/>
                  <a:pt x="535240" y="60379"/>
                  <a:pt x="519660" y="60379"/>
                </a:cubicBezTo>
                <a:lnTo>
                  <a:pt x="261904" y="60379"/>
                </a:lnTo>
                <a:cubicBezTo>
                  <a:pt x="245218" y="60379"/>
                  <a:pt x="231666" y="46849"/>
                  <a:pt x="231666" y="30190"/>
                </a:cubicBezTo>
                <a:cubicBezTo>
                  <a:pt x="231666" y="13530"/>
                  <a:pt x="245218" y="0"/>
                  <a:pt x="261904" y="0"/>
                </a:cubicBezTo>
                <a:close/>
              </a:path>
            </a:pathLst>
          </a:cu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solidFill>
                <a:srgbClr val="44546A"/>
              </a:solidFill>
              <a:latin typeface="+mn-ea"/>
            </a:endParaRPr>
          </a:p>
        </p:txBody>
      </p:sp>
      <p:grpSp>
        <p:nvGrpSpPr>
          <p:cNvPr id="31" name="组合 30"/>
          <p:cNvGrpSpPr/>
          <p:nvPr/>
        </p:nvGrpSpPr>
        <p:grpSpPr>
          <a:xfrm>
            <a:off x="6710890" y="2590727"/>
            <a:ext cx="4488460" cy="1333500"/>
            <a:chOff x="6153150" y="3105150"/>
            <a:chExt cx="4488460" cy="1333500"/>
          </a:xfrm>
        </p:grpSpPr>
        <p:cxnSp>
          <p:nvCxnSpPr>
            <p:cNvPr id="32" name="直接连接符 31"/>
            <p:cNvCxnSpPr/>
            <p:nvPr/>
          </p:nvCxnSpPr>
          <p:spPr>
            <a:xfrm>
              <a:off x="6153150" y="3105150"/>
              <a:ext cx="4488460" cy="0"/>
            </a:xfrm>
            <a:prstGeom prst="line">
              <a:avLst/>
            </a:prstGeom>
            <a:ln>
              <a:solidFill>
                <a:schemeClr val="bg1">
                  <a:lumMod val="75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6153150" y="4438650"/>
              <a:ext cx="4488460" cy="0"/>
            </a:xfrm>
            <a:prstGeom prst="line">
              <a:avLst/>
            </a:prstGeom>
            <a:ln>
              <a:solidFill>
                <a:schemeClr val="bg1">
                  <a:lumMod val="75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grpSp>
      <p:sp>
        <p:nvSpPr>
          <p:cNvPr id="35" name="Freeform 17"/>
          <p:cNvSpPr>
            <a:spLocks noEditPoints="1"/>
          </p:cNvSpPr>
          <p:nvPr/>
        </p:nvSpPr>
        <p:spPr bwMode="auto">
          <a:xfrm>
            <a:off x="5364504" y="5454027"/>
            <a:ext cx="365897" cy="369333"/>
          </a:xfrm>
          <a:custGeom>
            <a:avLst/>
            <a:gdLst>
              <a:gd name="T0" fmla="*/ 49 w 99"/>
              <a:gd name="T1" fmla="*/ 0 h 100"/>
              <a:gd name="T2" fmla="*/ 99 w 99"/>
              <a:gd name="T3" fmla="*/ 50 h 100"/>
              <a:gd name="T4" fmla="*/ 49 w 99"/>
              <a:gd name="T5" fmla="*/ 100 h 100"/>
              <a:gd name="T6" fmla="*/ 0 w 99"/>
              <a:gd name="T7" fmla="*/ 50 h 100"/>
              <a:gd name="T8" fmla="*/ 49 w 99"/>
              <a:gd name="T9" fmla="*/ 0 h 100"/>
              <a:gd name="T10" fmla="*/ 45 w 99"/>
              <a:gd name="T11" fmla="*/ 15 h 100"/>
              <a:gd name="T12" fmla="*/ 45 w 99"/>
              <a:gd name="T13" fmla="*/ 44 h 100"/>
              <a:gd name="T14" fmla="*/ 54 w 99"/>
              <a:gd name="T15" fmla="*/ 44 h 100"/>
              <a:gd name="T16" fmla="*/ 54 w 99"/>
              <a:gd name="T17" fmla="*/ 15 h 100"/>
              <a:gd name="T18" fmla="*/ 45 w 99"/>
              <a:gd name="T19" fmla="*/ 15 h 100"/>
              <a:gd name="T20" fmla="*/ 67 w 99"/>
              <a:gd name="T21" fmla="*/ 24 h 100"/>
              <a:gd name="T22" fmla="*/ 61 w 99"/>
              <a:gd name="T23" fmla="*/ 32 h 100"/>
              <a:gd name="T24" fmla="*/ 64 w 99"/>
              <a:gd name="T25" fmla="*/ 35 h 100"/>
              <a:gd name="T26" fmla="*/ 70 w 99"/>
              <a:gd name="T27" fmla="*/ 50 h 100"/>
              <a:gd name="T28" fmla="*/ 64 w 99"/>
              <a:gd name="T29" fmla="*/ 65 h 100"/>
              <a:gd name="T30" fmla="*/ 49 w 99"/>
              <a:gd name="T31" fmla="*/ 71 h 100"/>
              <a:gd name="T32" fmla="*/ 35 w 99"/>
              <a:gd name="T33" fmla="*/ 65 h 100"/>
              <a:gd name="T34" fmla="*/ 28 w 99"/>
              <a:gd name="T35" fmla="*/ 50 h 100"/>
              <a:gd name="T36" fmla="*/ 35 w 99"/>
              <a:gd name="T37" fmla="*/ 35 h 100"/>
              <a:gd name="T38" fmla="*/ 37 w 99"/>
              <a:gd name="T39" fmla="*/ 32 h 100"/>
              <a:gd name="T40" fmla="*/ 31 w 99"/>
              <a:gd name="T41" fmla="*/ 24 h 100"/>
              <a:gd name="T42" fmla="*/ 27 w 99"/>
              <a:gd name="T43" fmla="*/ 28 h 100"/>
              <a:gd name="T44" fmla="*/ 18 w 99"/>
              <a:gd name="T45" fmla="*/ 50 h 100"/>
              <a:gd name="T46" fmla="*/ 27 w 99"/>
              <a:gd name="T47" fmla="*/ 72 h 100"/>
              <a:gd name="T48" fmla="*/ 49 w 99"/>
              <a:gd name="T49" fmla="*/ 81 h 100"/>
              <a:gd name="T50" fmla="*/ 72 w 99"/>
              <a:gd name="T51" fmla="*/ 72 h 100"/>
              <a:gd name="T52" fmla="*/ 81 w 99"/>
              <a:gd name="T53" fmla="*/ 50 h 100"/>
              <a:gd name="T54" fmla="*/ 72 w 99"/>
              <a:gd name="T55" fmla="*/ 28 h 100"/>
              <a:gd name="T56" fmla="*/ 67 w 99"/>
              <a:gd name="T57" fmla="*/ 24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9" h="100">
                <a:moveTo>
                  <a:pt x="49" y="0"/>
                </a:moveTo>
                <a:cubicBezTo>
                  <a:pt x="77" y="0"/>
                  <a:pt x="99" y="22"/>
                  <a:pt x="99" y="50"/>
                </a:cubicBezTo>
                <a:cubicBezTo>
                  <a:pt x="99" y="77"/>
                  <a:pt x="77" y="100"/>
                  <a:pt x="49" y="100"/>
                </a:cubicBezTo>
                <a:cubicBezTo>
                  <a:pt x="22" y="100"/>
                  <a:pt x="0" y="77"/>
                  <a:pt x="0" y="50"/>
                </a:cubicBezTo>
                <a:cubicBezTo>
                  <a:pt x="0" y="22"/>
                  <a:pt x="22" y="0"/>
                  <a:pt x="49" y="0"/>
                </a:cubicBezTo>
                <a:close/>
                <a:moveTo>
                  <a:pt x="45" y="15"/>
                </a:moveTo>
                <a:cubicBezTo>
                  <a:pt x="45" y="44"/>
                  <a:pt x="45" y="44"/>
                  <a:pt x="45" y="44"/>
                </a:cubicBezTo>
                <a:cubicBezTo>
                  <a:pt x="54" y="44"/>
                  <a:pt x="54" y="44"/>
                  <a:pt x="54" y="44"/>
                </a:cubicBezTo>
                <a:cubicBezTo>
                  <a:pt x="54" y="15"/>
                  <a:pt x="54" y="15"/>
                  <a:pt x="54" y="15"/>
                </a:cubicBezTo>
                <a:cubicBezTo>
                  <a:pt x="45" y="15"/>
                  <a:pt x="45" y="15"/>
                  <a:pt x="45" y="15"/>
                </a:cubicBezTo>
                <a:close/>
                <a:moveTo>
                  <a:pt x="67" y="24"/>
                </a:moveTo>
                <a:cubicBezTo>
                  <a:pt x="61" y="32"/>
                  <a:pt x="61" y="32"/>
                  <a:pt x="61" y="32"/>
                </a:cubicBezTo>
                <a:cubicBezTo>
                  <a:pt x="62" y="33"/>
                  <a:pt x="63" y="34"/>
                  <a:pt x="64" y="35"/>
                </a:cubicBezTo>
                <a:cubicBezTo>
                  <a:pt x="68" y="39"/>
                  <a:pt x="70" y="44"/>
                  <a:pt x="70" y="50"/>
                </a:cubicBezTo>
                <a:cubicBezTo>
                  <a:pt x="70" y="55"/>
                  <a:pt x="68" y="61"/>
                  <a:pt x="64" y="65"/>
                </a:cubicBezTo>
                <a:cubicBezTo>
                  <a:pt x="60" y="68"/>
                  <a:pt x="55" y="71"/>
                  <a:pt x="49" y="71"/>
                </a:cubicBezTo>
                <a:cubicBezTo>
                  <a:pt x="44" y="71"/>
                  <a:pt x="38" y="68"/>
                  <a:pt x="35" y="65"/>
                </a:cubicBezTo>
                <a:cubicBezTo>
                  <a:pt x="31" y="61"/>
                  <a:pt x="28" y="55"/>
                  <a:pt x="28" y="50"/>
                </a:cubicBezTo>
                <a:cubicBezTo>
                  <a:pt x="28" y="44"/>
                  <a:pt x="31" y="39"/>
                  <a:pt x="35" y="35"/>
                </a:cubicBezTo>
                <a:cubicBezTo>
                  <a:pt x="35" y="34"/>
                  <a:pt x="36" y="33"/>
                  <a:pt x="37" y="32"/>
                </a:cubicBezTo>
                <a:cubicBezTo>
                  <a:pt x="31" y="24"/>
                  <a:pt x="31" y="24"/>
                  <a:pt x="31" y="24"/>
                </a:cubicBezTo>
                <a:cubicBezTo>
                  <a:pt x="30" y="25"/>
                  <a:pt x="29" y="26"/>
                  <a:pt x="27" y="28"/>
                </a:cubicBezTo>
                <a:cubicBezTo>
                  <a:pt x="22" y="33"/>
                  <a:pt x="18" y="41"/>
                  <a:pt x="18" y="50"/>
                </a:cubicBezTo>
                <a:cubicBezTo>
                  <a:pt x="18" y="58"/>
                  <a:pt x="22" y="66"/>
                  <a:pt x="27" y="72"/>
                </a:cubicBezTo>
                <a:cubicBezTo>
                  <a:pt x="33" y="77"/>
                  <a:pt x="41" y="81"/>
                  <a:pt x="49" y="81"/>
                </a:cubicBezTo>
                <a:cubicBezTo>
                  <a:pt x="58" y="81"/>
                  <a:pt x="66" y="77"/>
                  <a:pt x="72" y="72"/>
                </a:cubicBezTo>
                <a:cubicBezTo>
                  <a:pt x="77" y="66"/>
                  <a:pt x="81" y="58"/>
                  <a:pt x="81" y="50"/>
                </a:cubicBezTo>
                <a:cubicBezTo>
                  <a:pt x="81" y="41"/>
                  <a:pt x="77" y="33"/>
                  <a:pt x="72" y="28"/>
                </a:cubicBezTo>
                <a:cubicBezTo>
                  <a:pt x="70" y="26"/>
                  <a:pt x="69" y="25"/>
                  <a:pt x="67" y="24"/>
                </a:cubicBezTo>
                <a:close/>
              </a:path>
            </a:pathLst>
          </a:custGeom>
          <a:solidFill>
            <a:schemeClr val="dk2"/>
          </a:solidFill>
          <a:ln>
            <a:noFill/>
          </a:ln>
        </p:spPr>
        <p:txBody>
          <a:bodyPr vert="horz" wrap="square" lIns="83743" tIns="41872" rIns="83743" bIns="41872"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base" latinLnBrk="0" hangingPunct="1">
              <a:lnSpc>
                <a:spcPct val="120000"/>
              </a:lnSpc>
              <a:spcBef>
                <a:spcPct val="0"/>
              </a:spcBef>
              <a:spcAft>
                <a:spcPct val="0"/>
              </a:spcAft>
              <a:buClrTx/>
              <a:buSzTx/>
              <a:buFontTx/>
              <a:buNone/>
              <a:defRPr/>
            </a:pPr>
            <a:endParaRPr kumimoji="0" lang="zh-CN" altLang="en-US" sz="900" b="0" i="0" u="none" strike="noStrike" kern="1200" cap="none" spc="0" normalizeH="0" baseline="0" noProof="0" dirty="0">
              <a:ln>
                <a:noFill/>
              </a:ln>
              <a:solidFill>
                <a:srgbClr val="44546A"/>
              </a:solidFill>
              <a:effectLst/>
              <a:uLnTx/>
              <a:uFillTx/>
              <a:latin typeface="+mn-ea"/>
              <a:cs typeface="+mn-ea"/>
              <a:sym typeface="Arial" panose="020B0604020202020204" pitchFamily="34" charset="0"/>
            </a:endParaRPr>
          </a:p>
        </p:txBody>
      </p:sp>
      <p:sp>
        <p:nvSpPr>
          <p:cNvPr id="5" name="文本框 4">
            <a:extLst>
              <a:ext uri="{FF2B5EF4-FFF2-40B4-BE49-F238E27FC236}">
                <a16:creationId xmlns:a16="http://schemas.microsoft.com/office/drawing/2014/main" id="{29A56C63-0FAD-57B8-15B1-12F6F1D97836}"/>
              </a:ext>
            </a:extLst>
          </p:cNvPr>
          <p:cNvSpPr txBox="1"/>
          <p:nvPr/>
        </p:nvSpPr>
        <p:spPr>
          <a:xfrm>
            <a:off x="6965841" y="1544731"/>
            <a:ext cx="4407594" cy="1000659"/>
          </a:xfrm>
          <a:prstGeom prst="rect">
            <a:avLst/>
          </a:prstGeom>
          <a:noFill/>
        </p:spPr>
        <p:txBody>
          <a:bodyPr wrap="square" rtlCol="0">
            <a:spAutoFit/>
          </a:bodyPr>
          <a:lstStyle/>
          <a:p>
            <a:pPr>
              <a:lnSpc>
                <a:spcPts val="1800"/>
              </a:lnSpc>
            </a:pPr>
            <a:r>
              <a:rPr lang="zh-CN" altLang="en-US" sz="1400" dirty="0">
                <a:solidFill>
                  <a:srgbClr val="44546A"/>
                </a:solidFill>
              </a:rPr>
              <a:t>传播深度较浅，但节点数量较大。</a:t>
            </a:r>
          </a:p>
          <a:p>
            <a:pPr>
              <a:lnSpc>
                <a:spcPts val="1800"/>
              </a:lnSpc>
            </a:pPr>
            <a:r>
              <a:rPr lang="zh-CN" altLang="en-US" sz="1400" dirty="0">
                <a:solidFill>
                  <a:srgbClr val="44546A"/>
                </a:solidFill>
              </a:rPr>
              <a:t>大部分分支直接从源头延伸，传播路径简单。</a:t>
            </a:r>
          </a:p>
          <a:p>
            <a:pPr>
              <a:lnSpc>
                <a:spcPts val="1800"/>
              </a:lnSpc>
            </a:pPr>
            <a:r>
              <a:rPr lang="zh-CN" altLang="en-US" sz="1400" dirty="0">
                <a:solidFill>
                  <a:srgbClr val="44546A"/>
                </a:solidFill>
              </a:rPr>
              <a:t>适合内容较普遍、吸引力较大的视频，比如“新闻事件”或“推广视频”。</a:t>
            </a:r>
            <a:endParaRPr kumimoji="0" lang="zh-CN" altLang="en-US" sz="1400" b="0" i="0" u="none" strike="noStrike" kern="1200" cap="none" spc="0" normalizeH="0" baseline="0" noProof="0" dirty="0">
              <a:ln>
                <a:noFill/>
              </a:ln>
              <a:solidFill>
                <a:srgbClr val="44546A"/>
              </a:solidFill>
              <a:effectLst/>
              <a:uLnTx/>
              <a:uFillTx/>
              <a:latin typeface="思源黑体 Normal" panose="020B0400000000000000" pitchFamily="34" charset="-122"/>
              <a:ea typeface="思源黑体 Normal" panose="020B0400000000000000" pitchFamily="34" charset="-122"/>
              <a:cs typeface="+mn-cs"/>
            </a:endParaRPr>
          </a:p>
        </p:txBody>
      </p:sp>
      <p:sp>
        <p:nvSpPr>
          <p:cNvPr id="6" name="文本框 5">
            <a:extLst>
              <a:ext uri="{FF2B5EF4-FFF2-40B4-BE49-F238E27FC236}">
                <a16:creationId xmlns:a16="http://schemas.microsoft.com/office/drawing/2014/main" id="{B3AFFBBF-78FC-B5CA-5944-298E43553BCE}"/>
              </a:ext>
            </a:extLst>
          </p:cNvPr>
          <p:cNvSpPr txBox="1"/>
          <p:nvPr/>
        </p:nvSpPr>
        <p:spPr>
          <a:xfrm>
            <a:off x="6991563" y="1200678"/>
            <a:ext cx="338258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b="1" spc="400" dirty="0">
                <a:solidFill>
                  <a:schemeClr val="tx1">
                    <a:lumMod val="75000"/>
                    <a:lumOff val="25000"/>
                  </a:schemeClr>
                </a:solidFill>
                <a:ea typeface="思源黑体 Normal" panose="020B0400000000000000" pitchFamily="34" charset="-122"/>
              </a:rPr>
              <a:t>A</a:t>
            </a:r>
            <a:r>
              <a:rPr lang="zh-CN" altLang="en-US" b="1" spc="400" dirty="0">
                <a:solidFill>
                  <a:schemeClr val="tx1">
                    <a:lumMod val="75000"/>
                    <a:lumOff val="25000"/>
                  </a:schemeClr>
                </a:solidFill>
                <a:ea typeface="思源黑体 Normal" panose="020B0400000000000000" pitchFamily="34" charset="-122"/>
              </a:rPr>
              <a:t>、</a:t>
            </a:r>
            <a:r>
              <a:rPr lang="en-US" altLang="zh-CN" b="1" spc="400" dirty="0">
                <a:solidFill>
                  <a:schemeClr val="tx1">
                    <a:lumMod val="75000"/>
                    <a:lumOff val="25000"/>
                  </a:schemeClr>
                </a:solidFill>
                <a:ea typeface="思源黑体 Normal" panose="020B0400000000000000" pitchFamily="34" charset="-122"/>
              </a:rPr>
              <a:t>B</a:t>
            </a:r>
            <a:r>
              <a:rPr lang="zh-CN" altLang="en-US" b="1" spc="400" dirty="0">
                <a:solidFill>
                  <a:schemeClr val="tx1">
                    <a:lumMod val="75000"/>
                    <a:lumOff val="25000"/>
                  </a:schemeClr>
                </a:solidFill>
                <a:ea typeface="思源黑体 Normal" panose="020B0400000000000000" pitchFamily="34" charset="-122"/>
              </a:rPr>
              <a:t>类</a:t>
            </a:r>
          </a:p>
        </p:txBody>
      </p:sp>
      <p:sp>
        <p:nvSpPr>
          <p:cNvPr id="8" name="椭圆 38">
            <a:extLst>
              <a:ext uri="{FF2B5EF4-FFF2-40B4-BE49-F238E27FC236}">
                <a16:creationId xmlns:a16="http://schemas.microsoft.com/office/drawing/2014/main" id="{1DD7C454-AC3F-2598-0417-364FF091811E}"/>
              </a:ext>
            </a:extLst>
          </p:cNvPr>
          <p:cNvSpPr/>
          <p:nvPr/>
        </p:nvSpPr>
        <p:spPr>
          <a:xfrm>
            <a:off x="6468587" y="2814393"/>
            <a:ext cx="394467" cy="317917"/>
          </a:xfrm>
          <a:custGeom>
            <a:avLst/>
            <a:gdLst>
              <a:gd name="connsiteX0" fmla="*/ 50882 w 608344"/>
              <a:gd name="connsiteY0" fmla="*/ 115887 h 490289"/>
              <a:gd name="connsiteX1" fmla="*/ 50882 w 608344"/>
              <a:gd name="connsiteY1" fmla="*/ 201112 h 490289"/>
              <a:gd name="connsiteX2" fmla="*/ 438489 w 608344"/>
              <a:gd name="connsiteY2" fmla="*/ 201112 h 490289"/>
              <a:gd name="connsiteX3" fmla="*/ 438489 w 608344"/>
              <a:gd name="connsiteY3" fmla="*/ 162825 h 490289"/>
              <a:gd name="connsiteX4" fmla="*/ 219567 w 608344"/>
              <a:gd name="connsiteY4" fmla="*/ 162825 h 490289"/>
              <a:gd name="connsiteX5" fmla="*/ 174400 w 608344"/>
              <a:gd name="connsiteY5" fmla="*/ 135399 h 490289"/>
              <a:gd name="connsiteX6" fmla="*/ 165459 w 608344"/>
              <a:gd name="connsiteY6" fmla="*/ 118372 h 490289"/>
              <a:gd name="connsiteX7" fmla="*/ 164260 w 608344"/>
              <a:gd name="connsiteY7" fmla="*/ 115887 h 490289"/>
              <a:gd name="connsiteX8" fmla="*/ 50697 w 608344"/>
              <a:gd name="connsiteY8" fmla="*/ 64991 h 490289"/>
              <a:gd name="connsiteX9" fmla="*/ 164445 w 608344"/>
              <a:gd name="connsiteY9" fmla="*/ 64991 h 490289"/>
              <a:gd name="connsiteX10" fmla="*/ 210718 w 608344"/>
              <a:gd name="connsiteY10" fmla="*/ 94995 h 490289"/>
              <a:gd name="connsiteX11" fmla="*/ 219567 w 608344"/>
              <a:gd name="connsiteY11" fmla="*/ 112022 h 490289"/>
              <a:gd name="connsiteX12" fmla="*/ 438674 w 608344"/>
              <a:gd name="connsiteY12" fmla="*/ 112022 h 490289"/>
              <a:gd name="connsiteX13" fmla="*/ 489371 w 608344"/>
              <a:gd name="connsiteY13" fmla="*/ 162641 h 490289"/>
              <a:gd name="connsiteX14" fmla="*/ 489371 w 608344"/>
              <a:gd name="connsiteY14" fmla="*/ 445560 h 490289"/>
              <a:gd name="connsiteX15" fmla="*/ 444665 w 608344"/>
              <a:gd name="connsiteY15" fmla="*/ 490289 h 490289"/>
              <a:gd name="connsiteX16" fmla="*/ 44798 w 608344"/>
              <a:gd name="connsiteY16" fmla="*/ 490289 h 490289"/>
              <a:gd name="connsiteX17" fmla="*/ 0 w 608344"/>
              <a:gd name="connsiteY17" fmla="*/ 445560 h 490289"/>
              <a:gd name="connsiteX18" fmla="*/ 0 w 608344"/>
              <a:gd name="connsiteY18" fmla="*/ 115611 h 490289"/>
              <a:gd name="connsiteX19" fmla="*/ 50697 w 608344"/>
              <a:gd name="connsiteY19" fmla="*/ 64991 h 490289"/>
              <a:gd name="connsiteX20" fmla="*/ 261904 w 608344"/>
              <a:gd name="connsiteY20" fmla="*/ 0 h 490289"/>
              <a:gd name="connsiteX21" fmla="*/ 519660 w 608344"/>
              <a:gd name="connsiteY21" fmla="*/ 0 h 490289"/>
              <a:gd name="connsiteX22" fmla="*/ 608344 w 608344"/>
              <a:gd name="connsiteY22" fmla="*/ 88635 h 490289"/>
              <a:gd name="connsiteX23" fmla="*/ 608344 w 608344"/>
              <a:gd name="connsiteY23" fmla="*/ 335764 h 490289"/>
              <a:gd name="connsiteX24" fmla="*/ 578107 w 608344"/>
              <a:gd name="connsiteY24" fmla="*/ 365953 h 490289"/>
              <a:gd name="connsiteX25" fmla="*/ 547961 w 608344"/>
              <a:gd name="connsiteY25" fmla="*/ 335764 h 490289"/>
              <a:gd name="connsiteX26" fmla="*/ 547961 w 608344"/>
              <a:gd name="connsiteY26" fmla="*/ 88635 h 490289"/>
              <a:gd name="connsiteX27" fmla="*/ 519660 w 608344"/>
              <a:gd name="connsiteY27" fmla="*/ 60379 h 490289"/>
              <a:gd name="connsiteX28" fmla="*/ 261904 w 608344"/>
              <a:gd name="connsiteY28" fmla="*/ 60379 h 490289"/>
              <a:gd name="connsiteX29" fmla="*/ 231666 w 608344"/>
              <a:gd name="connsiteY29" fmla="*/ 30190 h 490289"/>
              <a:gd name="connsiteX30" fmla="*/ 261904 w 608344"/>
              <a:gd name="connsiteY30" fmla="*/ 0 h 490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08344" h="490289">
                <a:moveTo>
                  <a:pt x="50882" y="115887"/>
                </a:moveTo>
                <a:lnTo>
                  <a:pt x="50882" y="201112"/>
                </a:lnTo>
                <a:lnTo>
                  <a:pt x="438489" y="201112"/>
                </a:lnTo>
                <a:lnTo>
                  <a:pt x="438489" y="162825"/>
                </a:lnTo>
                <a:lnTo>
                  <a:pt x="219567" y="162825"/>
                </a:lnTo>
                <a:cubicBezTo>
                  <a:pt x="200578" y="162825"/>
                  <a:pt x="183065" y="152241"/>
                  <a:pt x="174400" y="135399"/>
                </a:cubicBezTo>
                <a:lnTo>
                  <a:pt x="165459" y="118372"/>
                </a:lnTo>
                <a:cubicBezTo>
                  <a:pt x="165090" y="117544"/>
                  <a:pt x="164629" y="116715"/>
                  <a:pt x="164260" y="115887"/>
                </a:cubicBezTo>
                <a:close/>
                <a:moveTo>
                  <a:pt x="50697" y="64991"/>
                </a:moveTo>
                <a:lnTo>
                  <a:pt x="164445" y="64991"/>
                </a:lnTo>
                <a:cubicBezTo>
                  <a:pt x="184447" y="64991"/>
                  <a:pt x="202514" y="76772"/>
                  <a:pt x="210718" y="94995"/>
                </a:cubicBezTo>
                <a:lnTo>
                  <a:pt x="219567" y="112022"/>
                </a:lnTo>
                <a:lnTo>
                  <a:pt x="438674" y="112022"/>
                </a:lnTo>
                <a:cubicBezTo>
                  <a:pt x="466696" y="112022"/>
                  <a:pt x="489371" y="134662"/>
                  <a:pt x="489371" y="162641"/>
                </a:cubicBezTo>
                <a:lnTo>
                  <a:pt x="489371" y="445560"/>
                </a:lnTo>
                <a:cubicBezTo>
                  <a:pt x="489371" y="470225"/>
                  <a:pt x="469369" y="490289"/>
                  <a:pt x="444665" y="490289"/>
                </a:cubicBezTo>
                <a:lnTo>
                  <a:pt x="44798" y="490289"/>
                </a:lnTo>
                <a:cubicBezTo>
                  <a:pt x="20002" y="490289"/>
                  <a:pt x="0" y="470225"/>
                  <a:pt x="0" y="445560"/>
                </a:cubicBezTo>
                <a:lnTo>
                  <a:pt x="0" y="115611"/>
                </a:lnTo>
                <a:cubicBezTo>
                  <a:pt x="0" y="87632"/>
                  <a:pt x="22675" y="64991"/>
                  <a:pt x="50697" y="64991"/>
                </a:cubicBezTo>
                <a:close/>
                <a:moveTo>
                  <a:pt x="261904" y="0"/>
                </a:moveTo>
                <a:lnTo>
                  <a:pt x="519660" y="0"/>
                </a:lnTo>
                <a:cubicBezTo>
                  <a:pt x="568611" y="0"/>
                  <a:pt x="608344" y="39762"/>
                  <a:pt x="608344" y="88635"/>
                </a:cubicBezTo>
                <a:lnTo>
                  <a:pt x="608344" y="335764"/>
                </a:lnTo>
                <a:cubicBezTo>
                  <a:pt x="608344" y="352423"/>
                  <a:pt x="594885" y="365953"/>
                  <a:pt x="578107" y="365953"/>
                </a:cubicBezTo>
                <a:cubicBezTo>
                  <a:pt x="561421" y="365953"/>
                  <a:pt x="547961" y="352423"/>
                  <a:pt x="547961" y="335764"/>
                </a:cubicBezTo>
                <a:lnTo>
                  <a:pt x="547961" y="88635"/>
                </a:lnTo>
                <a:cubicBezTo>
                  <a:pt x="547961" y="72988"/>
                  <a:pt x="535240" y="60379"/>
                  <a:pt x="519660" y="60379"/>
                </a:cubicBezTo>
                <a:lnTo>
                  <a:pt x="261904" y="60379"/>
                </a:lnTo>
                <a:cubicBezTo>
                  <a:pt x="245218" y="60379"/>
                  <a:pt x="231666" y="46849"/>
                  <a:pt x="231666" y="30190"/>
                </a:cubicBezTo>
                <a:cubicBezTo>
                  <a:pt x="231666" y="13530"/>
                  <a:pt x="245218" y="0"/>
                  <a:pt x="261904" y="0"/>
                </a:cubicBezTo>
                <a:close/>
              </a:path>
            </a:pathLst>
          </a:cu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solidFill>
                <a:srgbClr val="44546A"/>
              </a:solidFill>
              <a:latin typeface="+mn-ea"/>
            </a:endParaRPr>
          </a:p>
        </p:txBody>
      </p:sp>
      <p:sp>
        <p:nvSpPr>
          <p:cNvPr id="9" name="文本框 8">
            <a:extLst>
              <a:ext uri="{FF2B5EF4-FFF2-40B4-BE49-F238E27FC236}">
                <a16:creationId xmlns:a16="http://schemas.microsoft.com/office/drawing/2014/main" id="{0BD1F8EB-4B10-75FC-7186-086A16567F96}"/>
              </a:ext>
            </a:extLst>
          </p:cNvPr>
          <p:cNvSpPr txBox="1"/>
          <p:nvPr/>
        </p:nvSpPr>
        <p:spPr>
          <a:xfrm>
            <a:off x="6961962" y="2897679"/>
            <a:ext cx="4407594" cy="1000659"/>
          </a:xfrm>
          <a:prstGeom prst="rect">
            <a:avLst/>
          </a:prstGeom>
          <a:noFill/>
        </p:spPr>
        <p:txBody>
          <a:bodyPr wrap="square" rtlCol="0">
            <a:spAutoFit/>
          </a:bodyPr>
          <a:lstStyle/>
          <a:p>
            <a:pPr>
              <a:lnSpc>
                <a:spcPts val="1800"/>
              </a:lnSpc>
            </a:pPr>
            <a:r>
              <a:rPr lang="zh-CN" altLang="en-US" sz="1400" dirty="0">
                <a:solidFill>
                  <a:srgbClr val="44546A"/>
                </a:solidFill>
              </a:rPr>
              <a:t>传播深度较深但节点数量较小。</a:t>
            </a:r>
          </a:p>
          <a:p>
            <a:pPr>
              <a:lnSpc>
                <a:spcPts val="1800"/>
              </a:lnSpc>
            </a:pPr>
            <a:r>
              <a:rPr lang="zh-CN" altLang="en-US" sz="1400" dirty="0">
                <a:solidFill>
                  <a:srgbClr val="44546A"/>
                </a:solidFill>
              </a:rPr>
              <a:t>分支频繁，且某些单独的分支可能会走得很深。</a:t>
            </a:r>
          </a:p>
          <a:p>
            <a:pPr>
              <a:lnSpc>
                <a:spcPts val="1800"/>
              </a:lnSpc>
            </a:pPr>
            <a:r>
              <a:rPr lang="zh-CN" altLang="en-US" sz="1400" dirty="0">
                <a:solidFill>
                  <a:srgbClr val="44546A"/>
                </a:solidFill>
              </a:rPr>
              <a:t>更适合特定兴趣群体传播的视频，比如“音乐”或“搞笑内容”。</a:t>
            </a:r>
            <a:endParaRPr kumimoji="0" lang="zh-CN" altLang="en-US" sz="1400" b="0" i="0" u="none" strike="noStrike" kern="1200" cap="none" spc="0" normalizeH="0" baseline="0" noProof="0" dirty="0">
              <a:ln>
                <a:noFill/>
              </a:ln>
              <a:solidFill>
                <a:srgbClr val="44546A"/>
              </a:solidFill>
              <a:effectLst/>
              <a:uLnTx/>
              <a:uFillTx/>
              <a:latin typeface="思源黑体 Normal" panose="020B0400000000000000" pitchFamily="34" charset="-122"/>
              <a:ea typeface="思源黑体 Normal" panose="020B0400000000000000" pitchFamily="34" charset="-122"/>
              <a:cs typeface="+mn-cs"/>
            </a:endParaRPr>
          </a:p>
        </p:txBody>
      </p:sp>
      <p:sp>
        <p:nvSpPr>
          <p:cNvPr id="10" name="文本框 9">
            <a:extLst>
              <a:ext uri="{FF2B5EF4-FFF2-40B4-BE49-F238E27FC236}">
                <a16:creationId xmlns:a16="http://schemas.microsoft.com/office/drawing/2014/main" id="{8E15043A-CF06-1C0B-4ED5-A462E6263296}"/>
              </a:ext>
            </a:extLst>
          </p:cNvPr>
          <p:cNvSpPr txBox="1"/>
          <p:nvPr/>
        </p:nvSpPr>
        <p:spPr>
          <a:xfrm>
            <a:off x="6987684" y="2553626"/>
            <a:ext cx="338258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b="1" spc="400" dirty="0">
                <a:solidFill>
                  <a:schemeClr val="tx1">
                    <a:lumMod val="75000"/>
                    <a:lumOff val="25000"/>
                  </a:schemeClr>
                </a:solidFill>
                <a:ea typeface="思源黑体 Normal" panose="020B0400000000000000" pitchFamily="34" charset="-122"/>
              </a:rPr>
              <a:t>C</a:t>
            </a:r>
            <a:r>
              <a:rPr lang="zh-CN" altLang="en-US" b="1" spc="400" dirty="0">
                <a:solidFill>
                  <a:schemeClr val="tx1">
                    <a:lumMod val="75000"/>
                    <a:lumOff val="25000"/>
                  </a:schemeClr>
                </a:solidFill>
                <a:ea typeface="思源黑体 Normal" panose="020B0400000000000000" pitchFamily="34" charset="-122"/>
              </a:rPr>
              <a:t>、</a:t>
            </a:r>
            <a:r>
              <a:rPr lang="en-US" altLang="zh-CN" b="1" spc="400" dirty="0">
                <a:solidFill>
                  <a:schemeClr val="tx1">
                    <a:lumMod val="75000"/>
                    <a:lumOff val="25000"/>
                  </a:schemeClr>
                </a:solidFill>
                <a:ea typeface="思源黑体 Normal" panose="020B0400000000000000" pitchFamily="34" charset="-122"/>
              </a:rPr>
              <a:t>D</a:t>
            </a:r>
            <a:r>
              <a:rPr lang="zh-CN" altLang="en-US" b="1" spc="400" dirty="0">
                <a:solidFill>
                  <a:schemeClr val="tx1">
                    <a:lumMod val="75000"/>
                    <a:lumOff val="25000"/>
                  </a:schemeClr>
                </a:solidFill>
                <a:ea typeface="思源黑体 Normal" panose="020B0400000000000000" pitchFamily="34" charset="-122"/>
              </a:rPr>
              <a:t>类</a:t>
            </a:r>
          </a:p>
        </p:txBody>
      </p:sp>
      <p:pic>
        <p:nvPicPr>
          <p:cNvPr id="12" name="图片 11">
            <a:extLst>
              <a:ext uri="{FF2B5EF4-FFF2-40B4-BE49-F238E27FC236}">
                <a16:creationId xmlns:a16="http://schemas.microsoft.com/office/drawing/2014/main" id="{8C3E3F8F-28CA-4E8E-A19D-6611B3BA4C3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02736" y="4473909"/>
            <a:ext cx="6104768" cy="2234784"/>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850" advTm="3000">
        <p159:morph option="byObject"/>
      </p:transition>
    </mc:Choice>
    <mc:Fallback xmlns="">
      <p:transition spd="slow" advTm="3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3AC529-432A-58D0-60B6-72D39F442D15}"/>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CC005C46-3641-1BDE-E83F-94A4547800B6}"/>
              </a:ext>
            </a:extLst>
          </p:cNvPr>
          <p:cNvSpPr txBox="1"/>
          <p:nvPr/>
        </p:nvSpPr>
        <p:spPr>
          <a:xfrm>
            <a:off x="1151904" y="237507"/>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dirty="0">
                <a:solidFill>
                  <a:schemeClr val="dk2"/>
                </a:solidFill>
                <a:latin typeface="+mn-ea"/>
                <a:ea typeface="思源黑体 CN Regular" panose="020B0500000000000000" charset="-122"/>
              </a:rPr>
              <a:t>模型对比</a:t>
            </a:r>
            <a:endParaRPr kumimoji="1" lang="zh-CN" altLang="en-US" sz="2400" b="0" i="0" u="none" strike="noStrike" kern="1200" cap="none" spc="0" normalizeH="0" baseline="0" noProof="0" dirty="0">
              <a:ln>
                <a:noFill/>
              </a:ln>
              <a:solidFill>
                <a:schemeClr val="dk2"/>
              </a:solidFill>
              <a:effectLst/>
              <a:uLnTx/>
              <a:uFillTx/>
              <a:latin typeface="+mn-ea"/>
              <a:ea typeface="思源黑体 CN Regular" panose="020B0500000000000000" charset="-122"/>
              <a:cs typeface="+mn-cs"/>
            </a:endParaRPr>
          </a:p>
        </p:txBody>
      </p:sp>
      <p:sp>
        <p:nvSpPr>
          <p:cNvPr id="3" name="圆角矩形 2">
            <a:extLst>
              <a:ext uri="{FF2B5EF4-FFF2-40B4-BE49-F238E27FC236}">
                <a16:creationId xmlns:a16="http://schemas.microsoft.com/office/drawing/2014/main" id="{348D6E31-C9B3-2713-87EA-02AF003C306A}"/>
              </a:ext>
            </a:extLst>
          </p:cNvPr>
          <p:cNvSpPr/>
          <p:nvPr/>
        </p:nvSpPr>
        <p:spPr>
          <a:xfrm>
            <a:off x="1997779" y="1218145"/>
            <a:ext cx="2465797" cy="1148779"/>
          </a:xfrm>
          <a:prstGeom prst="roundRect">
            <a:avLst>
              <a:gd name="adj" fmla="val 0"/>
            </a:avLst>
          </a:prstGeom>
          <a:solidFill>
            <a:schemeClr val="dk2">
              <a:lumMod val="10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mn-ea"/>
              <a:ea typeface="思源黑体 CN Regular" panose="020B0500000000000000" charset="-122"/>
              <a:cs typeface="+mn-cs"/>
            </a:endParaRPr>
          </a:p>
        </p:txBody>
      </p:sp>
      <p:sp>
        <p:nvSpPr>
          <p:cNvPr id="4" name="圆角矩形 3">
            <a:extLst>
              <a:ext uri="{FF2B5EF4-FFF2-40B4-BE49-F238E27FC236}">
                <a16:creationId xmlns:a16="http://schemas.microsoft.com/office/drawing/2014/main" id="{03C2AE96-0FB8-5FEE-98BB-A073B0D1FC1A}"/>
              </a:ext>
            </a:extLst>
          </p:cNvPr>
          <p:cNvSpPr/>
          <p:nvPr/>
        </p:nvSpPr>
        <p:spPr>
          <a:xfrm>
            <a:off x="1305056" y="956455"/>
            <a:ext cx="3923957" cy="5559492"/>
          </a:xfrm>
          <a:prstGeom prst="roundRect">
            <a:avLst>
              <a:gd name="adj" fmla="val 0"/>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mn-ea"/>
              <a:ea typeface="思源黑体 CN Regular" panose="020B0500000000000000" charset="-122"/>
              <a:cs typeface="+mn-cs"/>
            </a:endParaRPr>
          </a:p>
        </p:txBody>
      </p:sp>
      <p:sp>
        <p:nvSpPr>
          <p:cNvPr id="5" name="文本框 4">
            <a:extLst>
              <a:ext uri="{FF2B5EF4-FFF2-40B4-BE49-F238E27FC236}">
                <a16:creationId xmlns:a16="http://schemas.microsoft.com/office/drawing/2014/main" id="{4F1C3DBB-C9D7-258D-5131-3261F3ABD2CB}"/>
              </a:ext>
            </a:extLst>
          </p:cNvPr>
          <p:cNvSpPr txBox="1"/>
          <p:nvPr/>
        </p:nvSpPr>
        <p:spPr>
          <a:xfrm>
            <a:off x="2415389" y="1500146"/>
            <a:ext cx="1630575"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3200" dirty="0">
                <a:solidFill>
                  <a:prstClr val="white"/>
                </a:solidFill>
                <a:latin typeface="+mn-ea"/>
                <a:ea typeface="思源黑体 CN Regular" panose="020B0500000000000000" charset="-122"/>
              </a:rPr>
              <a:t>经典</a:t>
            </a:r>
            <a:r>
              <a:rPr kumimoji="1" lang="en-US" altLang="zh-CN" sz="3200" dirty="0">
                <a:solidFill>
                  <a:prstClr val="white"/>
                </a:solidFill>
                <a:latin typeface="+mn-ea"/>
                <a:ea typeface="思源黑体 CN Regular" panose="020B0500000000000000" charset="-122"/>
              </a:rPr>
              <a:t>SIR</a:t>
            </a:r>
            <a:endParaRPr kumimoji="1" lang="zh-CN" altLang="en-US" sz="3200" b="0" i="0" u="none" strike="noStrike" kern="1200" cap="none" spc="0" normalizeH="0" baseline="0" noProof="0" dirty="0">
              <a:ln>
                <a:noFill/>
              </a:ln>
              <a:solidFill>
                <a:prstClr val="white"/>
              </a:solidFill>
              <a:effectLst/>
              <a:uLnTx/>
              <a:uFillTx/>
              <a:latin typeface="+mn-ea"/>
              <a:ea typeface="思源黑体 CN Regular" panose="020B0500000000000000" charset="-122"/>
              <a:cs typeface="+mn-cs"/>
            </a:endParaRPr>
          </a:p>
        </p:txBody>
      </p:sp>
      <p:sp>
        <p:nvSpPr>
          <p:cNvPr id="7" name="文本框 6">
            <a:extLst>
              <a:ext uri="{FF2B5EF4-FFF2-40B4-BE49-F238E27FC236}">
                <a16:creationId xmlns:a16="http://schemas.microsoft.com/office/drawing/2014/main" id="{BF9DFE37-F164-8AD0-A462-3A09AF9D08D4}"/>
              </a:ext>
            </a:extLst>
          </p:cNvPr>
          <p:cNvSpPr txBox="1"/>
          <p:nvPr/>
        </p:nvSpPr>
        <p:spPr>
          <a:xfrm>
            <a:off x="1490728" y="2634213"/>
            <a:ext cx="607859"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1100" b="0" i="0" u="none" strike="noStrike" kern="1200" cap="none" spc="0" normalizeH="0" baseline="0" noProof="0" dirty="0">
                <a:ln>
                  <a:noFill/>
                </a:ln>
                <a:solidFill>
                  <a:prstClr val="black">
                    <a:lumMod val="75000"/>
                    <a:lumOff val="25000"/>
                  </a:prstClr>
                </a:solidFill>
                <a:effectLst/>
                <a:uLnTx/>
                <a:uFillTx/>
                <a:latin typeface="+mn-ea"/>
                <a:ea typeface="思源黑体 CN Regular" panose="020B0500000000000000" charset="-122"/>
                <a:cs typeface="+mn-cs"/>
              </a:rPr>
              <a:t>变量名</a:t>
            </a:r>
          </a:p>
        </p:txBody>
      </p:sp>
      <p:sp>
        <p:nvSpPr>
          <p:cNvPr id="9" name="文本框 8">
            <a:extLst>
              <a:ext uri="{FF2B5EF4-FFF2-40B4-BE49-F238E27FC236}">
                <a16:creationId xmlns:a16="http://schemas.microsoft.com/office/drawing/2014/main" id="{6194E45D-C4EA-8625-A2BD-81B34058B88A}"/>
              </a:ext>
            </a:extLst>
          </p:cNvPr>
          <p:cNvSpPr txBox="1"/>
          <p:nvPr/>
        </p:nvSpPr>
        <p:spPr>
          <a:xfrm>
            <a:off x="3061047" y="2617593"/>
            <a:ext cx="466794"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1100" b="0" i="0" u="none" strike="noStrike" kern="1200" cap="none" spc="0" normalizeH="0" baseline="0" noProof="0" dirty="0">
                <a:ln>
                  <a:noFill/>
                </a:ln>
                <a:solidFill>
                  <a:prstClr val="black">
                    <a:lumMod val="75000"/>
                    <a:lumOff val="25000"/>
                  </a:prstClr>
                </a:solidFill>
                <a:effectLst/>
                <a:uLnTx/>
                <a:uFillTx/>
                <a:latin typeface="+mn-ea"/>
                <a:ea typeface="思源黑体 CN Regular" panose="020B0500000000000000" charset="-122"/>
                <a:cs typeface="+mn-cs"/>
              </a:rPr>
              <a:t>类型</a:t>
            </a:r>
          </a:p>
        </p:txBody>
      </p:sp>
      <p:sp>
        <p:nvSpPr>
          <p:cNvPr id="10" name="文本框 9">
            <a:extLst>
              <a:ext uri="{FF2B5EF4-FFF2-40B4-BE49-F238E27FC236}">
                <a16:creationId xmlns:a16="http://schemas.microsoft.com/office/drawing/2014/main" id="{972AFE8B-E0EE-12EE-187D-930F56E9AE57}"/>
              </a:ext>
            </a:extLst>
          </p:cNvPr>
          <p:cNvSpPr txBox="1"/>
          <p:nvPr/>
        </p:nvSpPr>
        <p:spPr>
          <a:xfrm>
            <a:off x="1389461" y="2969649"/>
            <a:ext cx="1837362" cy="1659172"/>
          </a:xfrm>
          <a:prstGeom prst="rect">
            <a:avLst/>
          </a:prstGeom>
          <a:noFill/>
        </p:spPr>
        <p:txBody>
          <a:bodyPr wrap="none" rtlCol="0">
            <a:spAutoFit/>
          </a:bodyPr>
          <a:lstStyle/>
          <a:p>
            <a:pPr>
              <a:lnSpc>
                <a:spcPct val="200000"/>
              </a:lnSpc>
              <a:defRPr/>
            </a:pPr>
            <a:r>
              <a:rPr lang="en-US" altLang="zh-CN" sz="1050" b="1" dirty="0"/>
              <a:t>S</a:t>
            </a:r>
            <a:r>
              <a:rPr lang="zh-CN" altLang="en-US" sz="1050" b="1" dirty="0"/>
              <a:t>（</a:t>
            </a:r>
            <a:r>
              <a:rPr lang="en-US" altLang="zh-CN" sz="1050" b="1" dirty="0"/>
              <a:t>Susceptible</a:t>
            </a:r>
            <a:r>
              <a:rPr lang="zh-CN" altLang="en-US" sz="1050" b="1" dirty="0"/>
              <a:t>，易感者）</a:t>
            </a:r>
            <a:endParaRPr lang="en-US" altLang="zh-CN" sz="1050" b="1" dirty="0"/>
          </a:p>
          <a:p>
            <a:pPr lvl="0">
              <a:lnSpc>
                <a:spcPct val="200000"/>
              </a:lnSpc>
              <a:defRPr/>
            </a:pPr>
            <a:r>
              <a:rPr lang="en-US" altLang="zh-CN" sz="1050" b="1" dirty="0"/>
              <a:t>I</a:t>
            </a:r>
            <a:r>
              <a:rPr lang="zh-CN" altLang="en-US" sz="1050" b="1" dirty="0"/>
              <a:t>（</a:t>
            </a:r>
            <a:r>
              <a:rPr lang="en-US" altLang="zh-CN" sz="1050" b="1" dirty="0"/>
              <a:t>Infectious</a:t>
            </a:r>
            <a:r>
              <a:rPr lang="zh-CN" altLang="en-US" sz="1050" b="1" dirty="0"/>
              <a:t>，感染者）</a:t>
            </a:r>
            <a:endParaRPr lang="en-US" altLang="zh-CN" sz="1050" b="1" dirty="0"/>
          </a:p>
          <a:p>
            <a:pPr lvl="0">
              <a:lnSpc>
                <a:spcPct val="200000"/>
              </a:lnSpc>
              <a:defRPr/>
            </a:pPr>
            <a:r>
              <a:rPr lang="en-US" altLang="zh-CN" sz="1050" b="1" dirty="0"/>
              <a:t>R</a:t>
            </a:r>
            <a:r>
              <a:rPr lang="zh-CN" altLang="en-US" sz="1050" b="1" dirty="0"/>
              <a:t>（</a:t>
            </a:r>
            <a:r>
              <a:rPr lang="en-US" altLang="zh-CN" sz="1050" b="1" dirty="0"/>
              <a:t>Recovered</a:t>
            </a:r>
            <a:r>
              <a:rPr lang="zh-CN" altLang="en-US" sz="1050" b="1" dirty="0"/>
              <a:t>，恢复者）</a:t>
            </a:r>
            <a:endParaRPr lang="en-US" altLang="zh-CN" sz="1050" b="1" dirty="0"/>
          </a:p>
          <a:p>
            <a:pPr lvl="0">
              <a:lnSpc>
                <a:spcPct val="200000"/>
              </a:lnSpc>
              <a:defRPr/>
            </a:pPr>
            <a:r>
              <a:rPr lang="el-GR" altLang="zh-CN" sz="1050" b="1" dirty="0"/>
              <a:t>Β</a:t>
            </a:r>
            <a:endParaRPr lang="en-US" altLang="zh-CN" sz="1050" b="1" dirty="0"/>
          </a:p>
          <a:p>
            <a:pPr lvl="0">
              <a:lnSpc>
                <a:spcPct val="200000"/>
              </a:lnSpc>
              <a:defRPr/>
            </a:pPr>
            <a:r>
              <a:rPr lang="el-GR" altLang="zh-CN" sz="1050" b="1" dirty="0"/>
              <a:t>γ</a:t>
            </a:r>
            <a:r>
              <a:rPr lang="el-GR" altLang="zh-CN" sz="1050" dirty="0"/>
              <a:t>  </a:t>
            </a:r>
            <a:endParaRPr kumimoji="1" lang="zh-CN" altLang="en-US" sz="1000" b="0" i="0" u="none" strike="noStrike" kern="1200" cap="none" spc="0" normalizeH="0" baseline="0" noProof="0" dirty="0">
              <a:ln>
                <a:noFill/>
              </a:ln>
              <a:solidFill>
                <a:prstClr val="black">
                  <a:lumMod val="50000"/>
                  <a:lumOff val="50000"/>
                </a:prstClr>
              </a:solidFill>
              <a:effectLst/>
              <a:uLnTx/>
              <a:uFillTx/>
              <a:latin typeface="+mn-ea"/>
              <a:ea typeface="思源黑体 CN Regular" panose="020B0500000000000000" charset="-122"/>
              <a:cs typeface="+mn-cs"/>
            </a:endParaRPr>
          </a:p>
        </p:txBody>
      </p:sp>
      <p:sp>
        <p:nvSpPr>
          <p:cNvPr id="12" name="文本框 11">
            <a:extLst>
              <a:ext uri="{FF2B5EF4-FFF2-40B4-BE49-F238E27FC236}">
                <a16:creationId xmlns:a16="http://schemas.microsoft.com/office/drawing/2014/main" id="{C36DB69A-B6CA-3780-380C-A05054F66CE5}"/>
              </a:ext>
            </a:extLst>
          </p:cNvPr>
          <p:cNvSpPr txBox="1"/>
          <p:nvPr/>
        </p:nvSpPr>
        <p:spPr>
          <a:xfrm>
            <a:off x="3021510" y="2953029"/>
            <a:ext cx="2204450" cy="1659172"/>
          </a:xfrm>
          <a:prstGeom prst="rect">
            <a:avLst/>
          </a:prstGeom>
          <a:noFill/>
        </p:spPr>
        <p:txBody>
          <a:bodyPr wrap="none" rtlCol="0">
            <a:spAutoFit/>
          </a:bodyPr>
          <a:lstStyle/>
          <a:p>
            <a:pPr lvl="0">
              <a:lnSpc>
                <a:spcPct val="200000"/>
              </a:lnSpc>
              <a:defRPr/>
            </a:pPr>
            <a:r>
              <a:rPr lang="zh-CN" altLang="en-US" sz="1050" dirty="0"/>
              <a:t>未被感染的个体</a:t>
            </a:r>
            <a:endParaRPr lang="en-US" altLang="zh-CN" sz="1050" dirty="0"/>
          </a:p>
          <a:p>
            <a:pPr lvl="0">
              <a:lnSpc>
                <a:spcPct val="200000"/>
              </a:lnSpc>
              <a:defRPr/>
            </a:pPr>
            <a:r>
              <a:rPr lang="zh-CN" altLang="en-US" sz="1050" dirty="0"/>
              <a:t>被感染后可以传播给其他人的个体</a:t>
            </a:r>
            <a:endParaRPr lang="en-US" altLang="zh-CN" sz="1050" dirty="0"/>
          </a:p>
          <a:p>
            <a:pPr lvl="0">
              <a:lnSpc>
                <a:spcPct val="200000"/>
              </a:lnSpc>
              <a:defRPr/>
            </a:pPr>
            <a:r>
              <a:rPr lang="zh-CN" altLang="en-US" sz="1050" dirty="0"/>
              <a:t>已感染但不再具有传染性的个体</a:t>
            </a:r>
            <a:endParaRPr lang="en-US" altLang="zh-CN" sz="1050" dirty="0"/>
          </a:p>
          <a:p>
            <a:pPr lvl="0">
              <a:lnSpc>
                <a:spcPct val="200000"/>
              </a:lnSpc>
              <a:defRPr/>
            </a:pPr>
            <a:r>
              <a:rPr lang="zh-CN" altLang="en-US" sz="1050" dirty="0"/>
              <a:t>易感染者转变为感染者的速率</a:t>
            </a:r>
            <a:endParaRPr lang="en-US" altLang="zh-CN" sz="1050" dirty="0"/>
          </a:p>
          <a:p>
            <a:pPr>
              <a:lnSpc>
                <a:spcPct val="200000"/>
              </a:lnSpc>
              <a:defRPr/>
            </a:pPr>
            <a:r>
              <a:rPr lang="zh-CN" altLang="en-US" sz="1050" dirty="0"/>
              <a:t>感染者转化为恢复者的速率</a:t>
            </a:r>
          </a:p>
        </p:txBody>
      </p:sp>
      <p:sp>
        <p:nvSpPr>
          <p:cNvPr id="24" name="圆角矩形 23">
            <a:extLst>
              <a:ext uri="{FF2B5EF4-FFF2-40B4-BE49-F238E27FC236}">
                <a16:creationId xmlns:a16="http://schemas.microsoft.com/office/drawing/2014/main" id="{1C85EA38-D766-3B57-4884-234B22C04177}"/>
              </a:ext>
            </a:extLst>
          </p:cNvPr>
          <p:cNvSpPr/>
          <p:nvPr/>
        </p:nvSpPr>
        <p:spPr>
          <a:xfrm>
            <a:off x="6680074" y="956455"/>
            <a:ext cx="4255849" cy="5559492"/>
          </a:xfrm>
          <a:prstGeom prst="roundRect">
            <a:avLst>
              <a:gd name="adj" fmla="val 0"/>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mn-ea"/>
              <a:ea typeface="思源黑体 CN Regular" panose="020B0500000000000000" charset="-122"/>
              <a:cs typeface="+mn-cs"/>
            </a:endParaRPr>
          </a:p>
        </p:txBody>
      </p:sp>
      <p:grpSp>
        <p:nvGrpSpPr>
          <p:cNvPr id="40" name="组合 39">
            <a:extLst>
              <a:ext uri="{FF2B5EF4-FFF2-40B4-BE49-F238E27FC236}">
                <a16:creationId xmlns:a16="http://schemas.microsoft.com/office/drawing/2014/main" id="{B763FAF3-F221-8941-3CEC-9F2924383407}"/>
              </a:ext>
            </a:extLst>
          </p:cNvPr>
          <p:cNvGrpSpPr/>
          <p:nvPr/>
        </p:nvGrpSpPr>
        <p:grpSpPr>
          <a:xfrm>
            <a:off x="6861062" y="1213095"/>
            <a:ext cx="4262831" cy="3126428"/>
            <a:chOff x="6884392" y="1931069"/>
            <a:chExt cx="4262831" cy="3126428"/>
          </a:xfrm>
        </p:grpSpPr>
        <p:sp>
          <p:nvSpPr>
            <p:cNvPr id="23" name="圆角矩形 22">
              <a:extLst>
                <a:ext uri="{FF2B5EF4-FFF2-40B4-BE49-F238E27FC236}">
                  <a16:creationId xmlns:a16="http://schemas.microsoft.com/office/drawing/2014/main" id="{7C0EEDA5-0F04-DE57-C5BE-8131190CB364}"/>
                </a:ext>
              </a:extLst>
            </p:cNvPr>
            <p:cNvSpPr/>
            <p:nvPr/>
          </p:nvSpPr>
          <p:spPr>
            <a:xfrm>
              <a:off x="7536565" y="1931069"/>
              <a:ext cx="2465797" cy="1148779"/>
            </a:xfrm>
            <a:prstGeom prst="roundRect">
              <a:avLst>
                <a:gd name="adj" fmla="val 0"/>
              </a:avLst>
            </a:prstGeom>
            <a:solidFill>
              <a:schemeClr val="dk2">
                <a:lumMod val="10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mn-ea"/>
                <a:ea typeface="思源黑体 CN Regular" panose="020B0500000000000000" charset="-122"/>
                <a:cs typeface="+mn-cs"/>
              </a:endParaRPr>
            </a:p>
          </p:txBody>
        </p:sp>
        <p:sp>
          <p:nvSpPr>
            <p:cNvPr id="25" name="文本框 24">
              <a:extLst>
                <a:ext uri="{FF2B5EF4-FFF2-40B4-BE49-F238E27FC236}">
                  <a16:creationId xmlns:a16="http://schemas.microsoft.com/office/drawing/2014/main" id="{C529C2C9-5E4A-7B7D-D0F6-339CC66ECAAC}"/>
                </a:ext>
              </a:extLst>
            </p:cNvPr>
            <p:cNvSpPr txBox="1"/>
            <p:nvPr/>
          </p:nvSpPr>
          <p:spPr>
            <a:xfrm>
              <a:off x="7719335" y="2213070"/>
              <a:ext cx="2100255" cy="584775"/>
            </a:xfrm>
            <a:prstGeom prst="rect">
              <a:avLst/>
            </a:prstGeom>
            <a:noFill/>
          </p:spPr>
          <p:txBody>
            <a:bodyPr wrap="none" rtlCol="0">
              <a:spAutoFit/>
            </a:bodyPr>
            <a:lstStyle/>
            <a:p>
              <a:pPr lvl="0">
                <a:defRPr/>
              </a:pPr>
              <a:r>
                <a:rPr lang="en-US" altLang="zh-CN" sz="3200" dirty="0">
                  <a:solidFill>
                    <a:schemeClr val="bg1"/>
                  </a:solidFill>
                </a:rPr>
                <a:t>SI²RP</a:t>
              </a:r>
              <a:r>
                <a:rPr lang="zh-CN" altLang="en-US" sz="3200" dirty="0">
                  <a:solidFill>
                    <a:schemeClr val="bg1"/>
                  </a:solidFill>
                </a:rPr>
                <a:t>模型</a:t>
              </a:r>
              <a:endParaRPr kumimoji="1" lang="zh-CN" altLang="en-US" sz="3200" b="0" i="0" u="none" strike="noStrike" kern="1200" cap="none" spc="0" normalizeH="0" baseline="0" noProof="0" dirty="0">
                <a:ln>
                  <a:noFill/>
                </a:ln>
                <a:solidFill>
                  <a:schemeClr val="bg1"/>
                </a:solidFill>
                <a:effectLst/>
                <a:uLnTx/>
                <a:uFillTx/>
                <a:latin typeface="+mn-ea"/>
                <a:ea typeface="思源黑体 CN Regular" panose="020B0500000000000000" charset="-122"/>
              </a:endParaRPr>
            </a:p>
          </p:txBody>
        </p:sp>
        <p:sp>
          <p:nvSpPr>
            <p:cNvPr id="33" name="文本框 32">
              <a:extLst>
                <a:ext uri="{FF2B5EF4-FFF2-40B4-BE49-F238E27FC236}">
                  <a16:creationId xmlns:a16="http://schemas.microsoft.com/office/drawing/2014/main" id="{5D36EA5F-D52C-90D8-EC89-5E3E44FFF6A8}"/>
                </a:ext>
              </a:extLst>
            </p:cNvPr>
            <p:cNvSpPr txBox="1"/>
            <p:nvPr/>
          </p:nvSpPr>
          <p:spPr>
            <a:xfrm>
              <a:off x="7008035" y="3386054"/>
              <a:ext cx="607859"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1100" b="0" i="0" u="none" strike="noStrike" kern="1200" cap="none" spc="0" normalizeH="0" baseline="0" noProof="0" dirty="0">
                  <a:ln>
                    <a:noFill/>
                  </a:ln>
                  <a:solidFill>
                    <a:prstClr val="black">
                      <a:lumMod val="75000"/>
                      <a:lumOff val="25000"/>
                    </a:prstClr>
                  </a:solidFill>
                  <a:effectLst/>
                  <a:uLnTx/>
                  <a:uFillTx/>
                  <a:latin typeface="+mn-ea"/>
                  <a:ea typeface="思源黑体 CN Regular" panose="020B0500000000000000" charset="-122"/>
                  <a:cs typeface="+mn-cs"/>
                </a:rPr>
                <a:t>变量名</a:t>
              </a:r>
            </a:p>
          </p:txBody>
        </p:sp>
        <p:sp>
          <p:nvSpPr>
            <p:cNvPr id="34" name="文本框 33">
              <a:extLst>
                <a:ext uri="{FF2B5EF4-FFF2-40B4-BE49-F238E27FC236}">
                  <a16:creationId xmlns:a16="http://schemas.microsoft.com/office/drawing/2014/main" id="{C723C770-F5E3-0D21-4512-1CF900F2F34B}"/>
                </a:ext>
              </a:extLst>
            </p:cNvPr>
            <p:cNvSpPr txBox="1"/>
            <p:nvPr/>
          </p:nvSpPr>
          <p:spPr>
            <a:xfrm>
              <a:off x="8578354" y="3369434"/>
              <a:ext cx="466794"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1100" b="0" i="0" u="none" strike="noStrike" kern="1200" cap="none" spc="0" normalizeH="0" baseline="0" noProof="0" dirty="0">
                  <a:ln>
                    <a:noFill/>
                  </a:ln>
                  <a:solidFill>
                    <a:prstClr val="black">
                      <a:lumMod val="75000"/>
                      <a:lumOff val="25000"/>
                    </a:prstClr>
                  </a:solidFill>
                  <a:effectLst/>
                  <a:uLnTx/>
                  <a:uFillTx/>
                  <a:latin typeface="+mn-ea"/>
                  <a:ea typeface="思源黑体 CN Regular" panose="020B0500000000000000" charset="-122"/>
                  <a:cs typeface="+mn-cs"/>
                </a:rPr>
                <a:t>类型</a:t>
              </a:r>
            </a:p>
          </p:txBody>
        </p:sp>
        <p:sp>
          <p:nvSpPr>
            <p:cNvPr id="35" name="文本框 34">
              <a:extLst>
                <a:ext uri="{FF2B5EF4-FFF2-40B4-BE49-F238E27FC236}">
                  <a16:creationId xmlns:a16="http://schemas.microsoft.com/office/drawing/2014/main" id="{B4CD6385-D0CD-809D-9B66-0BA2E456E5EA}"/>
                </a:ext>
              </a:extLst>
            </p:cNvPr>
            <p:cNvSpPr txBox="1"/>
            <p:nvPr/>
          </p:nvSpPr>
          <p:spPr>
            <a:xfrm>
              <a:off x="6884392" y="3721490"/>
              <a:ext cx="1853392" cy="1336007"/>
            </a:xfrm>
            <a:prstGeom prst="rect">
              <a:avLst/>
            </a:prstGeom>
            <a:noFill/>
          </p:spPr>
          <p:txBody>
            <a:bodyPr wrap="none" rtlCol="0">
              <a:spAutoFit/>
            </a:bodyPr>
            <a:lstStyle/>
            <a:p>
              <a:pPr>
                <a:lnSpc>
                  <a:spcPct val="200000"/>
                </a:lnSpc>
                <a:defRPr/>
              </a:pPr>
              <a:r>
                <a:rPr lang="en-US" altLang="zh-CN" sz="1050" b="1" dirty="0"/>
                <a:t>D1</a:t>
              </a:r>
              <a:r>
                <a:rPr lang="zh-CN" altLang="en-US" sz="1050" b="1" dirty="0"/>
                <a:t>（</a:t>
              </a:r>
              <a:r>
                <a:rPr lang="en-US" altLang="zh-CN" sz="1050" b="1" dirty="0"/>
                <a:t>Decision 1</a:t>
              </a:r>
              <a:r>
                <a:rPr lang="zh-CN" altLang="en-US" sz="1050" b="1" dirty="0"/>
                <a:t>）</a:t>
              </a:r>
              <a:endParaRPr lang="en-US" altLang="zh-CN" sz="1050" b="1" dirty="0"/>
            </a:p>
            <a:p>
              <a:pPr>
                <a:lnSpc>
                  <a:spcPct val="200000"/>
                </a:lnSpc>
                <a:defRPr/>
              </a:pPr>
              <a:r>
                <a:rPr lang="en-US" altLang="zh-CN" sz="1050" b="1" dirty="0"/>
                <a:t>D2</a:t>
              </a:r>
              <a:r>
                <a:rPr lang="zh-CN" altLang="en-US" sz="1050" b="1" dirty="0"/>
                <a:t>（</a:t>
              </a:r>
              <a:r>
                <a:rPr lang="en-US" altLang="zh-CN" sz="1050" b="1" dirty="0"/>
                <a:t>Decision 2</a:t>
              </a:r>
              <a:r>
                <a:rPr lang="zh-CN" altLang="en-US" sz="1050" b="1" dirty="0"/>
                <a:t>）</a:t>
              </a:r>
              <a:endParaRPr lang="en-US" altLang="zh-CN" sz="1050" b="1" dirty="0"/>
            </a:p>
            <a:p>
              <a:pPr lvl="0">
                <a:lnSpc>
                  <a:spcPct val="200000"/>
                </a:lnSpc>
                <a:defRPr/>
              </a:pPr>
              <a:r>
                <a:rPr lang="en-US" altLang="zh-CN" sz="1050" b="1" dirty="0" err="1"/>
                <a:t>Im</a:t>
              </a:r>
              <a:r>
                <a:rPr lang="zh-CN" altLang="en-US" sz="1050" b="1" dirty="0"/>
                <a:t>（</a:t>
              </a:r>
              <a:r>
                <a:rPr lang="en-US" altLang="zh-CN" sz="1050" b="1" dirty="0"/>
                <a:t>Immune</a:t>
              </a:r>
              <a:r>
                <a:rPr lang="zh-CN" altLang="en-US" sz="1050" b="1" dirty="0"/>
                <a:t>，免疫者）</a:t>
              </a:r>
              <a:endParaRPr lang="en-US" altLang="zh-CN" sz="1050" b="1" dirty="0"/>
            </a:p>
            <a:p>
              <a:pPr lvl="0">
                <a:lnSpc>
                  <a:spcPct val="200000"/>
                </a:lnSpc>
                <a:defRPr/>
              </a:pPr>
              <a:r>
                <a:rPr lang="it-IT" altLang="zh-CN" sz="1050" b="1" dirty="0"/>
                <a:t>P</a:t>
              </a:r>
              <a:r>
                <a:rPr lang="zh-CN" altLang="it-IT" sz="1050" b="1" dirty="0"/>
                <a:t>（</a:t>
              </a:r>
              <a:r>
                <a:rPr lang="it-IT" altLang="zh-CN" sz="1050" b="1" dirty="0"/>
                <a:t>Permanent</a:t>
              </a:r>
              <a:r>
                <a:rPr lang="zh-CN" altLang="it-IT" sz="1050" b="1" dirty="0"/>
                <a:t>，永久者）</a:t>
              </a:r>
              <a:r>
                <a:rPr lang="el-GR" altLang="zh-CN" sz="1050" b="1" dirty="0"/>
                <a:t>  </a:t>
              </a:r>
              <a:endParaRPr kumimoji="1" lang="zh-CN" altLang="en-US" sz="1050" b="1" i="0" u="none" strike="noStrike" kern="1200" cap="none" spc="0" normalizeH="0" baseline="0" noProof="0" dirty="0">
                <a:ln>
                  <a:noFill/>
                </a:ln>
                <a:solidFill>
                  <a:prstClr val="black">
                    <a:lumMod val="50000"/>
                    <a:lumOff val="50000"/>
                  </a:prstClr>
                </a:solidFill>
                <a:effectLst/>
                <a:uLnTx/>
                <a:uFillTx/>
                <a:latin typeface="+mn-ea"/>
                <a:ea typeface="思源黑体 CN Regular" panose="020B0500000000000000" charset="-122"/>
              </a:endParaRPr>
            </a:p>
          </p:txBody>
        </p:sp>
        <p:sp>
          <p:nvSpPr>
            <p:cNvPr id="36" name="文本框 35">
              <a:extLst>
                <a:ext uri="{FF2B5EF4-FFF2-40B4-BE49-F238E27FC236}">
                  <a16:creationId xmlns:a16="http://schemas.microsoft.com/office/drawing/2014/main" id="{68293131-F05B-2F42-83DF-2422D7761119}"/>
                </a:ext>
              </a:extLst>
            </p:cNvPr>
            <p:cNvSpPr txBox="1"/>
            <p:nvPr/>
          </p:nvSpPr>
          <p:spPr>
            <a:xfrm>
              <a:off x="8538817" y="3704870"/>
              <a:ext cx="2608406" cy="1336007"/>
            </a:xfrm>
            <a:prstGeom prst="rect">
              <a:avLst/>
            </a:prstGeom>
            <a:noFill/>
          </p:spPr>
          <p:txBody>
            <a:bodyPr wrap="none" rtlCol="0">
              <a:spAutoFit/>
            </a:bodyPr>
            <a:lstStyle/>
            <a:p>
              <a:pPr>
                <a:lnSpc>
                  <a:spcPct val="200000"/>
                </a:lnSpc>
                <a:defRPr/>
              </a:pPr>
              <a:r>
                <a:rPr lang="zh-CN" altLang="en-US" sz="1050" dirty="0"/>
                <a:t>用户决定是否观看视频</a:t>
              </a:r>
              <a:endParaRPr lang="en-US" altLang="zh-CN" sz="1050" dirty="0"/>
            </a:p>
            <a:p>
              <a:pPr>
                <a:lnSpc>
                  <a:spcPct val="200000"/>
                </a:lnSpc>
                <a:defRPr/>
              </a:pPr>
              <a:r>
                <a:rPr lang="zh-CN" altLang="en-US" sz="1050" dirty="0"/>
                <a:t>用户决定是否分享视频</a:t>
              </a:r>
              <a:endParaRPr lang="en-US" altLang="zh-CN" sz="1050" dirty="0"/>
            </a:p>
            <a:p>
              <a:pPr>
                <a:lnSpc>
                  <a:spcPct val="200000"/>
                </a:lnSpc>
                <a:defRPr/>
              </a:pPr>
              <a:r>
                <a:rPr lang="zh-CN" altLang="en-US" sz="1050" dirty="0"/>
                <a:t>接收到视频但不观看或不参与传播的用户</a:t>
              </a:r>
              <a:endParaRPr lang="en-US" altLang="zh-CN" sz="1050" dirty="0"/>
            </a:p>
            <a:p>
              <a:pPr>
                <a:lnSpc>
                  <a:spcPct val="200000"/>
                </a:lnSpc>
                <a:defRPr/>
              </a:pPr>
              <a:r>
                <a:rPr lang="zh-CN" altLang="en-US" sz="1050" dirty="0"/>
                <a:t>已观看并分享视频的用户</a:t>
              </a:r>
              <a:endParaRPr lang="en-US" altLang="zh-CN" sz="1050" dirty="0"/>
            </a:p>
          </p:txBody>
        </p:sp>
      </p:grpSp>
      <p:pic>
        <p:nvPicPr>
          <p:cNvPr id="38" name="图片 37">
            <a:extLst>
              <a:ext uri="{FF2B5EF4-FFF2-40B4-BE49-F238E27FC236}">
                <a16:creationId xmlns:a16="http://schemas.microsoft.com/office/drawing/2014/main" id="{A710771D-933A-D994-9AA8-0B2BD5C7697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74473" y="4795105"/>
            <a:ext cx="3904701" cy="1351441"/>
          </a:xfrm>
          <a:prstGeom prst="rect">
            <a:avLst/>
          </a:prstGeom>
        </p:spPr>
      </p:pic>
      <p:pic>
        <p:nvPicPr>
          <p:cNvPr id="43" name="图片 42">
            <a:extLst>
              <a:ext uri="{FF2B5EF4-FFF2-40B4-BE49-F238E27FC236}">
                <a16:creationId xmlns:a16="http://schemas.microsoft.com/office/drawing/2014/main" id="{9BED58E7-AB79-239C-CAD6-B005BB9B602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96309" y="4267235"/>
            <a:ext cx="3584223" cy="2195085"/>
          </a:xfrm>
          <a:prstGeom prst="rect">
            <a:avLst/>
          </a:prstGeom>
        </p:spPr>
      </p:pic>
    </p:spTree>
    <p:extLst>
      <p:ext uri="{BB962C8B-B14F-4D97-AF65-F5344CB8AC3E}">
        <p14:creationId xmlns:p14="http://schemas.microsoft.com/office/powerpoint/2010/main" val="25056061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850" advTm="3000">
        <p159:morph option="byObject"/>
      </p:transition>
    </mc:Choice>
    <mc:Fallback xmlns="">
      <p:transition spd="slow" advTm="3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51904" y="237507"/>
            <a:ext cx="203132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dirty="0">
                <a:ln>
                  <a:noFill/>
                </a:ln>
                <a:solidFill>
                  <a:schemeClr val="dk2"/>
                </a:solidFill>
                <a:effectLst/>
                <a:uLnTx/>
                <a:uFillTx/>
                <a:latin typeface="+mn-ea"/>
                <a:ea typeface="思源黑体 CN Regular" panose="020B0500000000000000" charset="-122"/>
                <a:cs typeface="+mn-cs"/>
              </a:rPr>
              <a:t>论文模型复现</a:t>
            </a:r>
          </a:p>
        </p:txBody>
      </p:sp>
      <p:sp>
        <p:nvSpPr>
          <p:cNvPr id="3" name="矩形 2"/>
          <p:cNvSpPr/>
          <p:nvPr/>
        </p:nvSpPr>
        <p:spPr>
          <a:xfrm>
            <a:off x="1058618" y="1607069"/>
            <a:ext cx="2123854" cy="2123854"/>
          </a:xfrm>
          <a:prstGeom prst="rect">
            <a:avLst/>
          </a:prstGeom>
          <a:solidFill>
            <a:schemeClr val="dk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ea typeface="思源黑体 CN Regular" panose="020B0500000000000000" charset="-122"/>
              <a:cs typeface="+mn-cs"/>
            </a:endParaRPr>
          </a:p>
        </p:txBody>
      </p:sp>
      <p:cxnSp>
        <p:nvCxnSpPr>
          <p:cNvPr id="4" name="直线连接符 3"/>
          <p:cNvCxnSpPr/>
          <p:nvPr/>
        </p:nvCxnSpPr>
        <p:spPr>
          <a:xfrm>
            <a:off x="1024904" y="3725882"/>
            <a:ext cx="430159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 name="直线连接符 4"/>
          <p:cNvCxnSpPr/>
          <p:nvPr/>
        </p:nvCxnSpPr>
        <p:spPr>
          <a:xfrm flipV="1">
            <a:off x="3188399" y="1731982"/>
            <a:ext cx="0" cy="410845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3302375" y="4564288"/>
            <a:ext cx="92204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800" b="0" i="0" u="none" strike="noStrike" kern="1200" cap="none" spc="0" normalizeH="0" baseline="0" noProof="0" dirty="0">
                <a:ln>
                  <a:noFill/>
                </a:ln>
                <a:solidFill>
                  <a:srgbClr val="FF0000"/>
                </a:solidFill>
                <a:effectLst/>
                <a:uLnTx/>
                <a:uFillTx/>
                <a:latin typeface="思源黑体 CN Bold" panose="020B0800000000000000" charset="-122"/>
                <a:ea typeface="+mj-ea"/>
                <a:cs typeface="+mn-cs"/>
              </a:rPr>
              <a:t>STEP 4</a:t>
            </a:r>
            <a:endParaRPr kumimoji="1" lang="zh-CN" altLang="en-US" sz="1800" b="0" i="0" u="none" strike="noStrike" kern="1200" cap="none" spc="0" normalizeH="0" baseline="0" noProof="0" dirty="0">
              <a:ln>
                <a:noFill/>
              </a:ln>
              <a:solidFill>
                <a:srgbClr val="FF0000"/>
              </a:solidFill>
              <a:effectLst/>
              <a:uLnTx/>
              <a:uFillTx/>
              <a:latin typeface="思源黑体 CN Bold" panose="020B0800000000000000" charset="-122"/>
              <a:ea typeface="+mj-ea"/>
              <a:cs typeface="+mn-cs"/>
            </a:endParaRPr>
          </a:p>
        </p:txBody>
      </p:sp>
      <p:sp>
        <p:nvSpPr>
          <p:cNvPr id="7" name="文本框 6"/>
          <p:cNvSpPr txBox="1"/>
          <p:nvPr/>
        </p:nvSpPr>
        <p:spPr>
          <a:xfrm>
            <a:off x="3302376" y="5027459"/>
            <a:ext cx="1179932" cy="30777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lang="zh-CN" altLang="en-US" sz="1400" dirty="0">
                <a:solidFill>
                  <a:srgbClr val="44546A"/>
                </a:solidFill>
                <a:latin typeface="思源黑体 CN Bold" panose="020B0800000000000000" charset="-122"/>
                <a:ea typeface="+mj-ea"/>
                <a:cs typeface="+mn-ea"/>
                <a:sym typeface="Arial" panose="020B0604020202020204" pitchFamily="34" charset="0"/>
              </a:rPr>
              <a:t>聚焦</a:t>
            </a:r>
            <a:r>
              <a:rPr kumimoji="0" lang="zh-CN" altLang="en-US" sz="1400" b="0" i="0" u="none" strike="noStrike" kern="1200" cap="none" spc="0" normalizeH="0" baseline="0" noProof="0" dirty="0">
                <a:ln>
                  <a:noFill/>
                </a:ln>
                <a:solidFill>
                  <a:srgbClr val="44546A"/>
                </a:solidFill>
                <a:effectLst/>
                <a:uLnTx/>
                <a:uFillTx/>
                <a:latin typeface="思源黑体 CN Bold" panose="020B0800000000000000" charset="-122"/>
                <a:ea typeface="+mj-ea"/>
                <a:cs typeface="+mn-ea"/>
                <a:sym typeface="Arial" panose="020B0604020202020204" pitchFamily="34" charset="0"/>
              </a:rPr>
              <a:t>分析</a:t>
            </a:r>
          </a:p>
        </p:txBody>
      </p:sp>
      <p:sp>
        <p:nvSpPr>
          <p:cNvPr id="9" name="文本框 8"/>
          <p:cNvSpPr txBox="1"/>
          <p:nvPr/>
        </p:nvSpPr>
        <p:spPr>
          <a:xfrm>
            <a:off x="1151063" y="4564288"/>
            <a:ext cx="85311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800" b="0" i="0" u="none" strike="noStrike" kern="1200" cap="none" spc="0" normalizeH="0" baseline="0" noProof="0" dirty="0">
                <a:ln>
                  <a:noFill/>
                </a:ln>
                <a:solidFill>
                  <a:schemeClr val="dk2"/>
                </a:solidFill>
                <a:effectLst/>
                <a:uLnTx/>
                <a:uFillTx/>
                <a:latin typeface="思源黑体 CN Bold" panose="020B0800000000000000" charset="-122"/>
                <a:ea typeface="+mj-ea"/>
                <a:cs typeface="+mn-cs"/>
              </a:rPr>
              <a:t>STEP3</a:t>
            </a:r>
            <a:endParaRPr kumimoji="1" lang="zh-CN" altLang="en-US" sz="1800" b="0" i="0" u="none" strike="noStrike" kern="1200" cap="none" spc="0" normalizeH="0" baseline="0" noProof="0" dirty="0">
              <a:ln>
                <a:noFill/>
              </a:ln>
              <a:solidFill>
                <a:schemeClr val="dk2"/>
              </a:solidFill>
              <a:effectLst/>
              <a:uLnTx/>
              <a:uFillTx/>
              <a:latin typeface="思源黑体 CN Bold" panose="020B0800000000000000" charset="-122"/>
              <a:ea typeface="+mj-ea"/>
              <a:cs typeface="+mn-cs"/>
            </a:endParaRPr>
          </a:p>
        </p:txBody>
      </p:sp>
      <p:sp>
        <p:nvSpPr>
          <p:cNvPr id="10" name="文本框 9"/>
          <p:cNvSpPr txBox="1"/>
          <p:nvPr/>
        </p:nvSpPr>
        <p:spPr>
          <a:xfrm>
            <a:off x="1151064" y="5027459"/>
            <a:ext cx="1375390" cy="307777"/>
          </a:xfrm>
          <a:prstGeom prst="rect">
            <a:avLst/>
          </a:prstGeom>
          <a:noFill/>
        </p:spPr>
        <p:txBody>
          <a:bodyPr wrap="square" rtlCol="0">
            <a:spAutoFit/>
          </a:bodyPr>
          <a:lstStyle/>
          <a:p>
            <a:pPr lvl="0" algn="dist">
              <a:defRPr/>
            </a:pPr>
            <a:r>
              <a:rPr lang="zh-CN" altLang="en-US" sz="1400" dirty="0">
                <a:solidFill>
                  <a:srgbClr val="44546A"/>
                </a:solidFill>
                <a:latin typeface="思源黑体 CN Bold" panose="020B0800000000000000" charset="-122"/>
                <a:cs typeface="+mn-ea"/>
                <a:sym typeface="Arial" panose="020B0604020202020204" pitchFamily="34" charset="0"/>
              </a:rPr>
              <a:t>传播过程模拟</a:t>
            </a:r>
          </a:p>
        </p:txBody>
      </p:sp>
      <p:sp>
        <p:nvSpPr>
          <p:cNvPr id="12" name="文本框 11"/>
          <p:cNvSpPr txBox="1"/>
          <p:nvPr/>
        </p:nvSpPr>
        <p:spPr>
          <a:xfrm>
            <a:off x="1151064" y="2291587"/>
            <a:ext cx="92204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800" b="0" i="0" u="none" strike="noStrike" kern="1200" cap="none" spc="0" normalizeH="0" baseline="0" noProof="0" dirty="0">
                <a:ln>
                  <a:noFill/>
                </a:ln>
                <a:solidFill>
                  <a:schemeClr val="bg1"/>
                </a:solidFill>
                <a:effectLst/>
                <a:uLnTx/>
                <a:uFillTx/>
                <a:latin typeface="思源黑体 CN Bold" panose="020B0800000000000000" charset="-122"/>
                <a:ea typeface="+mj-ea"/>
                <a:cs typeface="+mn-cs"/>
              </a:rPr>
              <a:t>STEP 1</a:t>
            </a:r>
            <a:endParaRPr kumimoji="1" lang="zh-CN" altLang="en-US" sz="1800" b="0" i="0" u="none" strike="noStrike" kern="1200" cap="none" spc="0" normalizeH="0" baseline="0" noProof="0" dirty="0">
              <a:ln>
                <a:noFill/>
              </a:ln>
              <a:solidFill>
                <a:schemeClr val="bg1"/>
              </a:solidFill>
              <a:effectLst/>
              <a:uLnTx/>
              <a:uFillTx/>
              <a:latin typeface="思源黑体 CN Bold" panose="020B0800000000000000" charset="-122"/>
              <a:ea typeface="+mj-ea"/>
              <a:cs typeface="+mn-cs"/>
            </a:endParaRPr>
          </a:p>
        </p:txBody>
      </p:sp>
      <p:sp>
        <p:nvSpPr>
          <p:cNvPr id="13" name="文本框 12"/>
          <p:cNvSpPr txBox="1"/>
          <p:nvPr/>
        </p:nvSpPr>
        <p:spPr>
          <a:xfrm>
            <a:off x="1151065" y="2754758"/>
            <a:ext cx="1179932" cy="30777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solidFill>
                <a:effectLst/>
                <a:uLnTx/>
                <a:uFillTx/>
                <a:latin typeface="思源黑体 CN Bold" panose="020B0800000000000000" charset="-122"/>
                <a:ea typeface="+mj-ea"/>
                <a:cs typeface="+mn-ea"/>
                <a:sym typeface="Arial" panose="020B0604020202020204" pitchFamily="34" charset="0"/>
              </a:rPr>
              <a:t>数据集采集</a:t>
            </a:r>
          </a:p>
        </p:txBody>
      </p:sp>
      <p:sp>
        <p:nvSpPr>
          <p:cNvPr id="15" name="文本框 14"/>
          <p:cNvSpPr txBox="1"/>
          <p:nvPr/>
        </p:nvSpPr>
        <p:spPr>
          <a:xfrm>
            <a:off x="3302376" y="2291587"/>
            <a:ext cx="92204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800" b="0" i="0" u="none" strike="noStrike" kern="1200" cap="none" spc="0" normalizeH="0" baseline="0" noProof="0" dirty="0">
                <a:ln>
                  <a:noFill/>
                </a:ln>
                <a:solidFill>
                  <a:schemeClr val="dk2"/>
                </a:solidFill>
                <a:effectLst/>
                <a:uLnTx/>
                <a:uFillTx/>
                <a:latin typeface="思源黑体 CN Bold" panose="020B0800000000000000" charset="-122"/>
                <a:ea typeface="+mj-ea"/>
                <a:cs typeface="+mn-cs"/>
              </a:rPr>
              <a:t>STEP 2</a:t>
            </a:r>
            <a:endParaRPr kumimoji="1" lang="zh-CN" altLang="en-US" sz="1800" b="0" i="0" u="none" strike="noStrike" kern="1200" cap="none" spc="0" normalizeH="0" baseline="0" noProof="0" dirty="0">
              <a:ln>
                <a:noFill/>
              </a:ln>
              <a:solidFill>
                <a:schemeClr val="dk2"/>
              </a:solidFill>
              <a:effectLst/>
              <a:uLnTx/>
              <a:uFillTx/>
              <a:latin typeface="思源黑体 CN Bold" panose="020B0800000000000000" charset="-122"/>
              <a:ea typeface="+mj-ea"/>
              <a:cs typeface="+mn-cs"/>
            </a:endParaRPr>
          </a:p>
        </p:txBody>
      </p:sp>
      <p:sp>
        <p:nvSpPr>
          <p:cNvPr id="16" name="文本框 15"/>
          <p:cNvSpPr txBox="1"/>
          <p:nvPr/>
        </p:nvSpPr>
        <p:spPr>
          <a:xfrm>
            <a:off x="3302376" y="2754758"/>
            <a:ext cx="1513461" cy="307777"/>
          </a:xfrm>
          <a:prstGeom prst="rect">
            <a:avLst/>
          </a:prstGeom>
          <a:noFill/>
        </p:spPr>
        <p:txBody>
          <a:bodyPr wrap="square" rtlCol="0">
            <a:spAutoFit/>
          </a:bodyPr>
          <a:lstStyle/>
          <a:p>
            <a:pPr lvl="0" algn="dist">
              <a:defRPr/>
            </a:pPr>
            <a:r>
              <a:rPr lang="zh-CN" altLang="en-US" sz="1400" dirty="0">
                <a:solidFill>
                  <a:srgbClr val="44546A"/>
                </a:solidFill>
                <a:latin typeface="思源黑体 CN Bold" panose="020B0800000000000000" charset="-122"/>
                <a:cs typeface="+mn-ea"/>
                <a:sym typeface="Arial" panose="020B0604020202020204" pitchFamily="34" charset="0"/>
              </a:rPr>
              <a:t>参数指定与分析</a:t>
            </a:r>
          </a:p>
        </p:txBody>
      </p:sp>
      <p:pic>
        <p:nvPicPr>
          <p:cNvPr id="41" name="그래픽 23"/>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90500" y="1761517"/>
            <a:ext cx="371435" cy="360823"/>
          </a:xfrm>
          <a:prstGeom prst="rect">
            <a:avLst/>
          </a:prstGeom>
        </p:spPr>
      </p:pic>
      <p:sp>
        <p:nvSpPr>
          <p:cNvPr id="43" name="文本框 42"/>
          <p:cNvSpPr txBox="1"/>
          <p:nvPr/>
        </p:nvSpPr>
        <p:spPr>
          <a:xfrm>
            <a:off x="7248998" y="1815654"/>
            <a:ext cx="3791097" cy="1023742"/>
          </a:xfrm>
          <a:prstGeom prst="rect">
            <a:avLst/>
          </a:prstGeom>
          <a:noFill/>
        </p:spPr>
        <p:txBody>
          <a:bodyPr wrap="square" rtlCol="0">
            <a:spAutoFit/>
          </a:bodyPr>
          <a:lstStyle/>
          <a:p>
            <a:pPr lvl="0">
              <a:lnSpc>
                <a:spcPct val="150000"/>
              </a:lnSpc>
              <a:defRPr/>
            </a:pPr>
            <a:r>
              <a:rPr lang="zh-CN" altLang="en-US" sz="1400" dirty="0"/>
              <a:t>来自</a:t>
            </a:r>
            <a:r>
              <a:rPr lang="en-US" altLang="zh-CN" sz="1400" dirty="0"/>
              <a:t>SNAP</a:t>
            </a:r>
            <a:r>
              <a:rPr lang="zh-CN" altLang="zh-CN" sz="1400" dirty="0"/>
              <a:t>（一个开源的社交网络数据集）上</a:t>
            </a:r>
            <a:r>
              <a:rPr lang="zh-CN" altLang="en-US" sz="1400" dirty="0"/>
              <a:t>的</a:t>
            </a:r>
            <a:r>
              <a:rPr lang="en-US" altLang="zh-CN" sz="1400" dirty="0"/>
              <a:t>Facebook</a:t>
            </a:r>
            <a:r>
              <a:rPr lang="zh-CN" altLang="zh-CN" sz="1400" dirty="0"/>
              <a:t>上的</a:t>
            </a:r>
            <a:r>
              <a:rPr lang="zh-CN" altLang="en-US" sz="1400" dirty="0"/>
              <a:t>含有接近五千个结点的</a:t>
            </a:r>
            <a:r>
              <a:rPr lang="zh-CN" altLang="zh-CN" sz="1400" dirty="0"/>
              <a:t>社交网络</a:t>
            </a:r>
            <a:endParaRPr kumimoji="1" lang="en-US" altLang="zh-CN" sz="1050" dirty="0">
              <a:solidFill>
                <a:prstClr val="black">
                  <a:lumMod val="50000"/>
                  <a:lumOff val="50000"/>
                </a:prstClr>
              </a:solidFill>
              <a:latin typeface="+mn-ea"/>
              <a:ea typeface="思源黑体 CN Regular" panose="020B0500000000000000" charset="-122"/>
              <a:cs typeface="+mn-ea"/>
              <a:sym typeface="+mn-lt"/>
            </a:endParaRPr>
          </a:p>
        </p:txBody>
      </p:sp>
      <p:sp>
        <p:nvSpPr>
          <p:cNvPr id="44" name="文本框 43"/>
          <p:cNvSpPr txBox="1"/>
          <p:nvPr/>
        </p:nvSpPr>
        <p:spPr>
          <a:xfrm>
            <a:off x="7248998" y="1502500"/>
            <a:ext cx="1210588" cy="338554"/>
          </a:xfrm>
          <a:prstGeom prst="rect">
            <a:avLst/>
          </a:prstGeom>
          <a:noFill/>
        </p:spPr>
        <p:txBody>
          <a:bodyPr wrap="none" rtlCol="0">
            <a:spAutoFit/>
          </a:bodyPr>
          <a:lstStyle/>
          <a:p>
            <a:pPr lvl="0">
              <a:defRPr/>
            </a:pPr>
            <a:r>
              <a:rPr kumimoji="1" lang="zh-CN" altLang="en-US" sz="1600" dirty="0">
                <a:solidFill>
                  <a:prstClr val="black">
                    <a:lumMod val="75000"/>
                    <a:lumOff val="25000"/>
                  </a:prstClr>
                </a:solidFill>
                <a:latin typeface="+mn-ea"/>
                <a:ea typeface="思源黑体 CN Regular" panose="020B0500000000000000" charset="-122"/>
              </a:rPr>
              <a:t>数据集来源</a:t>
            </a:r>
          </a:p>
        </p:txBody>
      </p:sp>
      <p:pic>
        <p:nvPicPr>
          <p:cNvPr id="18" name="图片 17">
            <a:extLst>
              <a:ext uri="{FF2B5EF4-FFF2-40B4-BE49-F238E27FC236}">
                <a16:creationId xmlns:a16="http://schemas.microsoft.com/office/drawing/2014/main" id="{657AB01F-DC9A-C9E5-CD74-76CE5F5F5C64}"/>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31790" y="2958927"/>
            <a:ext cx="4301592" cy="3418072"/>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850" advTm="3000">
        <p159:morph option="byObject"/>
      </p:transition>
    </mc:Choice>
    <mc:Fallback xmlns="">
      <p:transition spd="slow" advTm="3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60EA34-0531-8171-25B5-42D154E9FBF7}"/>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56802338-2AC3-8AA4-E9AC-47FFCCD7596E}"/>
              </a:ext>
            </a:extLst>
          </p:cNvPr>
          <p:cNvSpPr txBox="1"/>
          <p:nvPr/>
        </p:nvSpPr>
        <p:spPr>
          <a:xfrm>
            <a:off x="1151904" y="237507"/>
            <a:ext cx="2031325" cy="461665"/>
          </a:xfrm>
          <a:prstGeom prst="rect">
            <a:avLst/>
          </a:prstGeom>
          <a:noFill/>
        </p:spPr>
        <p:txBody>
          <a:bodyPr wrap="none" rtlCol="0">
            <a:spAutoFit/>
          </a:bodyPr>
          <a:lstStyle/>
          <a:p>
            <a:pPr lvl="0">
              <a:defRPr/>
            </a:pPr>
            <a:r>
              <a:rPr kumimoji="1" lang="zh-CN" altLang="en-US" sz="2400" dirty="0">
                <a:solidFill>
                  <a:schemeClr val="dk2"/>
                </a:solidFill>
                <a:latin typeface="+mn-ea"/>
                <a:ea typeface="思源黑体 CN Regular" panose="020B0500000000000000" charset="-122"/>
              </a:rPr>
              <a:t>论文模型复现</a:t>
            </a:r>
          </a:p>
        </p:txBody>
      </p:sp>
      <p:sp>
        <p:nvSpPr>
          <p:cNvPr id="3" name="矩形 2">
            <a:extLst>
              <a:ext uri="{FF2B5EF4-FFF2-40B4-BE49-F238E27FC236}">
                <a16:creationId xmlns:a16="http://schemas.microsoft.com/office/drawing/2014/main" id="{D2D1D166-25D8-C1A9-BFD1-B80B6B8A2E6B}"/>
              </a:ext>
            </a:extLst>
          </p:cNvPr>
          <p:cNvSpPr/>
          <p:nvPr/>
        </p:nvSpPr>
        <p:spPr>
          <a:xfrm>
            <a:off x="3195520" y="1592001"/>
            <a:ext cx="2123854" cy="2123854"/>
          </a:xfrm>
          <a:prstGeom prst="rect">
            <a:avLst/>
          </a:prstGeom>
          <a:solidFill>
            <a:schemeClr val="dk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ea typeface="思源黑体 CN Regular" panose="020B0500000000000000" charset="-122"/>
              <a:cs typeface="+mn-cs"/>
            </a:endParaRPr>
          </a:p>
        </p:txBody>
      </p:sp>
      <p:cxnSp>
        <p:nvCxnSpPr>
          <p:cNvPr id="4" name="直线连接符 3">
            <a:extLst>
              <a:ext uri="{FF2B5EF4-FFF2-40B4-BE49-F238E27FC236}">
                <a16:creationId xmlns:a16="http://schemas.microsoft.com/office/drawing/2014/main" id="{80282F47-9087-DBBE-B880-9338ED860ECD}"/>
              </a:ext>
            </a:extLst>
          </p:cNvPr>
          <p:cNvCxnSpPr/>
          <p:nvPr/>
        </p:nvCxnSpPr>
        <p:spPr>
          <a:xfrm>
            <a:off x="1024904" y="3725882"/>
            <a:ext cx="430159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 name="直线连接符 4">
            <a:extLst>
              <a:ext uri="{FF2B5EF4-FFF2-40B4-BE49-F238E27FC236}">
                <a16:creationId xmlns:a16="http://schemas.microsoft.com/office/drawing/2014/main" id="{C3087B5C-F0B8-F826-9F16-B918CA99A83E}"/>
              </a:ext>
            </a:extLst>
          </p:cNvPr>
          <p:cNvCxnSpPr/>
          <p:nvPr/>
        </p:nvCxnSpPr>
        <p:spPr>
          <a:xfrm flipV="1">
            <a:off x="3188399" y="1731982"/>
            <a:ext cx="0" cy="410845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D106C711-E261-061C-946F-99062204DB71}"/>
              </a:ext>
            </a:extLst>
          </p:cNvPr>
          <p:cNvSpPr txBox="1"/>
          <p:nvPr/>
        </p:nvSpPr>
        <p:spPr>
          <a:xfrm>
            <a:off x="3302375" y="4564288"/>
            <a:ext cx="92204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800" b="0" i="0" u="none" strike="noStrike" kern="1200" cap="none" spc="0" normalizeH="0" baseline="0" noProof="0" dirty="0">
                <a:ln>
                  <a:noFill/>
                </a:ln>
                <a:solidFill>
                  <a:srgbClr val="FF0000"/>
                </a:solidFill>
                <a:effectLst/>
                <a:uLnTx/>
                <a:uFillTx/>
                <a:latin typeface="思源黑体 CN Bold" panose="020B0800000000000000" charset="-122"/>
                <a:ea typeface="+mj-ea"/>
                <a:cs typeface="+mn-cs"/>
              </a:rPr>
              <a:t>STEP 4</a:t>
            </a:r>
            <a:endParaRPr kumimoji="1" lang="zh-CN" altLang="en-US" sz="1800" b="0" i="0" u="none" strike="noStrike" kern="1200" cap="none" spc="0" normalizeH="0" baseline="0" noProof="0" dirty="0">
              <a:ln>
                <a:noFill/>
              </a:ln>
              <a:solidFill>
                <a:srgbClr val="FF0000"/>
              </a:solidFill>
              <a:effectLst/>
              <a:uLnTx/>
              <a:uFillTx/>
              <a:latin typeface="思源黑体 CN Bold" panose="020B0800000000000000" charset="-122"/>
              <a:ea typeface="+mj-ea"/>
              <a:cs typeface="+mn-cs"/>
            </a:endParaRPr>
          </a:p>
        </p:txBody>
      </p:sp>
      <p:sp>
        <p:nvSpPr>
          <p:cNvPr id="7" name="文本框 6">
            <a:extLst>
              <a:ext uri="{FF2B5EF4-FFF2-40B4-BE49-F238E27FC236}">
                <a16:creationId xmlns:a16="http://schemas.microsoft.com/office/drawing/2014/main" id="{63FD95EC-FFC6-64C5-42BF-2248DC626063}"/>
              </a:ext>
            </a:extLst>
          </p:cNvPr>
          <p:cNvSpPr txBox="1"/>
          <p:nvPr/>
        </p:nvSpPr>
        <p:spPr>
          <a:xfrm>
            <a:off x="3302376" y="5027459"/>
            <a:ext cx="1179932" cy="30777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rgbClr val="44546A"/>
                </a:solidFill>
                <a:effectLst/>
                <a:uLnTx/>
                <a:uFillTx/>
                <a:latin typeface="思源黑体 CN Bold" panose="020B0800000000000000" charset="-122"/>
                <a:ea typeface="+mj-ea"/>
                <a:cs typeface="+mn-ea"/>
                <a:sym typeface="Arial" panose="020B0604020202020204" pitchFamily="34" charset="0"/>
              </a:rPr>
              <a:t>聚焦分析</a:t>
            </a:r>
          </a:p>
        </p:txBody>
      </p:sp>
      <p:sp>
        <p:nvSpPr>
          <p:cNvPr id="9" name="文本框 8">
            <a:extLst>
              <a:ext uri="{FF2B5EF4-FFF2-40B4-BE49-F238E27FC236}">
                <a16:creationId xmlns:a16="http://schemas.microsoft.com/office/drawing/2014/main" id="{A88E2CDD-B375-FB51-D7D7-5A1ABEB7E2AB}"/>
              </a:ext>
            </a:extLst>
          </p:cNvPr>
          <p:cNvSpPr txBox="1"/>
          <p:nvPr/>
        </p:nvSpPr>
        <p:spPr>
          <a:xfrm>
            <a:off x="1151063" y="4564288"/>
            <a:ext cx="85311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800" b="0" i="0" u="none" strike="noStrike" kern="1200" cap="none" spc="0" normalizeH="0" baseline="0" noProof="0" dirty="0">
                <a:ln>
                  <a:noFill/>
                </a:ln>
                <a:solidFill>
                  <a:schemeClr val="dk2"/>
                </a:solidFill>
                <a:effectLst/>
                <a:uLnTx/>
                <a:uFillTx/>
                <a:latin typeface="思源黑体 CN Bold" panose="020B0800000000000000" charset="-122"/>
                <a:ea typeface="+mj-ea"/>
                <a:cs typeface="+mn-cs"/>
              </a:rPr>
              <a:t>STEP3</a:t>
            </a:r>
            <a:endParaRPr kumimoji="1" lang="zh-CN" altLang="en-US" sz="1800" b="0" i="0" u="none" strike="noStrike" kern="1200" cap="none" spc="0" normalizeH="0" baseline="0" noProof="0" dirty="0">
              <a:ln>
                <a:noFill/>
              </a:ln>
              <a:solidFill>
                <a:schemeClr val="dk2"/>
              </a:solidFill>
              <a:effectLst/>
              <a:uLnTx/>
              <a:uFillTx/>
              <a:latin typeface="思源黑体 CN Bold" panose="020B0800000000000000" charset="-122"/>
              <a:ea typeface="+mj-ea"/>
              <a:cs typeface="+mn-cs"/>
            </a:endParaRPr>
          </a:p>
        </p:txBody>
      </p:sp>
      <p:sp>
        <p:nvSpPr>
          <p:cNvPr id="10" name="文本框 9">
            <a:extLst>
              <a:ext uri="{FF2B5EF4-FFF2-40B4-BE49-F238E27FC236}">
                <a16:creationId xmlns:a16="http://schemas.microsoft.com/office/drawing/2014/main" id="{F45BDC4E-098D-4E4A-D5AC-B158D006655C}"/>
              </a:ext>
            </a:extLst>
          </p:cNvPr>
          <p:cNvSpPr txBox="1"/>
          <p:nvPr/>
        </p:nvSpPr>
        <p:spPr>
          <a:xfrm>
            <a:off x="1151063" y="5027459"/>
            <a:ext cx="1382161" cy="30777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lang="zh-CN" altLang="en-US" sz="1400" dirty="0">
                <a:solidFill>
                  <a:srgbClr val="44546A"/>
                </a:solidFill>
                <a:latin typeface="思源黑体 CN Bold" panose="020B0800000000000000" charset="-122"/>
                <a:ea typeface="+mj-ea"/>
                <a:cs typeface="+mn-ea"/>
                <a:sym typeface="Arial" panose="020B0604020202020204" pitchFamily="34" charset="0"/>
              </a:rPr>
              <a:t>传播过程模拟</a:t>
            </a:r>
            <a:endParaRPr kumimoji="0" lang="zh-CN" altLang="en-US" sz="1400" b="0" i="0" u="none" strike="noStrike" kern="1200" cap="none" spc="0" normalizeH="0" baseline="0" noProof="0" dirty="0">
              <a:ln>
                <a:noFill/>
              </a:ln>
              <a:solidFill>
                <a:srgbClr val="44546A"/>
              </a:solidFill>
              <a:effectLst/>
              <a:uLnTx/>
              <a:uFillTx/>
              <a:latin typeface="思源黑体 CN Bold" panose="020B0800000000000000" charset="-122"/>
              <a:ea typeface="+mj-ea"/>
              <a:cs typeface="+mn-ea"/>
              <a:sym typeface="Arial" panose="020B0604020202020204" pitchFamily="34" charset="0"/>
            </a:endParaRPr>
          </a:p>
        </p:txBody>
      </p:sp>
      <p:sp>
        <p:nvSpPr>
          <p:cNvPr id="12" name="文本框 11">
            <a:extLst>
              <a:ext uri="{FF2B5EF4-FFF2-40B4-BE49-F238E27FC236}">
                <a16:creationId xmlns:a16="http://schemas.microsoft.com/office/drawing/2014/main" id="{FC75F257-B024-0749-5809-6802AC149300}"/>
              </a:ext>
            </a:extLst>
          </p:cNvPr>
          <p:cNvSpPr txBox="1"/>
          <p:nvPr/>
        </p:nvSpPr>
        <p:spPr>
          <a:xfrm>
            <a:off x="1151064" y="2291587"/>
            <a:ext cx="922047" cy="369332"/>
          </a:xfrm>
          <a:prstGeom prst="rect">
            <a:avLst/>
          </a:prstGeom>
          <a:noFill/>
        </p:spPr>
        <p:txBody>
          <a:bodyPr wrap="none" rtlCol="0">
            <a:spAutoFit/>
          </a:bodyPr>
          <a:lstStyle>
            <a:defPPr>
              <a:defRPr lang="zh-CN"/>
            </a:defPPr>
            <a:lvl1pPr marR="0" lvl="0" indent="0" fontAlgn="auto">
              <a:lnSpc>
                <a:spcPct val="100000"/>
              </a:lnSpc>
              <a:spcBef>
                <a:spcPts val="0"/>
              </a:spcBef>
              <a:spcAft>
                <a:spcPts val="0"/>
              </a:spcAft>
              <a:buClrTx/>
              <a:buSzTx/>
              <a:buFontTx/>
              <a:buNone/>
              <a:defRPr kumimoji="1" b="0" i="0" u="none" strike="noStrike" cap="none" spc="0" normalizeH="0" baseline="0">
                <a:ln>
                  <a:noFill/>
                </a:ln>
                <a:solidFill>
                  <a:schemeClr val="bg1"/>
                </a:solidFill>
                <a:effectLst/>
                <a:uLnTx/>
                <a:uFillTx/>
                <a:latin typeface="思源黑体 CN Bold" panose="020B0800000000000000" charset="-122"/>
                <a:ea typeface="+mj-ea"/>
              </a:defRPr>
            </a:lvl1pPr>
          </a:lstStyle>
          <a:p>
            <a:r>
              <a:rPr lang="en-US" altLang="zh-CN" dirty="0">
                <a:solidFill>
                  <a:srgbClr val="FF0000"/>
                </a:solidFill>
              </a:rPr>
              <a:t>STEP 1</a:t>
            </a:r>
            <a:endParaRPr lang="zh-CN" altLang="en-US" dirty="0">
              <a:solidFill>
                <a:srgbClr val="FF0000"/>
              </a:solidFill>
            </a:endParaRPr>
          </a:p>
        </p:txBody>
      </p:sp>
      <p:sp>
        <p:nvSpPr>
          <p:cNvPr id="13" name="文本框 12">
            <a:extLst>
              <a:ext uri="{FF2B5EF4-FFF2-40B4-BE49-F238E27FC236}">
                <a16:creationId xmlns:a16="http://schemas.microsoft.com/office/drawing/2014/main" id="{8FFEC939-1DB6-8948-81D8-5C4A883BBBBC}"/>
              </a:ext>
            </a:extLst>
          </p:cNvPr>
          <p:cNvSpPr txBox="1"/>
          <p:nvPr/>
        </p:nvSpPr>
        <p:spPr>
          <a:xfrm>
            <a:off x="1151065" y="2754758"/>
            <a:ext cx="1179932" cy="30777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rgbClr val="44546A"/>
                </a:solidFill>
                <a:effectLst/>
                <a:uLnTx/>
                <a:uFillTx/>
                <a:latin typeface="思源黑体 CN Bold" panose="020B0800000000000000" charset="-122"/>
                <a:ea typeface="+mj-ea"/>
                <a:cs typeface="+mn-ea"/>
                <a:sym typeface="Arial" panose="020B0604020202020204" pitchFamily="34" charset="0"/>
              </a:rPr>
              <a:t>数据集采集</a:t>
            </a:r>
          </a:p>
        </p:txBody>
      </p:sp>
      <p:sp>
        <p:nvSpPr>
          <p:cNvPr id="15" name="文本框 14">
            <a:extLst>
              <a:ext uri="{FF2B5EF4-FFF2-40B4-BE49-F238E27FC236}">
                <a16:creationId xmlns:a16="http://schemas.microsoft.com/office/drawing/2014/main" id="{19B7240B-52AD-2E87-74ED-B5D80CBD52C4}"/>
              </a:ext>
            </a:extLst>
          </p:cNvPr>
          <p:cNvSpPr txBox="1"/>
          <p:nvPr/>
        </p:nvSpPr>
        <p:spPr>
          <a:xfrm>
            <a:off x="3302376" y="2291587"/>
            <a:ext cx="92204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800" b="0" i="0" u="none" strike="noStrike" kern="1200" cap="none" spc="0" normalizeH="0" baseline="0" noProof="0" dirty="0">
                <a:ln>
                  <a:noFill/>
                </a:ln>
                <a:solidFill>
                  <a:schemeClr val="bg1"/>
                </a:solidFill>
                <a:effectLst/>
                <a:uLnTx/>
                <a:uFillTx/>
                <a:latin typeface="思源黑体 CN Bold" panose="020B0800000000000000" charset="-122"/>
                <a:ea typeface="+mj-ea"/>
                <a:cs typeface="+mn-cs"/>
              </a:rPr>
              <a:t>STEP 2</a:t>
            </a:r>
            <a:endParaRPr kumimoji="1" lang="zh-CN" altLang="en-US" sz="1800" b="0" i="0" u="none" strike="noStrike" kern="1200" cap="none" spc="0" normalizeH="0" baseline="0" noProof="0" dirty="0">
              <a:ln>
                <a:noFill/>
              </a:ln>
              <a:solidFill>
                <a:schemeClr val="bg1"/>
              </a:solidFill>
              <a:effectLst/>
              <a:uLnTx/>
              <a:uFillTx/>
              <a:latin typeface="思源黑体 CN Bold" panose="020B0800000000000000" charset="-122"/>
              <a:ea typeface="+mj-ea"/>
              <a:cs typeface="+mn-cs"/>
            </a:endParaRPr>
          </a:p>
        </p:txBody>
      </p:sp>
      <p:sp>
        <p:nvSpPr>
          <p:cNvPr id="16" name="文本框 15">
            <a:extLst>
              <a:ext uri="{FF2B5EF4-FFF2-40B4-BE49-F238E27FC236}">
                <a16:creationId xmlns:a16="http://schemas.microsoft.com/office/drawing/2014/main" id="{51CD0C22-5BB9-0052-95B8-650C4AF546A0}"/>
              </a:ext>
            </a:extLst>
          </p:cNvPr>
          <p:cNvSpPr txBox="1"/>
          <p:nvPr/>
        </p:nvSpPr>
        <p:spPr>
          <a:xfrm>
            <a:off x="3302377" y="2754758"/>
            <a:ext cx="1587970" cy="30777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lang="zh-CN" altLang="en-US" sz="1400" dirty="0">
                <a:solidFill>
                  <a:schemeClr val="bg1"/>
                </a:solidFill>
                <a:latin typeface="思源黑体 CN Bold" panose="020B0800000000000000" charset="-122"/>
                <a:ea typeface="+mj-ea"/>
                <a:cs typeface="+mn-ea"/>
                <a:sym typeface="Arial" panose="020B0604020202020204" pitchFamily="34" charset="0"/>
              </a:rPr>
              <a:t>参数指定与分析</a:t>
            </a:r>
            <a:endParaRPr kumimoji="0" lang="zh-CN" altLang="en-US" sz="1400" b="0" i="0" u="none" strike="noStrike" kern="1200" cap="none" spc="0" normalizeH="0" baseline="0" noProof="0" dirty="0">
              <a:ln>
                <a:noFill/>
              </a:ln>
              <a:solidFill>
                <a:schemeClr val="bg1"/>
              </a:solidFill>
              <a:effectLst/>
              <a:uLnTx/>
              <a:uFillTx/>
              <a:latin typeface="思源黑体 CN Bold" panose="020B0800000000000000" charset="-122"/>
              <a:ea typeface="+mj-ea"/>
              <a:cs typeface="+mn-ea"/>
              <a:sym typeface="Arial" panose="020B0604020202020204" pitchFamily="34" charset="0"/>
            </a:endParaRPr>
          </a:p>
        </p:txBody>
      </p:sp>
      <p:pic>
        <p:nvPicPr>
          <p:cNvPr id="41" name="그래픽 23">
            <a:extLst>
              <a:ext uri="{FF2B5EF4-FFF2-40B4-BE49-F238E27FC236}">
                <a16:creationId xmlns:a16="http://schemas.microsoft.com/office/drawing/2014/main" id="{F8173EE9-505F-FA48-9110-08572CFC9BA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90501" y="540081"/>
            <a:ext cx="371435" cy="360823"/>
          </a:xfrm>
          <a:prstGeom prst="rect">
            <a:avLst/>
          </a:prstGeom>
        </p:spPr>
      </p:pic>
      <p:sp>
        <p:nvSpPr>
          <p:cNvPr id="44" name="文本框 43">
            <a:extLst>
              <a:ext uri="{FF2B5EF4-FFF2-40B4-BE49-F238E27FC236}">
                <a16:creationId xmlns:a16="http://schemas.microsoft.com/office/drawing/2014/main" id="{9BDD5D9F-AD0F-21FB-313C-43A6D5DD97FC}"/>
              </a:ext>
            </a:extLst>
          </p:cNvPr>
          <p:cNvSpPr txBox="1"/>
          <p:nvPr/>
        </p:nvSpPr>
        <p:spPr>
          <a:xfrm>
            <a:off x="7248999" y="281064"/>
            <a:ext cx="1210588" cy="338554"/>
          </a:xfrm>
          <a:prstGeom prst="rect">
            <a:avLst/>
          </a:prstGeom>
          <a:noFill/>
        </p:spPr>
        <p:txBody>
          <a:bodyPr wrap="none" rtlCol="0">
            <a:spAutoFit/>
          </a:bodyPr>
          <a:lstStyle/>
          <a:p>
            <a:pPr lvl="0">
              <a:defRPr/>
            </a:pPr>
            <a:r>
              <a:rPr kumimoji="1" lang="zh-CN" altLang="en-US" sz="1600" dirty="0">
                <a:solidFill>
                  <a:prstClr val="black">
                    <a:lumMod val="75000"/>
                    <a:lumOff val="25000"/>
                  </a:prstClr>
                </a:solidFill>
                <a:latin typeface="+mn-ea"/>
                <a:ea typeface="思源黑体 CN Regular" panose="020B0500000000000000" charset="-122"/>
              </a:rPr>
              <a:t>参数指定法</a:t>
            </a:r>
          </a:p>
        </p:txBody>
      </p:sp>
      <p:pic>
        <p:nvPicPr>
          <p:cNvPr id="17" name="图片 16">
            <a:extLst>
              <a:ext uri="{FF2B5EF4-FFF2-40B4-BE49-F238E27FC236}">
                <a16:creationId xmlns:a16="http://schemas.microsoft.com/office/drawing/2014/main" id="{21635C51-5EC7-F62C-85DA-029D0B1E411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41783" y="1634691"/>
            <a:ext cx="5305419" cy="2855687"/>
          </a:xfrm>
          <a:prstGeom prst="rect">
            <a:avLst/>
          </a:prstGeom>
        </p:spPr>
      </p:pic>
      <p:sp>
        <p:nvSpPr>
          <p:cNvPr id="19" name="文本框 18">
            <a:extLst>
              <a:ext uri="{FF2B5EF4-FFF2-40B4-BE49-F238E27FC236}">
                <a16:creationId xmlns:a16="http://schemas.microsoft.com/office/drawing/2014/main" id="{CD348659-F313-823B-2279-9644BDF75DBF}"/>
              </a:ext>
            </a:extLst>
          </p:cNvPr>
          <p:cNvSpPr txBox="1"/>
          <p:nvPr/>
        </p:nvSpPr>
        <p:spPr>
          <a:xfrm>
            <a:off x="7248999" y="657372"/>
            <a:ext cx="3791097" cy="1023742"/>
          </a:xfrm>
          <a:prstGeom prst="rect">
            <a:avLst/>
          </a:prstGeom>
          <a:noFill/>
        </p:spPr>
        <p:txBody>
          <a:bodyPr wrap="square" rtlCol="0">
            <a:spAutoFit/>
          </a:bodyPr>
          <a:lstStyle/>
          <a:p>
            <a:pPr lvl="0">
              <a:lnSpc>
                <a:spcPct val="150000"/>
              </a:lnSpc>
              <a:defRPr/>
            </a:pPr>
            <a:r>
              <a:rPr lang="zh-CN" altLang="en-US" sz="1400" dirty="0"/>
              <a:t>使用表</a:t>
            </a:r>
            <a:r>
              <a:rPr lang="en-US" altLang="zh-CN" sz="1400" dirty="0"/>
              <a:t>18.11</a:t>
            </a:r>
            <a:r>
              <a:rPr lang="zh-CN" altLang="en-US" sz="1400" dirty="0"/>
              <a:t>的数据进行蒙特卡洛模拟，并随机的抽取其中的样本作为社交网络中的真实的发起概率</a:t>
            </a:r>
            <a:endParaRPr kumimoji="1" lang="en-US" altLang="zh-CN" sz="1050" dirty="0">
              <a:solidFill>
                <a:prstClr val="black">
                  <a:lumMod val="50000"/>
                  <a:lumOff val="50000"/>
                </a:prstClr>
              </a:solidFill>
              <a:latin typeface="+mn-ea"/>
              <a:ea typeface="思源黑体 CN Regular" panose="020B0500000000000000" charset="-122"/>
              <a:cs typeface="+mn-ea"/>
              <a:sym typeface="+mn-lt"/>
            </a:endParaRPr>
          </a:p>
        </p:txBody>
      </p:sp>
      <p:pic>
        <p:nvPicPr>
          <p:cNvPr id="23" name="图片 22">
            <a:extLst>
              <a:ext uri="{FF2B5EF4-FFF2-40B4-BE49-F238E27FC236}">
                <a16:creationId xmlns:a16="http://schemas.microsoft.com/office/drawing/2014/main" id="{C8F38E77-3807-515E-3461-DDCBE620480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16332" y="4396421"/>
            <a:ext cx="4856429" cy="2531456"/>
          </a:xfrm>
          <a:prstGeom prst="rect">
            <a:avLst/>
          </a:prstGeom>
        </p:spPr>
      </p:pic>
    </p:spTree>
    <p:extLst>
      <p:ext uri="{BB962C8B-B14F-4D97-AF65-F5344CB8AC3E}">
        <p14:creationId xmlns:p14="http://schemas.microsoft.com/office/powerpoint/2010/main" val="5758394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850" advTm="3000">
        <p159:morph option="byObject"/>
      </p:transition>
    </mc:Choice>
    <mc:Fallback xmlns="">
      <p:transition spd="slow" advTm="30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023D9B-8670-5359-6A4A-807555ED3471}"/>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E1CB33D5-B3BE-0947-A8F3-EA4E82EB4F6A}"/>
              </a:ext>
            </a:extLst>
          </p:cNvPr>
          <p:cNvSpPr txBox="1"/>
          <p:nvPr/>
        </p:nvSpPr>
        <p:spPr>
          <a:xfrm>
            <a:off x="1151904" y="237507"/>
            <a:ext cx="2031325" cy="461665"/>
          </a:xfrm>
          <a:prstGeom prst="rect">
            <a:avLst/>
          </a:prstGeom>
          <a:noFill/>
        </p:spPr>
        <p:txBody>
          <a:bodyPr wrap="none" rtlCol="0">
            <a:spAutoFit/>
          </a:bodyPr>
          <a:lstStyle/>
          <a:p>
            <a:pPr lvl="0">
              <a:defRPr/>
            </a:pPr>
            <a:r>
              <a:rPr kumimoji="1" lang="zh-CN" altLang="en-US" sz="2400" dirty="0">
                <a:solidFill>
                  <a:schemeClr val="dk2"/>
                </a:solidFill>
                <a:latin typeface="+mn-ea"/>
                <a:ea typeface="思源黑体 CN Regular" panose="020B0500000000000000" charset="-122"/>
              </a:rPr>
              <a:t>论文模型复现</a:t>
            </a:r>
          </a:p>
        </p:txBody>
      </p:sp>
      <p:sp>
        <p:nvSpPr>
          <p:cNvPr id="3" name="矩形 2">
            <a:extLst>
              <a:ext uri="{FF2B5EF4-FFF2-40B4-BE49-F238E27FC236}">
                <a16:creationId xmlns:a16="http://schemas.microsoft.com/office/drawing/2014/main" id="{645E82B3-30FD-B8CA-C35B-CBD41FFD6D04}"/>
              </a:ext>
            </a:extLst>
          </p:cNvPr>
          <p:cNvSpPr/>
          <p:nvPr/>
        </p:nvSpPr>
        <p:spPr>
          <a:xfrm>
            <a:off x="1064545" y="3728919"/>
            <a:ext cx="2123854" cy="2123854"/>
          </a:xfrm>
          <a:prstGeom prst="rect">
            <a:avLst/>
          </a:prstGeom>
          <a:solidFill>
            <a:schemeClr val="dk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ea typeface="思源黑体 CN Regular" panose="020B0500000000000000" charset="-122"/>
              <a:cs typeface="+mn-cs"/>
            </a:endParaRPr>
          </a:p>
        </p:txBody>
      </p:sp>
      <p:cxnSp>
        <p:nvCxnSpPr>
          <p:cNvPr id="4" name="直线连接符 3">
            <a:extLst>
              <a:ext uri="{FF2B5EF4-FFF2-40B4-BE49-F238E27FC236}">
                <a16:creationId xmlns:a16="http://schemas.microsoft.com/office/drawing/2014/main" id="{A1357914-8139-22C7-7DA1-09454701A7C3}"/>
              </a:ext>
            </a:extLst>
          </p:cNvPr>
          <p:cNvCxnSpPr/>
          <p:nvPr/>
        </p:nvCxnSpPr>
        <p:spPr>
          <a:xfrm>
            <a:off x="1024904" y="3725882"/>
            <a:ext cx="430159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 name="直线连接符 4">
            <a:extLst>
              <a:ext uri="{FF2B5EF4-FFF2-40B4-BE49-F238E27FC236}">
                <a16:creationId xmlns:a16="http://schemas.microsoft.com/office/drawing/2014/main" id="{A796F099-428E-5712-9473-0A9C4683C785}"/>
              </a:ext>
            </a:extLst>
          </p:cNvPr>
          <p:cNvCxnSpPr/>
          <p:nvPr/>
        </p:nvCxnSpPr>
        <p:spPr>
          <a:xfrm flipV="1">
            <a:off x="3188399" y="1731982"/>
            <a:ext cx="0" cy="410845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0BF57EB7-25D6-759A-2AA5-398EEA83BA61}"/>
              </a:ext>
            </a:extLst>
          </p:cNvPr>
          <p:cNvSpPr txBox="1"/>
          <p:nvPr/>
        </p:nvSpPr>
        <p:spPr>
          <a:xfrm>
            <a:off x="3302375" y="4564288"/>
            <a:ext cx="92204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800" b="0" i="0" u="none" strike="noStrike" kern="1200" cap="none" spc="0" normalizeH="0" baseline="0" noProof="0" dirty="0">
                <a:ln>
                  <a:noFill/>
                </a:ln>
                <a:solidFill>
                  <a:srgbClr val="FF0000"/>
                </a:solidFill>
                <a:effectLst/>
                <a:uLnTx/>
                <a:uFillTx/>
                <a:latin typeface="思源黑体 CN Bold" panose="020B0800000000000000" charset="-122"/>
                <a:ea typeface="+mj-ea"/>
                <a:cs typeface="+mn-cs"/>
              </a:rPr>
              <a:t>STEP 4</a:t>
            </a:r>
            <a:endParaRPr kumimoji="1" lang="zh-CN" altLang="en-US" sz="1800" b="0" i="0" u="none" strike="noStrike" kern="1200" cap="none" spc="0" normalizeH="0" baseline="0" noProof="0" dirty="0">
              <a:ln>
                <a:noFill/>
              </a:ln>
              <a:solidFill>
                <a:srgbClr val="FF0000"/>
              </a:solidFill>
              <a:effectLst/>
              <a:uLnTx/>
              <a:uFillTx/>
              <a:latin typeface="思源黑体 CN Bold" panose="020B0800000000000000" charset="-122"/>
              <a:ea typeface="+mj-ea"/>
              <a:cs typeface="+mn-cs"/>
            </a:endParaRPr>
          </a:p>
        </p:txBody>
      </p:sp>
      <p:sp>
        <p:nvSpPr>
          <p:cNvPr id="7" name="文本框 6">
            <a:extLst>
              <a:ext uri="{FF2B5EF4-FFF2-40B4-BE49-F238E27FC236}">
                <a16:creationId xmlns:a16="http://schemas.microsoft.com/office/drawing/2014/main" id="{D099BF9F-FA3A-D5B0-7C25-1ED20895E7BD}"/>
              </a:ext>
            </a:extLst>
          </p:cNvPr>
          <p:cNvSpPr txBox="1"/>
          <p:nvPr/>
        </p:nvSpPr>
        <p:spPr>
          <a:xfrm>
            <a:off x="3302376" y="5027459"/>
            <a:ext cx="1179932" cy="30777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effectLst/>
                <a:uLnTx/>
                <a:uFillTx/>
                <a:latin typeface="思源黑体 CN Bold" panose="020B0800000000000000" charset="-122"/>
                <a:ea typeface="+mj-ea"/>
                <a:cs typeface="+mn-ea"/>
                <a:sym typeface="Arial" panose="020B0604020202020204" pitchFamily="34" charset="0"/>
              </a:rPr>
              <a:t>聚焦分析</a:t>
            </a:r>
          </a:p>
        </p:txBody>
      </p:sp>
      <p:sp>
        <p:nvSpPr>
          <p:cNvPr id="9" name="文本框 8">
            <a:extLst>
              <a:ext uri="{FF2B5EF4-FFF2-40B4-BE49-F238E27FC236}">
                <a16:creationId xmlns:a16="http://schemas.microsoft.com/office/drawing/2014/main" id="{43863E8D-209A-205C-9B3A-F6DAD71B40B7}"/>
              </a:ext>
            </a:extLst>
          </p:cNvPr>
          <p:cNvSpPr txBox="1"/>
          <p:nvPr/>
        </p:nvSpPr>
        <p:spPr>
          <a:xfrm>
            <a:off x="1151063" y="4564288"/>
            <a:ext cx="85311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800" b="0" i="0" u="none" strike="noStrike" kern="1200" cap="none" spc="0" normalizeH="0" baseline="0" noProof="0" dirty="0">
                <a:ln>
                  <a:noFill/>
                </a:ln>
                <a:solidFill>
                  <a:schemeClr val="bg1"/>
                </a:solidFill>
                <a:effectLst/>
                <a:uLnTx/>
                <a:uFillTx/>
                <a:latin typeface="思源黑体 CN Bold" panose="020B0800000000000000" charset="-122"/>
                <a:ea typeface="+mj-ea"/>
                <a:cs typeface="+mn-cs"/>
              </a:rPr>
              <a:t>STEP3</a:t>
            </a:r>
            <a:endParaRPr kumimoji="1" lang="zh-CN" altLang="en-US" sz="1800" b="0" i="0" u="none" strike="noStrike" kern="1200" cap="none" spc="0" normalizeH="0" baseline="0" noProof="0" dirty="0">
              <a:ln>
                <a:noFill/>
              </a:ln>
              <a:solidFill>
                <a:schemeClr val="bg1"/>
              </a:solidFill>
              <a:effectLst/>
              <a:uLnTx/>
              <a:uFillTx/>
              <a:latin typeface="思源黑体 CN Bold" panose="020B0800000000000000" charset="-122"/>
              <a:ea typeface="+mj-ea"/>
              <a:cs typeface="+mn-cs"/>
            </a:endParaRPr>
          </a:p>
        </p:txBody>
      </p:sp>
      <p:sp>
        <p:nvSpPr>
          <p:cNvPr id="10" name="文本框 9">
            <a:extLst>
              <a:ext uri="{FF2B5EF4-FFF2-40B4-BE49-F238E27FC236}">
                <a16:creationId xmlns:a16="http://schemas.microsoft.com/office/drawing/2014/main" id="{7DAF56D5-DE43-778F-E57B-C11255251AEB}"/>
              </a:ext>
            </a:extLst>
          </p:cNvPr>
          <p:cNvSpPr txBox="1"/>
          <p:nvPr/>
        </p:nvSpPr>
        <p:spPr>
          <a:xfrm>
            <a:off x="1151063" y="5027459"/>
            <a:ext cx="1355069" cy="307777"/>
          </a:xfrm>
          <a:prstGeom prst="rect">
            <a:avLst/>
          </a:prstGeom>
          <a:noFill/>
        </p:spPr>
        <p:txBody>
          <a:bodyPr wrap="square" rtlCol="0">
            <a:spAutoFit/>
          </a:bodyPr>
          <a:lstStyle/>
          <a:p>
            <a:pPr lvl="0" algn="dist">
              <a:defRPr/>
            </a:pPr>
            <a:r>
              <a:rPr lang="zh-CN" altLang="en-US" sz="1400" dirty="0">
                <a:solidFill>
                  <a:schemeClr val="bg1"/>
                </a:solidFill>
                <a:latin typeface="思源黑体 CN Bold" panose="020B0800000000000000" charset="-122"/>
                <a:cs typeface="+mn-ea"/>
                <a:sym typeface="Arial" panose="020B0604020202020204" pitchFamily="34" charset="0"/>
              </a:rPr>
              <a:t>传播过程模拟</a:t>
            </a:r>
          </a:p>
        </p:txBody>
      </p:sp>
      <p:sp>
        <p:nvSpPr>
          <p:cNvPr id="12" name="文本框 11">
            <a:extLst>
              <a:ext uri="{FF2B5EF4-FFF2-40B4-BE49-F238E27FC236}">
                <a16:creationId xmlns:a16="http://schemas.microsoft.com/office/drawing/2014/main" id="{CAEB58C7-CB02-8EC7-2991-EBC7AC2DE2F5}"/>
              </a:ext>
            </a:extLst>
          </p:cNvPr>
          <p:cNvSpPr txBox="1"/>
          <p:nvPr/>
        </p:nvSpPr>
        <p:spPr>
          <a:xfrm>
            <a:off x="1151064" y="2291587"/>
            <a:ext cx="92204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800" b="0" i="0" u="none" strike="noStrike" kern="1200" cap="none" spc="0" normalizeH="0" baseline="0" noProof="0" dirty="0">
                <a:ln>
                  <a:noFill/>
                </a:ln>
                <a:solidFill>
                  <a:srgbClr val="FF0000"/>
                </a:solidFill>
                <a:effectLst/>
                <a:uLnTx/>
                <a:uFillTx/>
                <a:latin typeface="思源黑体 CN Bold" panose="020B0800000000000000" charset="-122"/>
                <a:ea typeface="+mj-ea"/>
                <a:cs typeface="+mn-cs"/>
              </a:rPr>
              <a:t>STEP 1</a:t>
            </a:r>
            <a:endParaRPr kumimoji="1" lang="zh-CN" altLang="en-US" sz="1800" b="0" i="0" u="none" strike="noStrike" kern="1200" cap="none" spc="0" normalizeH="0" baseline="0" noProof="0" dirty="0">
              <a:ln>
                <a:noFill/>
              </a:ln>
              <a:solidFill>
                <a:srgbClr val="FF0000"/>
              </a:solidFill>
              <a:effectLst/>
              <a:uLnTx/>
              <a:uFillTx/>
              <a:latin typeface="思源黑体 CN Bold" panose="020B0800000000000000" charset="-122"/>
              <a:ea typeface="+mj-ea"/>
              <a:cs typeface="+mn-cs"/>
            </a:endParaRPr>
          </a:p>
        </p:txBody>
      </p:sp>
      <p:sp>
        <p:nvSpPr>
          <p:cNvPr id="13" name="文本框 12">
            <a:extLst>
              <a:ext uri="{FF2B5EF4-FFF2-40B4-BE49-F238E27FC236}">
                <a16:creationId xmlns:a16="http://schemas.microsoft.com/office/drawing/2014/main" id="{7FABBF70-DB3D-53E2-4DAE-3C75E4CC239A}"/>
              </a:ext>
            </a:extLst>
          </p:cNvPr>
          <p:cNvSpPr txBox="1"/>
          <p:nvPr/>
        </p:nvSpPr>
        <p:spPr>
          <a:xfrm>
            <a:off x="1151065" y="2754758"/>
            <a:ext cx="1179932" cy="30777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rgbClr val="44546A"/>
                </a:solidFill>
                <a:effectLst/>
                <a:uLnTx/>
                <a:uFillTx/>
                <a:latin typeface="思源黑体 CN Bold" panose="020B0800000000000000" charset="-122"/>
                <a:ea typeface="+mj-ea"/>
                <a:cs typeface="+mn-ea"/>
                <a:sym typeface="Arial" panose="020B0604020202020204" pitchFamily="34" charset="0"/>
              </a:rPr>
              <a:t>数据集采集</a:t>
            </a:r>
          </a:p>
        </p:txBody>
      </p:sp>
      <p:sp>
        <p:nvSpPr>
          <p:cNvPr id="15" name="文本框 14">
            <a:extLst>
              <a:ext uri="{FF2B5EF4-FFF2-40B4-BE49-F238E27FC236}">
                <a16:creationId xmlns:a16="http://schemas.microsoft.com/office/drawing/2014/main" id="{7BCF5C1F-A23E-7AA8-6238-149C02740EFD}"/>
              </a:ext>
            </a:extLst>
          </p:cNvPr>
          <p:cNvSpPr txBox="1"/>
          <p:nvPr/>
        </p:nvSpPr>
        <p:spPr>
          <a:xfrm>
            <a:off x="3302376" y="2291587"/>
            <a:ext cx="92204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800" b="0" i="0" u="none" strike="noStrike" kern="1200" cap="none" spc="0" normalizeH="0" baseline="0" noProof="0" dirty="0">
                <a:ln>
                  <a:noFill/>
                </a:ln>
                <a:solidFill>
                  <a:schemeClr val="dk2"/>
                </a:solidFill>
                <a:effectLst/>
                <a:uLnTx/>
                <a:uFillTx/>
                <a:latin typeface="思源黑体 CN Bold" panose="020B0800000000000000" charset="-122"/>
                <a:ea typeface="+mj-ea"/>
                <a:cs typeface="+mn-cs"/>
              </a:rPr>
              <a:t>STEP 2</a:t>
            </a:r>
            <a:endParaRPr kumimoji="1" lang="zh-CN" altLang="en-US" sz="1800" b="0" i="0" u="none" strike="noStrike" kern="1200" cap="none" spc="0" normalizeH="0" baseline="0" noProof="0" dirty="0">
              <a:ln>
                <a:noFill/>
              </a:ln>
              <a:solidFill>
                <a:schemeClr val="dk2"/>
              </a:solidFill>
              <a:effectLst/>
              <a:uLnTx/>
              <a:uFillTx/>
              <a:latin typeface="思源黑体 CN Bold" panose="020B0800000000000000" charset="-122"/>
              <a:ea typeface="+mj-ea"/>
              <a:cs typeface="+mn-cs"/>
            </a:endParaRPr>
          </a:p>
        </p:txBody>
      </p:sp>
      <p:sp>
        <p:nvSpPr>
          <p:cNvPr id="16" name="文本框 15">
            <a:extLst>
              <a:ext uri="{FF2B5EF4-FFF2-40B4-BE49-F238E27FC236}">
                <a16:creationId xmlns:a16="http://schemas.microsoft.com/office/drawing/2014/main" id="{2D478AB3-476B-803B-13A4-5851D6EFC465}"/>
              </a:ext>
            </a:extLst>
          </p:cNvPr>
          <p:cNvSpPr txBox="1"/>
          <p:nvPr/>
        </p:nvSpPr>
        <p:spPr>
          <a:xfrm>
            <a:off x="3302376" y="2754758"/>
            <a:ext cx="1521381" cy="307777"/>
          </a:xfrm>
          <a:prstGeom prst="rect">
            <a:avLst/>
          </a:prstGeom>
          <a:noFill/>
        </p:spPr>
        <p:txBody>
          <a:bodyPr wrap="square" rtlCol="0">
            <a:spAutoFit/>
          </a:bodyPr>
          <a:lstStyle/>
          <a:p>
            <a:pPr lvl="0" algn="dist">
              <a:defRPr/>
            </a:pPr>
            <a:r>
              <a:rPr lang="zh-CN" altLang="en-US" sz="1400" dirty="0">
                <a:solidFill>
                  <a:srgbClr val="44546A"/>
                </a:solidFill>
                <a:latin typeface="思源黑体 CN Bold" panose="020B0800000000000000" charset="-122"/>
                <a:cs typeface="+mn-ea"/>
                <a:sym typeface="Arial" panose="020B0604020202020204" pitchFamily="34" charset="0"/>
              </a:rPr>
              <a:t>参数指定与分析</a:t>
            </a:r>
          </a:p>
        </p:txBody>
      </p:sp>
      <p:pic>
        <p:nvPicPr>
          <p:cNvPr id="41" name="그래픽 23">
            <a:extLst>
              <a:ext uri="{FF2B5EF4-FFF2-40B4-BE49-F238E27FC236}">
                <a16:creationId xmlns:a16="http://schemas.microsoft.com/office/drawing/2014/main" id="{990E64CA-C412-FAAD-12CE-48F8547F945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49239" y="1649514"/>
            <a:ext cx="371435" cy="360823"/>
          </a:xfrm>
          <a:prstGeom prst="rect">
            <a:avLst/>
          </a:prstGeom>
        </p:spPr>
      </p:pic>
      <p:sp>
        <p:nvSpPr>
          <p:cNvPr id="43" name="文本框 42">
            <a:extLst>
              <a:ext uri="{FF2B5EF4-FFF2-40B4-BE49-F238E27FC236}">
                <a16:creationId xmlns:a16="http://schemas.microsoft.com/office/drawing/2014/main" id="{EF12AB75-7835-7F44-030E-07EB0DDB7997}"/>
              </a:ext>
            </a:extLst>
          </p:cNvPr>
          <p:cNvSpPr txBox="1"/>
          <p:nvPr/>
        </p:nvSpPr>
        <p:spPr>
          <a:xfrm>
            <a:off x="6785635" y="1731016"/>
            <a:ext cx="3791097" cy="1023742"/>
          </a:xfrm>
          <a:prstGeom prst="rect">
            <a:avLst/>
          </a:prstGeom>
          <a:noFill/>
        </p:spPr>
        <p:txBody>
          <a:bodyPr wrap="square" rtlCol="0">
            <a:spAutoFit/>
          </a:bodyPr>
          <a:lstStyle/>
          <a:p>
            <a:pPr lvl="0">
              <a:lnSpc>
                <a:spcPct val="150000"/>
              </a:lnSpc>
              <a:defRPr/>
            </a:pPr>
            <a:r>
              <a:rPr lang="zh-CN" altLang="en-US" sz="1400" dirty="0"/>
              <a:t>基于 </a:t>
            </a:r>
            <a:r>
              <a:rPr lang="en-US" altLang="zh-CN" sz="1400" dirty="0"/>
              <a:t>SI²RP</a:t>
            </a:r>
            <a:r>
              <a:rPr lang="zh-CN" altLang="en-US" sz="1400" dirty="0"/>
              <a:t>模拟得到的结果如下，可以看到我们最后比较好的模拟了传播过程，大概在</a:t>
            </a:r>
            <a:r>
              <a:rPr lang="en-US" altLang="zh-CN" sz="1400" dirty="0"/>
              <a:t>40</a:t>
            </a:r>
            <a:r>
              <a:rPr lang="zh-CN" altLang="en-US" sz="1400" dirty="0"/>
              <a:t>代左右的时候传播收敛</a:t>
            </a:r>
            <a:endParaRPr kumimoji="1" lang="en-US" altLang="zh-CN" sz="1050" dirty="0">
              <a:solidFill>
                <a:prstClr val="black">
                  <a:lumMod val="50000"/>
                  <a:lumOff val="50000"/>
                </a:prstClr>
              </a:solidFill>
              <a:latin typeface="+mn-ea"/>
              <a:ea typeface="思源黑体 CN Regular" panose="020B0500000000000000" charset="-122"/>
              <a:cs typeface="+mn-ea"/>
              <a:sym typeface="+mn-lt"/>
            </a:endParaRPr>
          </a:p>
        </p:txBody>
      </p:sp>
      <p:sp>
        <p:nvSpPr>
          <p:cNvPr id="44" name="文本框 43">
            <a:extLst>
              <a:ext uri="{FF2B5EF4-FFF2-40B4-BE49-F238E27FC236}">
                <a16:creationId xmlns:a16="http://schemas.microsoft.com/office/drawing/2014/main" id="{50F48A3F-7741-CDD5-ED3E-A0AF7E2A91BE}"/>
              </a:ext>
            </a:extLst>
          </p:cNvPr>
          <p:cNvSpPr txBox="1"/>
          <p:nvPr/>
        </p:nvSpPr>
        <p:spPr>
          <a:xfrm>
            <a:off x="6785635" y="1310960"/>
            <a:ext cx="1005403" cy="338554"/>
          </a:xfrm>
          <a:prstGeom prst="rect">
            <a:avLst/>
          </a:prstGeom>
          <a:noFill/>
        </p:spPr>
        <p:txBody>
          <a:bodyPr wrap="none" rtlCol="0">
            <a:spAutoFit/>
          </a:bodyPr>
          <a:lstStyle/>
          <a:p>
            <a:pPr lvl="0">
              <a:defRPr/>
            </a:pPr>
            <a:r>
              <a:rPr kumimoji="1" lang="zh-CN" altLang="en-US" sz="1600" dirty="0">
                <a:solidFill>
                  <a:prstClr val="black">
                    <a:lumMod val="75000"/>
                    <a:lumOff val="25000"/>
                  </a:prstClr>
                </a:solidFill>
                <a:latin typeface="+mn-ea"/>
                <a:ea typeface="思源黑体 CN Regular" panose="020B0500000000000000" charset="-122"/>
              </a:rPr>
              <a:t>传播结果</a:t>
            </a:r>
          </a:p>
        </p:txBody>
      </p:sp>
      <p:pic>
        <p:nvPicPr>
          <p:cNvPr id="11" name="图片 10">
            <a:extLst>
              <a:ext uri="{FF2B5EF4-FFF2-40B4-BE49-F238E27FC236}">
                <a16:creationId xmlns:a16="http://schemas.microsoft.com/office/drawing/2014/main" id="{444AFED9-58C3-2812-47E4-EDEA427BC767}"/>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70881" y="3062535"/>
            <a:ext cx="6200811" cy="3580382"/>
          </a:xfrm>
          <a:prstGeom prst="rect">
            <a:avLst/>
          </a:prstGeom>
          <a:noFill/>
          <a:ln>
            <a:noFill/>
          </a:ln>
        </p:spPr>
      </p:pic>
    </p:spTree>
    <p:extLst>
      <p:ext uri="{BB962C8B-B14F-4D97-AF65-F5344CB8AC3E}">
        <p14:creationId xmlns:p14="http://schemas.microsoft.com/office/powerpoint/2010/main" val="20199546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850" advTm="3000">
        <p159:morph option="byObject"/>
      </p:transition>
    </mc:Choice>
    <mc:Fallback xmlns="">
      <p:transition spd="slow" advTm="300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64FBAC-3EB5-0889-4796-61507016F1F5}"/>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00365D3D-EDDB-0F62-B83B-B6FDEAC08936}"/>
              </a:ext>
            </a:extLst>
          </p:cNvPr>
          <p:cNvSpPr txBox="1"/>
          <p:nvPr/>
        </p:nvSpPr>
        <p:spPr>
          <a:xfrm>
            <a:off x="1151904" y="237507"/>
            <a:ext cx="2031325" cy="461665"/>
          </a:xfrm>
          <a:prstGeom prst="rect">
            <a:avLst/>
          </a:prstGeom>
          <a:noFill/>
        </p:spPr>
        <p:txBody>
          <a:bodyPr wrap="none" rtlCol="0">
            <a:spAutoFit/>
          </a:bodyPr>
          <a:lstStyle/>
          <a:p>
            <a:pPr lvl="0">
              <a:defRPr/>
            </a:pPr>
            <a:r>
              <a:rPr kumimoji="1" lang="zh-CN" altLang="en-US" sz="2400" dirty="0">
                <a:solidFill>
                  <a:schemeClr val="dk2"/>
                </a:solidFill>
                <a:latin typeface="+mn-ea"/>
                <a:ea typeface="思源黑体 CN Regular" panose="020B0500000000000000" charset="-122"/>
              </a:rPr>
              <a:t>论文模型复现</a:t>
            </a:r>
          </a:p>
        </p:txBody>
      </p:sp>
      <p:sp>
        <p:nvSpPr>
          <p:cNvPr id="3" name="矩形 2">
            <a:extLst>
              <a:ext uri="{FF2B5EF4-FFF2-40B4-BE49-F238E27FC236}">
                <a16:creationId xmlns:a16="http://schemas.microsoft.com/office/drawing/2014/main" id="{D98238F6-8AEB-F2B8-E16A-C9CBFD6FB581}"/>
              </a:ext>
            </a:extLst>
          </p:cNvPr>
          <p:cNvSpPr/>
          <p:nvPr/>
        </p:nvSpPr>
        <p:spPr>
          <a:xfrm>
            <a:off x="3196838" y="3738904"/>
            <a:ext cx="2123854" cy="2123854"/>
          </a:xfrm>
          <a:prstGeom prst="rect">
            <a:avLst/>
          </a:prstGeom>
          <a:solidFill>
            <a:schemeClr val="dk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ea typeface="思源黑体 CN Regular" panose="020B0500000000000000" charset="-122"/>
              <a:cs typeface="+mn-cs"/>
            </a:endParaRPr>
          </a:p>
        </p:txBody>
      </p:sp>
      <p:cxnSp>
        <p:nvCxnSpPr>
          <p:cNvPr id="4" name="直线连接符 3">
            <a:extLst>
              <a:ext uri="{FF2B5EF4-FFF2-40B4-BE49-F238E27FC236}">
                <a16:creationId xmlns:a16="http://schemas.microsoft.com/office/drawing/2014/main" id="{72E25C31-70FE-A19B-84C3-65CC176247D2}"/>
              </a:ext>
            </a:extLst>
          </p:cNvPr>
          <p:cNvCxnSpPr/>
          <p:nvPr/>
        </p:nvCxnSpPr>
        <p:spPr>
          <a:xfrm>
            <a:off x="1024904" y="3725882"/>
            <a:ext cx="430159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 name="直线连接符 4">
            <a:extLst>
              <a:ext uri="{FF2B5EF4-FFF2-40B4-BE49-F238E27FC236}">
                <a16:creationId xmlns:a16="http://schemas.microsoft.com/office/drawing/2014/main" id="{CA55FFE6-1B55-79B2-DD0E-6BEEADC5D75F}"/>
              </a:ext>
            </a:extLst>
          </p:cNvPr>
          <p:cNvCxnSpPr/>
          <p:nvPr/>
        </p:nvCxnSpPr>
        <p:spPr>
          <a:xfrm flipV="1">
            <a:off x="3188399" y="1731982"/>
            <a:ext cx="0" cy="410845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B4FF4F42-86D5-E810-7D3F-4400D5134EB7}"/>
              </a:ext>
            </a:extLst>
          </p:cNvPr>
          <p:cNvSpPr txBox="1"/>
          <p:nvPr/>
        </p:nvSpPr>
        <p:spPr>
          <a:xfrm>
            <a:off x="3302375" y="4564288"/>
            <a:ext cx="92204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800" b="0" i="0" u="none" strike="noStrike" kern="1200" cap="none" spc="0" normalizeH="0" baseline="0" noProof="0" dirty="0">
                <a:ln>
                  <a:noFill/>
                </a:ln>
                <a:solidFill>
                  <a:schemeClr val="bg1"/>
                </a:solidFill>
                <a:effectLst/>
                <a:uLnTx/>
                <a:uFillTx/>
                <a:latin typeface="思源黑体 CN Bold" panose="020B0800000000000000" charset="-122"/>
                <a:ea typeface="+mj-ea"/>
                <a:cs typeface="+mn-cs"/>
              </a:rPr>
              <a:t>STEP 4</a:t>
            </a:r>
            <a:endParaRPr kumimoji="1" lang="zh-CN" altLang="en-US" sz="1800" b="0" i="0" u="none" strike="noStrike" kern="1200" cap="none" spc="0" normalizeH="0" baseline="0" noProof="0" dirty="0">
              <a:ln>
                <a:noFill/>
              </a:ln>
              <a:solidFill>
                <a:schemeClr val="bg1"/>
              </a:solidFill>
              <a:effectLst/>
              <a:uLnTx/>
              <a:uFillTx/>
              <a:latin typeface="思源黑体 CN Bold" panose="020B0800000000000000" charset="-122"/>
              <a:ea typeface="+mj-ea"/>
              <a:cs typeface="+mn-cs"/>
            </a:endParaRPr>
          </a:p>
        </p:txBody>
      </p:sp>
      <p:sp>
        <p:nvSpPr>
          <p:cNvPr id="7" name="文本框 6">
            <a:extLst>
              <a:ext uri="{FF2B5EF4-FFF2-40B4-BE49-F238E27FC236}">
                <a16:creationId xmlns:a16="http://schemas.microsoft.com/office/drawing/2014/main" id="{C2094A88-DDEA-7AE9-2FA4-BDCCC9FF52A2}"/>
              </a:ext>
            </a:extLst>
          </p:cNvPr>
          <p:cNvSpPr txBox="1"/>
          <p:nvPr/>
        </p:nvSpPr>
        <p:spPr>
          <a:xfrm>
            <a:off x="3302376" y="5027459"/>
            <a:ext cx="1179932" cy="30777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solidFill>
                <a:effectLst/>
                <a:uLnTx/>
                <a:uFillTx/>
                <a:latin typeface="思源黑体 CN Bold" panose="020B0800000000000000" charset="-122"/>
                <a:ea typeface="+mj-ea"/>
                <a:cs typeface="+mn-ea"/>
                <a:sym typeface="Arial" panose="020B0604020202020204" pitchFamily="34" charset="0"/>
              </a:rPr>
              <a:t>聚焦分析</a:t>
            </a:r>
          </a:p>
        </p:txBody>
      </p:sp>
      <p:sp>
        <p:nvSpPr>
          <p:cNvPr id="9" name="文本框 8">
            <a:extLst>
              <a:ext uri="{FF2B5EF4-FFF2-40B4-BE49-F238E27FC236}">
                <a16:creationId xmlns:a16="http://schemas.microsoft.com/office/drawing/2014/main" id="{8D03A21E-C914-047A-16B2-5D9403309205}"/>
              </a:ext>
            </a:extLst>
          </p:cNvPr>
          <p:cNvSpPr txBox="1"/>
          <p:nvPr/>
        </p:nvSpPr>
        <p:spPr>
          <a:xfrm>
            <a:off x="1151063" y="4564288"/>
            <a:ext cx="85311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800" b="0" i="0" u="none" strike="noStrike" kern="1200" cap="none" spc="0" normalizeH="0" baseline="0" noProof="0" dirty="0">
                <a:ln>
                  <a:noFill/>
                </a:ln>
                <a:solidFill>
                  <a:srgbClr val="FF0000"/>
                </a:solidFill>
                <a:effectLst/>
                <a:uLnTx/>
                <a:uFillTx/>
                <a:latin typeface="思源黑体 CN Bold" panose="020B0800000000000000" charset="-122"/>
                <a:ea typeface="+mj-ea"/>
                <a:cs typeface="+mn-cs"/>
              </a:rPr>
              <a:t>STEP3</a:t>
            </a:r>
            <a:endParaRPr kumimoji="1" lang="zh-CN" altLang="en-US" sz="1800" b="0" i="0" u="none" strike="noStrike" kern="1200" cap="none" spc="0" normalizeH="0" baseline="0" noProof="0" dirty="0">
              <a:ln>
                <a:noFill/>
              </a:ln>
              <a:solidFill>
                <a:srgbClr val="FF0000"/>
              </a:solidFill>
              <a:effectLst/>
              <a:uLnTx/>
              <a:uFillTx/>
              <a:latin typeface="思源黑体 CN Bold" panose="020B0800000000000000" charset="-122"/>
              <a:ea typeface="+mj-ea"/>
              <a:cs typeface="+mn-cs"/>
            </a:endParaRPr>
          </a:p>
        </p:txBody>
      </p:sp>
      <p:sp>
        <p:nvSpPr>
          <p:cNvPr id="10" name="文本框 9">
            <a:extLst>
              <a:ext uri="{FF2B5EF4-FFF2-40B4-BE49-F238E27FC236}">
                <a16:creationId xmlns:a16="http://schemas.microsoft.com/office/drawing/2014/main" id="{6E6F1CEE-C942-D7FA-7BD7-C0E37A0DA08D}"/>
              </a:ext>
            </a:extLst>
          </p:cNvPr>
          <p:cNvSpPr txBox="1"/>
          <p:nvPr/>
        </p:nvSpPr>
        <p:spPr>
          <a:xfrm>
            <a:off x="1151063" y="5027459"/>
            <a:ext cx="1355069" cy="307777"/>
          </a:xfrm>
          <a:prstGeom prst="rect">
            <a:avLst/>
          </a:prstGeom>
          <a:noFill/>
        </p:spPr>
        <p:txBody>
          <a:bodyPr wrap="square" rtlCol="0">
            <a:spAutoFit/>
          </a:bodyPr>
          <a:lstStyle/>
          <a:p>
            <a:pPr lvl="0" algn="dist">
              <a:defRPr/>
            </a:pPr>
            <a:r>
              <a:rPr lang="zh-CN" altLang="en-US" sz="1400" dirty="0">
                <a:solidFill>
                  <a:srgbClr val="44546A"/>
                </a:solidFill>
                <a:latin typeface="思源黑体 CN Bold" panose="020B0800000000000000" charset="-122"/>
                <a:cs typeface="+mn-ea"/>
                <a:sym typeface="Arial" panose="020B0604020202020204" pitchFamily="34" charset="0"/>
              </a:rPr>
              <a:t>传播过程模拟</a:t>
            </a:r>
          </a:p>
        </p:txBody>
      </p:sp>
      <p:sp>
        <p:nvSpPr>
          <p:cNvPr id="12" name="文本框 11">
            <a:extLst>
              <a:ext uri="{FF2B5EF4-FFF2-40B4-BE49-F238E27FC236}">
                <a16:creationId xmlns:a16="http://schemas.microsoft.com/office/drawing/2014/main" id="{BA8EC344-429A-E42F-178E-6A4FC7BA077D}"/>
              </a:ext>
            </a:extLst>
          </p:cNvPr>
          <p:cNvSpPr txBox="1"/>
          <p:nvPr/>
        </p:nvSpPr>
        <p:spPr>
          <a:xfrm>
            <a:off x="1151064" y="2291587"/>
            <a:ext cx="92204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800" b="0" i="0" u="none" strike="noStrike" kern="1200" cap="none" spc="0" normalizeH="0" baseline="0" noProof="0" dirty="0">
                <a:ln>
                  <a:noFill/>
                </a:ln>
                <a:solidFill>
                  <a:srgbClr val="FF0000"/>
                </a:solidFill>
                <a:effectLst/>
                <a:uLnTx/>
                <a:uFillTx/>
                <a:latin typeface="思源黑体 CN Bold" panose="020B0800000000000000" charset="-122"/>
                <a:ea typeface="+mj-ea"/>
                <a:cs typeface="+mn-cs"/>
              </a:rPr>
              <a:t>STEP 1</a:t>
            </a:r>
            <a:endParaRPr kumimoji="1" lang="zh-CN" altLang="en-US" sz="1800" b="0" i="0" u="none" strike="noStrike" kern="1200" cap="none" spc="0" normalizeH="0" baseline="0" noProof="0" dirty="0">
              <a:ln>
                <a:noFill/>
              </a:ln>
              <a:solidFill>
                <a:srgbClr val="FF0000"/>
              </a:solidFill>
              <a:effectLst/>
              <a:uLnTx/>
              <a:uFillTx/>
              <a:latin typeface="思源黑体 CN Bold" panose="020B0800000000000000" charset="-122"/>
              <a:ea typeface="+mj-ea"/>
              <a:cs typeface="+mn-cs"/>
            </a:endParaRPr>
          </a:p>
        </p:txBody>
      </p:sp>
      <p:sp>
        <p:nvSpPr>
          <p:cNvPr id="13" name="文本框 12">
            <a:extLst>
              <a:ext uri="{FF2B5EF4-FFF2-40B4-BE49-F238E27FC236}">
                <a16:creationId xmlns:a16="http://schemas.microsoft.com/office/drawing/2014/main" id="{825A7C46-EE67-D19A-B064-486FD7B8142D}"/>
              </a:ext>
            </a:extLst>
          </p:cNvPr>
          <p:cNvSpPr txBox="1"/>
          <p:nvPr/>
        </p:nvSpPr>
        <p:spPr>
          <a:xfrm>
            <a:off x="1151065" y="2754758"/>
            <a:ext cx="1179932" cy="30777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rgbClr val="44546A"/>
                </a:solidFill>
                <a:effectLst/>
                <a:uLnTx/>
                <a:uFillTx/>
                <a:latin typeface="思源黑体 CN Bold" panose="020B0800000000000000" charset="-122"/>
                <a:ea typeface="+mj-ea"/>
                <a:cs typeface="+mn-ea"/>
                <a:sym typeface="Arial" panose="020B0604020202020204" pitchFamily="34" charset="0"/>
              </a:rPr>
              <a:t>数据集采集</a:t>
            </a:r>
          </a:p>
        </p:txBody>
      </p:sp>
      <p:sp>
        <p:nvSpPr>
          <p:cNvPr id="15" name="文本框 14">
            <a:extLst>
              <a:ext uri="{FF2B5EF4-FFF2-40B4-BE49-F238E27FC236}">
                <a16:creationId xmlns:a16="http://schemas.microsoft.com/office/drawing/2014/main" id="{E1416067-06D4-54CC-6089-113E30E84C16}"/>
              </a:ext>
            </a:extLst>
          </p:cNvPr>
          <p:cNvSpPr txBox="1"/>
          <p:nvPr/>
        </p:nvSpPr>
        <p:spPr>
          <a:xfrm>
            <a:off x="3302376" y="2291587"/>
            <a:ext cx="92204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800" b="0" i="0" u="none" strike="noStrike" kern="1200" cap="none" spc="0" normalizeH="0" baseline="0" noProof="0" dirty="0">
                <a:ln>
                  <a:noFill/>
                </a:ln>
                <a:solidFill>
                  <a:schemeClr val="dk2"/>
                </a:solidFill>
                <a:effectLst/>
                <a:uLnTx/>
                <a:uFillTx/>
                <a:latin typeface="思源黑体 CN Bold" panose="020B0800000000000000" charset="-122"/>
                <a:ea typeface="+mj-ea"/>
                <a:cs typeface="+mn-cs"/>
              </a:rPr>
              <a:t>STEP 2</a:t>
            </a:r>
            <a:endParaRPr kumimoji="1" lang="zh-CN" altLang="en-US" sz="1800" b="0" i="0" u="none" strike="noStrike" kern="1200" cap="none" spc="0" normalizeH="0" baseline="0" noProof="0" dirty="0">
              <a:ln>
                <a:noFill/>
              </a:ln>
              <a:solidFill>
                <a:schemeClr val="dk2"/>
              </a:solidFill>
              <a:effectLst/>
              <a:uLnTx/>
              <a:uFillTx/>
              <a:latin typeface="思源黑体 CN Bold" panose="020B0800000000000000" charset="-122"/>
              <a:ea typeface="+mj-ea"/>
              <a:cs typeface="+mn-cs"/>
            </a:endParaRPr>
          </a:p>
        </p:txBody>
      </p:sp>
      <p:sp>
        <p:nvSpPr>
          <p:cNvPr id="16" name="文本框 15">
            <a:extLst>
              <a:ext uri="{FF2B5EF4-FFF2-40B4-BE49-F238E27FC236}">
                <a16:creationId xmlns:a16="http://schemas.microsoft.com/office/drawing/2014/main" id="{4AA9DF4D-6006-E9D9-B130-A911ED0FB1A4}"/>
              </a:ext>
            </a:extLst>
          </p:cNvPr>
          <p:cNvSpPr txBox="1"/>
          <p:nvPr/>
        </p:nvSpPr>
        <p:spPr>
          <a:xfrm>
            <a:off x="3302376" y="2754758"/>
            <a:ext cx="1521381" cy="307777"/>
          </a:xfrm>
          <a:prstGeom prst="rect">
            <a:avLst/>
          </a:prstGeom>
          <a:noFill/>
        </p:spPr>
        <p:txBody>
          <a:bodyPr wrap="square" rtlCol="0">
            <a:spAutoFit/>
          </a:bodyPr>
          <a:lstStyle/>
          <a:p>
            <a:pPr lvl="0" algn="dist">
              <a:defRPr/>
            </a:pPr>
            <a:r>
              <a:rPr lang="zh-CN" altLang="en-US" sz="1400" dirty="0">
                <a:solidFill>
                  <a:srgbClr val="44546A"/>
                </a:solidFill>
                <a:latin typeface="思源黑体 CN Bold" panose="020B0800000000000000" charset="-122"/>
                <a:cs typeface="+mn-ea"/>
                <a:sym typeface="Arial" panose="020B0604020202020204" pitchFamily="34" charset="0"/>
              </a:rPr>
              <a:t>参数指定与分析</a:t>
            </a:r>
          </a:p>
        </p:txBody>
      </p:sp>
      <p:pic>
        <p:nvPicPr>
          <p:cNvPr id="41" name="그래픽 23">
            <a:extLst>
              <a:ext uri="{FF2B5EF4-FFF2-40B4-BE49-F238E27FC236}">
                <a16:creationId xmlns:a16="http://schemas.microsoft.com/office/drawing/2014/main" id="{77169A72-2598-C4BD-0B57-B4744AC5486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75296" y="1821206"/>
            <a:ext cx="371435" cy="360823"/>
          </a:xfrm>
          <a:prstGeom prst="rect">
            <a:avLst/>
          </a:prstGeom>
        </p:spPr>
      </p:pic>
      <p:sp>
        <p:nvSpPr>
          <p:cNvPr id="43" name="文本框 42">
            <a:extLst>
              <a:ext uri="{FF2B5EF4-FFF2-40B4-BE49-F238E27FC236}">
                <a16:creationId xmlns:a16="http://schemas.microsoft.com/office/drawing/2014/main" id="{17CEF19C-E736-02F4-C471-EEF92909FA87}"/>
              </a:ext>
            </a:extLst>
          </p:cNvPr>
          <p:cNvSpPr txBox="1"/>
          <p:nvPr/>
        </p:nvSpPr>
        <p:spPr>
          <a:xfrm>
            <a:off x="6570044" y="1385576"/>
            <a:ext cx="2722965" cy="1346522"/>
          </a:xfrm>
          <a:prstGeom prst="rect">
            <a:avLst/>
          </a:prstGeom>
          <a:noFill/>
        </p:spPr>
        <p:txBody>
          <a:bodyPr wrap="square" rtlCol="0">
            <a:spAutoFit/>
          </a:bodyPr>
          <a:lstStyle/>
          <a:p>
            <a:pPr lvl="0">
              <a:lnSpc>
                <a:spcPct val="150000"/>
              </a:lnSpc>
              <a:defRPr/>
            </a:pPr>
            <a:r>
              <a:rPr lang="zh-CN" altLang="en-US" sz="1400" dirty="0"/>
              <a:t>我们又对如右图的具体的</a:t>
            </a:r>
            <a:endParaRPr lang="en-US" altLang="zh-CN" sz="1400" dirty="0"/>
          </a:p>
          <a:p>
            <a:pPr lvl="0">
              <a:lnSpc>
                <a:spcPct val="150000"/>
              </a:lnSpc>
              <a:defRPr/>
            </a:pPr>
            <a:r>
              <a:rPr lang="zh-CN" altLang="en-US" sz="1400" dirty="0">
                <a:sym typeface="+mn-lt"/>
              </a:rPr>
              <a:t>一个子网进行了分析，作为</a:t>
            </a:r>
            <a:endParaRPr lang="en-US" altLang="zh-CN" sz="1400" dirty="0">
              <a:sym typeface="+mn-lt"/>
            </a:endParaRPr>
          </a:p>
          <a:p>
            <a:pPr lvl="0">
              <a:lnSpc>
                <a:spcPct val="150000"/>
              </a:lnSpc>
              <a:defRPr/>
            </a:pPr>
            <a:r>
              <a:rPr lang="zh-CN" altLang="en-US" sz="1400" dirty="0">
                <a:sym typeface="+mn-lt"/>
              </a:rPr>
              <a:t>初始的传播网络，传播效率</a:t>
            </a:r>
            <a:endParaRPr lang="en-US" altLang="zh-CN" sz="1400" dirty="0">
              <a:sym typeface="+mn-lt"/>
            </a:endParaRPr>
          </a:p>
          <a:p>
            <a:pPr lvl="0">
              <a:lnSpc>
                <a:spcPct val="150000"/>
              </a:lnSpc>
              <a:defRPr/>
            </a:pPr>
            <a:r>
              <a:rPr lang="zh-CN" altLang="en-US" sz="1400" dirty="0">
                <a:sym typeface="+mn-lt"/>
              </a:rPr>
              <a:t>迅猛</a:t>
            </a:r>
            <a:endParaRPr lang="en-US" altLang="zh-CN" sz="1400" dirty="0">
              <a:sym typeface="+mn-lt"/>
            </a:endParaRPr>
          </a:p>
        </p:txBody>
      </p:sp>
      <p:sp>
        <p:nvSpPr>
          <p:cNvPr id="44" name="文本框 43">
            <a:extLst>
              <a:ext uri="{FF2B5EF4-FFF2-40B4-BE49-F238E27FC236}">
                <a16:creationId xmlns:a16="http://schemas.microsoft.com/office/drawing/2014/main" id="{1E80DDBF-F569-E0CF-A33C-1FE291F1B26F}"/>
              </a:ext>
            </a:extLst>
          </p:cNvPr>
          <p:cNvSpPr txBox="1"/>
          <p:nvPr/>
        </p:nvSpPr>
        <p:spPr>
          <a:xfrm>
            <a:off x="6570044" y="965520"/>
            <a:ext cx="2031325" cy="338554"/>
          </a:xfrm>
          <a:prstGeom prst="rect">
            <a:avLst/>
          </a:prstGeom>
          <a:noFill/>
        </p:spPr>
        <p:txBody>
          <a:bodyPr wrap="none" rtlCol="0">
            <a:spAutoFit/>
          </a:bodyPr>
          <a:lstStyle/>
          <a:p>
            <a:pPr lvl="0">
              <a:defRPr/>
            </a:pPr>
            <a:r>
              <a:rPr kumimoji="1" lang="zh-CN" altLang="en-US" sz="1600" dirty="0">
                <a:solidFill>
                  <a:prstClr val="black">
                    <a:lumMod val="75000"/>
                    <a:lumOff val="25000"/>
                  </a:prstClr>
                </a:solidFill>
                <a:latin typeface="+mn-ea"/>
                <a:ea typeface="思源黑体 CN Regular" panose="020B0500000000000000" charset="-122"/>
              </a:rPr>
              <a:t>聚焦于单个社交网络</a:t>
            </a:r>
          </a:p>
        </p:txBody>
      </p:sp>
      <p:pic>
        <p:nvPicPr>
          <p:cNvPr id="8" name="图片 7">
            <a:extLst>
              <a:ext uri="{FF2B5EF4-FFF2-40B4-BE49-F238E27FC236}">
                <a16:creationId xmlns:a16="http://schemas.microsoft.com/office/drawing/2014/main" id="{D3CA73FE-D63A-35AD-4445-57CC8C4C941E}"/>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003602" y="468339"/>
            <a:ext cx="3147502" cy="2705735"/>
          </a:xfrm>
          <a:prstGeom prst="rect">
            <a:avLst/>
          </a:prstGeom>
          <a:noFill/>
          <a:ln>
            <a:noFill/>
          </a:ln>
        </p:spPr>
      </p:pic>
      <p:pic>
        <p:nvPicPr>
          <p:cNvPr id="14" name="图片 13">
            <a:extLst>
              <a:ext uri="{FF2B5EF4-FFF2-40B4-BE49-F238E27FC236}">
                <a16:creationId xmlns:a16="http://schemas.microsoft.com/office/drawing/2014/main" id="{BC9EAEF3-BF33-666A-B779-27FB9F4DA5D5}"/>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520674" y="3252951"/>
            <a:ext cx="5274310" cy="3549015"/>
          </a:xfrm>
          <a:prstGeom prst="rect">
            <a:avLst/>
          </a:prstGeom>
          <a:noFill/>
          <a:ln>
            <a:noFill/>
          </a:ln>
        </p:spPr>
      </p:pic>
    </p:spTree>
    <p:extLst>
      <p:ext uri="{BB962C8B-B14F-4D97-AF65-F5344CB8AC3E}">
        <p14:creationId xmlns:p14="http://schemas.microsoft.com/office/powerpoint/2010/main" val="5839667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850" advTm="3000">
        <p159:morph option="byObject"/>
      </p:transition>
    </mc:Choice>
    <mc:Fallback xmlns="">
      <p:transition spd="slow" advTm="300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65DA78-3F58-8924-736C-A1989C9B64FD}"/>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BFB98240-87E7-62DC-6568-C24924D186BD}"/>
              </a:ext>
            </a:extLst>
          </p:cNvPr>
          <p:cNvSpPr txBox="1"/>
          <p:nvPr/>
        </p:nvSpPr>
        <p:spPr>
          <a:xfrm>
            <a:off x="1151904" y="237507"/>
            <a:ext cx="203132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dirty="0">
                <a:solidFill>
                  <a:schemeClr val="dk2"/>
                </a:solidFill>
                <a:latin typeface="+mn-ea"/>
                <a:ea typeface="思源黑体 CN Regular" panose="020B0500000000000000" charset="-122"/>
              </a:rPr>
              <a:t>模型复现总结</a:t>
            </a:r>
            <a:endParaRPr kumimoji="1" lang="zh-CN" altLang="en-US" sz="2400" b="0" i="0" u="none" strike="noStrike" kern="1200" cap="none" spc="0" normalizeH="0" baseline="0" noProof="0" dirty="0">
              <a:ln>
                <a:noFill/>
              </a:ln>
              <a:solidFill>
                <a:schemeClr val="dk2"/>
              </a:solidFill>
              <a:effectLst/>
              <a:uLnTx/>
              <a:uFillTx/>
              <a:latin typeface="+mn-ea"/>
              <a:ea typeface="思源黑体 CN Regular" panose="020B0500000000000000" charset="-122"/>
              <a:cs typeface="+mn-cs"/>
            </a:endParaRPr>
          </a:p>
        </p:txBody>
      </p:sp>
      <p:sp>
        <p:nvSpPr>
          <p:cNvPr id="24" name="Freeform 13">
            <a:extLst>
              <a:ext uri="{FF2B5EF4-FFF2-40B4-BE49-F238E27FC236}">
                <a16:creationId xmlns:a16="http://schemas.microsoft.com/office/drawing/2014/main" id="{738770A8-EA68-A4DE-8748-BAD16A81387A}"/>
              </a:ext>
            </a:extLst>
          </p:cNvPr>
          <p:cNvSpPr>
            <a:spLocks noEditPoints="1"/>
          </p:cNvSpPr>
          <p:nvPr/>
        </p:nvSpPr>
        <p:spPr bwMode="auto">
          <a:xfrm>
            <a:off x="1242102" y="1360686"/>
            <a:ext cx="2923181" cy="3455962"/>
          </a:xfrm>
          <a:custGeom>
            <a:avLst/>
            <a:gdLst>
              <a:gd name="T0" fmla="*/ 774 w 1058"/>
              <a:gd name="T1" fmla="*/ 1252 h 1252"/>
              <a:gd name="T2" fmla="*/ 283 w 1058"/>
              <a:gd name="T3" fmla="*/ 1252 h 1252"/>
              <a:gd name="T4" fmla="*/ 248 w 1058"/>
              <a:gd name="T5" fmla="*/ 1218 h 1252"/>
              <a:gd name="T6" fmla="*/ 142 w 1058"/>
              <a:gd name="T7" fmla="*/ 887 h 1252"/>
              <a:gd name="T8" fmla="*/ 110 w 1058"/>
              <a:gd name="T9" fmla="*/ 831 h 1252"/>
              <a:gd name="T10" fmla="*/ 0 w 1058"/>
              <a:gd name="T11" fmla="*/ 529 h 1252"/>
              <a:gd name="T12" fmla="*/ 529 w 1058"/>
              <a:gd name="T13" fmla="*/ 0 h 1252"/>
              <a:gd name="T14" fmla="*/ 1058 w 1058"/>
              <a:gd name="T15" fmla="*/ 529 h 1252"/>
              <a:gd name="T16" fmla="*/ 947 w 1058"/>
              <a:gd name="T17" fmla="*/ 831 h 1252"/>
              <a:gd name="T18" fmla="*/ 916 w 1058"/>
              <a:gd name="T19" fmla="*/ 887 h 1252"/>
              <a:gd name="T20" fmla="*/ 810 w 1058"/>
              <a:gd name="T21" fmla="*/ 1218 h 1252"/>
              <a:gd name="T22" fmla="*/ 774 w 1058"/>
              <a:gd name="T23" fmla="*/ 1252 h 1252"/>
              <a:gd name="T24" fmla="*/ 315 w 1058"/>
              <a:gd name="T25" fmla="*/ 1180 h 1252"/>
              <a:gd name="T26" fmla="*/ 742 w 1058"/>
              <a:gd name="T27" fmla="*/ 1180 h 1252"/>
              <a:gd name="T28" fmla="*/ 851 w 1058"/>
              <a:gd name="T29" fmla="*/ 857 h 1252"/>
              <a:gd name="T30" fmla="*/ 885 w 1058"/>
              <a:gd name="T31" fmla="*/ 794 h 1252"/>
              <a:gd name="T32" fmla="*/ 986 w 1058"/>
              <a:gd name="T33" fmla="*/ 529 h 1252"/>
              <a:gd name="T34" fmla="*/ 529 w 1058"/>
              <a:gd name="T35" fmla="*/ 72 h 1252"/>
              <a:gd name="T36" fmla="*/ 72 w 1058"/>
              <a:gd name="T37" fmla="*/ 529 h 1252"/>
              <a:gd name="T38" fmla="*/ 172 w 1058"/>
              <a:gd name="T39" fmla="*/ 794 h 1252"/>
              <a:gd name="T40" fmla="*/ 207 w 1058"/>
              <a:gd name="T41" fmla="*/ 857 h 1252"/>
              <a:gd name="T42" fmla="*/ 315 w 1058"/>
              <a:gd name="T43" fmla="*/ 1180 h 1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58" h="1252">
                <a:moveTo>
                  <a:pt x="774" y="1252"/>
                </a:moveTo>
                <a:cubicBezTo>
                  <a:pt x="283" y="1252"/>
                  <a:pt x="283" y="1252"/>
                  <a:pt x="283" y="1252"/>
                </a:cubicBezTo>
                <a:cubicBezTo>
                  <a:pt x="264" y="1252"/>
                  <a:pt x="249" y="1237"/>
                  <a:pt x="248" y="1218"/>
                </a:cubicBezTo>
                <a:cubicBezTo>
                  <a:pt x="247" y="1217"/>
                  <a:pt x="239" y="1097"/>
                  <a:pt x="142" y="887"/>
                </a:cubicBezTo>
                <a:cubicBezTo>
                  <a:pt x="135" y="873"/>
                  <a:pt x="123" y="853"/>
                  <a:pt x="110" y="831"/>
                </a:cubicBezTo>
                <a:cubicBezTo>
                  <a:pt x="66" y="755"/>
                  <a:pt x="0" y="640"/>
                  <a:pt x="0" y="529"/>
                </a:cubicBezTo>
                <a:cubicBezTo>
                  <a:pt x="0" y="238"/>
                  <a:pt x="237" y="0"/>
                  <a:pt x="529" y="0"/>
                </a:cubicBezTo>
                <a:cubicBezTo>
                  <a:pt x="820" y="0"/>
                  <a:pt x="1058" y="238"/>
                  <a:pt x="1058" y="529"/>
                </a:cubicBezTo>
                <a:cubicBezTo>
                  <a:pt x="1058" y="640"/>
                  <a:pt x="991" y="755"/>
                  <a:pt x="947" y="831"/>
                </a:cubicBezTo>
                <a:cubicBezTo>
                  <a:pt x="934" y="853"/>
                  <a:pt x="923" y="873"/>
                  <a:pt x="916" y="887"/>
                </a:cubicBezTo>
                <a:cubicBezTo>
                  <a:pt x="818" y="1097"/>
                  <a:pt x="810" y="1217"/>
                  <a:pt x="810" y="1218"/>
                </a:cubicBezTo>
                <a:cubicBezTo>
                  <a:pt x="809" y="1237"/>
                  <a:pt x="793" y="1252"/>
                  <a:pt x="774" y="1252"/>
                </a:cubicBezTo>
                <a:close/>
                <a:moveTo>
                  <a:pt x="315" y="1180"/>
                </a:moveTo>
                <a:cubicBezTo>
                  <a:pt x="742" y="1180"/>
                  <a:pt x="742" y="1180"/>
                  <a:pt x="742" y="1180"/>
                </a:cubicBezTo>
                <a:cubicBezTo>
                  <a:pt x="751" y="1127"/>
                  <a:pt x="776" y="1017"/>
                  <a:pt x="851" y="857"/>
                </a:cubicBezTo>
                <a:cubicBezTo>
                  <a:pt x="859" y="840"/>
                  <a:pt x="871" y="819"/>
                  <a:pt x="885" y="794"/>
                </a:cubicBezTo>
                <a:cubicBezTo>
                  <a:pt x="928" y="721"/>
                  <a:pt x="986" y="621"/>
                  <a:pt x="986" y="529"/>
                </a:cubicBezTo>
                <a:cubicBezTo>
                  <a:pt x="986" y="277"/>
                  <a:pt x="781" y="72"/>
                  <a:pt x="529" y="72"/>
                </a:cubicBezTo>
                <a:cubicBezTo>
                  <a:pt x="277" y="72"/>
                  <a:pt x="72" y="277"/>
                  <a:pt x="72" y="529"/>
                </a:cubicBezTo>
                <a:cubicBezTo>
                  <a:pt x="72" y="621"/>
                  <a:pt x="130" y="721"/>
                  <a:pt x="172" y="794"/>
                </a:cubicBezTo>
                <a:cubicBezTo>
                  <a:pt x="187" y="819"/>
                  <a:pt x="199" y="840"/>
                  <a:pt x="207" y="857"/>
                </a:cubicBezTo>
                <a:cubicBezTo>
                  <a:pt x="281" y="1017"/>
                  <a:pt x="307" y="1127"/>
                  <a:pt x="315" y="1180"/>
                </a:cubicBezTo>
                <a:close/>
              </a:path>
            </a:pathLst>
          </a:custGeom>
          <a:solidFill>
            <a:schemeClr val="dk2"/>
          </a:solidFill>
          <a:ln>
            <a:noFill/>
          </a:ln>
        </p:spPr>
        <p:txBody>
          <a:bodyPr vert="horz" wrap="square" lIns="91435" tIns="45718" rIns="91435" bIns="45718" numCol="1" anchor="t" anchorCtr="0" compatLnSpc="1"/>
          <a:lstStyle/>
          <a:p>
            <a:pPr algn="just" defTabSz="866775" fontAlgn="base">
              <a:lnSpc>
                <a:spcPct val="120000"/>
              </a:lnSpc>
            </a:pPr>
            <a:endParaRPr lang="id-ID" sz="760" dirty="0">
              <a:solidFill>
                <a:prstClr val="black"/>
              </a:solidFill>
              <a:latin typeface="Arial" panose="020B0604020202020204" pitchFamily="34" charset="0"/>
              <a:ea typeface="思源黑体 Normal" panose="020B0400000000000000" pitchFamily="34" charset="-122"/>
              <a:sym typeface="Arial" panose="020B0604020202020204" pitchFamily="34" charset="0"/>
            </a:endParaRPr>
          </a:p>
        </p:txBody>
      </p:sp>
      <p:sp>
        <p:nvSpPr>
          <p:cNvPr id="25" name="Freeform 16">
            <a:extLst>
              <a:ext uri="{FF2B5EF4-FFF2-40B4-BE49-F238E27FC236}">
                <a16:creationId xmlns:a16="http://schemas.microsoft.com/office/drawing/2014/main" id="{BBBEE170-3FD4-CC5F-EAF8-B42AD94C1F98}"/>
              </a:ext>
            </a:extLst>
          </p:cNvPr>
          <p:cNvSpPr>
            <a:spLocks noEditPoints="1"/>
          </p:cNvSpPr>
          <p:nvPr/>
        </p:nvSpPr>
        <p:spPr bwMode="auto">
          <a:xfrm>
            <a:off x="1955837" y="5047605"/>
            <a:ext cx="1494000" cy="1198362"/>
          </a:xfrm>
          <a:custGeom>
            <a:avLst/>
            <a:gdLst>
              <a:gd name="T0" fmla="*/ 495 w 541"/>
              <a:gd name="T1" fmla="*/ 223 h 434"/>
              <a:gd name="T2" fmla="*/ 540 w 541"/>
              <a:gd name="T3" fmla="*/ 168 h 434"/>
              <a:gd name="T4" fmla="*/ 494 w 541"/>
              <a:gd name="T5" fmla="*/ 112 h 434"/>
              <a:gd name="T6" fmla="*/ 540 w 541"/>
              <a:gd name="T7" fmla="*/ 57 h 434"/>
              <a:gd name="T8" fmla="*/ 483 w 541"/>
              <a:gd name="T9" fmla="*/ 0 h 434"/>
              <a:gd name="T10" fmla="*/ 56 w 541"/>
              <a:gd name="T11" fmla="*/ 0 h 434"/>
              <a:gd name="T12" fmla="*/ 0 w 541"/>
              <a:gd name="T13" fmla="*/ 56 h 434"/>
              <a:gd name="T14" fmla="*/ 46 w 541"/>
              <a:gd name="T15" fmla="*/ 112 h 434"/>
              <a:gd name="T16" fmla="*/ 0 w 541"/>
              <a:gd name="T17" fmla="*/ 167 h 434"/>
              <a:gd name="T18" fmla="*/ 46 w 541"/>
              <a:gd name="T19" fmla="*/ 223 h 434"/>
              <a:gd name="T20" fmla="*/ 1 w 541"/>
              <a:gd name="T21" fmla="*/ 278 h 434"/>
              <a:gd name="T22" fmla="*/ 57 w 541"/>
              <a:gd name="T23" fmla="*/ 334 h 434"/>
              <a:gd name="T24" fmla="*/ 157 w 541"/>
              <a:gd name="T25" fmla="*/ 334 h 434"/>
              <a:gd name="T26" fmla="*/ 161 w 541"/>
              <a:gd name="T27" fmla="*/ 351 h 434"/>
              <a:gd name="T28" fmla="*/ 272 w 541"/>
              <a:gd name="T29" fmla="*/ 433 h 434"/>
              <a:gd name="T30" fmla="*/ 383 w 541"/>
              <a:gd name="T31" fmla="*/ 335 h 434"/>
              <a:gd name="T32" fmla="*/ 484 w 541"/>
              <a:gd name="T33" fmla="*/ 335 h 434"/>
              <a:gd name="T34" fmla="*/ 541 w 541"/>
              <a:gd name="T35" fmla="*/ 278 h 434"/>
              <a:gd name="T36" fmla="*/ 495 w 541"/>
              <a:gd name="T37" fmla="*/ 223 h 434"/>
              <a:gd name="T38" fmla="*/ 423 w 541"/>
              <a:gd name="T39" fmla="*/ 241 h 434"/>
              <a:gd name="T40" fmla="*/ 118 w 541"/>
              <a:gd name="T41" fmla="*/ 241 h 434"/>
              <a:gd name="T42" fmla="*/ 104 w 541"/>
              <a:gd name="T43" fmla="*/ 227 h 434"/>
              <a:gd name="T44" fmla="*/ 118 w 541"/>
              <a:gd name="T45" fmla="*/ 213 h 434"/>
              <a:gd name="T46" fmla="*/ 423 w 541"/>
              <a:gd name="T47" fmla="*/ 213 h 434"/>
              <a:gd name="T48" fmla="*/ 437 w 541"/>
              <a:gd name="T49" fmla="*/ 227 h 434"/>
              <a:gd name="T50" fmla="*/ 423 w 541"/>
              <a:gd name="T51" fmla="*/ 241 h 434"/>
              <a:gd name="T52" fmla="*/ 423 w 541"/>
              <a:gd name="T53" fmla="*/ 116 h 434"/>
              <a:gd name="T54" fmla="*/ 118 w 541"/>
              <a:gd name="T55" fmla="*/ 116 h 434"/>
              <a:gd name="T56" fmla="*/ 104 w 541"/>
              <a:gd name="T57" fmla="*/ 102 h 434"/>
              <a:gd name="T58" fmla="*/ 118 w 541"/>
              <a:gd name="T59" fmla="*/ 88 h 434"/>
              <a:gd name="T60" fmla="*/ 423 w 541"/>
              <a:gd name="T61" fmla="*/ 88 h 434"/>
              <a:gd name="T62" fmla="*/ 437 w 541"/>
              <a:gd name="T63" fmla="*/ 102 h 434"/>
              <a:gd name="T64" fmla="*/ 423 w 541"/>
              <a:gd name="T65" fmla="*/ 116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41" h="434">
                <a:moveTo>
                  <a:pt x="495" y="223"/>
                </a:moveTo>
                <a:cubicBezTo>
                  <a:pt x="521" y="218"/>
                  <a:pt x="540" y="195"/>
                  <a:pt x="540" y="168"/>
                </a:cubicBezTo>
                <a:cubicBezTo>
                  <a:pt x="540" y="140"/>
                  <a:pt x="520" y="117"/>
                  <a:pt x="494" y="112"/>
                </a:cubicBezTo>
                <a:cubicBezTo>
                  <a:pt x="520" y="107"/>
                  <a:pt x="540" y="84"/>
                  <a:pt x="540" y="57"/>
                </a:cubicBezTo>
                <a:cubicBezTo>
                  <a:pt x="540" y="26"/>
                  <a:pt x="514" y="0"/>
                  <a:pt x="483" y="0"/>
                </a:cubicBezTo>
                <a:cubicBezTo>
                  <a:pt x="56" y="0"/>
                  <a:pt x="56" y="0"/>
                  <a:pt x="56" y="0"/>
                </a:cubicBezTo>
                <a:cubicBezTo>
                  <a:pt x="25" y="0"/>
                  <a:pt x="0" y="25"/>
                  <a:pt x="0" y="56"/>
                </a:cubicBezTo>
                <a:cubicBezTo>
                  <a:pt x="0" y="84"/>
                  <a:pt x="20" y="107"/>
                  <a:pt x="46" y="112"/>
                </a:cubicBezTo>
                <a:cubicBezTo>
                  <a:pt x="20" y="117"/>
                  <a:pt x="0" y="140"/>
                  <a:pt x="0" y="167"/>
                </a:cubicBezTo>
                <a:cubicBezTo>
                  <a:pt x="0" y="195"/>
                  <a:pt x="20" y="218"/>
                  <a:pt x="46" y="223"/>
                </a:cubicBezTo>
                <a:cubicBezTo>
                  <a:pt x="20" y="228"/>
                  <a:pt x="1" y="250"/>
                  <a:pt x="1" y="278"/>
                </a:cubicBezTo>
                <a:cubicBezTo>
                  <a:pt x="1" y="309"/>
                  <a:pt x="26" y="334"/>
                  <a:pt x="57" y="334"/>
                </a:cubicBezTo>
                <a:cubicBezTo>
                  <a:pt x="157" y="334"/>
                  <a:pt x="157" y="334"/>
                  <a:pt x="157" y="334"/>
                </a:cubicBezTo>
                <a:cubicBezTo>
                  <a:pt x="158" y="340"/>
                  <a:pt x="159" y="345"/>
                  <a:pt x="161" y="351"/>
                </a:cubicBezTo>
                <a:cubicBezTo>
                  <a:pt x="175" y="399"/>
                  <a:pt x="219" y="434"/>
                  <a:pt x="272" y="433"/>
                </a:cubicBezTo>
                <a:cubicBezTo>
                  <a:pt x="331" y="433"/>
                  <a:pt x="380" y="392"/>
                  <a:pt x="383" y="335"/>
                </a:cubicBezTo>
                <a:cubicBezTo>
                  <a:pt x="484" y="335"/>
                  <a:pt x="484" y="335"/>
                  <a:pt x="484" y="335"/>
                </a:cubicBezTo>
                <a:cubicBezTo>
                  <a:pt x="515" y="335"/>
                  <a:pt x="541" y="309"/>
                  <a:pt x="541" y="278"/>
                </a:cubicBezTo>
                <a:cubicBezTo>
                  <a:pt x="541" y="251"/>
                  <a:pt x="521" y="228"/>
                  <a:pt x="495" y="223"/>
                </a:cubicBezTo>
                <a:close/>
                <a:moveTo>
                  <a:pt x="423" y="241"/>
                </a:moveTo>
                <a:cubicBezTo>
                  <a:pt x="118" y="241"/>
                  <a:pt x="118" y="241"/>
                  <a:pt x="118" y="241"/>
                </a:cubicBezTo>
                <a:cubicBezTo>
                  <a:pt x="110" y="241"/>
                  <a:pt x="104" y="234"/>
                  <a:pt x="104" y="227"/>
                </a:cubicBezTo>
                <a:cubicBezTo>
                  <a:pt x="104" y="219"/>
                  <a:pt x="110" y="213"/>
                  <a:pt x="118" y="213"/>
                </a:cubicBezTo>
                <a:cubicBezTo>
                  <a:pt x="423" y="213"/>
                  <a:pt x="423" y="213"/>
                  <a:pt x="423" y="213"/>
                </a:cubicBezTo>
                <a:cubicBezTo>
                  <a:pt x="431" y="213"/>
                  <a:pt x="437" y="219"/>
                  <a:pt x="437" y="227"/>
                </a:cubicBezTo>
                <a:cubicBezTo>
                  <a:pt x="437" y="234"/>
                  <a:pt x="431" y="241"/>
                  <a:pt x="423" y="241"/>
                </a:cubicBezTo>
                <a:close/>
                <a:moveTo>
                  <a:pt x="423" y="116"/>
                </a:moveTo>
                <a:cubicBezTo>
                  <a:pt x="118" y="116"/>
                  <a:pt x="118" y="116"/>
                  <a:pt x="118" y="116"/>
                </a:cubicBezTo>
                <a:cubicBezTo>
                  <a:pt x="110" y="116"/>
                  <a:pt x="104" y="110"/>
                  <a:pt x="104" y="102"/>
                </a:cubicBezTo>
                <a:cubicBezTo>
                  <a:pt x="104" y="95"/>
                  <a:pt x="110" y="88"/>
                  <a:pt x="118" y="88"/>
                </a:cubicBezTo>
                <a:cubicBezTo>
                  <a:pt x="423" y="88"/>
                  <a:pt x="423" y="88"/>
                  <a:pt x="423" y="88"/>
                </a:cubicBezTo>
                <a:cubicBezTo>
                  <a:pt x="431" y="88"/>
                  <a:pt x="437" y="95"/>
                  <a:pt x="437" y="102"/>
                </a:cubicBezTo>
                <a:cubicBezTo>
                  <a:pt x="437" y="110"/>
                  <a:pt x="431" y="116"/>
                  <a:pt x="423" y="116"/>
                </a:cubicBezTo>
                <a:close/>
              </a:path>
            </a:pathLst>
          </a:custGeom>
          <a:solidFill>
            <a:schemeClr val="dk2"/>
          </a:solidFill>
          <a:ln>
            <a:noFill/>
          </a:ln>
        </p:spPr>
        <p:txBody>
          <a:bodyPr vert="horz" wrap="square" lIns="91435" tIns="45718" rIns="91435" bIns="45718" numCol="1" anchor="t" anchorCtr="0" compatLnSpc="1"/>
          <a:lstStyle/>
          <a:p>
            <a:pPr algn="just" defTabSz="866775" fontAlgn="base">
              <a:lnSpc>
                <a:spcPct val="120000"/>
              </a:lnSpc>
            </a:pPr>
            <a:endParaRPr lang="id-ID" sz="760" dirty="0">
              <a:solidFill>
                <a:prstClr val="black"/>
              </a:solidFill>
              <a:latin typeface="Arial" panose="020B0604020202020204" pitchFamily="34" charset="0"/>
              <a:ea typeface="思源黑体 Normal" panose="020B0400000000000000" pitchFamily="34" charset="-122"/>
              <a:sym typeface="Arial" panose="020B0604020202020204" pitchFamily="34" charset="0"/>
            </a:endParaRPr>
          </a:p>
        </p:txBody>
      </p:sp>
      <p:grpSp>
        <p:nvGrpSpPr>
          <p:cNvPr id="29" name="组合 28">
            <a:extLst>
              <a:ext uri="{FF2B5EF4-FFF2-40B4-BE49-F238E27FC236}">
                <a16:creationId xmlns:a16="http://schemas.microsoft.com/office/drawing/2014/main" id="{B73FF9CA-38A4-8616-18C9-E39719545758}"/>
              </a:ext>
            </a:extLst>
          </p:cNvPr>
          <p:cNvGrpSpPr/>
          <p:nvPr/>
        </p:nvGrpSpPr>
        <p:grpSpPr>
          <a:xfrm>
            <a:off x="5749504" y="1562664"/>
            <a:ext cx="5037249" cy="1128883"/>
            <a:chOff x="5971177" y="1605306"/>
            <a:chExt cx="5037249" cy="1128883"/>
          </a:xfrm>
        </p:grpSpPr>
        <p:sp>
          <p:nvSpPr>
            <p:cNvPr id="30" name="Oval 4">
              <a:extLst>
                <a:ext uri="{FF2B5EF4-FFF2-40B4-BE49-F238E27FC236}">
                  <a16:creationId xmlns:a16="http://schemas.microsoft.com/office/drawing/2014/main" id="{08CEC2DD-CAC2-DB1A-07A7-786BF5CA5452}"/>
                </a:ext>
              </a:extLst>
            </p:cNvPr>
            <p:cNvSpPr/>
            <p:nvPr/>
          </p:nvSpPr>
          <p:spPr>
            <a:xfrm>
              <a:off x="5971177" y="1812130"/>
              <a:ext cx="629655" cy="629655"/>
            </a:xfrm>
            <a:prstGeom prst="ellipse">
              <a:avLst/>
            </a:prstGeom>
            <a:solidFill>
              <a:schemeClr val="dk2"/>
            </a:solidFill>
            <a:ln>
              <a:noFill/>
            </a:ln>
            <a:effectLst>
              <a:outerShdw blurRad="76200" dir="18900000" sy="23000" kx="-1200000" algn="bl" rotWithShape="0">
                <a:schemeClr val="dk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866775" fontAlgn="base">
                <a:lnSpc>
                  <a:spcPct val="120000"/>
                </a:lnSpc>
              </a:pPr>
              <a:r>
                <a:rPr lang="en-US" sz="1325" dirty="0">
                  <a:solidFill>
                    <a:prstClr val="white"/>
                  </a:solidFill>
                  <a:latin typeface="Arial" panose="020B0604020202020204" pitchFamily="34" charset="0"/>
                  <a:ea typeface="思源黑体 Normal" panose="020B0400000000000000" pitchFamily="34" charset="-122"/>
                  <a:sym typeface="Arial" panose="020B0604020202020204" pitchFamily="34" charset="0"/>
                </a:rPr>
                <a:t>01</a:t>
              </a:r>
            </a:p>
          </p:txBody>
        </p:sp>
        <p:sp>
          <p:nvSpPr>
            <p:cNvPr id="31" name="文本框 30">
              <a:extLst>
                <a:ext uri="{FF2B5EF4-FFF2-40B4-BE49-F238E27FC236}">
                  <a16:creationId xmlns:a16="http://schemas.microsoft.com/office/drawing/2014/main" id="{0B65B60B-3C7D-F720-57B1-51746B79005E}"/>
                </a:ext>
              </a:extLst>
            </p:cNvPr>
            <p:cNvSpPr txBox="1"/>
            <p:nvPr/>
          </p:nvSpPr>
          <p:spPr>
            <a:xfrm>
              <a:off x="6600832" y="1949359"/>
              <a:ext cx="4407594" cy="784830"/>
            </a:xfrm>
            <a:prstGeom prst="rect">
              <a:avLst/>
            </a:prstGeom>
            <a:noFill/>
          </p:spPr>
          <p:txBody>
            <a:bodyPr wrap="square" rtlCol="0">
              <a:spAutoFit/>
            </a:bodyPr>
            <a:lstStyle/>
            <a:p>
              <a:pPr>
                <a:lnSpc>
                  <a:spcPts val="1800"/>
                </a:lnSpc>
              </a:pPr>
              <a:r>
                <a:rPr lang="zh-CN" altLang="en-US" sz="1600" dirty="0"/>
                <a:t>最终约 </a:t>
              </a:r>
              <a:r>
                <a:rPr lang="en-US" altLang="zh-CN" sz="1600" dirty="0"/>
                <a:t>3000</a:t>
              </a:r>
              <a:r>
                <a:rPr lang="zh-CN" altLang="en-US" sz="1600"/>
                <a:t>个节点成功</a:t>
              </a:r>
              <a:r>
                <a:rPr lang="zh-CN" altLang="en-US" sz="1600" dirty="0"/>
                <a:t>接收并观看了视频，占比超过 </a:t>
              </a:r>
              <a:r>
                <a:rPr lang="en-US" altLang="zh-CN" sz="1600" dirty="0"/>
                <a:t>74%</a:t>
              </a:r>
              <a:r>
                <a:rPr lang="zh-CN" altLang="en-US" sz="1600" dirty="0"/>
                <a:t>。传播过程验证了模型的有效性，表明模型能够合理模拟社交网络中的传播行为。</a:t>
              </a:r>
            </a:p>
          </p:txBody>
        </p:sp>
        <p:sp>
          <p:nvSpPr>
            <p:cNvPr id="32" name="文本框 31">
              <a:extLst>
                <a:ext uri="{FF2B5EF4-FFF2-40B4-BE49-F238E27FC236}">
                  <a16:creationId xmlns:a16="http://schemas.microsoft.com/office/drawing/2014/main" id="{0B1C25EC-317F-062A-BDD3-ECDD7342C94E}"/>
                </a:ext>
              </a:extLst>
            </p:cNvPr>
            <p:cNvSpPr txBox="1"/>
            <p:nvPr/>
          </p:nvSpPr>
          <p:spPr>
            <a:xfrm>
              <a:off x="6626554" y="1605306"/>
              <a:ext cx="338258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b="1" spc="400" dirty="0">
                  <a:solidFill>
                    <a:schemeClr val="tx1">
                      <a:lumMod val="75000"/>
                      <a:lumOff val="25000"/>
                    </a:schemeClr>
                  </a:solidFill>
                  <a:ea typeface="思源黑体 Normal" panose="020B0400000000000000" pitchFamily="34" charset="-122"/>
                </a:rPr>
                <a:t>大型网络的传播验证</a:t>
              </a:r>
            </a:p>
          </p:txBody>
        </p:sp>
      </p:grpSp>
      <p:grpSp>
        <p:nvGrpSpPr>
          <p:cNvPr id="33" name="组合 32">
            <a:extLst>
              <a:ext uri="{FF2B5EF4-FFF2-40B4-BE49-F238E27FC236}">
                <a16:creationId xmlns:a16="http://schemas.microsoft.com/office/drawing/2014/main" id="{9D99C4E1-6B21-A4DB-F982-2DF822AD9A4F}"/>
              </a:ext>
            </a:extLst>
          </p:cNvPr>
          <p:cNvGrpSpPr/>
          <p:nvPr/>
        </p:nvGrpSpPr>
        <p:grpSpPr>
          <a:xfrm>
            <a:off x="5749504" y="3316340"/>
            <a:ext cx="5037249" cy="1128883"/>
            <a:chOff x="5971177" y="2728803"/>
            <a:chExt cx="5037249" cy="1128883"/>
          </a:xfrm>
        </p:grpSpPr>
        <p:sp>
          <p:nvSpPr>
            <p:cNvPr id="34" name="Oval 19">
              <a:extLst>
                <a:ext uri="{FF2B5EF4-FFF2-40B4-BE49-F238E27FC236}">
                  <a16:creationId xmlns:a16="http://schemas.microsoft.com/office/drawing/2014/main" id="{BDDF9ACA-455F-AA42-5004-9DE447A342AA}"/>
                </a:ext>
              </a:extLst>
            </p:cNvPr>
            <p:cNvSpPr/>
            <p:nvPr/>
          </p:nvSpPr>
          <p:spPr>
            <a:xfrm>
              <a:off x="5971177" y="2880809"/>
              <a:ext cx="629655" cy="629655"/>
            </a:xfrm>
            <a:prstGeom prst="ellipse">
              <a:avLst/>
            </a:prstGeom>
            <a:solidFill>
              <a:schemeClr val="dk2"/>
            </a:solidFill>
            <a:ln>
              <a:noFill/>
            </a:ln>
            <a:effectLst>
              <a:outerShdw blurRad="76200" dir="18900000" sy="23000" kx="-1200000" algn="bl" rotWithShape="0">
                <a:schemeClr val="dk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866775" fontAlgn="base">
                <a:lnSpc>
                  <a:spcPct val="120000"/>
                </a:lnSpc>
              </a:pPr>
              <a:r>
                <a:rPr lang="en-US" sz="1325" dirty="0">
                  <a:solidFill>
                    <a:prstClr val="white"/>
                  </a:solidFill>
                  <a:latin typeface="Arial" panose="020B0604020202020204" pitchFamily="34" charset="0"/>
                  <a:ea typeface="思源黑体 Normal" panose="020B0400000000000000" pitchFamily="34" charset="-122"/>
                  <a:sym typeface="Arial" panose="020B0604020202020204" pitchFamily="34" charset="0"/>
                </a:rPr>
                <a:t>02</a:t>
              </a:r>
            </a:p>
          </p:txBody>
        </p:sp>
        <p:sp>
          <p:nvSpPr>
            <p:cNvPr id="35" name="文本框 34">
              <a:extLst>
                <a:ext uri="{FF2B5EF4-FFF2-40B4-BE49-F238E27FC236}">
                  <a16:creationId xmlns:a16="http://schemas.microsoft.com/office/drawing/2014/main" id="{49466DFA-CFE9-B5E6-2249-4517808F55C0}"/>
                </a:ext>
              </a:extLst>
            </p:cNvPr>
            <p:cNvSpPr txBox="1"/>
            <p:nvPr/>
          </p:nvSpPr>
          <p:spPr>
            <a:xfrm>
              <a:off x="6600832" y="3072856"/>
              <a:ext cx="4407594" cy="784830"/>
            </a:xfrm>
            <a:prstGeom prst="rect">
              <a:avLst/>
            </a:prstGeom>
            <a:noFill/>
          </p:spPr>
          <p:txBody>
            <a:bodyPr wrap="square" rtlCol="0">
              <a:spAutoFit/>
            </a:bodyPr>
            <a:lstStyle/>
            <a:p>
              <a:pPr>
                <a:lnSpc>
                  <a:spcPts val="1800"/>
                </a:lnSpc>
              </a:pPr>
              <a:r>
                <a:rPr lang="zh-CN" altLang="en-US" sz="1600" dirty="0"/>
                <a:t>社交距离较近的用户间传播效率极高，进一步证明了社交网络中“强连接与快速传播”的特性。</a:t>
              </a:r>
            </a:p>
          </p:txBody>
        </p:sp>
        <p:sp>
          <p:nvSpPr>
            <p:cNvPr id="36" name="文本框 35">
              <a:extLst>
                <a:ext uri="{FF2B5EF4-FFF2-40B4-BE49-F238E27FC236}">
                  <a16:creationId xmlns:a16="http://schemas.microsoft.com/office/drawing/2014/main" id="{1C174D22-9430-C0C7-6BB4-16D6D34233C4}"/>
                </a:ext>
              </a:extLst>
            </p:cNvPr>
            <p:cNvSpPr txBox="1"/>
            <p:nvPr/>
          </p:nvSpPr>
          <p:spPr>
            <a:xfrm>
              <a:off x="6626554" y="2728803"/>
              <a:ext cx="3606106" cy="369332"/>
            </a:xfrm>
            <a:prstGeom prst="rect">
              <a:avLst/>
            </a:prstGeom>
            <a:noFill/>
          </p:spPr>
          <p:txBody>
            <a:bodyPr wrap="square" rtlCol="0">
              <a:spAutoFit/>
            </a:bodyPr>
            <a:lstStyle/>
            <a:p>
              <a:pPr>
                <a:defRPr/>
              </a:pPr>
              <a:r>
                <a:rPr lang="zh-CN" altLang="en-US" b="1" spc="400" dirty="0">
                  <a:solidFill>
                    <a:schemeClr val="tx1">
                      <a:lumMod val="75000"/>
                      <a:lumOff val="25000"/>
                    </a:schemeClr>
                  </a:solidFill>
                  <a:ea typeface="思源黑体 Normal" panose="020B0400000000000000" pitchFamily="34" charset="-122"/>
                </a:rPr>
                <a:t>子网传播的高效性</a:t>
              </a:r>
            </a:p>
          </p:txBody>
        </p:sp>
      </p:grpSp>
      <p:grpSp>
        <p:nvGrpSpPr>
          <p:cNvPr id="41" name="组合 40">
            <a:extLst>
              <a:ext uri="{FF2B5EF4-FFF2-40B4-BE49-F238E27FC236}">
                <a16:creationId xmlns:a16="http://schemas.microsoft.com/office/drawing/2014/main" id="{046C18AA-82DE-1DAF-5726-7E24C60848F1}"/>
              </a:ext>
            </a:extLst>
          </p:cNvPr>
          <p:cNvGrpSpPr/>
          <p:nvPr/>
        </p:nvGrpSpPr>
        <p:grpSpPr>
          <a:xfrm>
            <a:off x="5749504" y="4963357"/>
            <a:ext cx="5037249" cy="1821381"/>
            <a:chOff x="5971177" y="5005999"/>
            <a:chExt cx="5037249" cy="1821381"/>
          </a:xfrm>
        </p:grpSpPr>
        <p:sp>
          <p:nvSpPr>
            <p:cNvPr id="42" name="Oval 27">
              <a:extLst>
                <a:ext uri="{FF2B5EF4-FFF2-40B4-BE49-F238E27FC236}">
                  <a16:creationId xmlns:a16="http://schemas.microsoft.com/office/drawing/2014/main" id="{33344557-0F54-66E2-5AEF-D0335FA394B5}"/>
                </a:ext>
              </a:extLst>
            </p:cNvPr>
            <p:cNvSpPr/>
            <p:nvPr/>
          </p:nvSpPr>
          <p:spPr>
            <a:xfrm>
              <a:off x="5971177" y="5120619"/>
              <a:ext cx="629655" cy="629655"/>
            </a:xfrm>
            <a:prstGeom prst="ellipse">
              <a:avLst/>
            </a:prstGeom>
            <a:solidFill>
              <a:schemeClr val="dk2"/>
            </a:solidFill>
            <a:ln>
              <a:noFill/>
            </a:ln>
            <a:effectLst>
              <a:outerShdw blurRad="76200" dir="18900000" sy="23000" kx="-1200000" algn="bl" rotWithShape="0">
                <a:schemeClr val="dk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866775" fontAlgn="base">
                <a:lnSpc>
                  <a:spcPct val="120000"/>
                </a:lnSpc>
              </a:pPr>
              <a:r>
                <a:rPr lang="en-US" sz="1325" dirty="0">
                  <a:solidFill>
                    <a:prstClr val="white"/>
                  </a:solidFill>
                  <a:latin typeface="Arial" panose="020B0604020202020204" pitchFamily="34" charset="0"/>
                  <a:ea typeface="思源黑体 Normal" panose="020B0400000000000000" pitchFamily="34" charset="-122"/>
                  <a:sym typeface="Arial" panose="020B0604020202020204" pitchFamily="34" charset="0"/>
                </a:rPr>
                <a:t>03</a:t>
              </a:r>
            </a:p>
          </p:txBody>
        </p:sp>
        <p:sp>
          <p:nvSpPr>
            <p:cNvPr id="43" name="文本框 42">
              <a:extLst>
                <a:ext uri="{FF2B5EF4-FFF2-40B4-BE49-F238E27FC236}">
                  <a16:creationId xmlns:a16="http://schemas.microsoft.com/office/drawing/2014/main" id="{5E5A9A47-A23D-AB6B-4FF6-D3217CFA6899}"/>
                </a:ext>
              </a:extLst>
            </p:cNvPr>
            <p:cNvSpPr txBox="1"/>
            <p:nvPr/>
          </p:nvSpPr>
          <p:spPr>
            <a:xfrm>
              <a:off x="6600832" y="5350052"/>
              <a:ext cx="4407594" cy="1477328"/>
            </a:xfrm>
            <a:prstGeom prst="rect">
              <a:avLst/>
            </a:prstGeom>
            <a:noFill/>
          </p:spPr>
          <p:txBody>
            <a:bodyPr wrap="square" rtlCol="0">
              <a:spAutoFit/>
            </a:bodyPr>
            <a:lstStyle/>
            <a:p>
              <a:pPr>
                <a:lnSpc>
                  <a:spcPts val="1800"/>
                </a:lnSpc>
              </a:pPr>
              <a:r>
                <a:rPr lang="zh-CN" altLang="en-US" sz="1600" dirty="0"/>
                <a:t>模拟结果表明，社交网络对视频传播具有显著推动力，支持了 </a:t>
              </a:r>
              <a:r>
                <a:rPr lang="en-US" altLang="zh-CN" sz="1600" dirty="0"/>
                <a:t>YouTube </a:t>
              </a:r>
              <a:r>
                <a:rPr lang="zh-CN" altLang="en-US" sz="1600" dirty="0"/>
                <a:t>等平台利用社交推荐进行内容传播的商业模式。针对高连通子网或关键用户的传播策略（如精准推荐）可以进一步提高传播效率</a:t>
              </a:r>
              <a:r>
                <a:rPr lang="en-US" altLang="zh-CN" sz="1600" dirty="0"/>
                <a:t>(</a:t>
              </a:r>
              <a:r>
                <a:rPr lang="zh-CN" altLang="en-US" sz="1600" dirty="0"/>
                <a:t>前文提到的</a:t>
              </a:r>
              <a:r>
                <a:rPr lang="en-US" altLang="zh-CN" sz="1600" dirty="0"/>
                <a:t>CDN</a:t>
              </a:r>
              <a:r>
                <a:rPr lang="zh-CN" altLang="en-US" sz="1600" dirty="0"/>
                <a:t>以及</a:t>
              </a:r>
              <a:r>
                <a:rPr lang="en-US" altLang="zh-CN" sz="1600" dirty="0" err="1"/>
                <a:t>NetTube</a:t>
              </a:r>
              <a:r>
                <a:rPr lang="zh-CN" altLang="en-US" sz="1600" dirty="0"/>
                <a:t>等方法）</a:t>
              </a:r>
              <a:endParaRPr kumimoji="0" lang="zh-CN" altLang="en-US" sz="1600" b="0" i="0" u="none" strike="noStrike" kern="1200" cap="none" spc="0" normalizeH="0" baseline="0" noProof="0" dirty="0">
                <a:ln>
                  <a:noFill/>
                </a:ln>
                <a:solidFill>
                  <a:srgbClr val="44546A"/>
                </a:solidFill>
                <a:effectLst/>
                <a:uLnTx/>
                <a:uFillTx/>
                <a:latin typeface="思源黑体 Normal" panose="020B0400000000000000" pitchFamily="34" charset="-122"/>
                <a:ea typeface="思源黑体 Normal" panose="020B0400000000000000" pitchFamily="34" charset="-122"/>
                <a:cs typeface="+mn-cs"/>
              </a:endParaRPr>
            </a:p>
          </p:txBody>
        </p:sp>
        <p:sp>
          <p:nvSpPr>
            <p:cNvPr id="44" name="文本框 43">
              <a:extLst>
                <a:ext uri="{FF2B5EF4-FFF2-40B4-BE49-F238E27FC236}">
                  <a16:creationId xmlns:a16="http://schemas.microsoft.com/office/drawing/2014/main" id="{41BE62FC-613B-F83C-1621-17E9719D24A8}"/>
                </a:ext>
              </a:extLst>
            </p:cNvPr>
            <p:cNvSpPr txBox="1"/>
            <p:nvPr/>
          </p:nvSpPr>
          <p:spPr>
            <a:xfrm>
              <a:off x="6626554" y="5005999"/>
              <a:ext cx="3687386" cy="369332"/>
            </a:xfrm>
            <a:prstGeom prst="rect">
              <a:avLst/>
            </a:prstGeom>
            <a:noFill/>
          </p:spPr>
          <p:txBody>
            <a:bodyPr wrap="square" rtlCol="0">
              <a:spAutoFit/>
            </a:bodyPr>
            <a:lstStyle/>
            <a:p>
              <a:pPr>
                <a:defRPr/>
              </a:pPr>
              <a:r>
                <a:rPr lang="zh-CN" altLang="en-US" b="1" spc="400" dirty="0">
                  <a:solidFill>
                    <a:schemeClr val="tx1">
                      <a:lumMod val="75000"/>
                      <a:lumOff val="25000"/>
                    </a:schemeClr>
                  </a:solidFill>
                  <a:ea typeface="思源黑体 Normal" panose="020B0400000000000000" pitchFamily="34" charset="-122"/>
                </a:rPr>
                <a:t>实际意义和应用启示</a:t>
              </a:r>
            </a:p>
          </p:txBody>
        </p:sp>
      </p:grpSp>
      <p:pic>
        <p:nvPicPr>
          <p:cNvPr id="4" name="图片 3">
            <a:extLst>
              <a:ext uri="{FF2B5EF4-FFF2-40B4-BE49-F238E27FC236}">
                <a16:creationId xmlns:a16="http://schemas.microsoft.com/office/drawing/2014/main" id="{19D87505-26C0-FDE1-EF7D-0F62C09A63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7694" y="1899812"/>
            <a:ext cx="1750285" cy="1785860"/>
          </a:xfrm>
          <a:prstGeom prst="rect">
            <a:avLst/>
          </a:prstGeom>
        </p:spPr>
      </p:pic>
    </p:spTree>
    <p:extLst>
      <p:ext uri="{BB962C8B-B14F-4D97-AF65-F5344CB8AC3E}">
        <p14:creationId xmlns:p14="http://schemas.microsoft.com/office/powerpoint/2010/main" val="28431068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850" advTm="3000">
        <p159:morph option="byObject"/>
      </p:transition>
    </mc:Choice>
    <mc:Fallback xmlns="">
      <p:transition spd="slow" advTm="300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1">
            <a:extLst>
              <a:ext uri="{FF2B5EF4-FFF2-40B4-BE49-F238E27FC236}">
                <a16:creationId xmlns:a16="http://schemas.microsoft.com/office/drawing/2014/main" id="{E566AFA1-D7FA-8C65-E3BF-E084F8278A1A}"/>
              </a:ext>
            </a:extLst>
          </p:cNvPr>
          <p:cNvSpPr/>
          <p:nvPr/>
        </p:nvSpPr>
        <p:spPr>
          <a:xfrm>
            <a:off x="4816867" y="1974939"/>
            <a:ext cx="2558265" cy="2558265"/>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思源宋体 CN Medium" panose="02020500000000000000" pitchFamily="18" charset="-122"/>
              <a:ea typeface="思源宋体 CN Medium" panose="02020500000000000000" pitchFamily="18" charset="-122"/>
            </a:endParaRPr>
          </a:p>
        </p:txBody>
      </p:sp>
      <p:sp>
        <p:nvSpPr>
          <p:cNvPr id="8" name="文本框 7">
            <a:extLst>
              <a:ext uri="{FF2B5EF4-FFF2-40B4-BE49-F238E27FC236}">
                <a16:creationId xmlns:a16="http://schemas.microsoft.com/office/drawing/2014/main" id="{C8E96780-B47A-40F0-8D49-DB0D22663EE9}"/>
              </a:ext>
            </a:extLst>
          </p:cNvPr>
          <p:cNvSpPr txBox="1"/>
          <p:nvPr/>
        </p:nvSpPr>
        <p:spPr>
          <a:xfrm>
            <a:off x="5604046" y="2992461"/>
            <a:ext cx="338258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800" b="1" spc="400" dirty="0">
                <a:solidFill>
                  <a:schemeClr val="tx1">
                    <a:lumMod val="75000"/>
                    <a:lumOff val="25000"/>
                  </a:schemeClr>
                </a:solidFill>
                <a:ea typeface="思源黑体 Normal" panose="020B0400000000000000" pitchFamily="34" charset="-122"/>
              </a:rPr>
              <a:t>谢谢</a:t>
            </a:r>
          </a:p>
        </p:txBody>
      </p:sp>
      <p:pic>
        <p:nvPicPr>
          <p:cNvPr id="12" name="图片 11">
            <a:extLst>
              <a:ext uri="{FF2B5EF4-FFF2-40B4-BE49-F238E27FC236}">
                <a16:creationId xmlns:a16="http://schemas.microsoft.com/office/drawing/2014/main" id="{0E650622-2219-7850-399F-4C72D2550E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8861" y="4866518"/>
            <a:ext cx="2154276" cy="178586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070393" y="668411"/>
            <a:ext cx="2160000" cy="216000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ea typeface="思源黑体 CN Regular" panose="020B0500000000000000" charset="-122"/>
              <a:cs typeface="+mn-cs"/>
            </a:endParaRPr>
          </a:p>
        </p:txBody>
      </p:sp>
      <p:sp>
        <p:nvSpPr>
          <p:cNvPr id="3" name="圆角矩形 2"/>
          <p:cNvSpPr/>
          <p:nvPr/>
        </p:nvSpPr>
        <p:spPr>
          <a:xfrm>
            <a:off x="4507730" y="1424652"/>
            <a:ext cx="243152" cy="243152"/>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ea typeface="思源黑体 CN Regular" panose="020B0500000000000000" charset="-122"/>
              <a:cs typeface="+mn-cs"/>
            </a:endParaRPr>
          </a:p>
        </p:txBody>
      </p:sp>
      <p:sp>
        <p:nvSpPr>
          <p:cNvPr id="4" name="圆角矩形 3"/>
          <p:cNvSpPr/>
          <p:nvPr/>
        </p:nvSpPr>
        <p:spPr>
          <a:xfrm>
            <a:off x="4750882" y="1887516"/>
            <a:ext cx="127491" cy="127491"/>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ea typeface="思源黑体 CN Regular" panose="020B0500000000000000" charset="-122"/>
              <a:cs typeface="+mn-cs"/>
            </a:endParaRPr>
          </a:p>
        </p:txBody>
      </p:sp>
      <p:sp>
        <p:nvSpPr>
          <p:cNvPr id="5" name="圆角矩形 4"/>
          <p:cNvSpPr/>
          <p:nvPr/>
        </p:nvSpPr>
        <p:spPr>
          <a:xfrm>
            <a:off x="7318469" y="1320858"/>
            <a:ext cx="209070" cy="20907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ea typeface="思源黑体 CN Regular" panose="020B0500000000000000" charset="-122"/>
              <a:cs typeface="+mn-cs"/>
            </a:endParaRPr>
          </a:p>
        </p:txBody>
      </p:sp>
      <p:sp>
        <p:nvSpPr>
          <p:cNvPr id="6" name="文本框 5"/>
          <p:cNvSpPr txBox="1"/>
          <p:nvPr/>
        </p:nvSpPr>
        <p:spPr>
          <a:xfrm>
            <a:off x="5197884" y="1435086"/>
            <a:ext cx="1798045" cy="523220"/>
          </a:xfrm>
          <a:prstGeom prst="rect">
            <a:avLst/>
          </a:prstGeom>
          <a:noFill/>
        </p:spPr>
        <p:txBody>
          <a:bodyPr wrap="square" rtlCol="0">
            <a:spAutoFit/>
          </a:bodyPr>
          <a:lstStyle/>
          <a:p>
            <a:pPr lvl="0" algn="ctr">
              <a:defRPr/>
            </a:pPr>
            <a:r>
              <a:rPr kumimoji="1" lang="en-US" altLang="zh-CN" sz="2800" b="0" i="0" u="none" strike="noStrike" kern="1200" cap="none" spc="0" normalizeH="0" baseline="0" noProof="0" dirty="0">
                <a:ln>
                  <a:noFill/>
                </a:ln>
                <a:solidFill>
                  <a:schemeClr val="dk2"/>
                </a:solidFill>
                <a:effectLst/>
                <a:uLnTx/>
                <a:uFillTx/>
                <a:latin typeface="思源黑体 Medium" panose="020B0600000000000000" pitchFamily="34" charset="-122"/>
                <a:ea typeface="思源黑体 Medium" panose="020B0600000000000000" pitchFamily="34" charset="-122"/>
              </a:rPr>
              <a:t>18.3</a:t>
            </a:r>
          </a:p>
        </p:txBody>
      </p:sp>
      <p:sp>
        <p:nvSpPr>
          <p:cNvPr id="7" name="文本框 6"/>
          <p:cNvSpPr txBox="1"/>
          <p:nvPr/>
        </p:nvSpPr>
        <p:spPr>
          <a:xfrm>
            <a:off x="5293773" y="1998761"/>
            <a:ext cx="1774295" cy="338554"/>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1" lang="en-US" altLang="zh-CN" sz="1600" b="0" i="0" u="none" strike="noStrike" kern="1200" cap="none" spc="0" normalizeH="0" baseline="0" noProof="0" dirty="0">
                <a:ln>
                  <a:noFill/>
                </a:ln>
                <a:solidFill>
                  <a:schemeClr val="dk2"/>
                </a:solidFill>
                <a:effectLst/>
                <a:uLnTx/>
                <a:uFillTx/>
                <a:latin typeface="思源黑体 Medium" panose="020B0600000000000000" pitchFamily="34" charset="-122"/>
                <a:ea typeface="思源黑体 Medium" panose="020B0600000000000000" pitchFamily="34" charset="-122"/>
              </a:rPr>
              <a:t>PART</a:t>
            </a:r>
            <a:r>
              <a:rPr kumimoji="1" lang="zh-CN" altLang="en-US" sz="1600" b="0" i="0" u="none" strike="noStrike" kern="1200" cap="none" spc="0" normalizeH="0" baseline="0" noProof="0" dirty="0">
                <a:ln>
                  <a:noFill/>
                </a:ln>
                <a:solidFill>
                  <a:schemeClr val="dk2"/>
                </a:solidFill>
                <a:effectLst/>
                <a:uLnTx/>
                <a:uFillTx/>
                <a:latin typeface="思源黑体 Medium" panose="020B0600000000000000" pitchFamily="34" charset="-122"/>
                <a:ea typeface="思源黑体 Medium" panose="020B0600000000000000" pitchFamily="34" charset="-122"/>
              </a:rPr>
              <a:t> </a:t>
            </a:r>
            <a:r>
              <a:rPr kumimoji="1" lang="en-US" altLang="zh-CN" sz="1600" b="0" i="0" u="none" strike="noStrike" kern="1200" cap="none" spc="0" normalizeH="0" baseline="0" noProof="0" dirty="0">
                <a:ln>
                  <a:noFill/>
                </a:ln>
                <a:solidFill>
                  <a:schemeClr val="dk2"/>
                </a:solidFill>
                <a:effectLst/>
                <a:uLnTx/>
                <a:uFillTx/>
                <a:latin typeface="思源黑体 Medium" panose="020B0600000000000000" pitchFamily="34" charset="-122"/>
                <a:ea typeface="思源黑体 Medium" panose="020B0600000000000000" pitchFamily="34" charset="-122"/>
              </a:rPr>
              <a:t>01</a:t>
            </a:r>
            <a:endParaRPr kumimoji="1" lang="zh-CN" altLang="en-US" sz="1600" b="0" i="0" u="none" strike="noStrike" kern="1200" cap="none" spc="0" normalizeH="0" baseline="0" noProof="0" dirty="0">
              <a:ln>
                <a:noFill/>
              </a:ln>
              <a:solidFill>
                <a:schemeClr val="dk2"/>
              </a:solidFill>
              <a:effectLst/>
              <a:uLnTx/>
              <a:uFillTx/>
              <a:latin typeface="思源黑体 Medium" panose="020B0600000000000000" pitchFamily="34" charset="-122"/>
              <a:ea typeface="思源黑体 Medium" panose="020B0600000000000000" pitchFamily="34" charset="-122"/>
            </a:endParaRPr>
          </a:p>
        </p:txBody>
      </p:sp>
      <p:sp>
        <p:nvSpPr>
          <p:cNvPr id="8" name="文本框 7"/>
          <p:cNvSpPr txBox="1"/>
          <p:nvPr/>
        </p:nvSpPr>
        <p:spPr>
          <a:xfrm>
            <a:off x="3626374" y="3451383"/>
            <a:ext cx="5109091" cy="523220"/>
          </a:xfrm>
          <a:prstGeom prst="rect">
            <a:avLst/>
          </a:prstGeom>
          <a:noFill/>
        </p:spPr>
        <p:txBody>
          <a:bodyPr wrap="none" rtlCol="0">
            <a:spAutoFit/>
          </a:bodyPr>
          <a:lstStyle/>
          <a:p>
            <a:pPr>
              <a:defRPr/>
            </a:pPr>
            <a:r>
              <a:rPr lang="zh-CN" altLang="en-US" sz="2800" b="1" spc="400" dirty="0">
                <a:solidFill>
                  <a:schemeClr val="tx1">
                    <a:lumMod val="75000"/>
                    <a:lumOff val="25000"/>
                  </a:schemeClr>
                </a:solidFill>
                <a:ea typeface="思源黑体 Normal" panose="020B0400000000000000" pitchFamily="34" charset="-122"/>
              </a:rPr>
              <a:t>媒体在线社交网络中的传播</a:t>
            </a:r>
          </a:p>
        </p:txBody>
      </p:sp>
      <p:pic>
        <p:nvPicPr>
          <p:cNvPr id="9" name="图片 8">
            <a:extLst>
              <a:ext uri="{FF2B5EF4-FFF2-40B4-BE49-F238E27FC236}">
                <a16:creationId xmlns:a16="http://schemas.microsoft.com/office/drawing/2014/main" id="{41DFDD04-2CCE-95FE-954B-965ACF004C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0857" y="4873600"/>
            <a:ext cx="1750285" cy="178586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FCFAC3-F9A8-4AD9-32B7-FDF7214994DD}"/>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F9895B74-AD6F-EDFD-11CE-BE76AAF6D453}"/>
              </a:ext>
            </a:extLst>
          </p:cNvPr>
          <p:cNvSpPr txBox="1"/>
          <p:nvPr/>
        </p:nvSpPr>
        <p:spPr>
          <a:xfrm>
            <a:off x="1151904" y="237507"/>
            <a:ext cx="418576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dirty="0">
                <a:solidFill>
                  <a:srgbClr val="FF0000"/>
                </a:solidFill>
              </a:rPr>
              <a:t>媒体在在线社交网络中的传播</a:t>
            </a:r>
            <a:endParaRPr kumimoji="1" lang="zh-CN" altLang="en-US" sz="2400" b="0" i="0" u="none" strike="noStrike" kern="1200" cap="none" spc="0" normalizeH="0" baseline="0" noProof="0" dirty="0">
              <a:ln>
                <a:noFill/>
              </a:ln>
              <a:solidFill>
                <a:srgbClr val="FF0000"/>
              </a:solidFill>
              <a:effectLst/>
              <a:uLnTx/>
              <a:uFillTx/>
              <a:latin typeface="+mn-ea"/>
              <a:ea typeface="思源黑体 CN Regular" panose="020B0500000000000000" charset="-122"/>
              <a:cs typeface="+mn-cs"/>
            </a:endParaRPr>
          </a:p>
        </p:txBody>
      </p:sp>
      <p:sp>
        <p:nvSpPr>
          <p:cNvPr id="39" name="文本框 38">
            <a:extLst>
              <a:ext uri="{FF2B5EF4-FFF2-40B4-BE49-F238E27FC236}">
                <a16:creationId xmlns:a16="http://schemas.microsoft.com/office/drawing/2014/main" id="{2C415546-83CE-A31E-044C-CFE5E3BC00FE}"/>
              </a:ext>
            </a:extLst>
          </p:cNvPr>
          <p:cNvSpPr txBox="1"/>
          <p:nvPr/>
        </p:nvSpPr>
        <p:spPr>
          <a:xfrm>
            <a:off x="923052" y="2009301"/>
            <a:ext cx="341632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800" dirty="0">
                <a:solidFill>
                  <a:srgbClr val="FF0000"/>
                </a:solidFill>
              </a:rPr>
              <a:t>社交网络的快速发展</a:t>
            </a:r>
            <a:endParaRPr kumimoji="1" lang="zh-CN" altLang="en-US" sz="2800" b="0" i="0" u="none" strike="noStrike" kern="1200" cap="none" spc="0" normalizeH="0" baseline="0" noProof="0" dirty="0">
              <a:ln>
                <a:noFill/>
              </a:ln>
              <a:solidFill>
                <a:srgbClr val="FF0000"/>
              </a:solidFill>
              <a:effectLst/>
              <a:uLnTx/>
              <a:uFillTx/>
              <a:latin typeface="Arial Black" panose="020B0A04020102020204"/>
              <a:ea typeface="+mj-ea"/>
              <a:cs typeface="+mn-cs"/>
            </a:endParaRPr>
          </a:p>
        </p:txBody>
      </p:sp>
      <p:sp>
        <p:nvSpPr>
          <p:cNvPr id="40" name="文本框 39">
            <a:extLst>
              <a:ext uri="{FF2B5EF4-FFF2-40B4-BE49-F238E27FC236}">
                <a16:creationId xmlns:a16="http://schemas.microsoft.com/office/drawing/2014/main" id="{FD0B9066-C468-53BF-3759-8558138B67C5}"/>
              </a:ext>
            </a:extLst>
          </p:cNvPr>
          <p:cNvSpPr txBox="1"/>
          <p:nvPr/>
        </p:nvSpPr>
        <p:spPr>
          <a:xfrm>
            <a:off x="936304" y="1653221"/>
            <a:ext cx="142699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800" b="0" i="0" u="none" strike="noStrike" kern="1200" cap="none" spc="0" normalizeH="0" baseline="0" noProof="0" dirty="0">
                <a:ln>
                  <a:noFill/>
                </a:ln>
                <a:solidFill>
                  <a:prstClr val="white">
                    <a:lumMod val="75000"/>
                  </a:prstClr>
                </a:solidFill>
                <a:effectLst/>
                <a:uLnTx/>
                <a:uFillTx/>
                <a:latin typeface="+mn-ea"/>
                <a:ea typeface="思源黑体 CN Regular" panose="020B0500000000000000" charset="-122"/>
                <a:cs typeface="+mn-cs"/>
              </a:rPr>
              <a:t>TITLE</a:t>
            </a:r>
            <a:r>
              <a:rPr kumimoji="1" lang="zh-CN" altLang="en-US" sz="1800" b="0" i="0" u="none" strike="noStrike" kern="1200" cap="none" spc="0" normalizeH="0" baseline="0" noProof="0" dirty="0">
                <a:ln>
                  <a:noFill/>
                </a:ln>
                <a:solidFill>
                  <a:prstClr val="white">
                    <a:lumMod val="75000"/>
                  </a:prstClr>
                </a:solidFill>
                <a:effectLst/>
                <a:uLnTx/>
                <a:uFillTx/>
                <a:latin typeface="+mn-ea"/>
                <a:ea typeface="思源黑体 CN Regular" panose="020B0500000000000000" charset="-122"/>
                <a:cs typeface="+mn-cs"/>
              </a:rPr>
              <a:t> </a:t>
            </a:r>
            <a:r>
              <a:rPr kumimoji="1" lang="en-US" altLang="zh-CN" sz="1800" b="0" i="0" u="none" strike="noStrike" kern="1200" cap="none" spc="0" normalizeH="0" baseline="0" noProof="0" dirty="0">
                <a:ln>
                  <a:noFill/>
                </a:ln>
                <a:solidFill>
                  <a:prstClr val="white">
                    <a:lumMod val="75000"/>
                  </a:prstClr>
                </a:solidFill>
                <a:effectLst/>
                <a:uLnTx/>
                <a:uFillTx/>
                <a:latin typeface="+mn-ea"/>
                <a:ea typeface="思源黑体 CN Regular" panose="020B0500000000000000" charset="-122"/>
                <a:cs typeface="+mn-cs"/>
              </a:rPr>
              <a:t>HERE</a:t>
            </a:r>
            <a:endParaRPr kumimoji="1" lang="zh-CN" altLang="en-US" sz="1800" b="0" i="0" u="none" strike="noStrike" kern="1200" cap="none" spc="0" normalizeH="0" baseline="0" noProof="0" dirty="0">
              <a:ln>
                <a:noFill/>
              </a:ln>
              <a:solidFill>
                <a:prstClr val="white">
                  <a:lumMod val="75000"/>
                </a:prstClr>
              </a:solidFill>
              <a:effectLst/>
              <a:uLnTx/>
              <a:uFillTx/>
              <a:latin typeface="+mn-ea"/>
              <a:ea typeface="思源黑体 CN Regular" panose="020B0500000000000000" charset="-122"/>
              <a:cs typeface="+mn-cs"/>
            </a:endParaRPr>
          </a:p>
        </p:txBody>
      </p:sp>
      <p:sp>
        <p:nvSpPr>
          <p:cNvPr id="36" name="Rectangle 3">
            <a:extLst>
              <a:ext uri="{FF2B5EF4-FFF2-40B4-BE49-F238E27FC236}">
                <a16:creationId xmlns:a16="http://schemas.microsoft.com/office/drawing/2014/main" id="{F148395C-F52E-19F8-34CC-3679E24D4927}"/>
              </a:ext>
            </a:extLst>
          </p:cNvPr>
          <p:cNvSpPr>
            <a:spLocks noChangeArrowheads="1"/>
          </p:cNvSpPr>
          <p:nvPr/>
        </p:nvSpPr>
        <p:spPr bwMode="auto">
          <a:xfrm>
            <a:off x="5085872" y="1720841"/>
            <a:ext cx="6118841"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Arial" panose="020B0604020202020204" pitchFamily="34" charset="0"/>
              </a:rPr>
              <a:t>新一代的在线社交网络服务，如Facebook和Twitter，利用高度发达的级联关系连接世界各地的人们，大大加速了信息的</a:t>
            </a:r>
            <a:r>
              <a:rPr kumimoji="0" lang="zh-CN" altLang="zh-CN" sz="1800" b="0" i="0" u="none" strike="noStrike" cap="none" normalizeH="0" baseline="0" dirty="0">
                <a:ln>
                  <a:noFill/>
                </a:ln>
                <a:solidFill>
                  <a:srgbClr val="FF0000"/>
                </a:solidFill>
                <a:effectLst/>
                <a:latin typeface="Arial" panose="020B0604020202020204" pitchFamily="34" charset="0"/>
              </a:rPr>
              <a:t>传播速度</a:t>
            </a:r>
            <a:r>
              <a:rPr kumimoji="0" lang="zh-CN" altLang="zh-CN" sz="1800" b="0" i="0" u="none" strike="noStrike" cap="none" normalizeH="0" baseline="0" dirty="0">
                <a:ln>
                  <a:noFill/>
                </a:ln>
                <a:solidFill>
                  <a:schemeClr val="tx1"/>
                </a:solidFill>
                <a:effectLst/>
                <a:latin typeface="Arial" panose="020B0604020202020204" pitchFamily="34" charset="0"/>
              </a:rPr>
              <a:t>，并显著扩大了信息的传播范围。</a:t>
            </a:r>
            <a:endParaRPr kumimoji="0" lang="en-US"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Arial" panose="020B0604020202020204" pitchFamily="34" charset="0"/>
              </a:rPr>
              <a:t>这些平台通过算法优化内容的</a:t>
            </a:r>
            <a:r>
              <a:rPr kumimoji="0" lang="zh-CN" altLang="zh-CN" sz="1800" b="0" i="0" u="none" strike="noStrike" cap="none" normalizeH="0" baseline="0" dirty="0">
                <a:ln>
                  <a:noFill/>
                </a:ln>
                <a:solidFill>
                  <a:srgbClr val="FF0000"/>
                </a:solidFill>
                <a:effectLst/>
                <a:latin typeface="Arial" panose="020B0604020202020204" pitchFamily="34" charset="0"/>
              </a:rPr>
              <a:t>可见性</a:t>
            </a:r>
            <a:r>
              <a:rPr kumimoji="0" lang="zh-CN" altLang="zh-CN" sz="1800" b="0" i="0" u="none" strike="noStrike" cap="none" normalizeH="0" baseline="0" dirty="0">
                <a:ln>
                  <a:noFill/>
                </a:ln>
                <a:solidFill>
                  <a:schemeClr val="tx1"/>
                </a:solidFill>
                <a:effectLst/>
                <a:latin typeface="Arial" panose="020B0604020202020204" pitchFamily="34" charset="0"/>
              </a:rPr>
              <a:t>和</a:t>
            </a:r>
            <a:r>
              <a:rPr kumimoji="0" lang="zh-CN" altLang="zh-CN" sz="1800" b="0" i="0" u="none" strike="noStrike" cap="none" normalizeH="0" baseline="0" dirty="0">
                <a:ln>
                  <a:noFill/>
                </a:ln>
                <a:solidFill>
                  <a:srgbClr val="FF0000"/>
                </a:solidFill>
                <a:effectLst/>
                <a:latin typeface="Arial" panose="020B0604020202020204" pitchFamily="34" charset="0"/>
              </a:rPr>
              <a:t>互动性</a:t>
            </a:r>
            <a:r>
              <a:rPr kumimoji="0" lang="zh-CN" altLang="zh-CN" sz="1800" b="0" i="0" u="none" strike="noStrike" cap="none" normalizeH="0" baseline="0" dirty="0">
                <a:ln>
                  <a:noFill/>
                </a:ln>
                <a:solidFill>
                  <a:schemeClr val="tx1"/>
                </a:solidFill>
                <a:effectLst/>
                <a:latin typeface="Arial" panose="020B0604020202020204" pitchFamily="34" charset="0"/>
              </a:rPr>
              <a:t>，使得用户可以即时分享和接收信息，从而促进了病毒式传播效应。例如，用户可以迅速将感兴趣的内容转发给自己的关注者，这些内容再被进一步分享，形成一个</a:t>
            </a:r>
            <a:r>
              <a:rPr kumimoji="0" lang="zh-CN" altLang="zh-CN" sz="1800" b="0" i="0" u="none" strike="noStrike" cap="none" normalizeH="0" baseline="0" dirty="0">
                <a:ln>
                  <a:noFill/>
                </a:ln>
                <a:solidFill>
                  <a:srgbClr val="FF0000"/>
                </a:solidFill>
                <a:effectLst/>
                <a:latin typeface="Arial" panose="020B0604020202020204" pitchFamily="34" charset="0"/>
              </a:rPr>
              <a:t>庞大的传播网络</a:t>
            </a:r>
            <a:r>
              <a:rPr kumimoji="0" lang="zh-CN" altLang="zh-CN" sz="1800" b="0" i="0" u="none" strike="noStrike" cap="none" normalizeH="0" baseline="0" dirty="0">
                <a:ln>
                  <a:noFill/>
                </a:ln>
                <a:solidFill>
                  <a:schemeClr val="tx1"/>
                </a:solidFill>
                <a:effectLst/>
                <a:latin typeface="Arial" panose="020B0604020202020204" pitchFamily="34" charset="0"/>
              </a:rPr>
              <a:t>。</a:t>
            </a:r>
            <a:endParaRPr kumimoji="0" lang="en-US"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Arial" panose="020B0604020202020204" pitchFamily="34" charset="0"/>
              </a:rPr>
              <a:t>此外，这些社交网络还集成了各种</a:t>
            </a:r>
            <a:r>
              <a:rPr kumimoji="0" lang="zh-CN" altLang="zh-CN" sz="1800" b="0" i="0" u="none" strike="noStrike" cap="none" normalizeH="0" baseline="0" dirty="0">
                <a:ln>
                  <a:noFill/>
                </a:ln>
                <a:solidFill>
                  <a:srgbClr val="FF0000"/>
                </a:solidFill>
                <a:effectLst/>
                <a:latin typeface="Arial" panose="020B0604020202020204" pitchFamily="34" charset="0"/>
              </a:rPr>
              <a:t>多媒体功能</a:t>
            </a:r>
            <a:r>
              <a:rPr kumimoji="0" lang="zh-CN" altLang="zh-CN" sz="1800" b="0" i="0" u="none" strike="noStrike" cap="none" normalizeH="0" baseline="0" dirty="0">
                <a:ln>
                  <a:noFill/>
                </a:ln>
                <a:solidFill>
                  <a:schemeClr val="tx1"/>
                </a:solidFill>
                <a:effectLst/>
                <a:latin typeface="Arial" panose="020B0604020202020204" pitchFamily="34" charset="0"/>
              </a:rPr>
              <a:t>，如视频直播、故事功能和即时消息，使得内容形式多样化，进一步增强了用户的参与度和互动频率。</a:t>
            </a:r>
          </a:p>
        </p:txBody>
      </p:sp>
    </p:spTree>
    <p:extLst>
      <p:ext uri="{BB962C8B-B14F-4D97-AF65-F5344CB8AC3E}">
        <p14:creationId xmlns:p14="http://schemas.microsoft.com/office/powerpoint/2010/main" val="81042677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34DE17-1D4E-608B-CBFF-5D4B4B2C2BA8}"/>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4222D831-6D76-0A8F-7224-4952AEF8F14C}"/>
              </a:ext>
            </a:extLst>
          </p:cNvPr>
          <p:cNvSpPr txBox="1"/>
          <p:nvPr/>
        </p:nvSpPr>
        <p:spPr>
          <a:xfrm>
            <a:off x="1151904" y="237507"/>
            <a:ext cx="418576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dirty="0">
                <a:solidFill>
                  <a:srgbClr val="FF0000"/>
                </a:solidFill>
              </a:rPr>
              <a:t>媒体在在线社交网络中的传播</a:t>
            </a:r>
            <a:endParaRPr kumimoji="1" lang="zh-CN" altLang="en-US" sz="2400" b="0" i="0" u="none" strike="noStrike" kern="1200" cap="none" spc="0" normalizeH="0" baseline="0" noProof="0" dirty="0">
              <a:ln>
                <a:noFill/>
              </a:ln>
              <a:solidFill>
                <a:srgbClr val="FF0000"/>
              </a:solidFill>
              <a:effectLst/>
              <a:uLnTx/>
              <a:uFillTx/>
              <a:latin typeface="+mn-ea"/>
              <a:ea typeface="思源黑体 CN Regular" panose="020B0500000000000000" charset="-122"/>
              <a:cs typeface="+mn-cs"/>
            </a:endParaRPr>
          </a:p>
        </p:txBody>
      </p:sp>
      <p:grpSp>
        <p:nvGrpSpPr>
          <p:cNvPr id="43" name="组合 42">
            <a:extLst>
              <a:ext uri="{FF2B5EF4-FFF2-40B4-BE49-F238E27FC236}">
                <a16:creationId xmlns:a16="http://schemas.microsoft.com/office/drawing/2014/main" id="{FE273078-EB41-79F1-9DBE-C413A4306DEC}"/>
              </a:ext>
            </a:extLst>
          </p:cNvPr>
          <p:cNvGrpSpPr/>
          <p:nvPr/>
        </p:nvGrpSpPr>
        <p:grpSpPr>
          <a:xfrm>
            <a:off x="1022591" y="3691270"/>
            <a:ext cx="1608881" cy="2152893"/>
            <a:chOff x="1022591" y="3691270"/>
            <a:chExt cx="1608881" cy="2152893"/>
          </a:xfrm>
        </p:grpSpPr>
        <p:sp>
          <p:nvSpPr>
            <p:cNvPr id="3" name="矩形 2">
              <a:extLst>
                <a:ext uri="{FF2B5EF4-FFF2-40B4-BE49-F238E27FC236}">
                  <a16:creationId xmlns:a16="http://schemas.microsoft.com/office/drawing/2014/main" id="{F923C76C-3C71-044B-15F6-381FEDE44DE0}"/>
                </a:ext>
              </a:extLst>
            </p:cNvPr>
            <p:cNvSpPr/>
            <p:nvPr/>
          </p:nvSpPr>
          <p:spPr>
            <a:xfrm>
              <a:off x="1022591" y="3691270"/>
              <a:ext cx="1608881" cy="2152893"/>
            </a:xfrm>
            <a:prstGeom prst="rect">
              <a:avLst/>
            </a:prstGeom>
            <a:solidFill>
              <a:schemeClr val="bg1"/>
            </a:solidFill>
            <a:ln>
              <a:noFill/>
            </a:ln>
            <a:effectLst>
              <a:outerShdw blurRad="152400" sx="102000" sy="102000" algn="ctr" rotWithShape="0">
                <a:schemeClr val="tx1">
                  <a:lumMod val="75000"/>
                  <a:lumOff val="2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ea typeface="思源黑体 CN Regular" panose="020B0500000000000000" charset="-122"/>
                <a:cs typeface="+mn-cs"/>
              </a:endParaRPr>
            </a:p>
          </p:txBody>
        </p:sp>
        <p:grpSp>
          <p:nvGrpSpPr>
            <p:cNvPr id="4" name="Group 107">
              <a:extLst>
                <a:ext uri="{FF2B5EF4-FFF2-40B4-BE49-F238E27FC236}">
                  <a16:creationId xmlns:a16="http://schemas.microsoft.com/office/drawing/2014/main" id="{5FEC397A-566B-488B-99E6-B235E861E928}"/>
                </a:ext>
              </a:extLst>
            </p:cNvPr>
            <p:cNvGrpSpPr/>
            <p:nvPr/>
          </p:nvGrpSpPr>
          <p:grpSpPr>
            <a:xfrm>
              <a:off x="1605980" y="3953147"/>
              <a:ext cx="342670" cy="383570"/>
              <a:chOff x="3471863" y="1916113"/>
              <a:chExt cx="492125" cy="550863"/>
            </a:xfrm>
            <a:solidFill>
              <a:schemeClr val="tx2"/>
            </a:solidFill>
          </p:grpSpPr>
          <p:sp>
            <p:nvSpPr>
              <p:cNvPr id="5" name="Freeform 70">
                <a:extLst>
                  <a:ext uri="{FF2B5EF4-FFF2-40B4-BE49-F238E27FC236}">
                    <a16:creationId xmlns:a16="http://schemas.microsoft.com/office/drawing/2014/main" id="{35CB42BD-93E1-B364-D50F-03B9A0E0248B}"/>
                  </a:ext>
                </a:extLst>
              </p:cNvPr>
              <p:cNvSpPr>
                <a:spLocks noEditPoints="1"/>
              </p:cNvSpPr>
              <p:nvPr/>
            </p:nvSpPr>
            <p:spPr bwMode="auto">
              <a:xfrm>
                <a:off x="3633788" y="1916113"/>
                <a:ext cx="330200" cy="330200"/>
              </a:xfrm>
              <a:custGeom>
                <a:avLst/>
                <a:gdLst>
                  <a:gd name="T0" fmla="*/ 958 w 2077"/>
                  <a:gd name="T1" fmla="*/ 277 h 2076"/>
                  <a:gd name="T2" fmla="*/ 796 w 2077"/>
                  <a:gd name="T3" fmla="*/ 377 h 2076"/>
                  <a:gd name="T4" fmla="*/ 576 w 2077"/>
                  <a:gd name="T5" fmla="*/ 455 h 2076"/>
                  <a:gd name="T6" fmla="*/ 456 w 2077"/>
                  <a:gd name="T7" fmla="*/ 350 h 2076"/>
                  <a:gd name="T8" fmla="*/ 457 w 2077"/>
                  <a:gd name="T9" fmla="*/ 573 h 2076"/>
                  <a:gd name="T10" fmla="*/ 379 w 2077"/>
                  <a:gd name="T11" fmla="*/ 793 h 2076"/>
                  <a:gd name="T12" fmla="*/ 281 w 2077"/>
                  <a:gd name="T13" fmla="*/ 955 h 2076"/>
                  <a:gd name="T14" fmla="*/ 142 w 2077"/>
                  <a:gd name="T15" fmla="*/ 1105 h 2076"/>
                  <a:gd name="T16" fmla="*/ 300 w 2077"/>
                  <a:gd name="T17" fmla="*/ 1120 h 2076"/>
                  <a:gd name="T18" fmla="*/ 400 w 2077"/>
                  <a:gd name="T19" fmla="*/ 1331 h 2076"/>
                  <a:gd name="T20" fmla="*/ 446 w 2077"/>
                  <a:gd name="T21" fmla="*/ 1515 h 2076"/>
                  <a:gd name="T22" fmla="*/ 459 w 2077"/>
                  <a:gd name="T23" fmla="*/ 1723 h 2076"/>
                  <a:gd name="T24" fmla="*/ 591 w 2077"/>
                  <a:gd name="T25" fmla="*/ 1612 h 2076"/>
                  <a:gd name="T26" fmla="*/ 846 w 2077"/>
                  <a:gd name="T27" fmla="*/ 1714 h 2076"/>
                  <a:gd name="T28" fmla="*/ 957 w 2077"/>
                  <a:gd name="T29" fmla="*/ 1922 h 2076"/>
                  <a:gd name="T30" fmla="*/ 1111 w 2077"/>
                  <a:gd name="T31" fmla="*/ 1934 h 2076"/>
                  <a:gd name="T32" fmla="*/ 1130 w 2077"/>
                  <a:gd name="T33" fmla="*/ 1759 h 2076"/>
                  <a:gd name="T34" fmla="*/ 1382 w 2077"/>
                  <a:gd name="T35" fmla="*/ 1650 h 2076"/>
                  <a:gd name="T36" fmla="*/ 1608 w 2077"/>
                  <a:gd name="T37" fmla="*/ 1720 h 2076"/>
                  <a:gd name="T38" fmla="*/ 1723 w 2077"/>
                  <a:gd name="T39" fmla="*/ 1623 h 2076"/>
                  <a:gd name="T40" fmla="*/ 1613 w 2077"/>
                  <a:gd name="T41" fmla="*/ 1464 h 2076"/>
                  <a:gd name="T42" fmla="*/ 1730 w 2077"/>
                  <a:gd name="T43" fmla="*/ 1175 h 2076"/>
                  <a:gd name="T44" fmla="*/ 1929 w 2077"/>
                  <a:gd name="T45" fmla="*/ 1118 h 2076"/>
                  <a:gd name="T46" fmla="*/ 1934 w 2077"/>
                  <a:gd name="T47" fmla="*/ 962 h 2076"/>
                  <a:gd name="T48" fmla="*/ 1747 w 2077"/>
                  <a:gd name="T49" fmla="*/ 934 h 2076"/>
                  <a:gd name="T50" fmla="*/ 1624 w 2077"/>
                  <a:gd name="T51" fmla="*/ 648 h 2076"/>
                  <a:gd name="T52" fmla="*/ 1728 w 2077"/>
                  <a:gd name="T53" fmla="*/ 463 h 2076"/>
                  <a:gd name="T54" fmla="*/ 1616 w 2077"/>
                  <a:gd name="T55" fmla="*/ 350 h 2076"/>
                  <a:gd name="T56" fmla="*/ 1449 w 2077"/>
                  <a:gd name="T57" fmla="*/ 461 h 2076"/>
                  <a:gd name="T58" fmla="*/ 1159 w 2077"/>
                  <a:gd name="T59" fmla="*/ 341 h 2076"/>
                  <a:gd name="T60" fmla="*/ 1119 w 2077"/>
                  <a:gd name="T61" fmla="*/ 145 h 2076"/>
                  <a:gd name="T62" fmla="*/ 1139 w 2077"/>
                  <a:gd name="T63" fmla="*/ 3 h 2076"/>
                  <a:gd name="T64" fmla="*/ 1260 w 2077"/>
                  <a:gd name="T65" fmla="*/ 152 h 2076"/>
                  <a:gd name="T66" fmla="*/ 1547 w 2077"/>
                  <a:gd name="T67" fmla="*/ 227 h 2076"/>
                  <a:gd name="T68" fmla="*/ 1705 w 2077"/>
                  <a:gd name="T69" fmla="*/ 239 h 2076"/>
                  <a:gd name="T70" fmla="*/ 1866 w 2077"/>
                  <a:gd name="T71" fmla="*/ 474 h 2076"/>
                  <a:gd name="T72" fmla="*/ 1819 w 2077"/>
                  <a:gd name="T73" fmla="*/ 714 h 2076"/>
                  <a:gd name="T74" fmla="*/ 2032 w 2077"/>
                  <a:gd name="T75" fmla="*/ 861 h 2076"/>
                  <a:gd name="T76" fmla="*/ 2065 w 2077"/>
                  <a:gd name="T77" fmla="*/ 1165 h 2076"/>
                  <a:gd name="T78" fmla="*/ 1925 w 2077"/>
                  <a:gd name="T79" fmla="*/ 1259 h 2076"/>
                  <a:gd name="T80" fmla="*/ 1852 w 2077"/>
                  <a:gd name="T81" fmla="*/ 1551 h 2076"/>
                  <a:gd name="T82" fmla="*/ 1821 w 2077"/>
                  <a:gd name="T83" fmla="*/ 1722 h 2076"/>
                  <a:gd name="T84" fmla="*/ 1592 w 2077"/>
                  <a:gd name="T85" fmla="*/ 1863 h 2076"/>
                  <a:gd name="T86" fmla="*/ 1361 w 2077"/>
                  <a:gd name="T87" fmla="*/ 1818 h 2076"/>
                  <a:gd name="T88" fmla="*/ 1216 w 2077"/>
                  <a:gd name="T89" fmla="*/ 2031 h 2076"/>
                  <a:gd name="T90" fmla="*/ 910 w 2077"/>
                  <a:gd name="T91" fmla="*/ 2064 h 2076"/>
                  <a:gd name="T92" fmla="*/ 817 w 2077"/>
                  <a:gd name="T93" fmla="*/ 1852 h 2076"/>
                  <a:gd name="T94" fmla="*/ 508 w 2077"/>
                  <a:gd name="T95" fmla="*/ 1857 h 2076"/>
                  <a:gd name="T96" fmla="*/ 354 w 2077"/>
                  <a:gd name="T97" fmla="*/ 1820 h 2076"/>
                  <a:gd name="T98" fmla="*/ 216 w 2077"/>
                  <a:gd name="T99" fmla="*/ 1577 h 2076"/>
                  <a:gd name="T100" fmla="*/ 240 w 2077"/>
                  <a:gd name="T101" fmla="*/ 1311 h 2076"/>
                  <a:gd name="T102" fmla="*/ 26 w 2077"/>
                  <a:gd name="T103" fmla="*/ 1192 h 2076"/>
                  <a:gd name="T104" fmla="*/ 26 w 2077"/>
                  <a:gd name="T105" fmla="*/ 884 h 2076"/>
                  <a:gd name="T106" fmla="*/ 246 w 2077"/>
                  <a:gd name="T107" fmla="*/ 748 h 2076"/>
                  <a:gd name="T108" fmla="*/ 211 w 2077"/>
                  <a:gd name="T109" fmla="*/ 474 h 2076"/>
                  <a:gd name="T110" fmla="*/ 372 w 2077"/>
                  <a:gd name="T111" fmla="*/ 239 h 2076"/>
                  <a:gd name="T112" fmla="*/ 530 w 2077"/>
                  <a:gd name="T113" fmla="*/ 227 h 2076"/>
                  <a:gd name="T114" fmla="*/ 817 w 2077"/>
                  <a:gd name="T115" fmla="*/ 224 h 2076"/>
                  <a:gd name="T116" fmla="*/ 910 w 2077"/>
                  <a:gd name="T117" fmla="*/ 12 h 2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77" h="2076">
                    <a:moveTo>
                      <a:pt x="971" y="140"/>
                    </a:moveTo>
                    <a:lnTo>
                      <a:pt x="967" y="140"/>
                    </a:lnTo>
                    <a:lnTo>
                      <a:pt x="964" y="142"/>
                    </a:lnTo>
                    <a:lnTo>
                      <a:pt x="961" y="145"/>
                    </a:lnTo>
                    <a:lnTo>
                      <a:pt x="959" y="149"/>
                    </a:lnTo>
                    <a:lnTo>
                      <a:pt x="958" y="152"/>
                    </a:lnTo>
                    <a:lnTo>
                      <a:pt x="958" y="277"/>
                    </a:lnTo>
                    <a:lnTo>
                      <a:pt x="956" y="296"/>
                    </a:lnTo>
                    <a:lnTo>
                      <a:pt x="948" y="314"/>
                    </a:lnTo>
                    <a:lnTo>
                      <a:pt x="936" y="329"/>
                    </a:lnTo>
                    <a:lnTo>
                      <a:pt x="920" y="340"/>
                    </a:lnTo>
                    <a:lnTo>
                      <a:pt x="902" y="346"/>
                    </a:lnTo>
                    <a:lnTo>
                      <a:pt x="849" y="360"/>
                    </a:lnTo>
                    <a:lnTo>
                      <a:pt x="796" y="377"/>
                    </a:lnTo>
                    <a:lnTo>
                      <a:pt x="745" y="397"/>
                    </a:lnTo>
                    <a:lnTo>
                      <a:pt x="697" y="422"/>
                    </a:lnTo>
                    <a:lnTo>
                      <a:pt x="649" y="451"/>
                    </a:lnTo>
                    <a:lnTo>
                      <a:pt x="631" y="460"/>
                    </a:lnTo>
                    <a:lnTo>
                      <a:pt x="612" y="463"/>
                    </a:lnTo>
                    <a:lnTo>
                      <a:pt x="594" y="461"/>
                    </a:lnTo>
                    <a:lnTo>
                      <a:pt x="576" y="455"/>
                    </a:lnTo>
                    <a:lnTo>
                      <a:pt x="561" y="443"/>
                    </a:lnTo>
                    <a:lnTo>
                      <a:pt x="471" y="352"/>
                    </a:lnTo>
                    <a:lnTo>
                      <a:pt x="468" y="350"/>
                    </a:lnTo>
                    <a:lnTo>
                      <a:pt x="465" y="349"/>
                    </a:lnTo>
                    <a:lnTo>
                      <a:pt x="462" y="349"/>
                    </a:lnTo>
                    <a:lnTo>
                      <a:pt x="459" y="349"/>
                    </a:lnTo>
                    <a:lnTo>
                      <a:pt x="456" y="350"/>
                    </a:lnTo>
                    <a:lnTo>
                      <a:pt x="453" y="352"/>
                    </a:lnTo>
                    <a:lnTo>
                      <a:pt x="356" y="450"/>
                    </a:lnTo>
                    <a:lnTo>
                      <a:pt x="353" y="456"/>
                    </a:lnTo>
                    <a:lnTo>
                      <a:pt x="353" y="462"/>
                    </a:lnTo>
                    <a:lnTo>
                      <a:pt x="356" y="467"/>
                    </a:lnTo>
                    <a:lnTo>
                      <a:pt x="446" y="557"/>
                    </a:lnTo>
                    <a:lnTo>
                      <a:pt x="457" y="573"/>
                    </a:lnTo>
                    <a:lnTo>
                      <a:pt x="465" y="591"/>
                    </a:lnTo>
                    <a:lnTo>
                      <a:pt x="466" y="610"/>
                    </a:lnTo>
                    <a:lnTo>
                      <a:pt x="462" y="629"/>
                    </a:lnTo>
                    <a:lnTo>
                      <a:pt x="454" y="645"/>
                    </a:lnTo>
                    <a:lnTo>
                      <a:pt x="425" y="693"/>
                    </a:lnTo>
                    <a:lnTo>
                      <a:pt x="400" y="742"/>
                    </a:lnTo>
                    <a:lnTo>
                      <a:pt x="379" y="793"/>
                    </a:lnTo>
                    <a:lnTo>
                      <a:pt x="362" y="845"/>
                    </a:lnTo>
                    <a:lnTo>
                      <a:pt x="350" y="899"/>
                    </a:lnTo>
                    <a:lnTo>
                      <a:pt x="343" y="918"/>
                    </a:lnTo>
                    <a:lnTo>
                      <a:pt x="332" y="933"/>
                    </a:lnTo>
                    <a:lnTo>
                      <a:pt x="317" y="945"/>
                    </a:lnTo>
                    <a:lnTo>
                      <a:pt x="300" y="952"/>
                    </a:lnTo>
                    <a:lnTo>
                      <a:pt x="281" y="955"/>
                    </a:lnTo>
                    <a:lnTo>
                      <a:pt x="153" y="955"/>
                    </a:lnTo>
                    <a:lnTo>
                      <a:pt x="150" y="955"/>
                    </a:lnTo>
                    <a:lnTo>
                      <a:pt x="147" y="958"/>
                    </a:lnTo>
                    <a:lnTo>
                      <a:pt x="144" y="961"/>
                    </a:lnTo>
                    <a:lnTo>
                      <a:pt x="143" y="964"/>
                    </a:lnTo>
                    <a:lnTo>
                      <a:pt x="142" y="967"/>
                    </a:lnTo>
                    <a:lnTo>
                      <a:pt x="142" y="1105"/>
                    </a:lnTo>
                    <a:lnTo>
                      <a:pt x="143" y="1109"/>
                    </a:lnTo>
                    <a:lnTo>
                      <a:pt x="144" y="1113"/>
                    </a:lnTo>
                    <a:lnTo>
                      <a:pt x="147" y="1115"/>
                    </a:lnTo>
                    <a:lnTo>
                      <a:pt x="150" y="1117"/>
                    </a:lnTo>
                    <a:lnTo>
                      <a:pt x="153" y="1118"/>
                    </a:lnTo>
                    <a:lnTo>
                      <a:pt x="281" y="1118"/>
                    </a:lnTo>
                    <a:lnTo>
                      <a:pt x="300" y="1120"/>
                    </a:lnTo>
                    <a:lnTo>
                      <a:pt x="317" y="1128"/>
                    </a:lnTo>
                    <a:lnTo>
                      <a:pt x="332" y="1140"/>
                    </a:lnTo>
                    <a:lnTo>
                      <a:pt x="343" y="1156"/>
                    </a:lnTo>
                    <a:lnTo>
                      <a:pt x="350" y="1174"/>
                    </a:lnTo>
                    <a:lnTo>
                      <a:pt x="362" y="1228"/>
                    </a:lnTo>
                    <a:lnTo>
                      <a:pt x="379" y="1280"/>
                    </a:lnTo>
                    <a:lnTo>
                      <a:pt x="400" y="1331"/>
                    </a:lnTo>
                    <a:lnTo>
                      <a:pt x="425" y="1379"/>
                    </a:lnTo>
                    <a:lnTo>
                      <a:pt x="454" y="1427"/>
                    </a:lnTo>
                    <a:lnTo>
                      <a:pt x="462" y="1445"/>
                    </a:lnTo>
                    <a:lnTo>
                      <a:pt x="467" y="1464"/>
                    </a:lnTo>
                    <a:lnTo>
                      <a:pt x="465" y="1483"/>
                    </a:lnTo>
                    <a:lnTo>
                      <a:pt x="457" y="1500"/>
                    </a:lnTo>
                    <a:lnTo>
                      <a:pt x="446" y="1515"/>
                    </a:lnTo>
                    <a:lnTo>
                      <a:pt x="356" y="1606"/>
                    </a:lnTo>
                    <a:lnTo>
                      <a:pt x="353" y="1611"/>
                    </a:lnTo>
                    <a:lnTo>
                      <a:pt x="353" y="1617"/>
                    </a:lnTo>
                    <a:lnTo>
                      <a:pt x="356" y="1623"/>
                    </a:lnTo>
                    <a:lnTo>
                      <a:pt x="453" y="1720"/>
                    </a:lnTo>
                    <a:lnTo>
                      <a:pt x="456" y="1722"/>
                    </a:lnTo>
                    <a:lnTo>
                      <a:pt x="459" y="1723"/>
                    </a:lnTo>
                    <a:lnTo>
                      <a:pt x="462" y="1724"/>
                    </a:lnTo>
                    <a:lnTo>
                      <a:pt x="465" y="1723"/>
                    </a:lnTo>
                    <a:lnTo>
                      <a:pt x="468" y="1722"/>
                    </a:lnTo>
                    <a:lnTo>
                      <a:pt x="471" y="1720"/>
                    </a:lnTo>
                    <a:lnTo>
                      <a:pt x="559" y="1630"/>
                    </a:lnTo>
                    <a:lnTo>
                      <a:pt x="574" y="1619"/>
                    </a:lnTo>
                    <a:lnTo>
                      <a:pt x="591" y="1612"/>
                    </a:lnTo>
                    <a:lnTo>
                      <a:pt x="609" y="1610"/>
                    </a:lnTo>
                    <a:lnTo>
                      <a:pt x="629" y="1614"/>
                    </a:lnTo>
                    <a:lnTo>
                      <a:pt x="648" y="1622"/>
                    </a:lnTo>
                    <a:lnTo>
                      <a:pt x="695" y="1651"/>
                    </a:lnTo>
                    <a:lnTo>
                      <a:pt x="744" y="1676"/>
                    </a:lnTo>
                    <a:lnTo>
                      <a:pt x="795" y="1697"/>
                    </a:lnTo>
                    <a:lnTo>
                      <a:pt x="846" y="1714"/>
                    </a:lnTo>
                    <a:lnTo>
                      <a:pt x="900" y="1726"/>
                    </a:lnTo>
                    <a:lnTo>
                      <a:pt x="919" y="1733"/>
                    </a:lnTo>
                    <a:lnTo>
                      <a:pt x="935" y="1744"/>
                    </a:lnTo>
                    <a:lnTo>
                      <a:pt x="947" y="1759"/>
                    </a:lnTo>
                    <a:lnTo>
                      <a:pt x="955" y="1776"/>
                    </a:lnTo>
                    <a:lnTo>
                      <a:pt x="957" y="1796"/>
                    </a:lnTo>
                    <a:lnTo>
                      <a:pt x="957" y="1922"/>
                    </a:lnTo>
                    <a:lnTo>
                      <a:pt x="958" y="1926"/>
                    </a:lnTo>
                    <a:lnTo>
                      <a:pt x="959" y="1929"/>
                    </a:lnTo>
                    <a:lnTo>
                      <a:pt x="963" y="1932"/>
                    </a:lnTo>
                    <a:lnTo>
                      <a:pt x="966" y="1934"/>
                    </a:lnTo>
                    <a:lnTo>
                      <a:pt x="970" y="1934"/>
                    </a:lnTo>
                    <a:lnTo>
                      <a:pt x="1108" y="1934"/>
                    </a:lnTo>
                    <a:lnTo>
                      <a:pt x="1111" y="1934"/>
                    </a:lnTo>
                    <a:lnTo>
                      <a:pt x="1114" y="1932"/>
                    </a:lnTo>
                    <a:lnTo>
                      <a:pt x="1118" y="1929"/>
                    </a:lnTo>
                    <a:lnTo>
                      <a:pt x="1119" y="1926"/>
                    </a:lnTo>
                    <a:lnTo>
                      <a:pt x="1120" y="1922"/>
                    </a:lnTo>
                    <a:lnTo>
                      <a:pt x="1120" y="1796"/>
                    </a:lnTo>
                    <a:lnTo>
                      <a:pt x="1123" y="1776"/>
                    </a:lnTo>
                    <a:lnTo>
                      <a:pt x="1130" y="1759"/>
                    </a:lnTo>
                    <a:lnTo>
                      <a:pt x="1142" y="1744"/>
                    </a:lnTo>
                    <a:lnTo>
                      <a:pt x="1158" y="1733"/>
                    </a:lnTo>
                    <a:lnTo>
                      <a:pt x="1177" y="1726"/>
                    </a:lnTo>
                    <a:lnTo>
                      <a:pt x="1231" y="1714"/>
                    </a:lnTo>
                    <a:lnTo>
                      <a:pt x="1282" y="1697"/>
                    </a:lnTo>
                    <a:lnTo>
                      <a:pt x="1333" y="1676"/>
                    </a:lnTo>
                    <a:lnTo>
                      <a:pt x="1382" y="1650"/>
                    </a:lnTo>
                    <a:lnTo>
                      <a:pt x="1430" y="1622"/>
                    </a:lnTo>
                    <a:lnTo>
                      <a:pt x="1447" y="1614"/>
                    </a:lnTo>
                    <a:lnTo>
                      <a:pt x="1466" y="1610"/>
                    </a:lnTo>
                    <a:lnTo>
                      <a:pt x="1485" y="1611"/>
                    </a:lnTo>
                    <a:lnTo>
                      <a:pt x="1503" y="1619"/>
                    </a:lnTo>
                    <a:lnTo>
                      <a:pt x="1518" y="1630"/>
                    </a:lnTo>
                    <a:lnTo>
                      <a:pt x="1608" y="1720"/>
                    </a:lnTo>
                    <a:lnTo>
                      <a:pt x="1611" y="1722"/>
                    </a:lnTo>
                    <a:lnTo>
                      <a:pt x="1614" y="1723"/>
                    </a:lnTo>
                    <a:lnTo>
                      <a:pt x="1617" y="1724"/>
                    </a:lnTo>
                    <a:lnTo>
                      <a:pt x="1619" y="1723"/>
                    </a:lnTo>
                    <a:lnTo>
                      <a:pt x="1622" y="1722"/>
                    </a:lnTo>
                    <a:lnTo>
                      <a:pt x="1625" y="1720"/>
                    </a:lnTo>
                    <a:lnTo>
                      <a:pt x="1723" y="1623"/>
                    </a:lnTo>
                    <a:lnTo>
                      <a:pt x="1726" y="1618"/>
                    </a:lnTo>
                    <a:lnTo>
                      <a:pt x="1726" y="1611"/>
                    </a:lnTo>
                    <a:lnTo>
                      <a:pt x="1723" y="1606"/>
                    </a:lnTo>
                    <a:lnTo>
                      <a:pt x="1633" y="1516"/>
                    </a:lnTo>
                    <a:lnTo>
                      <a:pt x="1621" y="1501"/>
                    </a:lnTo>
                    <a:lnTo>
                      <a:pt x="1615" y="1483"/>
                    </a:lnTo>
                    <a:lnTo>
                      <a:pt x="1613" y="1464"/>
                    </a:lnTo>
                    <a:lnTo>
                      <a:pt x="1616" y="1446"/>
                    </a:lnTo>
                    <a:lnTo>
                      <a:pt x="1624" y="1428"/>
                    </a:lnTo>
                    <a:lnTo>
                      <a:pt x="1654" y="1380"/>
                    </a:lnTo>
                    <a:lnTo>
                      <a:pt x="1679" y="1332"/>
                    </a:lnTo>
                    <a:lnTo>
                      <a:pt x="1700" y="1281"/>
                    </a:lnTo>
                    <a:lnTo>
                      <a:pt x="1717" y="1229"/>
                    </a:lnTo>
                    <a:lnTo>
                      <a:pt x="1730" y="1175"/>
                    </a:lnTo>
                    <a:lnTo>
                      <a:pt x="1736" y="1156"/>
                    </a:lnTo>
                    <a:lnTo>
                      <a:pt x="1747" y="1141"/>
                    </a:lnTo>
                    <a:lnTo>
                      <a:pt x="1761" y="1128"/>
                    </a:lnTo>
                    <a:lnTo>
                      <a:pt x="1779" y="1121"/>
                    </a:lnTo>
                    <a:lnTo>
                      <a:pt x="1798" y="1119"/>
                    </a:lnTo>
                    <a:lnTo>
                      <a:pt x="1925" y="1119"/>
                    </a:lnTo>
                    <a:lnTo>
                      <a:pt x="1929" y="1118"/>
                    </a:lnTo>
                    <a:lnTo>
                      <a:pt x="1932" y="1117"/>
                    </a:lnTo>
                    <a:lnTo>
                      <a:pt x="1934" y="1114"/>
                    </a:lnTo>
                    <a:lnTo>
                      <a:pt x="1936" y="1110"/>
                    </a:lnTo>
                    <a:lnTo>
                      <a:pt x="1936" y="1107"/>
                    </a:lnTo>
                    <a:lnTo>
                      <a:pt x="1936" y="969"/>
                    </a:lnTo>
                    <a:lnTo>
                      <a:pt x="1936" y="965"/>
                    </a:lnTo>
                    <a:lnTo>
                      <a:pt x="1934" y="962"/>
                    </a:lnTo>
                    <a:lnTo>
                      <a:pt x="1932" y="959"/>
                    </a:lnTo>
                    <a:lnTo>
                      <a:pt x="1929" y="958"/>
                    </a:lnTo>
                    <a:lnTo>
                      <a:pt x="1925" y="957"/>
                    </a:lnTo>
                    <a:lnTo>
                      <a:pt x="1798" y="957"/>
                    </a:lnTo>
                    <a:lnTo>
                      <a:pt x="1779" y="954"/>
                    </a:lnTo>
                    <a:lnTo>
                      <a:pt x="1761" y="946"/>
                    </a:lnTo>
                    <a:lnTo>
                      <a:pt x="1747" y="934"/>
                    </a:lnTo>
                    <a:lnTo>
                      <a:pt x="1736" y="919"/>
                    </a:lnTo>
                    <a:lnTo>
                      <a:pt x="1730" y="900"/>
                    </a:lnTo>
                    <a:lnTo>
                      <a:pt x="1716" y="847"/>
                    </a:lnTo>
                    <a:lnTo>
                      <a:pt x="1699" y="794"/>
                    </a:lnTo>
                    <a:lnTo>
                      <a:pt x="1678" y="744"/>
                    </a:lnTo>
                    <a:lnTo>
                      <a:pt x="1654" y="694"/>
                    </a:lnTo>
                    <a:lnTo>
                      <a:pt x="1624" y="648"/>
                    </a:lnTo>
                    <a:lnTo>
                      <a:pt x="1616" y="630"/>
                    </a:lnTo>
                    <a:lnTo>
                      <a:pt x="1613" y="611"/>
                    </a:lnTo>
                    <a:lnTo>
                      <a:pt x="1615" y="592"/>
                    </a:lnTo>
                    <a:lnTo>
                      <a:pt x="1621" y="574"/>
                    </a:lnTo>
                    <a:lnTo>
                      <a:pt x="1633" y="559"/>
                    </a:lnTo>
                    <a:lnTo>
                      <a:pt x="1724" y="468"/>
                    </a:lnTo>
                    <a:lnTo>
                      <a:pt x="1728" y="463"/>
                    </a:lnTo>
                    <a:lnTo>
                      <a:pt x="1728" y="457"/>
                    </a:lnTo>
                    <a:lnTo>
                      <a:pt x="1724" y="451"/>
                    </a:lnTo>
                    <a:lnTo>
                      <a:pt x="1626" y="354"/>
                    </a:lnTo>
                    <a:lnTo>
                      <a:pt x="1623" y="351"/>
                    </a:lnTo>
                    <a:lnTo>
                      <a:pt x="1621" y="350"/>
                    </a:lnTo>
                    <a:lnTo>
                      <a:pt x="1618" y="350"/>
                    </a:lnTo>
                    <a:lnTo>
                      <a:pt x="1616" y="350"/>
                    </a:lnTo>
                    <a:lnTo>
                      <a:pt x="1613" y="351"/>
                    </a:lnTo>
                    <a:lnTo>
                      <a:pt x="1609" y="354"/>
                    </a:lnTo>
                    <a:lnTo>
                      <a:pt x="1520" y="444"/>
                    </a:lnTo>
                    <a:lnTo>
                      <a:pt x="1504" y="456"/>
                    </a:lnTo>
                    <a:lnTo>
                      <a:pt x="1486" y="462"/>
                    </a:lnTo>
                    <a:lnTo>
                      <a:pt x="1467" y="464"/>
                    </a:lnTo>
                    <a:lnTo>
                      <a:pt x="1449" y="461"/>
                    </a:lnTo>
                    <a:lnTo>
                      <a:pt x="1431" y="452"/>
                    </a:lnTo>
                    <a:lnTo>
                      <a:pt x="1384" y="423"/>
                    </a:lnTo>
                    <a:lnTo>
                      <a:pt x="1335" y="399"/>
                    </a:lnTo>
                    <a:lnTo>
                      <a:pt x="1284" y="378"/>
                    </a:lnTo>
                    <a:lnTo>
                      <a:pt x="1232" y="361"/>
                    </a:lnTo>
                    <a:lnTo>
                      <a:pt x="1178" y="348"/>
                    </a:lnTo>
                    <a:lnTo>
                      <a:pt x="1159" y="341"/>
                    </a:lnTo>
                    <a:lnTo>
                      <a:pt x="1143" y="330"/>
                    </a:lnTo>
                    <a:lnTo>
                      <a:pt x="1131" y="315"/>
                    </a:lnTo>
                    <a:lnTo>
                      <a:pt x="1124" y="298"/>
                    </a:lnTo>
                    <a:lnTo>
                      <a:pt x="1121" y="278"/>
                    </a:lnTo>
                    <a:lnTo>
                      <a:pt x="1121" y="152"/>
                    </a:lnTo>
                    <a:lnTo>
                      <a:pt x="1121" y="149"/>
                    </a:lnTo>
                    <a:lnTo>
                      <a:pt x="1119" y="145"/>
                    </a:lnTo>
                    <a:lnTo>
                      <a:pt x="1117" y="142"/>
                    </a:lnTo>
                    <a:lnTo>
                      <a:pt x="1112" y="140"/>
                    </a:lnTo>
                    <a:lnTo>
                      <a:pt x="1109" y="140"/>
                    </a:lnTo>
                    <a:lnTo>
                      <a:pt x="971" y="140"/>
                    </a:lnTo>
                    <a:close/>
                    <a:moveTo>
                      <a:pt x="970" y="0"/>
                    </a:moveTo>
                    <a:lnTo>
                      <a:pt x="1108" y="0"/>
                    </a:lnTo>
                    <a:lnTo>
                      <a:pt x="1139" y="3"/>
                    </a:lnTo>
                    <a:lnTo>
                      <a:pt x="1167" y="12"/>
                    </a:lnTo>
                    <a:lnTo>
                      <a:pt x="1193" y="25"/>
                    </a:lnTo>
                    <a:lnTo>
                      <a:pt x="1216" y="44"/>
                    </a:lnTo>
                    <a:lnTo>
                      <a:pt x="1234" y="66"/>
                    </a:lnTo>
                    <a:lnTo>
                      <a:pt x="1248" y="93"/>
                    </a:lnTo>
                    <a:lnTo>
                      <a:pt x="1257" y="121"/>
                    </a:lnTo>
                    <a:lnTo>
                      <a:pt x="1260" y="152"/>
                    </a:lnTo>
                    <a:lnTo>
                      <a:pt x="1260" y="223"/>
                    </a:lnTo>
                    <a:lnTo>
                      <a:pt x="1329" y="245"/>
                    </a:lnTo>
                    <a:lnTo>
                      <a:pt x="1394" y="272"/>
                    </a:lnTo>
                    <a:lnTo>
                      <a:pt x="1457" y="305"/>
                    </a:lnTo>
                    <a:lnTo>
                      <a:pt x="1508" y="255"/>
                    </a:lnTo>
                    <a:lnTo>
                      <a:pt x="1527" y="239"/>
                    </a:lnTo>
                    <a:lnTo>
                      <a:pt x="1547" y="227"/>
                    </a:lnTo>
                    <a:lnTo>
                      <a:pt x="1569" y="217"/>
                    </a:lnTo>
                    <a:lnTo>
                      <a:pt x="1592" y="212"/>
                    </a:lnTo>
                    <a:lnTo>
                      <a:pt x="1616" y="210"/>
                    </a:lnTo>
                    <a:lnTo>
                      <a:pt x="1640" y="212"/>
                    </a:lnTo>
                    <a:lnTo>
                      <a:pt x="1663" y="217"/>
                    </a:lnTo>
                    <a:lnTo>
                      <a:pt x="1684" y="227"/>
                    </a:lnTo>
                    <a:lnTo>
                      <a:pt x="1705" y="239"/>
                    </a:lnTo>
                    <a:lnTo>
                      <a:pt x="1723" y="255"/>
                    </a:lnTo>
                    <a:lnTo>
                      <a:pt x="1821" y="352"/>
                    </a:lnTo>
                    <a:lnTo>
                      <a:pt x="1839" y="373"/>
                    </a:lnTo>
                    <a:lnTo>
                      <a:pt x="1852" y="397"/>
                    </a:lnTo>
                    <a:lnTo>
                      <a:pt x="1862" y="422"/>
                    </a:lnTo>
                    <a:lnTo>
                      <a:pt x="1866" y="447"/>
                    </a:lnTo>
                    <a:lnTo>
                      <a:pt x="1866" y="474"/>
                    </a:lnTo>
                    <a:lnTo>
                      <a:pt x="1862" y="499"/>
                    </a:lnTo>
                    <a:lnTo>
                      <a:pt x="1852" y="523"/>
                    </a:lnTo>
                    <a:lnTo>
                      <a:pt x="1839" y="546"/>
                    </a:lnTo>
                    <a:lnTo>
                      <a:pt x="1821" y="567"/>
                    </a:lnTo>
                    <a:lnTo>
                      <a:pt x="1771" y="618"/>
                    </a:lnTo>
                    <a:lnTo>
                      <a:pt x="1796" y="665"/>
                    </a:lnTo>
                    <a:lnTo>
                      <a:pt x="1819" y="714"/>
                    </a:lnTo>
                    <a:lnTo>
                      <a:pt x="1837" y="765"/>
                    </a:lnTo>
                    <a:lnTo>
                      <a:pt x="1853" y="816"/>
                    </a:lnTo>
                    <a:lnTo>
                      <a:pt x="1925" y="816"/>
                    </a:lnTo>
                    <a:lnTo>
                      <a:pt x="1955" y="818"/>
                    </a:lnTo>
                    <a:lnTo>
                      <a:pt x="1984" y="828"/>
                    </a:lnTo>
                    <a:lnTo>
                      <a:pt x="2010" y="842"/>
                    </a:lnTo>
                    <a:lnTo>
                      <a:pt x="2032" y="861"/>
                    </a:lnTo>
                    <a:lnTo>
                      <a:pt x="2051" y="883"/>
                    </a:lnTo>
                    <a:lnTo>
                      <a:pt x="2065" y="909"/>
                    </a:lnTo>
                    <a:lnTo>
                      <a:pt x="2075" y="938"/>
                    </a:lnTo>
                    <a:lnTo>
                      <a:pt x="2077" y="968"/>
                    </a:lnTo>
                    <a:lnTo>
                      <a:pt x="2077" y="1106"/>
                    </a:lnTo>
                    <a:lnTo>
                      <a:pt x="2075" y="1137"/>
                    </a:lnTo>
                    <a:lnTo>
                      <a:pt x="2065" y="1165"/>
                    </a:lnTo>
                    <a:lnTo>
                      <a:pt x="2051" y="1192"/>
                    </a:lnTo>
                    <a:lnTo>
                      <a:pt x="2032" y="1214"/>
                    </a:lnTo>
                    <a:lnTo>
                      <a:pt x="2010" y="1233"/>
                    </a:lnTo>
                    <a:lnTo>
                      <a:pt x="1984" y="1247"/>
                    </a:lnTo>
                    <a:lnTo>
                      <a:pt x="1955" y="1255"/>
                    </a:lnTo>
                    <a:lnTo>
                      <a:pt x="1925" y="1258"/>
                    </a:lnTo>
                    <a:lnTo>
                      <a:pt x="1925" y="1259"/>
                    </a:lnTo>
                    <a:lnTo>
                      <a:pt x="1853" y="1259"/>
                    </a:lnTo>
                    <a:lnTo>
                      <a:pt x="1831" y="1328"/>
                    </a:lnTo>
                    <a:lnTo>
                      <a:pt x="1803" y="1393"/>
                    </a:lnTo>
                    <a:lnTo>
                      <a:pt x="1771" y="1456"/>
                    </a:lnTo>
                    <a:lnTo>
                      <a:pt x="1821" y="1507"/>
                    </a:lnTo>
                    <a:lnTo>
                      <a:pt x="1839" y="1528"/>
                    </a:lnTo>
                    <a:lnTo>
                      <a:pt x="1852" y="1551"/>
                    </a:lnTo>
                    <a:lnTo>
                      <a:pt x="1862" y="1577"/>
                    </a:lnTo>
                    <a:lnTo>
                      <a:pt x="1866" y="1602"/>
                    </a:lnTo>
                    <a:lnTo>
                      <a:pt x="1866" y="1628"/>
                    </a:lnTo>
                    <a:lnTo>
                      <a:pt x="1862" y="1654"/>
                    </a:lnTo>
                    <a:lnTo>
                      <a:pt x="1852" y="1678"/>
                    </a:lnTo>
                    <a:lnTo>
                      <a:pt x="1839" y="1701"/>
                    </a:lnTo>
                    <a:lnTo>
                      <a:pt x="1821" y="1722"/>
                    </a:lnTo>
                    <a:lnTo>
                      <a:pt x="1723" y="1820"/>
                    </a:lnTo>
                    <a:lnTo>
                      <a:pt x="1705" y="1836"/>
                    </a:lnTo>
                    <a:lnTo>
                      <a:pt x="1684" y="1849"/>
                    </a:lnTo>
                    <a:lnTo>
                      <a:pt x="1663" y="1857"/>
                    </a:lnTo>
                    <a:lnTo>
                      <a:pt x="1640" y="1863"/>
                    </a:lnTo>
                    <a:lnTo>
                      <a:pt x="1616" y="1864"/>
                    </a:lnTo>
                    <a:lnTo>
                      <a:pt x="1592" y="1863"/>
                    </a:lnTo>
                    <a:lnTo>
                      <a:pt x="1569" y="1857"/>
                    </a:lnTo>
                    <a:lnTo>
                      <a:pt x="1547" y="1849"/>
                    </a:lnTo>
                    <a:lnTo>
                      <a:pt x="1527" y="1836"/>
                    </a:lnTo>
                    <a:lnTo>
                      <a:pt x="1508" y="1820"/>
                    </a:lnTo>
                    <a:lnTo>
                      <a:pt x="1457" y="1770"/>
                    </a:lnTo>
                    <a:lnTo>
                      <a:pt x="1410" y="1796"/>
                    </a:lnTo>
                    <a:lnTo>
                      <a:pt x="1361" y="1818"/>
                    </a:lnTo>
                    <a:lnTo>
                      <a:pt x="1312" y="1837"/>
                    </a:lnTo>
                    <a:lnTo>
                      <a:pt x="1260" y="1852"/>
                    </a:lnTo>
                    <a:lnTo>
                      <a:pt x="1260" y="1924"/>
                    </a:lnTo>
                    <a:lnTo>
                      <a:pt x="1257" y="1954"/>
                    </a:lnTo>
                    <a:lnTo>
                      <a:pt x="1248" y="1983"/>
                    </a:lnTo>
                    <a:lnTo>
                      <a:pt x="1234" y="2009"/>
                    </a:lnTo>
                    <a:lnTo>
                      <a:pt x="1216" y="2031"/>
                    </a:lnTo>
                    <a:lnTo>
                      <a:pt x="1193" y="2050"/>
                    </a:lnTo>
                    <a:lnTo>
                      <a:pt x="1167" y="2064"/>
                    </a:lnTo>
                    <a:lnTo>
                      <a:pt x="1139" y="2073"/>
                    </a:lnTo>
                    <a:lnTo>
                      <a:pt x="1108" y="2076"/>
                    </a:lnTo>
                    <a:lnTo>
                      <a:pt x="970" y="2076"/>
                    </a:lnTo>
                    <a:lnTo>
                      <a:pt x="938" y="2073"/>
                    </a:lnTo>
                    <a:lnTo>
                      <a:pt x="910" y="2064"/>
                    </a:lnTo>
                    <a:lnTo>
                      <a:pt x="884" y="2050"/>
                    </a:lnTo>
                    <a:lnTo>
                      <a:pt x="861" y="2031"/>
                    </a:lnTo>
                    <a:lnTo>
                      <a:pt x="843" y="2009"/>
                    </a:lnTo>
                    <a:lnTo>
                      <a:pt x="829" y="1983"/>
                    </a:lnTo>
                    <a:lnTo>
                      <a:pt x="820" y="1954"/>
                    </a:lnTo>
                    <a:lnTo>
                      <a:pt x="817" y="1924"/>
                    </a:lnTo>
                    <a:lnTo>
                      <a:pt x="817" y="1852"/>
                    </a:lnTo>
                    <a:lnTo>
                      <a:pt x="748" y="1831"/>
                    </a:lnTo>
                    <a:lnTo>
                      <a:pt x="683" y="1802"/>
                    </a:lnTo>
                    <a:lnTo>
                      <a:pt x="620" y="1770"/>
                    </a:lnTo>
                    <a:lnTo>
                      <a:pt x="569" y="1820"/>
                    </a:lnTo>
                    <a:lnTo>
                      <a:pt x="550" y="1836"/>
                    </a:lnTo>
                    <a:lnTo>
                      <a:pt x="530" y="1849"/>
                    </a:lnTo>
                    <a:lnTo>
                      <a:pt x="508" y="1857"/>
                    </a:lnTo>
                    <a:lnTo>
                      <a:pt x="486" y="1863"/>
                    </a:lnTo>
                    <a:lnTo>
                      <a:pt x="461" y="1864"/>
                    </a:lnTo>
                    <a:lnTo>
                      <a:pt x="437" y="1863"/>
                    </a:lnTo>
                    <a:lnTo>
                      <a:pt x="414" y="1857"/>
                    </a:lnTo>
                    <a:lnTo>
                      <a:pt x="393" y="1849"/>
                    </a:lnTo>
                    <a:lnTo>
                      <a:pt x="372" y="1836"/>
                    </a:lnTo>
                    <a:lnTo>
                      <a:pt x="354" y="1820"/>
                    </a:lnTo>
                    <a:lnTo>
                      <a:pt x="256" y="1722"/>
                    </a:lnTo>
                    <a:lnTo>
                      <a:pt x="238" y="1701"/>
                    </a:lnTo>
                    <a:lnTo>
                      <a:pt x="225" y="1678"/>
                    </a:lnTo>
                    <a:lnTo>
                      <a:pt x="216" y="1654"/>
                    </a:lnTo>
                    <a:lnTo>
                      <a:pt x="211" y="1628"/>
                    </a:lnTo>
                    <a:lnTo>
                      <a:pt x="211" y="1602"/>
                    </a:lnTo>
                    <a:lnTo>
                      <a:pt x="216" y="1577"/>
                    </a:lnTo>
                    <a:lnTo>
                      <a:pt x="225" y="1551"/>
                    </a:lnTo>
                    <a:lnTo>
                      <a:pt x="238" y="1528"/>
                    </a:lnTo>
                    <a:lnTo>
                      <a:pt x="256" y="1507"/>
                    </a:lnTo>
                    <a:lnTo>
                      <a:pt x="306" y="1456"/>
                    </a:lnTo>
                    <a:lnTo>
                      <a:pt x="281" y="1410"/>
                    </a:lnTo>
                    <a:lnTo>
                      <a:pt x="259" y="1360"/>
                    </a:lnTo>
                    <a:lnTo>
                      <a:pt x="240" y="1311"/>
                    </a:lnTo>
                    <a:lnTo>
                      <a:pt x="224" y="1259"/>
                    </a:lnTo>
                    <a:lnTo>
                      <a:pt x="152" y="1259"/>
                    </a:lnTo>
                    <a:lnTo>
                      <a:pt x="122" y="1256"/>
                    </a:lnTo>
                    <a:lnTo>
                      <a:pt x="93" y="1248"/>
                    </a:lnTo>
                    <a:lnTo>
                      <a:pt x="67" y="1233"/>
                    </a:lnTo>
                    <a:lnTo>
                      <a:pt x="45" y="1215"/>
                    </a:lnTo>
                    <a:lnTo>
                      <a:pt x="26" y="1192"/>
                    </a:lnTo>
                    <a:lnTo>
                      <a:pt x="12" y="1166"/>
                    </a:lnTo>
                    <a:lnTo>
                      <a:pt x="3" y="1138"/>
                    </a:lnTo>
                    <a:lnTo>
                      <a:pt x="0" y="1107"/>
                    </a:lnTo>
                    <a:lnTo>
                      <a:pt x="0" y="969"/>
                    </a:lnTo>
                    <a:lnTo>
                      <a:pt x="3" y="938"/>
                    </a:lnTo>
                    <a:lnTo>
                      <a:pt x="12" y="909"/>
                    </a:lnTo>
                    <a:lnTo>
                      <a:pt x="26" y="884"/>
                    </a:lnTo>
                    <a:lnTo>
                      <a:pt x="45" y="861"/>
                    </a:lnTo>
                    <a:lnTo>
                      <a:pt x="67" y="843"/>
                    </a:lnTo>
                    <a:lnTo>
                      <a:pt x="93" y="829"/>
                    </a:lnTo>
                    <a:lnTo>
                      <a:pt x="122" y="819"/>
                    </a:lnTo>
                    <a:lnTo>
                      <a:pt x="152" y="816"/>
                    </a:lnTo>
                    <a:lnTo>
                      <a:pt x="224" y="816"/>
                    </a:lnTo>
                    <a:lnTo>
                      <a:pt x="246" y="748"/>
                    </a:lnTo>
                    <a:lnTo>
                      <a:pt x="274" y="682"/>
                    </a:lnTo>
                    <a:lnTo>
                      <a:pt x="306" y="619"/>
                    </a:lnTo>
                    <a:lnTo>
                      <a:pt x="256" y="568"/>
                    </a:lnTo>
                    <a:lnTo>
                      <a:pt x="238" y="547"/>
                    </a:lnTo>
                    <a:lnTo>
                      <a:pt x="225" y="524"/>
                    </a:lnTo>
                    <a:lnTo>
                      <a:pt x="216" y="500"/>
                    </a:lnTo>
                    <a:lnTo>
                      <a:pt x="211" y="474"/>
                    </a:lnTo>
                    <a:lnTo>
                      <a:pt x="211" y="448"/>
                    </a:lnTo>
                    <a:lnTo>
                      <a:pt x="216" y="422"/>
                    </a:lnTo>
                    <a:lnTo>
                      <a:pt x="225" y="398"/>
                    </a:lnTo>
                    <a:lnTo>
                      <a:pt x="238" y="374"/>
                    </a:lnTo>
                    <a:lnTo>
                      <a:pt x="256" y="353"/>
                    </a:lnTo>
                    <a:lnTo>
                      <a:pt x="354" y="255"/>
                    </a:lnTo>
                    <a:lnTo>
                      <a:pt x="372" y="239"/>
                    </a:lnTo>
                    <a:lnTo>
                      <a:pt x="393" y="227"/>
                    </a:lnTo>
                    <a:lnTo>
                      <a:pt x="414" y="218"/>
                    </a:lnTo>
                    <a:lnTo>
                      <a:pt x="437" y="213"/>
                    </a:lnTo>
                    <a:lnTo>
                      <a:pt x="461" y="211"/>
                    </a:lnTo>
                    <a:lnTo>
                      <a:pt x="486" y="213"/>
                    </a:lnTo>
                    <a:lnTo>
                      <a:pt x="508" y="218"/>
                    </a:lnTo>
                    <a:lnTo>
                      <a:pt x="530" y="227"/>
                    </a:lnTo>
                    <a:lnTo>
                      <a:pt x="550" y="239"/>
                    </a:lnTo>
                    <a:lnTo>
                      <a:pt x="569" y="255"/>
                    </a:lnTo>
                    <a:lnTo>
                      <a:pt x="620" y="306"/>
                    </a:lnTo>
                    <a:lnTo>
                      <a:pt x="667" y="281"/>
                    </a:lnTo>
                    <a:lnTo>
                      <a:pt x="716" y="258"/>
                    </a:lnTo>
                    <a:lnTo>
                      <a:pt x="765" y="239"/>
                    </a:lnTo>
                    <a:lnTo>
                      <a:pt x="817" y="224"/>
                    </a:lnTo>
                    <a:lnTo>
                      <a:pt x="817" y="152"/>
                    </a:lnTo>
                    <a:lnTo>
                      <a:pt x="820" y="121"/>
                    </a:lnTo>
                    <a:lnTo>
                      <a:pt x="829" y="93"/>
                    </a:lnTo>
                    <a:lnTo>
                      <a:pt x="843" y="66"/>
                    </a:lnTo>
                    <a:lnTo>
                      <a:pt x="861" y="44"/>
                    </a:lnTo>
                    <a:lnTo>
                      <a:pt x="884" y="25"/>
                    </a:lnTo>
                    <a:lnTo>
                      <a:pt x="910" y="12"/>
                    </a:lnTo>
                    <a:lnTo>
                      <a:pt x="938" y="3"/>
                    </a:lnTo>
                    <a:lnTo>
                      <a:pt x="970" y="0"/>
                    </a:lnTo>
                    <a:close/>
                  </a:path>
                </a:pathLst>
              </a:custGeom>
              <a:grpFill/>
              <a:ln w="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ea typeface="思源黑体 CN Medium" panose="020B0600000000000000" pitchFamily="34" charset="-122"/>
                  <a:cs typeface="+mn-ea"/>
                  <a:sym typeface="Arial" panose="020B0604020202020204" pitchFamily="34" charset="0"/>
                </a:endParaRPr>
              </a:p>
            </p:txBody>
          </p:sp>
          <p:sp>
            <p:nvSpPr>
              <p:cNvPr id="6" name="Freeform 71">
                <a:extLst>
                  <a:ext uri="{FF2B5EF4-FFF2-40B4-BE49-F238E27FC236}">
                    <a16:creationId xmlns:a16="http://schemas.microsoft.com/office/drawing/2014/main" id="{A5DF6965-FB9A-371D-23B1-5EF4F1E64CEF}"/>
                  </a:ext>
                </a:extLst>
              </p:cNvPr>
              <p:cNvSpPr>
                <a:spLocks noEditPoints="1"/>
              </p:cNvSpPr>
              <p:nvPr/>
            </p:nvSpPr>
            <p:spPr bwMode="auto">
              <a:xfrm>
                <a:off x="3729038" y="2011363"/>
                <a:ext cx="139700" cy="139700"/>
              </a:xfrm>
              <a:custGeom>
                <a:avLst/>
                <a:gdLst>
                  <a:gd name="T0" fmla="*/ 398 w 886"/>
                  <a:gd name="T1" fmla="*/ 143 h 884"/>
                  <a:gd name="T2" fmla="*/ 316 w 886"/>
                  <a:gd name="T3" fmla="*/ 169 h 884"/>
                  <a:gd name="T4" fmla="*/ 245 w 886"/>
                  <a:gd name="T5" fmla="*/ 214 h 884"/>
                  <a:gd name="T6" fmla="*/ 189 w 886"/>
                  <a:gd name="T7" fmla="*/ 277 h 884"/>
                  <a:gd name="T8" fmla="*/ 153 w 886"/>
                  <a:gd name="T9" fmla="*/ 355 h 884"/>
                  <a:gd name="T10" fmla="*/ 141 w 886"/>
                  <a:gd name="T11" fmla="*/ 442 h 884"/>
                  <a:gd name="T12" fmla="*/ 153 w 886"/>
                  <a:gd name="T13" fmla="*/ 529 h 884"/>
                  <a:gd name="T14" fmla="*/ 189 w 886"/>
                  <a:gd name="T15" fmla="*/ 606 h 884"/>
                  <a:gd name="T16" fmla="*/ 245 w 886"/>
                  <a:gd name="T17" fmla="*/ 669 h 884"/>
                  <a:gd name="T18" fmla="*/ 316 w 886"/>
                  <a:gd name="T19" fmla="*/ 716 h 884"/>
                  <a:gd name="T20" fmla="*/ 398 w 886"/>
                  <a:gd name="T21" fmla="*/ 740 h 884"/>
                  <a:gd name="T22" fmla="*/ 488 w 886"/>
                  <a:gd name="T23" fmla="*/ 740 h 884"/>
                  <a:gd name="T24" fmla="*/ 570 w 886"/>
                  <a:gd name="T25" fmla="*/ 716 h 884"/>
                  <a:gd name="T26" fmla="*/ 641 w 886"/>
                  <a:gd name="T27" fmla="*/ 669 h 884"/>
                  <a:gd name="T28" fmla="*/ 696 w 886"/>
                  <a:gd name="T29" fmla="*/ 606 h 884"/>
                  <a:gd name="T30" fmla="*/ 732 w 886"/>
                  <a:gd name="T31" fmla="*/ 529 h 884"/>
                  <a:gd name="T32" fmla="*/ 745 w 886"/>
                  <a:gd name="T33" fmla="*/ 442 h 884"/>
                  <a:gd name="T34" fmla="*/ 732 w 886"/>
                  <a:gd name="T35" fmla="*/ 355 h 884"/>
                  <a:gd name="T36" fmla="*/ 696 w 886"/>
                  <a:gd name="T37" fmla="*/ 277 h 884"/>
                  <a:gd name="T38" fmla="*/ 641 w 886"/>
                  <a:gd name="T39" fmla="*/ 214 h 884"/>
                  <a:gd name="T40" fmla="*/ 570 w 886"/>
                  <a:gd name="T41" fmla="*/ 169 h 884"/>
                  <a:gd name="T42" fmla="*/ 488 w 886"/>
                  <a:gd name="T43" fmla="*/ 143 h 884"/>
                  <a:gd name="T44" fmla="*/ 443 w 886"/>
                  <a:gd name="T45" fmla="*/ 0 h 884"/>
                  <a:gd name="T46" fmla="*/ 544 w 886"/>
                  <a:gd name="T47" fmla="*/ 11 h 884"/>
                  <a:gd name="T48" fmla="*/ 638 w 886"/>
                  <a:gd name="T49" fmla="*/ 45 h 884"/>
                  <a:gd name="T50" fmla="*/ 719 w 886"/>
                  <a:gd name="T51" fmla="*/ 97 h 884"/>
                  <a:gd name="T52" fmla="*/ 788 w 886"/>
                  <a:gd name="T53" fmla="*/ 165 h 884"/>
                  <a:gd name="T54" fmla="*/ 840 w 886"/>
                  <a:gd name="T55" fmla="*/ 248 h 884"/>
                  <a:gd name="T56" fmla="*/ 873 w 886"/>
                  <a:gd name="T57" fmla="*/ 340 h 884"/>
                  <a:gd name="T58" fmla="*/ 886 w 886"/>
                  <a:gd name="T59" fmla="*/ 442 h 884"/>
                  <a:gd name="T60" fmla="*/ 873 w 886"/>
                  <a:gd name="T61" fmla="*/ 543 h 884"/>
                  <a:gd name="T62" fmla="*/ 840 w 886"/>
                  <a:gd name="T63" fmla="*/ 636 h 884"/>
                  <a:gd name="T64" fmla="*/ 788 w 886"/>
                  <a:gd name="T65" fmla="*/ 718 h 884"/>
                  <a:gd name="T66" fmla="*/ 719 w 886"/>
                  <a:gd name="T67" fmla="*/ 787 h 884"/>
                  <a:gd name="T68" fmla="*/ 638 w 886"/>
                  <a:gd name="T69" fmla="*/ 839 h 884"/>
                  <a:gd name="T70" fmla="*/ 544 w 886"/>
                  <a:gd name="T71" fmla="*/ 872 h 884"/>
                  <a:gd name="T72" fmla="*/ 443 w 886"/>
                  <a:gd name="T73" fmla="*/ 884 h 884"/>
                  <a:gd name="T74" fmla="*/ 341 w 886"/>
                  <a:gd name="T75" fmla="*/ 872 h 884"/>
                  <a:gd name="T76" fmla="*/ 248 w 886"/>
                  <a:gd name="T77" fmla="*/ 839 h 884"/>
                  <a:gd name="T78" fmla="*/ 166 w 886"/>
                  <a:gd name="T79" fmla="*/ 787 h 884"/>
                  <a:gd name="T80" fmla="*/ 97 w 886"/>
                  <a:gd name="T81" fmla="*/ 718 h 884"/>
                  <a:gd name="T82" fmla="*/ 46 w 886"/>
                  <a:gd name="T83" fmla="*/ 636 h 884"/>
                  <a:gd name="T84" fmla="*/ 12 w 886"/>
                  <a:gd name="T85" fmla="*/ 543 h 884"/>
                  <a:gd name="T86" fmla="*/ 0 w 886"/>
                  <a:gd name="T87" fmla="*/ 442 h 884"/>
                  <a:gd name="T88" fmla="*/ 12 w 886"/>
                  <a:gd name="T89" fmla="*/ 340 h 884"/>
                  <a:gd name="T90" fmla="*/ 46 w 886"/>
                  <a:gd name="T91" fmla="*/ 248 h 884"/>
                  <a:gd name="T92" fmla="*/ 97 w 886"/>
                  <a:gd name="T93" fmla="*/ 165 h 884"/>
                  <a:gd name="T94" fmla="*/ 166 w 886"/>
                  <a:gd name="T95" fmla="*/ 97 h 884"/>
                  <a:gd name="T96" fmla="*/ 248 w 886"/>
                  <a:gd name="T97" fmla="*/ 45 h 884"/>
                  <a:gd name="T98" fmla="*/ 341 w 886"/>
                  <a:gd name="T99" fmla="*/ 11 h 884"/>
                  <a:gd name="T100" fmla="*/ 443 w 886"/>
                  <a:gd name="T101" fmla="*/ 0 h 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86" h="884">
                    <a:moveTo>
                      <a:pt x="443" y="140"/>
                    </a:moveTo>
                    <a:lnTo>
                      <a:pt x="398" y="143"/>
                    </a:lnTo>
                    <a:lnTo>
                      <a:pt x="356" y="153"/>
                    </a:lnTo>
                    <a:lnTo>
                      <a:pt x="316" y="169"/>
                    </a:lnTo>
                    <a:lnTo>
                      <a:pt x="279" y="189"/>
                    </a:lnTo>
                    <a:lnTo>
                      <a:pt x="245" y="214"/>
                    </a:lnTo>
                    <a:lnTo>
                      <a:pt x="215" y="243"/>
                    </a:lnTo>
                    <a:lnTo>
                      <a:pt x="189" y="277"/>
                    </a:lnTo>
                    <a:lnTo>
                      <a:pt x="169" y="315"/>
                    </a:lnTo>
                    <a:lnTo>
                      <a:pt x="153" y="355"/>
                    </a:lnTo>
                    <a:lnTo>
                      <a:pt x="144" y="397"/>
                    </a:lnTo>
                    <a:lnTo>
                      <a:pt x="141" y="442"/>
                    </a:lnTo>
                    <a:lnTo>
                      <a:pt x="144" y="486"/>
                    </a:lnTo>
                    <a:lnTo>
                      <a:pt x="153" y="529"/>
                    </a:lnTo>
                    <a:lnTo>
                      <a:pt x="169" y="569"/>
                    </a:lnTo>
                    <a:lnTo>
                      <a:pt x="189" y="606"/>
                    </a:lnTo>
                    <a:lnTo>
                      <a:pt x="215" y="640"/>
                    </a:lnTo>
                    <a:lnTo>
                      <a:pt x="245" y="669"/>
                    </a:lnTo>
                    <a:lnTo>
                      <a:pt x="279" y="695"/>
                    </a:lnTo>
                    <a:lnTo>
                      <a:pt x="316" y="716"/>
                    </a:lnTo>
                    <a:lnTo>
                      <a:pt x="356" y="731"/>
                    </a:lnTo>
                    <a:lnTo>
                      <a:pt x="398" y="740"/>
                    </a:lnTo>
                    <a:lnTo>
                      <a:pt x="443" y="743"/>
                    </a:lnTo>
                    <a:lnTo>
                      <a:pt x="488" y="740"/>
                    </a:lnTo>
                    <a:lnTo>
                      <a:pt x="530" y="731"/>
                    </a:lnTo>
                    <a:lnTo>
                      <a:pt x="570" y="716"/>
                    </a:lnTo>
                    <a:lnTo>
                      <a:pt x="607" y="695"/>
                    </a:lnTo>
                    <a:lnTo>
                      <a:pt x="641" y="669"/>
                    </a:lnTo>
                    <a:lnTo>
                      <a:pt x="670" y="640"/>
                    </a:lnTo>
                    <a:lnTo>
                      <a:pt x="696" y="606"/>
                    </a:lnTo>
                    <a:lnTo>
                      <a:pt x="717" y="569"/>
                    </a:lnTo>
                    <a:lnTo>
                      <a:pt x="732" y="529"/>
                    </a:lnTo>
                    <a:lnTo>
                      <a:pt x="741" y="486"/>
                    </a:lnTo>
                    <a:lnTo>
                      <a:pt x="745" y="442"/>
                    </a:lnTo>
                    <a:lnTo>
                      <a:pt x="741" y="397"/>
                    </a:lnTo>
                    <a:lnTo>
                      <a:pt x="732" y="355"/>
                    </a:lnTo>
                    <a:lnTo>
                      <a:pt x="717" y="315"/>
                    </a:lnTo>
                    <a:lnTo>
                      <a:pt x="696" y="277"/>
                    </a:lnTo>
                    <a:lnTo>
                      <a:pt x="670" y="243"/>
                    </a:lnTo>
                    <a:lnTo>
                      <a:pt x="641" y="214"/>
                    </a:lnTo>
                    <a:lnTo>
                      <a:pt x="607" y="189"/>
                    </a:lnTo>
                    <a:lnTo>
                      <a:pt x="570" y="169"/>
                    </a:lnTo>
                    <a:lnTo>
                      <a:pt x="530" y="153"/>
                    </a:lnTo>
                    <a:lnTo>
                      <a:pt x="488" y="143"/>
                    </a:lnTo>
                    <a:lnTo>
                      <a:pt x="443" y="140"/>
                    </a:lnTo>
                    <a:close/>
                    <a:moveTo>
                      <a:pt x="443" y="0"/>
                    </a:moveTo>
                    <a:lnTo>
                      <a:pt x="494" y="3"/>
                    </a:lnTo>
                    <a:lnTo>
                      <a:pt x="544" y="11"/>
                    </a:lnTo>
                    <a:lnTo>
                      <a:pt x="592" y="25"/>
                    </a:lnTo>
                    <a:lnTo>
                      <a:pt x="638" y="45"/>
                    </a:lnTo>
                    <a:lnTo>
                      <a:pt x="680" y="68"/>
                    </a:lnTo>
                    <a:lnTo>
                      <a:pt x="719" y="97"/>
                    </a:lnTo>
                    <a:lnTo>
                      <a:pt x="756" y="130"/>
                    </a:lnTo>
                    <a:lnTo>
                      <a:pt x="788" y="165"/>
                    </a:lnTo>
                    <a:lnTo>
                      <a:pt x="816" y="205"/>
                    </a:lnTo>
                    <a:lnTo>
                      <a:pt x="840" y="248"/>
                    </a:lnTo>
                    <a:lnTo>
                      <a:pt x="859" y="293"/>
                    </a:lnTo>
                    <a:lnTo>
                      <a:pt x="873" y="340"/>
                    </a:lnTo>
                    <a:lnTo>
                      <a:pt x="883" y="390"/>
                    </a:lnTo>
                    <a:lnTo>
                      <a:pt x="886" y="442"/>
                    </a:lnTo>
                    <a:lnTo>
                      <a:pt x="883" y="493"/>
                    </a:lnTo>
                    <a:lnTo>
                      <a:pt x="873" y="543"/>
                    </a:lnTo>
                    <a:lnTo>
                      <a:pt x="859" y="590"/>
                    </a:lnTo>
                    <a:lnTo>
                      <a:pt x="840" y="636"/>
                    </a:lnTo>
                    <a:lnTo>
                      <a:pt x="816" y="679"/>
                    </a:lnTo>
                    <a:lnTo>
                      <a:pt x="788" y="718"/>
                    </a:lnTo>
                    <a:lnTo>
                      <a:pt x="756" y="754"/>
                    </a:lnTo>
                    <a:lnTo>
                      <a:pt x="719" y="787"/>
                    </a:lnTo>
                    <a:lnTo>
                      <a:pt x="680" y="815"/>
                    </a:lnTo>
                    <a:lnTo>
                      <a:pt x="638" y="839"/>
                    </a:lnTo>
                    <a:lnTo>
                      <a:pt x="592" y="858"/>
                    </a:lnTo>
                    <a:lnTo>
                      <a:pt x="544" y="872"/>
                    </a:lnTo>
                    <a:lnTo>
                      <a:pt x="494" y="880"/>
                    </a:lnTo>
                    <a:lnTo>
                      <a:pt x="443" y="884"/>
                    </a:lnTo>
                    <a:lnTo>
                      <a:pt x="392" y="880"/>
                    </a:lnTo>
                    <a:lnTo>
                      <a:pt x="341" y="872"/>
                    </a:lnTo>
                    <a:lnTo>
                      <a:pt x="294" y="858"/>
                    </a:lnTo>
                    <a:lnTo>
                      <a:pt x="248" y="839"/>
                    </a:lnTo>
                    <a:lnTo>
                      <a:pt x="206" y="815"/>
                    </a:lnTo>
                    <a:lnTo>
                      <a:pt x="166" y="787"/>
                    </a:lnTo>
                    <a:lnTo>
                      <a:pt x="130" y="754"/>
                    </a:lnTo>
                    <a:lnTo>
                      <a:pt x="97" y="718"/>
                    </a:lnTo>
                    <a:lnTo>
                      <a:pt x="70" y="679"/>
                    </a:lnTo>
                    <a:lnTo>
                      <a:pt x="46" y="636"/>
                    </a:lnTo>
                    <a:lnTo>
                      <a:pt x="27" y="590"/>
                    </a:lnTo>
                    <a:lnTo>
                      <a:pt x="12" y="543"/>
                    </a:lnTo>
                    <a:lnTo>
                      <a:pt x="4" y="493"/>
                    </a:lnTo>
                    <a:lnTo>
                      <a:pt x="0" y="442"/>
                    </a:lnTo>
                    <a:lnTo>
                      <a:pt x="4" y="390"/>
                    </a:lnTo>
                    <a:lnTo>
                      <a:pt x="12" y="340"/>
                    </a:lnTo>
                    <a:lnTo>
                      <a:pt x="27" y="293"/>
                    </a:lnTo>
                    <a:lnTo>
                      <a:pt x="46" y="248"/>
                    </a:lnTo>
                    <a:lnTo>
                      <a:pt x="70" y="205"/>
                    </a:lnTo>
                    <a:lnTo>
                      <a:pt x="97" y="165"/>
                    </a:lnTo>
                    <a:lnTo>
                      <a:pt x="130" y="130"/>
                    </a:lnTo>
                    <a:lnTo>
                      <a:pt x="166" y="97"/>
                    </a:lnTo>
                    <a:lnTo>
                      <a:pt x="206" y="68"/>
                    </a:lnTo>
                    <a:lnTo>
                      <a:pt x="248" y="45"/>
                    </a:lnTo>
                    <a:lnTo>
                      <a:pt x="294" y="25"/>
                    </a:lnTo>
                    <a:lnTo>
                      <a:pt x="341" y="11"/>
                    </a:lnTo>
                    <a:lnTo>
                      <a:pt x="392" y="3"/>
                    </a:lnTo>
                    <a:lnTo>
                      <a:pt x="443" y="0"/>
                    </a:lnTo>
                    <a:close/>
                  </a:path>
                </a:pathLst>
              </a:custGeom>
              <a:grpFill/>
              <a:ln w="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ea typeface="思源黑体 CN Medium" panose="020B0600000000000000" pitchFamily="34" charset="-122"/>
                  <a:cs typeface="+mn-ea"/>
                  <a:sym typeface="Arial" panose="020B0604020202020204" pitchFamily="34" charset="0"/>
                </a:endParaRPr>
              </a:p>
            </p:txBody>
          </p:sp>
          <p:sp>
            <p:nvSpPr>
              <p:cNvPr id="7" name="Freeform 72">
                <a:extLst>
                  <a:ext uri="{FF2B5EF4-FFF2-40B4-BE49-F238E27FC236}">
                    <a16:creationId xmlns:a16="http://schemas.microsoft.com/office/drawing/2014/main" id="{CB40EA5D-7DD5-7EB9-DA6C-520C932CD565}"/>
                  </a:ext>
                </a:extLst>
              </p:cNvPr>
              <p:cNvSpPr/>
              <p:nvPr/>
            </p:nvSpPr>
            <p:spPr bwMode="auto">
              <a:xfrm>
                <a:off x="3471863" y="2006601"/>
                <a:ext cx="403225" cy="460375"/>
              </a:xfrm>
              <a:custGeom>
                <a:avLst/>
                <a:gdLst>
                  <a:gd name="T0" fmla="*/ 1098 w 2541"/>
                  <a:gd name="T1" fmla="*/ 8 h 2906"/>
                  <a:gd name="T2" fmla="*/ 1133 w 2541"/>
                  <a:gd name="T3" fmla="*/ 48 h 2906"/>
                  <a:gd name="T4" fmla="*/ 1130 w 2541"/>
                  <a:gd name="T5" fmla="*/ 102 h 2906"/>
                  <a:gd name="T6" fmla="*/ 1090 w 2541"/>
                  <a:gd name="T7" fmla="*/ 136 h 2906"/>
                  <a:gd name="T8" fmla="*/ 917 w 2541"/>
                  <a:gd name="T9" fmla="*/ 214 h 2906"/>
                  <a:gd name="T10" fmla="*/ 736 w 2541"/>
                  <a:gd name="T11" fmla="*/ 341 h 2906"/>
                  <a:gd name="T12" fmla="*/ 590 w 2541"/>
                  <a:gd name="T13" fmla="*/ 501 h 2906"/>
                  <a:gd name="T14" fmla="*/ 479 w 2541"/>
                  <a:gd name="T15" fmla="*/ 688 h 2906"/>
                  <a:gd name="T16" fmla="*/ 409 w 2541"/>
                  <a:gd name="T17" fmla="*/ 895 h 2906"/>
                  <a:gd name="T18" fmla="*/ 386 w 2541"/>
                  <a:gd name="T19" fmla="*/ 1114 h 2906"/>
                  <a:gd name="T20" fmla="*/ 378 w 2541"/>
                  <a:gd name="T21" fmla="*/ 1330 h 2906"/>
                  <a:gd name="T22" fmla="*/ 141 w 2541"/>
                  <a:gd name="T23" fmla="*/ 1791 h 2906"/>
                  <a:gd name="T24" fmla="*/ 145 w 2541"/>
                  <a:gd name="T25" fmla="*/ 1829 h 2906"/>
                  <a:gd name="T26" fmla="*/ 188 w 2541"/>
                  <a:gd name="T27" fmla="*/ 1851 h 2906"/>
                  <a:gd name="T28" fmla="*/ 336 w 2541"/>
                  <a:gd name="T29" fmla="*/ 1855 h 2906"/>
                  <a:gd name="T30" fmla="*/ 377 w 2541"/>
                  <a:gd name="T31" fmla="*/ 1887 h 2906"/>
                  <a:gd name="T32" fmla="*/ 386 w 2541"/>
                  <a:gd name="T33" fmla="*/ 2330 h 2906"/>
                  <a:gd name="T34" fmla="*/ 414 w 2541"/>
                  <a:gd name="T35" fmla="*/ 2418 h 2906"/>
                  <a:gd name="T36" fmla="*/ 482 w 2541"/>
                  <a:gd name="T37" fmla="*/ 2477 h 2906"/>
                  <a:gd name="T38" fmla="*/ 856 w 2541"/>
                  <a:gd name="T39" fmla="*/ 2445 h 2906"/>
                  <a:gd name="T40" fmla="*/ 899 w 2541"/>
                  <a:gd name="T41" fmla="*/ 2452 h 2906"/>
                  <a:gd name="T42" fmla="*/ 933 w 2541"/>
                  <a:gd name="T43" fmla="*/ 2494 h 2906"/>
                  <a:gd name="T44" fmla="*/ 2099 w 2541"/>
                  <a:gd name="T45" fmla="*/ 2764 h 2906"/>
                  <a:gd name="T46" fmla="*/ 2109 w 2541"/>
                  <a:gd name="T47" fmla="*/ 1888 h 2906"/>
                  <a:gd name="T48" fmla="*/ 2224 w 2541"/>
                  <a:gd name="T49" fmla="*/ 1763 h 2906"/>
                  <a:gd name="T50" fmla="*/ 2347 w 2541"/>
                  <a:gd name="T51" fmla="*/ 1575 h 2906"/>
                  <a:gd name="T52" fmla="*/ 2412 w 2541"/>
                  <a:gd name="T53" fmla="*/ 1419 h 2906"/>
                  <a:gd name="T54" fmla="*/ 2455 w 2541"/>
                  <a:gd name="T55" fmla="*/ 1389 h 2906"/>
                  <a:gd name="T56" fmla="*/ 2509 w 2541"/>
                  <a:gd name="T57" fmla="*/ 1400 h 2906"/>
                  <a:gd name="T58" fmla="*/ 2539 w 2541"/>
                  <a:gd name="T59" fmla="*/ 1443 h 2906"/>
                  <a:gd name="T60" fmla="*/ 2509 w 2541"/>
                  <a:gd name="T61" fmla="*/ 1556 h 2906"/>
                  <a:gd name="T62" fmla="*/ 2395 w 2541"/>
                  <a:gd name="T63" fmla="*/ 1770 h 2906"/>
                  <a:gd name="T64" fmla="*/ 2239 w 2541"/>
                  <a:gd name="T65" fmla="*/ 1955 h 2906"/>
                  <a:gd name="T66" fmla="*/ 2230 w 2541"/>
                  <a:gd name="T67" fmla="*/ 2871 h 2906"/>
                  <a:gd name="T68" fmla="*/ 2187 w 2541"/>
                  <a:gd name="T69" fmla="*/ 2902 h 2906"/>
                  <a:gd name="T70" fmla="*/ 847 w 2541"/>
                  <a:gd name="T71" fmla="*/ 2902 h 2906"/>
                  <a:gd name="T72" fmla="*/ 805 w 2541"/>
                  <a:gd name="T73" fmla="*/ 2871 h 2906"/>
                  <a:gd name="T74" fmla="*/ 796 w 2541"/>
                  <a:gd name="T75" fmla="*/ 2596 h 2906"/>
                  <a:gd name="T76" fmla="*/ 551 w 2541"/>
                  <a:gd name="T77" fmla="*/ 2631 h 2906"/>
                  <a:gd name="T78" fmla="*/ 461 w 2541"/>
                  <a:gd name="T79" fmla="*/ 2618 h 2906"/>
                  <a:gd name="T80" fmla="*/ 350 w 2541"/>
                  <a:gd name="T81" fmla="*/ 2557 h 2906"/>
                  <a:gd name="T82" fmla="*/ 274 w 2541"/>
                  <a:gd name="T83" fmla="*/ 2455 h 2906"/>
                  <a:gd name="T84" fmla="*/ 246 w 2541"/>
                  <a:gd name="T85" fmla="*/ 2329 h 2906"/>
                  <a:gd name="T86" fmla="*/ 176 w 2541"/>
                  <a:gd name="T87" fmla="*/ 1989 h 2906"/>
                  <a:gd name="T88" fmla="*/ 87 w 2541"/>
                  <a:gd name="T89" fmla="*/ 1961 h 2906"/>
                  <a:gd name="T90" fmla="*/ 24 w 2541"/>
                  <a:gd name="T91" fmla="*/ 1900 h 2906"/>
                  <a:gd name="T92" fmla="*/ 0 w 2541"/>
                  <a:gd name="T93" fmla="*/ 1817 h 2906"/>
                  <a:gd name="T94" fmla="*/ 16 w 2541"/>
                  <a:gd name="T95" fmla="*/ 1724 h 2906"/>
                  <a:gd name="T96" fmla="*/ 247 w 2541"/>
                  <a:gd name="T97" fmla="*/ 1114 h 2906"/>
                  <a:gd name="T98" fmla="*/ 271 w 2541"/>
                  <a:gd name="T99" fmla="*/ 878 h 2906"/>
                  <a:gd name="T100" fmla="*/ 341 w 2541"/>
                  <a:gd name="T101" fmla="*/ 655 h 2906"/>
                  <a:gd name="T102" fmla="*/ 453 w 2541"/>
                  <a:gd name="T103" fmla="*/ 453 h 2906"/>
                  <a:gd name="T104" fmla="*/ 602 w 2541"/>
                  <a:gd name="T105" fmla="*/ 274 h 2906"/>
                  <a:gd name="T106" fmla="*/ 785 w 2541"/>
                  <a:gd name="T107" fmla="*/ 129 h 2906"/>
                  <a:gd name="T108" fmla="*/ 983 w 2541"/>
                  <a:gd name="T109" fmla="*/ 27 h 2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41" h="2906">
                    <a:moveTo>
                      <a:pt x="1063" y="0"/>
                    </a:moveTo>
                    <a:lnTo>
                      <a:pt x="1082" y="1"/>
                    </a:lnTo>
                    <a:lnTo>
                      <a:pt x="1098" y="8"/>
                    </a:lnTo>
                    <a:lnTo>
                      <a:pt x="1113" y="17"/>
                    </a:lnTo>
                    <a:lnTo>
                      <a:pt x="1125" y="31"/>
                    </a:lnTo>
                    <a:lnTo>
                      <a:pt x="1133" y="48"/>
                    </a:lnTo>
                    <a:lnTo>
                      <a:pt x="1137" y="66"/>
                    </a:lnTo>
                    <a:lnTo>
                      <a:pt x="1135" y="85"/>
                    </a:lnTo>
                    <a:lnTo>
                      <a:pt x="1130" y="102"/>
                    </a:lnTo>
                    <a:lnTo>
                      <a:pt x="1121" y="116"/>
                    </a:lnTo>
                    <a:lnTo>
                      <a:pt x="1107" y="128"/>
                    </a:lnTo>
                    <a:lnTo>
                      <a:pt x="1090" y="136"/>
                    </a:lnTo>
                    <a:lnTo>
                      <a:pt x="1036" y="156"/>
                    </a:lnTo>
                    <a:lnTo>
                      <a:pt x="983" y="180"/>
                    </a:lnTo>
                    <a:lnTo>
                      <a:pt x="917" y="214"/>
                    </a:lnTo>
                    <a:lnTo>
                      <a:pt x="854" y="252"/>
                    </a:lnTo>
                    <a:lnTo>
                      <a:pt x="793" y="295"/>
                    </a:lnTo>
                    <a:lnTo>
                      <a:pt x="736" y="341"/>
                    </a:lnTo>
                    <a:lnTo>
                      <a:pt x="684" y="392"/>
                    </a:lnTo>
                    <a:lnTo>
                      <a:pt x="634" y="444"/>
                    </a:lnTo>
                    <a:lnTo>
                      <a:pt x="590" y="501"/>
                    </a:lnTo>
                    <a:lnTo>
                      <a:pt x="549" y="561"/>
                    </a:lnTo>
                    <a:lnTo>
                      <a:pt x="512" y="624"/>
                    </a:lnTo>
                    <a:lnTo>
                      <a:pt x="479" y="688"/>
                    </a:lnTo>
                    <a:lnTo>
                      <a:pt x="452" y="755"/>
                    </a:lnTo>
                    <a:lnTo>
                      <a:pt x="428" y="824"/>
                    </a:lnTo>
                    <a:lnTo>
                      <a:pt x="409" y="895"/>
                    </a:lnTo>
                    <a:lnTo>
                      <a:pt x="397" y="966"/>
                    </a:lnTo>
                    <a:lnTo>
                      <a:pt x="388" y="1040"/>
                    </a:lnTo>
                    <a:lnTo>
                      <a:pt x="386" y="1114"/>
                    </a:lnTo>
                    <a:lnTo>
                      <a:pt x="386" y="1297"/>
                    </a:lnTo>
                    <a:lnTo>
                      <a:pt x="384" y="1314"/>
                    </a:lnTo>
                    <a:lnTo>
                      <a:pt x="378" y="1330"/>
                    </a:lnTo>
                    <a:lnTo>
                      <a:pt x="154" y="1758"/>
                    </a:lnTo>
                    <a:lnTo>
                      <a:pt x="147" y="1775"/>
                    </a:lnTo>
                    <a:lnTo>
                      <a:pt x="141" y="1791"/>
                    </a:lnTo>
                    <a:lnTo>
                      <a:pt x="139" y="1806"/>
                    </a:lnTo>
                    <a:lnTo>
                      <a:pt x="140" y="1818"/>
                    </a:lnTo>
                    <a:lnTo>
                      <a:pt x="145" y="1829"/>
                    </a:lnTo>
                    <a:lnTo>
                      <a:pt x="154" y="1838"/>
                    </a:lnTo>
                    <a:lnTo>
                      <a:pt x="169" y="1846"/>
                    </a:lnTo>
                    <a:lnTo>
                      <a:pt x="188" y="1851"/>
                    </a:lnTo>
                    <a:lnTo>
                      <a:pt x="211" y="1852"/>
                    </a:lnTo>
                    <a:lnTo>
                      <a:pt x="317" y="1852"/>
                    </a:lnTo>
                    <a:lnTo>
                      <a:pt x="336" y="1855"/>
                    </a:lnTo>
                    <a:lnTo>
                      <a:pt x="352" y="1862"/>
                    </a:lnTo>
                    <a:lnTo>
                      <a:pt x="366" y="1873"/>
                    </a:lnTo>
                    <a:lnTo>
                      <a:pt x="377" y="1887"/>
                    </a:lnTo>
                    <a:lnTo>
                      <a:pt x="384" y="1904"/>
                    </a:lnTo>
                    <a:lnTo>
                      <a:pt x="386" y="1923"/>
                    </a:lnTo>
                    <a:lnTo>
                      <a:pt x="386" y="2330"/>
                    </a:lnTo>
                    <a:lnTo>
                      <a:pt x="389" y="2362"/>
                    </a:lnTo>
                    <a:lnTo>
                      <a:pt x="399" y="2392"/>
                    </a:lnTo>
                    <a:lnTo>
                      <a:pt x="414" y="2418"/>
                    </a:lnTo>
                    <a:lnTo>
                      <a:pt x="433" y="2443"/>
                    </a:lnTo>
                    <a:lnTo>
                      <a:pt x="456" y="2463"/>
                    </a:lnTo>
                    <a:lnTo>
                      <a:pt x="482" y="2477"/>
                    </a:lnTo>
                    <a:lnTo>
                      <a:pt x="512" y="2487"/>
                    </a:lnTo>
                    <a:lnTo>
                      <a:pt x="543" y="2491"/>
                    </a:lnTo>
                    <a:lnTo>
                      <a:pt x="856" y="2445"/>
                    </a:lnTo>
                    <a:lnTo>
                      <a:pt x="870" y="2444"/>
                    </a:lnTo>
                    <a:lnTo>
                      <a:pt x="885" y="2447"/>
                    </a:lnTo>
                    <a:lnTo>
                      <a:pt x="899" y="2452"/>
                    </a:lnTo>
                    <a:lnTo>
                      <a:pt x="912" y="2461"/>
                    </a:lnTo>
                    <a:lnTo>
                      <a:pt x="924" y="2476"/>
                    </a:lnTo>
                    <a:lnTo>
                      <a:pt x="933" y="2494"/>
                    </a:lnTo>
                    <a:lnTo>
                      <a:pt x="936" y="2514"/>
                    </a:lnTo>
                    <a:lnTo>
                      <a:pt x="936" y="2764"/>
                    </a:lnTo>
                    <a:lnTo>
                      <a:pt x="2099" y="2764"/>
                    </a:lnTo>
                    <a:lnTo>
                      <a:pt x="2099" y="1925"/>
                    </a:lnTo>
                    <a:lnTo>
                      <a:pt x="2101" y="1906"/>
                    </a:lnTo>
                    <a:lnTo>
                      <a:pt x="2109" y="1888"/>
                    </a:lnTo>
                    <a:lnTo>
                      <a:pt x="2121" y="1873"/>
                    </a:lnTo>
                    <a:lnTo>
                      <a:pt x="2175" y="1820"/>
                    </a:lnTo>
                    <a:lnTo>
                      <a:pt x="2224" y="1763"/>
                    </a:lnTo>
                    <a:lnTo>
                      <a:pt x="2270" y="1703"/>
                    </a:lnTo>
                    <a:lnTo>
                      <a:pt x="2310" y="1640"/>
                    </a:lnTo>
                    <a:lnTo>
                      <a:pt x="2347" y="1575"/>
                    </a:lnTo>
                    <a:lnTo>
                      <a:pt x="2377" y="1506"/>
                    </a:lnTo>
                    <a:lnTo>
                      <a:pt x="2404" y="1436"/>
                    </a:lnTo>
                    <a:lnTo>
                      <a:pt x="2412" y="1419"/>
                    </a:lnTo>
                    <a:lnTo>
                      <a:pt x="2424" y="1405"/>
                    </a:lnTo>
                    <a:lnTo>
                      <a:pt x="2438" y="1395"/>
                    </a:lnTo>
                    <a:lnTo>
                      <a:pt x="2455" y="1389"/>
                    </a:lnTo>
                    <a:lnTo>
                      <a:pt x="2474" y="1388"/>
                    </a:lnTo>
                    <a:lnTo>
                      <a:pt x="2492" y="1391"/>
                    </a:lnTo>
                    <a:lnTo>
                      <a:pt x="2509" y="1400"/>
                    </a:lnTo>
                    <a:lnTo>
                      <a:pt x="2523" y="1411"/>
                    </a:lnTo>
                    <a:lnTo>
                      <a:pt x="2533" y="1426"/>
                    </a:lnTo>
                    <a:lnTo>
                      <a:pt x="2539" y="1443"/>
                    </a:lnTo>
                    <a:lnTo>
                      <a:pt x="2541" y="1461"/>
                    </a:lnTo>
                    <a:lnTo>
                      <a:pt x="2537" y="1480"/>
                    </a:lnTo>
                    <a:lnTo>
                      <a:pt x="2509" y="1556"/>
                    </a:lnTo>
                    <a:lnTo>
                      <a:pt x="2476" y="1630"/>
                    </a:lnTo>
                    <a:lnTo>
                      <a:pt x="2438" y="1701"/>
                    </a:lnTo>
                    <a:lnTo>
                      <a:pt x="2395" y="1770"/>
                    </a:lnTo>
                    <a:lnTo>
                      <a:pt x="2348" y="1835"/>
                    </a:lnTo>
                    <a:lnTo>
                      <a:pt x="2295" y="1896"/>
                    </a:lnTo>
                    <a:lnTo>
                      <a:pt x="2239" y="1955"/>
                    </a:lnTo>
                    <a:lnTo>
                      <a:pt x="2239" y="2835"/>
                    </a:lnTo>
                    <a:lnTo>
                      <a:pt x="2236" y="2854"/>
                    </a:lnTo>
                    <a:lnTo>
                      <a:pt x="2230" y="2871"/>
                    </a:lnTo>
                    <a:lnTo>
                      <a:pt x="2218" y="2884"/>
                    </a:lnTo>
                    <a:lnTo>
                      <a:pt x="2204" y="2896"/>
                    </a:lnTo>
                    <a:lnTo>
                      <a:pt x="2187" y="2902"/>
                    </a:lnTo>
                    <a:lnTo>
                      <a:pt x="2168" y="2906"/>
                    </a:lnTo>
                    <a:lnTo>
                      <a:pt x="865" y="2906"/>
                    </a:lnTo>
                    <a:lnTo>
                      <a:pt x="847" y="2902"/>
                    </a:lnTo>
                    <a:lnTo>
                      <a:pt x="830" y="2896"/>
                    </a:lnTo>
                    <a:lnTo>
                      <a:pt x="816" y="2884"/>
                    </a:lnTo>
                    <a:lnTo>
                      <a:pt x="805" y="2871"/>
                    </a:lnTo>
                    <a:lnTo>
                      <a:pt x="798" y="2854"/>
                    </a:lnTo>
                    <a:lnTo>
                      <a:pt x="796" y="2835"/>
                    </a:lnTo>
                    <a:lnTo>
                      <a:pt x="796" y="2596"/>
                    </a:lnTo>
                    <a:lnTo>
                      <a:pt x="558" y="2631"/>
                    </a:lnTo>
                    <a:lnTo>
                      <a:pt x="555" y="2631"/>
                    </a:lnTo>
                    <a:lnTo>
                      <a:pt x="551" y="2631"/>
                    </a:lnTo>
                    <a:lnTo>
                      <a:pt x="549" y="2630"/>
                    </a:lnTo>
                    <a:lnTo>
                      <a:pt x="503" y="2627"/>
                    </a:lnTo>
                    <a:lnTo>
                      <a:pt x="461" y="2618"/>
                    </a:lnTo>
                    <a:lnTo>
                      <a:pt x="421" y="2602"/>
                    </a:lnTo>
                    <a:lnTo>
                      <a:pt x="384" y="2582"/>
                    </a:lnTo>
                    <a:lnTo>
                      <a:pt x="350" y="2557"/>
                    </a:lnTo>
                    <a:lnTo>
                      <a:pt x="321" y="2526"/>
                    </a:lnTo>
                    <a:lnTo>
                      <a:pt x="295" y="2493"/>
                    </a:lnTo>
                    <a:lnTo>
                      <a:pt x="274" y="2455"/>
                    </a:lnTo>
                    <a:lnTo>
                      <a:pt x="260" y="2415"/>
                    </a:lnTo>
                    <a:lnTo>
                      <a:pt x="249" y="2373"/>
                    </a:lnTo>
                    <a:lnTo>
                      <a:pt x="246" y="2329"/>
                    </a:lnTo>
                    <a:lnTo>
                      <a:pt x="246" y="1991"/>
                    </a:lnTo>
                    <a:lnTo>
                      <a:pt x="211" y="1991"/>
                    </a:lnTo>
                    <a:lnTo>
                      <a:pt x="176" y="1989"/>
                    </a:lnTo>
                    <a:lnTo>
                      <a:pt x="143" y="1983"/>
                    </a:lnTo>
                    <a:lnTo>
                      <a:pt x="114" y="1973"/>
                    </a:lnTo>
                    <a:lnTo>
                      <a:pt x="87" y="1961"/>
                    </a:lnTo>
                    <a:lnTo>
                      <a:pt x="62" y="1944"/>
                    </a:lnTo>
                    <a:lnTo>
                      <a:pt x="41" y="1924"/>
                    </a:lnTo>
                    <a:lnTo>
                      <a:pt x="24" y="1900"/>
                    </a:lnTo>
                    <a:lnTo>
                      <a:pt x="12" y="1874"/>
                    </a:lnTo>
                    <a:lnTo>
                      <a:pt x="3" y="1846"/>
                    </a:lnTo>
                    <a:lnTo>
                      <a:pt x="0" y="1817"/>
                    </a:lnTo>
                    <a:lnTo>
                      <a:pt x="0" y="1787"/>
                    </a:lnTo>
                    <a:lnTo>
                      <a:pt x="5" y="1756"/>
                    </a:lnTo>
                    <a:lnTo>
                      <a:pt x="16" y="1724"/>
                    </a:lnTo>
                    <a:lnTo>
                      <a:pt x="30" y="1693"/>
                    </a:lnTo>
                    <a:lnTo>
                      <a:pt x="247" y="1279"/>
                    </a:lnTo>
                    <a:lnTo>
                      <a:pt x="247" y="1114"/>
                    </a:lnTo>
                    <a:lnTo>
                      <a:pt x="250" y="1034"/>
                    </a:lnTo>
                    <a:lnTo>
                      <a:pt x="257" y="956"/>
                    </a:lnTo>
                    <a:lnTo>
                      <a:pt x="271" y="878"/>
                    </a:lnTo>
                    <a:lnTo>
                      <a:pt x="289" y="802"/>
                    </a:lnTo>
                    <a:lnTo>
                      <a:pt x="313" y="728"/>
                    </a:lnTo>
                    <a:lnTo>
                      <a:pt x="341" y="655"/>
                    </a:lnTo>
                    <a:lnTo>
                      <a:pt x="374" y="586"/>
                    </a:lnTo>
                    <a:lnTo>
                      <a:pt x="412" y="518"/>
                    </a:lnTo>
                    <a:lnTo>
                      <a:pt x="453" y="453"/>
                    </a:lnTo>
                    <a:lnTo>
                      <a:pt x="498" y="390"/>
                    </a:lnTo>
                    <a:lnTo>
                      <a:pt x="549" y="330"/>
                    </a:lnTo>
                    <a:lnTo>
                      <a:pt x="602" y="274"/>
                    </a:lnTo>
                    <a:lnTo>
                      <a:pt x="659" y="223"/>
                    </a:lnTo>
                    <a:lnTo>
                      <a:pt x="721" y="173"/>
                    </a:lnTo>
                    <a:lnTo>
                      <a:pt x="785" y="129"/>
                    </a:lnTo>
                    <a:lnTo>
                      <a:pt x="854" y="89"/>
                    </a:lnTo>
                    <a:lnTo>
                      <a:pt x="924" y="52"/>
                    </a:lnTo>
                    <a:lnTo>
                      <a:pt x="983" y="27"/>
                    </a:lnTo>
                    <a:lnTo>
                      <a:pt x="1045" y="3"/>
                    </a:lnTo>
                    <a:lnTo>
                      <a:pt x="1063" y="0"/>
                    </a:lnTo>
                    <a:close/>
                  </a:path>
                </a:pathLst>
              </a:custGeom>
              <a:grpFill/>
              <a:ln w="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ea typeface="思源黑体 CN Medium" panose="020B0600000000000000" pitchFamily="34" charset="-122"/>
                  <a:cs typeface="+mn-ea"/>
                  <a:sym typeface="Arial" panose="020B0604020202020204" pitchFamily="34" charset="0"/>
                </a:endParaRPr>
              </a:p>
            </p:txBody>
          </p:sp>
        </p:grpSp>
        <p:sp>
          <p:nvSpPr>
            <p:cNvPr id="9" name="文本框 8">
              <a:extLst>
                <a:ext uri="{FF2B5EF4-FFF2-40B4-BE49-F238E27FC236}">
                  <a16:creationId xmlns:a16="http://schemas.microsoft.com/office/drawing/2014/main" id="{302D8265-797D-690C-F7AB-2997DA7770B7}"/>
                </a:ext>
              </a:extLst>
            </p:cNvPr>
            <p:cNvSpPr txBox="1"/>
            <p:nvPr/>
          </p:nvSpPr>
          <p:spPr>
            <a:xfrm>
              <a:off x="1120662" y="4660305"/>
              <a:ext cx="1430430" cy="307777"/>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defRPr/>
              </a:pPr>
              <a:r>
                <a:rPr lang="zh-CN" altLang="en-US" sz="1400" dirty="0"/>
                <a:t>丰富的媒介特性</a:t>
              </a:r>
              <a:endParaRPr kumimoji="1" lang="zh-CN" altLang="en-US" sz="1400" b="0" i="0" u="none" strike="noStrike" kern="1200" cap="none" spc="0" normalizeH="0" baseline="0" noProof="0" dirty="0">
                <a:ln>
                  <a:noFill/>
                </a:ln>
                <a:solidFill>
                  <a:srgbClr val="44546A"/>
                </a:solidFill>
                <a:effectLst/>
                <a:uLnTx/>
                <a:uFillTx/>
                <a:latin typeface="+mn-ea"/>
                <a:ea typeface="思源黑体 CN Regular" panose="020B0500000000000000" charset="-122"/>
                <a:cs typeface="+mn-ea"/>
                <a:sym typeface="+mn-lt"/>
              </a:endParaRPr>
            </a:p>
          </p:txBody>
        </p:sp>
      </p:grpSp>
      <p:grpSp>
        <p:nvGrpSpPr>
          <p:cNvPr id="44" name="组合 43">
            <a:extLst>
              <a:ext uri="{FF2B5EF4-FFF2-40B4-BE49-F238E27FC236}">
                <a16:creationId xmlns:a16="http://schemas.microsoft.com/office/drawing/2014/main" id="{4AB9E99C-0170-1A99-A328-06550781E2DC}"/>
              </a:ext>
            </a:extLst>
          </p:cNvPr>
          <p:cNvGrpSpPr/>
          <p:nvPr/>
        </p:nvGrpSpPr>
        <p:grpSpPr>
          <a:xfrm>
            <a:off x="3945356" y="3691270"/>
            <a:ext cx="1608881" cy="2152893"/>
            <a:chOff x="4399902" y="3691270"/>
            <a:chExt cx="1608881" cy="2152893"/>
          </a:xfrm>
        </p:grpSpPr>
        <p:sp>
          <p:nvSpPr>
            <p:cNvPr id="10" name="矩形 9">
              <a:extLst>
                <a:ext uri="{FF2B5EF4-FFF2-40B4-BE49-F238E27FC236}">
                  <a16:creationId xmlns:a16="http://schemas.microsoft.com/office/drawing/2014/main" id="{A09921A4-DDFD-421E-6336-B156203833C1}"/>
                </a:ext>
              </a:extLst>
            </p:cNvPr>
            <p:cNvSpPr/>
            <p:nvPr/>
          </p:nvSpPr>
          <p:spPr>
            <a:xfrm>
              <a:off x="4399902" y="3691270"/>
              <a:ext cx="1608881" cy="2152893"/>
            </a:xfrm>
            <a:prstGeom prst="rect">
              <a:avLst/>
            </a:prstGeom>
            <a:solidFill>
              <a:schemeClr val="bg1"/>
            </a:solidFill>
            <a:ln>
              <a:noFill/>
            </a:ln>
            <a:effectLst>
              <a:outerShdw blurRad="152400" sx="102000" sy="102000" algn="ctr" rotWithShape="0">
                <a:schemeClr val="tx1">
                  <a:lumMod val="75000"/>
                  <a:lumOff val="2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ea typeface="思源黑体 CN Regular" panose="020B0500000000000000" charset="-122"/>
                <a:cs typeface="+mn-cs"/>
              </a:endParaRPr>
            </a:p>
          </p:txBody>
        </p:sp>
        <p:sp>
          <p:nvSpPr>
            <p:cNvPr id="12" name="文本框 11">
              <a:extLst>
                <a:ext uri="{FF2B5EF4-FFF2-40B4-BE49-F238E27FC236}">
                  <a16:creationId xmlns:a16="http://schemas.microsoft.com/office/drawing/2014/main" id="{C6F8922F-E455-6676-C664-3F5FAA047A64}"/>
                </a:ext>
              </a:extLst>
            </p:cNvPr>
            <p:cNvSpPr txBox="1"/>
            <p:nvPr/>
          </p:nvSpPr>
          <p:spPr>
            <a:xfrm>
              <a:off x="4551110" y="4616568"/>
              <a:ext cx="1426315" cy="307777"/>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defRPr/>
              </a:pPr>
              <a:r>
                <a:rPr lang="zh-CN" altLang="en-US" sz="1400" dirty="0"/>
                <a:t>较大的数据量</a:t>
              </a:r>
              <a:endParaRPr kumimoji="1" lang="zh-CN" altLang="en-US" sz="1400" b="0" i="0" u="none" strike="noStrike" kern="1200" cap="none" spc="0" normalizeH="0" baseline="0" noProof="0" dirty="0">
                <a:ln>
                  <a:noFill/>
                </a:ln>
                <a:solidFill>
                  <a:srgbClr val="44546A"/>
                </a:solidFill>
                <a:effectLst/>
                <a:uLnTx/>
                <a:uFillTx/>
                <a:latin typeface="+mn-ea"/>
                <a:ea typeface="思源黑体 CN Regular" panose="020B0500000000000000" charset="-122"/>
                <a:cs typeface="+mn-ea"/>
                <a:sym typeface="+mn-lt"/>
              </a:endParaRPr>
            </a:p>
          </p:txBody>
        </p:sp>
        <p:grpSp>
          <p:nvGrpSpPr>
            <p:cNvPr id="13" name="Group 102">
              <a:extLst>
                <a:ext uri="{FF2B5EF4-FFF2-40B4-BE49-F238E27FC236}">
                  <a16:creationId xmlns:a16="http://schemas.microsoft.com/office/drawing/2014/main" id="{1FFDEF52-D0EF-A153-EB23-51817168272B}"/>
                </a:ext>
              </a:extLst>
            </p:cNvPr>
            <p:cNvGrpSpPr/>
            <p:nvPr/>
          </p:nvGrpSpPr>
          <p:grpSpPr>
            <a:xfrm>
              <a:off x="5005058" y="3964722"/>
              <a:ext cx="523120" cy="378394"/>
              <a:chOff x="4451350" y="1993900"/>
              <a:chExt cx="550863" cy="398462"/>
            </a:xfrm>
            <a:solidFill>
              <a:schemeClr val="tx2"/>
            </a:solidFill>
          </p:grpSpPr>
          <p:sp>
            <p:nvSpPr>
              <p:cNvPr id="14" name="Freeform 62">
                <a:extLst>
                  <a:ext uri="{FF2B5EF4-FFF2-40B4-BE49-F238E27FC236}">
                    <a16:creationId xmlns:a16="http://schemas.microsoft.com/office/drawing/2014/main" id="{217558A6-0E4F-382C-CE93-1940B226C142}"/>
                  </a:ext>
                </a:extLst>
              </p:cNvPr>
              <p:cNvSpPr>
                <a:spLocks noEditPoints="1"/>
              </p:cNvSpPr>
              <p:nvPr/>
            </p:nvSpPr>
            <p:spPr bwMode="auto">
              <a:xfrm>
                <a:off x="4451350" y="1993900"/>
                <a:ext cx="369888" cy="398462"/>
              </a:xfrm>
              <a:custGeom>
                <a:avLst/>
                <a:gdLst>
                  <a:gd name="T0" fmla="*/ 987 w 2332"/>
                  <a:gd name="T1" fmla="*/ 170 h 2514"/>
                  <a:gd name="T2" fmla="*/ 851 w 2332"/>
                  <a:gd name="T3" fmla="*/ 274 h 2514"/>
                  <a:gd name="T4" fmla="*/ 785 w 2332"/>
                  <a:gd name="T5" fmla="*/ 434 h 2514"/>
                  <a:gd name="T6" fmla="*/ 792 w 2332"/>
                  <a:gd name="T7" fmla="*/ 983 h 2514"/>
                  <a:gd name="T8" fmla="*/ 854 w 2332"/>
                  <a:gd name="T9" fmla="*/ 1053 h 2514"/>
                  <a:gd name="T10" fmla="*/ 872 w 2332"/>
                  <a:gd name="T11" fmla="*/ 1535 h 2514"/>
                  <a:gd name="T12" fmla="*/ 839 w 2332"/>
                  <a:gd name="T13" fmla="*/ 1605 h 2514"/>
                  <a:gd name="T14" fmla="*/ 771 w 2332"/>
                  <a:gd name="T15" fmla="*/ 1642 h 2514"/>
                  <a:gd name="T16" fmla="*/ 647 w 2332"/>
                  <a:gd name="T17" fmla="*/ 1709 h 2514"/>
                  <a:gd name="T18" fmla="*/ 481 w 2332"/>
                  <a:gd name="T19" fmla="*/ 1811 h 2514"/>
                  <a:gd name="T20" fmla="*/ 291 w 2332"/>
                  <a:gd name="T21" fmla="*/ 1944 h 2514"/>
                  <a:gd name="T22" fmla="*/ 160 w 2332"/>
                  <a:gd name="T23" fmla="*/ 2060 h 2514"/>
                  <a:gd name="T24" fmla="*/ 140 w 2332"/>
                  <a:gd name="T25" fmla="*/ 2374 h 2514"/>
                  <a:gd name="T26" fmla="*/ 2182 w 2332"/>
                  <a:gd name="T27" fmla="*/ 2082 h 2514"/>
                  <a:gd name="T28" fmla="*/ 2089 w 2332"/>
                  <a:gd name="T29" fmla="*/ 1980 h 2514"/>
                  <a:gd name="T30" fmla="*/ 1896 w 2332"/>
                  <a:gd name="T31" fmla="*/ 1841 h 2514"/>
                  <a:gd name="T32" fmla="*/ 1722 w 2332"/>
                  <a:gd name="T33" fmla="*/ 1731 h 2514"/>
                  <a:gd name="T34" fmla="*/ 1586 w 2332"/>
                  <a:gd name="T35" fmla="*/ 1655 h 2514"/>
                  <a:gd name="T36" fmla="*/ 1510 w 2332"/>
                  <a:gd name="T37" fmla="*/ 1616 h 2514"/>
                  <a:gd name="T38" fmla="*/ 1462 w 2332"/>
                  <a:gd name="T39" fmla="*/ 1555 h 2514"/>
                  <a:gd name="T40" fmla="*/ 1468 w 2332"/>
                  <a:gd name="T41" fmla="*/ 1067 h 2514"/>
                  <a:gd name="T42" fmla="*/ 1528 w 2332"/>
                  <a:gd name="T43" fmla="*/ 1005 h 2514"/>
                  <a:gd name="T44" fmla="*/ 1550 w 2332"/>
                  <a:gd name="T45" fmla="*/ 479 h 2514"/>
                  <a:gd name="T46" fmla="*/ 1504 w 2332"/>
                  <a:gd name="T47" fmla="*/ 309 h 2514"/>
                  <a:gd name="T48" fmla="*/ 1384 w 2332"/>
                  <a:gd name="T49" fmla="*/ 189 h 2514"/>
                  <a:gd name="T50" fmla="*/ 1214 w 2332"/>
                  <a:gd name="T51" fmla="*/ 143 h 2514"/>
                  <a:gd name="T52" fmla="*/ 1270 w 2332"/>
                  <a:gd name="T53" fmla="*/ 4 h 2514"/>
                  <a:gd name="T54" fmla="*/ 1469 w 2332"/>
                  <a:gd name="T55" fmla="*/ 74 h 2514"/>
                  <a:gd name="T56" fmla="*/ 1617 w 2332"/>
                  <a:gd name="T57" fmla="*/ 222 h 2514"/>
                  <a:gd name="T58" fmla="*/ 1687 w 2332"/>
                  <a:gd name="T59" fmla="*/ 422 h 2514"/>
                  <a:gd name="T60" fmla="*/ 1680 w 2332"/>
                  <a:gd name="T61" fmla="*/ 1006 h 2514"/>
                  <a:gd name="T62" fmla="*/ 1600 w 2332"/>
                  <a:gd name="T63" fmla="*/ 1134 h 2514"/>
                  <a:gd name="T64" fmla="*/ 1685 w 2332"/>
                  <a:gd name="T65" fmla="*/ 1549 h 2514"/>
                  <a:gd name="T66" fmla="*/ 1854 w 2332"/>
                  <a:gd name="T67" fmla="*/ 1648 h 2514"/>
                  <a:gd name="T68" fmla="*/ 2062 w 2332"/>
                  <a:gd name="T69" fmla="*/ 1785 h 2514"/>
                  <a:gd name="T70" fmla="*/ 2254 w 2332"/>
                  <a:gd name="T71" fmla="*/ 1936 h 2514"/>
                  <a:gd name="T72" fmla="*/ 2322 w 2332"/>
                  <a:gd name="T73" fmla="*/ 2062 h 2514"/>
                  <a:gd name="T74" fmla="*/ 2328 w 2332"/>
                  <a:gd name="T75" fmla="*/ 2463 h 2514"/>
                  <a:gd name="T76" fmla="*/ 2280 w 2332"/>
                  <a:gd name="T77" fmla="*/ 2512 h 2514"/>
                  <a:gd name="T78" fmla="*/ 35 w 2332"/>
                  <a:gd name="T79" fmla="*/ 2505 h 2514"/>
                  <a:gd name="T80" fmla="*/ 0 w 2332"/>
                  <a:gd name="T81" fmla="*/ 2445 h 2514"/>
                  <a:gd name="T82" fmla="*/ 20 w 2332"/>
                  <a:gd name="T83" fmla="*/ 2027 h 2514"/>
                  <a:gd name="T84" fmla="*/ 104 w 2332"/>
                  <a:gd name="T85" fmla="*/ 1911 h 2514"/>
                  <a:gd name="T86" fmla="*/ 324 w 2332"/>
                  <a:gd name="T87" fmla="*/ 1748 h 2514"/>
                  <a:gd name="T88" fmla="*/ 524 w 2332"/>
                  <a:gd name="T89" fmla="*/ 1619 h 2514"/>
                  <a:gd name="T90" fmla="*/ 679 w 2332"/>
                  <a:gd name="T91" fmla="*/ 1531 h 2514"/>
                  <a:gd name="T92" fmla="*/ 705 w 2332"/>
                  <a:gd name="T93" fmla="*/ 1105 h 2514"/>
                  <a:gd name="T94" fmla="*/ 644 w 2332"/>
                  <a:gd name="T95" fmla="*/ 968 h 2514"/>
                  <a:gd name="T96" fmla="*/ 654 w 2332"/>
                  <a:gd name="T97" fmla="*/ 368 h 2514"/>
                  <a:gd name="T98" fmla="*/ 746 w 2332"/>
                  <a:gd name="T99" fmla="*/ 179 h 2514"/>
                  <a:gd name="T100" fmla="*/ 908 w 2332"/>
                  <a:gd name="T101" fmla="*/ 49 h 2514"/>
                  <a:gd name="T102" fmla="*/ 1117 w 2332"/>
                  <a:gd name="T103" fmla="*/ 0 h 2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32" h="2514">
                    <a:moveTo>
                      <a:pt x="1117" y="143"/>
                    </a:moveTo>
                    <a:lnTo>
                      <a:pt x="1071" y="145"/>
                    </a:lnTo>
                    <a:lnTo>
                      <a:pt x="1028" y="155"/>
                    </a:lnTo>
                    <a:lnTo>
                      <a:pt x="987" y="170"/>
                    </a:lnTo>
                    <a:lnTo>
                      <a:pt x="948" y="189"/>
                    </a:lnTo>
                    <a:lnTo>
                      <a:pt x="912" y="213"/>
                    </a:lnTo>
                    <a:lnTo>
                      <a:pt x="879" y="241"/>
                    </a:lnTo>
                    <a:lnTo>
                      <a:pt x="851" y="274"/>
                    </a:lnTo>
                    <a:lnTo>
                      <a:pt x="828" y="309"/>
                    </a:lnTo>
                    <a:lnTo>
                      <a:pt x="808" y="348"/>
                    </a:lnTo>
                    <a:lnTo>
                      <a:pt x="793" y="389"/>
                    </a:lnTo>
                    <a:lnTo>
                      <a:pt x="785" y="434"/>
                    </a:lnTo>
                    <a:lnTo>
                      <a:pt x="781" y="479"/>
                    </a:lnTo>
                    <a:lnTo>
                      <a:pt x="781" y="931"/>
                    </a:lnTo>
                    <a:lnTo>
                      <a:pt x="784" y="957"/>
                    </a:lnTo>
                    <a:lnTo>
                      <a:pt x="792" y="983"/>
                    </a:lnTo>
                    <a:lnTo>
                      <a:pt x="804" y="1005"/>
                    </a:lnTo>
                    <a:lnTo>
                      <a:pt x="820" y="1025"/>
                    </a:lnTo>
                    <a:lnTo>
                      <a:pt x="840" y="1042"/>
                    </a:lnTo>
                    <a:lnTo>
                      <a:pt x="854" y="1053"/>
                    </a:lnTo>
                    <a:lnTo>
                      <a:pt x="864" y="1067"/>
                    </a:lnTo>
                    <a:lnTo>
                      <a:pt x="870" y="1083"/>
                    </a:lnTo>
                    <a:lnTo>
                      <a:pt x="872" y="1100"/>
                    </a:lnTo>
                    <a:lnTo>
                      <a:pt x="872" y="1535"/>
                    </a:lnTo>
                    <a:lnTo>
                      <a:pt x="870" y="1556"/>
                    </a:lnTo>
                    <a:lnTo>
                      <a:pt x="864" y="1575"/>
                    </a:lnTo>
                    <a:lnTo>
                      <a:pt x="853" y="1592"/>
                    </a:lnTo>
                    <a:lnTo>
                      <a:pt x="839" y="1605"/>
                    </a:lnTo>
                    <a:lnTo>
                      <a:pt x="821" y="1616"/>
                    </a:lnTo>
                    <a:lnTo>
                      <a:pt x="809" y="1622"/>
                    </a:lnTo>
                    <a:lnTo>
                      <a:pt x="792" y="1631"/>
                    </a:lnTo>
                    <a:lnTo>
                      <a:pt x="771" y="1642"/>
                    </a:lnTo>
                    <a:lnTo>
                      <a:pt x="746" y="1656"/>
                    </a:lnTo>
                    <a:lnTo>
                      <a:pt x="716" y="1671"/>
                    </a:lnTo>
                    <a:lnTo>
                      <a:pt x="683" y="1689"/>
                    </a:lnTo>
                    <a:lnTo>
                      <a:pt x="647" y="1709"/>
                    </a:lnTo>
                    <a:lnTo>
                      <a:pt x="610" y="1732"/>
                    </a:lnTo>
                    <a:lnTo>
                      <a:pt x="568" y="1756"/>
                    </a:lnTo>
                    <a:lnTo>
                      <a:pt x="526" y="1783"/>
                    </a:lnTo>
                    <a:lnTo>
                      <a:pt x="481" y="1811"/>
                    </a:lnTo>
                    <a:lnTo>
                      <a:pt x="436" y="1841"/>
                    </a:lnTo>
                    <a:lnTo>
                      <a:pt x="388" y="1874"/>
                    </a:lnTo>
                    <a:lnTo>
                      <a:pt x="340" y="1908"/>
                    </a:lnTo>
                    <a:lnTo>
                      <a:pt x="291" y="1944"/>
                    </a:lnTo>
                    <a:lnTo>
                      <a:pt x="243" y="1981"/>
                    </a:lnTo>
                    <a:lnTo>
                      <a:pt x="194" y="2020"/>
                    </a:lnTo>
                    <a:lnTo>
                      <a:pt x="175" y="2039"/>
                    </a:lnTo>
                    <a:lnTo>
                      <a:pt x="160" y="2060"/>
                    </a:lnTo>
                    <a:lnTo>
                      <a:pt x="150" y="2083"/>
                    </a:lnTo>
                    <a:lnTo>
                      <a:pt x="142" y="2109"/>
                    </a:lnTo>
                    <a:lnTo>
                      <a:pt x="140" y="2135"/>
                    </a:lnTo>
                    <a:lnTo>
                      <a:pt x="140" y="2374"/>
                    </a:lnTo>
                    <a:lnTo>
                      <a:pt x="2191" y="2374"/>
                    </a:lnTo>
                    <a:lnTo>
                      <a:pt x="2191" y="2134"/>
                    </a:lnTo>
                    <a:lnTo>
                      <a:pt x="2189" y="2107"/>
                    </a:lnTo>
                    <a:lnTo>
                      <a:pt x="2182" y="2082"/>
                    </a:lnTo>
                    <a:lnTo>
                      <a:pt x="2171" y="2059"/>
                    </a:lnTo>
                    <a:lnTo>
                      <a:pt x="2155" y="2038"/>
                    </a:lnTo>
                    <a:lnTo>
                      <a:pt x="2138" y="2019"/>
                    </a:lnTo>
                    <a:lnTo>
                      <a:pt x="2089" y="1980"/>
                    </a:lnTo>
                    <a:lnTo>
                      <a:pt x="2039" y="1943"/>
                    </a:lnTo>
                    <a:lnTo>
                      <a:pt x="1991" y="1907"/>
                    </a:lnTo>
                    <a:lnTo>
                      <a:pt x="1944" y="1873"/>
                    </a:lnTo>
                    <a:lnTo>
                      <a:pt x="1896" y="1841"/>
                    </a:lnTo>
                    <a:lnTo>
                      <a:pt x="1850" y="1810"/>
                    </a:lnTo>
                    <a:lnTo>
                      <a:pt x="1805" y="1782"/>
                    </a:lnTo>
                    <a:lnTo>
                      <a:pt x="1762" y="1755"/>
                    </a:lnTo>
                    <a:lnTo>
                      <a:pt x="1722" y="1731"/>
                    </a:lnTo>
                    <a:lnTo>
                      <a:pt x="1683" y="1709"/>
                    </a:lnTo>
                    <a:lnTo>
                      <a:pt x="1648" y="1689"/>
                    </a:lnTo>
                    <a:lnTo>
                      <a:pt x="1616" y="1671"/>
                    </a:lnTo>
                    <a:lnTo>
                      <a:pt x="1586" y="1655"/>
                    </a:lnTo>
                    <a:lnTo>
                      <a:pt x="1561" y="1641"/>
                    </a:lnTo>
                    <a:lnTo>
                      <a:pt x="1540" y="1631"/>
                    </a:lnTo>
                    <a:lnTo>
                      <a:pt x="1522" y="1622"/>
                    </a:lnTo>
                    <a:lnTo>
                      <a:pt x="1510" y="1616"/>
                    </a:lnTo>
                    <a:lnTo>
                      <a:pt x="1492" y="1605"/>
                    </a:lnTo>
                    <a:lnTo>
                      <a:pt x="1478" y="1590"/>
                    </a:lnTo>
                    <a:lnTo>
                      <a:pt x="1468" y="1574"/>
                    </a:lnTo>
                    <a:lnTo>
                      <a:pt x="1462" y="1555"/>
                    </a:lnTo>
                    <a:lnTo>
                      <a:pt x="1459" y="1534"/>
                    </a:lnTo>
                    <a:lnTo>
                      <a:pt x="1459" y="1100"/>
                    </a:lnTo>
                    <a:lnTo>
                      <a:pt x="1462" y="1083"/>
                    </a:lnTo>
                    <a:lnTo>
                      <a:pt x="1468" y="1067"/>
                    </a:lnTo>
                    <a:lnTo>
                      <a:pt x="1477" y="1053"/>
                    </a:lnTo>
                    <a:lnTo>
                      <a:pt x="1490" y="1042"/>
                    </a:lnTo>
                    <a:lnTo>
                      <a:pt x="1511" y="1025"/>
                    </a:lnTo>
                    <a:lnTo>
                      <a:pt x="1528" y="1005"/>
                    </a:lnTo>
                    <a:lnTo>
                      <a:pt x="1540" y="983"/>
                    </a:lnTo>
                    <a:lnTo>
                      <a:pt x="1547" y="957"/>
                    </a:lnTo>
                    <a:lnTo>
                      <a:pt x="1550" y="931"/>
                    </a:lnTo>
                    <a:lnTo>
                      <a:pt x="1550" y="479"/>
                    </a:lnTo>
                    <a:lnTo>
                      <a:pt x="1547" y="434"/>
                    </a:lnTo>
                    <a:lnTo>
                      <a:pt x="1538" y="389"/>
                    </a:lnTo>
                    <a:lnTo>
                      <a:pt x="1524" y="348"/>
                    </a:lnTo>
                    <a:lnTo>
                      <a:pt x="1504" y="309"/>
                    </a:lnTo>
                    <a:lnTo>
                      <a:pt x="1480" y="274"/>
                    </a:lnTo>
                    <a:lnTo>
                      <a:pt x="1451" y="241"/>
                    </a:lnTo>
                    <a:lnTo>
                      <a:pt x="1419" y="213"/>
                    </a:lnTo>
                    <a:lnTo>
                      <a:pt x="1384" y="189"/>
                    </a:lnTo>
                    <a:lnTo>
                      <a:pt x="1345" y="170"/>
                    </a:lnTo>
                    <a:lnTo>
                      <a:pt x="1303" y="155"/>
                    </a:lnTo>
                    <a:lnTo>
                      <a:pt x="1259" y="145"/>
                    </a:lnTo>
                    <a:lnTo>
                      <a:pt x="1214" y="143"/>
                    </a:lnTo>
                    <a:lnTo>
                      <a:pt x="1117" y="143"/>
                    </a:lnTo>
                    <a:close/>
                    <a:moveTo>
                      <a:pt x="1117" y="0"/>
                    </a:moveTo>
                    <a:lnTo>
                      <a:pt x="1214" y="0"/>
                    </a:lnTo>
                    <a:lnTo>
                      <a:pt x="1270" y="4"/>
                    </a:lnTo>
                    <a:lnTo>
                      <a:pt x="1323" y="13"/>
                    </a:lnTo>
                    <a:lnTo>
                      <a:pt x="1375" y="28"/>
                    </a:lnTo>
                    <a:lnTo>
                      <a:pt x="1424" y="49"/>
                    </a:lnTo>
                    <a:lnTo>
                      <a:pt x="1469" y="74"/>
                    </a:lnTo>
                    <a:lnTo>
                      <a:pt x="1512" y="105"/>
                    </a:lnTo>
                    <a:lnTo>
                      <a:pt x="1551" y="140"/>
                    </a:lnTo>
                    <a:lnTo>
                      <a:pt x="1586" y="179"/>
                    </a:lnTo>
                    <a:lnTo>
                      <a:pt x="1617" y="222"/>
                    </a:lnTo>
                    <a:lnTo>
                      <a:pt x="1642" y="268"/>
                    </a:lnTo>
                    <a:lnTo>
                      <a:pt x="1662" y="316"/>
                    </a:lnTo>
                    <a:lnTo>
                      <a:pt x="1678" y="368"/>
                    </a:lnTo>
                    <a:lnTo>
                      <a:pt x="1687" y="422"/>
                    </a:lnTo>
                    <a:lnTo>
                      <a:pt x="1690" y="478"/>
                    </a:lnTo>
                    <a:lnTo>
                      <a:pt x="1690" y="930"/>
                    </a:lnTo>
                    <a:lnTo>
                      <a:pt x="1687" y="969"/>
                    </a:lnTo>
                    <a:lnTo>
                      <a:pt x="1680" y="1006"/>
                    </a:lnTo>
                    <a:lnTo>
                      <a:pt x="1666" y="1042"/>
                    </a:lnTo>
                    <a:lnTo>
                      <a:pt x="1648" y="1075"/>
                    </a:lnTo>
                    <a:lnTo>
                      <a:pt x="1626" y="1105"/>
                    </a:lnTo>
                    <a:lnTo>
                      <a:pt x="1600" y="1134"/>
                    </a:lnTo>
                    <a:lnTo>
                      <a:pt x="1600" y="1504"/>
                    </a:lnTo>
                    <a:lnTo>
                      <a:pt x="1623" y="1516"/>
                    </a:lnTo>
                    <a:lnTo>
                      <a:pt x="1651" y="1531"/>
                    </a:lnTo>
                    <a:lnTo>
                      <a:pt x="1685" y="1549"/>
                    </a:lnTo>
                    <a:lnTo>
                      <a:pt x="1722" y="1569"/>
                    </a:lnTo>
                    <a:lnTo>
                      <a:pt x="1763" y="1594"/>
                    </a:lnTo>
                    <a:lnTo>
                      <a:pt x="1807" y="1619"/>
                    </a:lnTo>
                    <a:lnTo>
                      <a:pt x="1854" y="1648"/>
                    </a:lnTo>
                    <a:lnTo>
                      <a:pt x="1903" y="1678"/>
                    </a:lnTo>
                    <a:lnTo>
                      <a:pt x="1955" y="1712"/>
                    </a:lnTo>
                    <a:lnTo>
                      <a:pt x="2008" y="1747"/>
                    </a:lnTo>
                    <a:lnTo>
                      <a:pt x="2062" y="1785"/>
                    </a:lnTo>
                    <a:lnTo>
                      <a:pt x="2116" y="1825"/>
                    </a:lnTo>
                    <a:lnTo>
                      <a:pt x="2171" y="1867"/>
                    </a:lnTo>
                    <a:lnTo>
                      <a:pt x="2226" y="1911"/>
                    </a:lnTo>
                    <a:lnTo>
                      <a:pt x="2254" y="1936"/>
                    </a:lnTo>
                    <a:lnTo>
                      <a:pt x="2277" y="1965"/>
                    </a:lnTo>
                    <a:lnTo>
                      <a:pt x="2296" y="1994"/>
                    </a:lnTo>
                    <a:lnTo>
                      <a:pt x="2312" y="2027"/>
                    </a:lnTo>
                    <a:lnTo>
                      <a:pt x="2322" y="2062"/>
                    </a:lnTo>
                    <a:lnTo>
                      <a:pt x="2329" y="2098"/>
                    </a:lnTo>
                    <a:lnTo>
                      <a:pt x="2332" y="2135"/>
                    </a:lnTo>
                    <a:lnTo>
                      <a:pt x="2332" y="2445"/>
                    </a:lnTo>
                    <a:lnTo>
                      <a:pt x="2328" y="2463"/>
                    </a:lnTo>
                    <a:lnTo>
                      <a:pt x="2322" y="2480"/>
                    </a:lnTo>
                    <a:lnTo>
                      <a:pt x="2311" y="2494"/>
                    </a:lnTo>
                    <a:lnTo>
                      <a:pt x="2297" y="2505"/>
                    </a:lnTo>
                    <a:lnTo>
                      <a:pt x="2280" y="2512"/>
                    </a:lnTo>
                    <a:lnTo>
                      <a:pt x="2261" y="2514"/>
                    </a:lnTo>
                    <a:lnTo>
                      <a:pt x="71" y="2514"/>
                    </a:lnTo>
                    <a:lnTo>
                      <a:pt x="52" y="2512"/>
                    </a:lnTo>
                    <a:lnTo>
                      <a:pt x="35" y="2505"/>
                    </a:lnTo>
                    <a:lnTo>
                      <a:pt x="20" y="2494"/>
                    </a:lnTo>
                    <a:lnTo>
                      <a:pt x="9" y="2480"/>
                    </a:lnTo>
                    <a:lnTo>
                      <a:pt x="2" y="2463"/>
                    </a:lnTo>
                    <a:lnTo>
                      <a:pt x="0" y="2445"/>
                    </a:lnTo>
                    <a:lnTo>
                      <a:pt x="0" y="2135"/>
                    </a:lnTo>
                    <a:lnTo>
                      <a:pt x="2" y="2098"/>
                    </a:lnTo>
                    <a:lnTo>
                      <a:pt x="9" y="2062"/>
                    </a:lnTo>
                    <a:lnTo>
                      <a:pt x="20" y="2027"/>
                    </a:lnTo>
                    <a:lnTo>
                      <a:pt x="36" y="1994"/>
                    </a:lnTo>
                    <a:lnTo>
                      <a:pt x="55" y="1964"/>
                    </a:lnTo>
                    <a:lnTo>
                      <a:pt x="78" y="1936"/>
                    </a:lnTo>
                    <a:lnTo>
                      <a:pt x="104" y="1911"/>
                    </a:lnTo>
                    <a:lnTo>
                      <a:pt x="159" y="1867"/>
                    </a:lnTo>
                    <a:lnTo>
                      <a:pt x="215" y="1825"/>
                    </a:lnTo>
                    <a:lnTo>
                      <a:pt x="269" y="1785"/>
                    </a:lnTo>
                    <a:lnTo>
                      <a:pt x="324" y="1748"/>
                    </a:lnTo>
                    <a:lnTo>
                      <a:pt x="376" y="1712"/>
                    </a:lnTo>
                    <a:lnTo>
                      <a:pt x="428" y="1679"/>
                    </a:lnTo>
                    <a:lnTo>
                      <a:pt x="477" y="1648"/>
                    </a:lnTo>
                    <a:lnTo>
                      <a:pt x="524" y="1619"/>
                    </a:lnTo>
                    <a:lnTo>
                      <a:pt x="568" y="1594"/>
                    </a:lnTo>
                    <a:lnTo>
                      <a:pt x="610" y="1570"/>
                    </a:lnTo>
                    <a:lnTo>
                      <a:pt x="646" y="1549"/>
                    </a:lnTo>
                    <a:lnTo>
                      <a:pt x="679" y="1531"/>
                    </a:lnTo>
                    <a:lnTo>
                      <a:pt x="708" y="1516"/>
                    </a:lnTo>
                    <a:lnTo>
                      <a:pt x="732" y="1504"/>
                    </a:lnTo>
                    <a:lnTo>
                      <a:pt x="732" y="1134"/>
                    </a:lnTo>
                    <a:lnTo>
                      <a:pt x="705" y="1105"/>
                    </a:lnTo>
                    <a:lnTo>
                      <a:pt x="682" y="1075"/>
                    </a:lnTo>
                    <a:lnTo>
                      <a:pt x="665" y="1042"/>
                    </a:lnTo>
                    <a:lnTo>
                      <a:pt x="652" y="1006"/>
                    </a:lnTo>
                    <a:lnTo>
                      <a:pt x="644" y="968"/>
                    </a:lnTo>
                    <a:lnTo>
                      <a:pt x="641" y="930"/>
                    </a:lnTo>
                    <a:lnTo>
                      <a:pt x="641" y="478"/>
                    </a:lnTo>
                    <a:lnTo>
                      <a:pt x="644" y="422"/>
                    </a:lnTo>
                    <a:lnTo>
                      <a:pt x="654" y="368"/>
                    </a:lnTo>
                    <a:lnTo>
                      <a:pt x="669" y="316"/>
                    </a:lnTo>
                    <a:lnTo>
                      <a:pt x="690" y="268"/>
                    </a:lnTo>
                    <a:lnTo>
                      <a:pt x="715" y="222"/>
                    </a:lnTo>
                    <a:lnTo>
                      <a:pt x="746" y="179"/>
                    </a:lnTo>
                    <a:lnTo>
                      <a:pt x="780" y="140"/>
                    </a:lnTo>
                    <a:lnTo>
                      <a:pt x="819" y="105"/>
                    </a:lnTo>
                    <a:lnTo>
                      <a:pt x="862" y="74"/>
                    </a:lnTo>
                    <a:lnTo>
                      <a:pt x="908" y="49"/>
                    </a:lnTo>
                    <a:lnTo>
                      <a:pt x="956" y="28"/>
                    </a:lnTo>
                    <a:lnTo>
                      <a:pt x="1008" y="13"/>
                    </a:lnTo>
                    <a:lnTo>
                      <a:pt x="1062" y="4"/>
                    </a:lnTo>
                    <a:lnTo>
                      <a:pt x="1117" y="0"/>
                    </a:lnTo>
                    <a:close/>
                  </a:path>
                </a:pathLst>
              </a:custGeom>
              <a:grpFill/>
              <a:ln w="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ea typeface="思源黑体 CN Medium" panose="020B0600000000000000" pitchFamily="34" charset="-122"/>
                  <a:cs typeface="+mn-ea"/>
                  <a:sym typeface="Arial" panose="020B0604020202020204" pitchFamily="34" charset="0"/>
                </a:endParaRPr>
              </a:p>
            </p:txBody>
          </p:sp>
          <p:sp>
            <p:nvSpPr>
              <p:cNvPr id="15" name="Freeform 63">
                <a:extLst>
                  <a:ext uri="{FF2B5EF4-FFF2-40B4-BE49-F238E27FC236}">
                    <a16:creationId xmlns:a16="http://schemas.microsoft.com/office/drawing/2014/main" id="{8BAB4E2A-39E6-3CBF-A75B-0E8C96F6E487}"/>
                  </a:ext>
                </a:extLst>
              </p:cNvPr>
              <p:cNvSpPr>
                <a:spLocks noEditPoints="1"/>
              </p:cNvSpPr>
              <p:nvPr/>
            </p:nvSpPr>
            <p:spPr bwMode="auto">
              <a:xfrm>
                <a:off x="4764088" y="2005013"/>
                <a:ext cx="238125" cy="222250"/>
              </a:xfrm>
              <a:custGeom>
                <a:avLst/>
                <a:gdLst>
                  <a:gd name="T0" fmla="*/ 215 w 1498"/>
                  <a:gd name="T1" fmla="*/ 144 h 1402"/>
                  <a:gd name="T2" fmla="*/ 176 w 1498"/>
                  <a:gd name="T3" fmla="*/ 163 h 1402"/>
                  <a:gd name="T4" fmla="*/ 150 w 1498"/>
                  <a:gd name="T5" fmla="*/ 196 h 1402"/>
                  <a:gd name="T6" fmla="*/ 140 w 1498"/>
                  <a:gd name="T7" fmla="*/ 239 h 1402"/>
                  <a:gd name="T8" fmla="*/ 142 w 1498"/>
                  <a:gd name="T9" fmla="*/ 887 h 1402"/>
                  <a:gd name="T10" fmla="*/ 161 w 1498"/>
                  <a:gd name="T11" fmla="*/ 926 h 1402"/>
                  <a:gd name="T12" fmla="*/ 195 w 1498"/>
                  <a:gd name="T13" fmla="*/ 953 h 1402"/>
                  <a:gd name="T14" fmla="*/ 237 w 1498"/>
                  <a:gd name="T15" fmla="*/ 963 h 1402"/>
                  <a:gd name="T16" fmla="*/ 388 w 1498"/>
                  <a:gd name="T17" fmla="*/ 965 h 1402"/>
                  <a:gd name="T18" fmla="*/ 419 w 1498"/>
                  <a:gd name="T19" fmla="*/ 983 h 1402"/>
                  <a:gd name="T20" fmla="*/ 437 w 1498"/>
                  <a:gd name="T21" fmla="*/ 1014 h 1402"/>
                  <a:gd name="T22" fmla="*/ 440 w 1498"/>
                  <a:gd name="T23" fmla="*/ 1167 h 1402"/>
                  <a:gd name="T24" fmla="*/ 647 w 1498"/>
                  <a:gd name="T25" fmla="*/ 972 h 1402"/>
                  <a:gd name="T26" fmla="*/ 680 w 1498"/>
                  <a:gd name="T27" fmla="*/ 963 h 1402"/>
                  <a:gd name="T28" fmla="*/ 1282 w 1498"/>
                  <a:gd name="T29" fmla="*/ 960 h 1402"/>
                  <a:gd name="T30" fmla="*/ 1320 w 1498"/>
                  <a:gd name="T31" fmla="*/ 941 h 1402"/>
                  <a:gd name="T32" fmla="*/ 1348 w 1498"/>
                  <a:gd name="T33" fmla="*/ 908 h 1402"/>
                  <a:gd name="T34" fmla="*/ 1357 w 1498"/>
                  <a:gd name="T35" fmla="*/ 865 h 1402"/>
                  <a:gd name="T36" fmla="*/ 1355 w 1498"/>
                  <a:gd name="T37" fmla="*/ 217 h 1402"/>
                  <a:gd name="T38" fmla="*/ 1336 w 1498"/>
                  <a:gd name="T39" fmla="*/ 178 h 1402"/>
                  <a:gd name="T40" fmla="*/ 1302 w 1498"/>
                  <a:gd name="T41" fmla="*/ 151 h 1402"/>
                  <a:gd name="T42" fmla="*/ 1260 w 1498"/>
                  <a:gd name="T43" fmla="*/ 141 h 1402"/>
                  <a:gd name="T44" fmla="*/ 237 w 1498"/>
                  <a:gd name="T45" fmla="*/ 0 h 1402"/>
                  <a:gd name="T46" fmla="*/ 1298 w 1498"/>
                  <a:gd name="T47" fmla="*/ 3 h 1402"/>
                  <a:gd name="T48" fmla="*/ 1369 w 1498"/>
                  <a:gd name="T49" fmla="*/ 26 h 1402"/>
                  <a:gd name="T50" fmla="*/ 1428 w 1498"/>
                  <a:gd name="T51" fmla="*/ 70 h 1402"/>
                  <a:gd name="T52" fmla="*/ 1471 w 1498"/>
                  <a:gd name="T53" fmla="*/ 129 h 1402"/>
                  <a:gd name="T54" fmla="*/ 1494 w 1498"/>
                  <a:gd name="T55" fmla="*/ 200 h 1402"/>
                  <a:gd name="T56" fmla="*/ 1498 w 1498"/>
                  <a:gd name="T57" fmla="*/ 865 h 1402"/>
                  <a:gd name="T58" fmla="*/ 1486 w 1498"/>
                  <a:gd name="T59" fmla="*/ 940 h 1402"/>
                  <a:gd name="T60" fmla="*/ 1452 w 1498"/>
                  <a:gd name="T61" fmla="*/ 1006 h 1402"/>
                  <a:gd name="T62" fmla="*/ 1401 w 1498"/>
                  <a:gd name="T63" fmla="*/ 1057 h 1402"/>
                  <a:gd name="T64" fmla="*/ 1335 w 1498"/>
                  <a:gd name="T65" fmla="*/ 1091 h 1402"/>
                  <a:gd name="T66" fmla="*/ 1260 w 1498"/>
                  <a:gd name="T67" fmla="*/ 1104 h 1402"/>
                  <a:gd name="T68" fmla="*/ 419 w 1498"/>
                  <a:gd name="T69" fmla="*/ 1383 h 1402"/>
                  <a:gd name="T70" fmla="*/ 387 w 1498"/>
                  <a:gd name="T71" fmla="*/ 1400 h 1402"/>
                  <a:gd name="T72" fmla="*/ 355 w 1498"/>
                  <a:gd name="T73" fmla="*/ 1401 h 1402"/>
                  <a:gd name="T74" fmla="*/ 324 w 1498"/>
                  <a:gd name="T75" fmla="*/ 1386 h 1402"/>
                  <a:gd name="T76" fmla="*/ 303 w 1498"/>
                  <a:gd name="T77" fmla="*/ 1352 h 1402"/>
                  <a:gd name="T78" fmla="*/ 300 w 1498"/>
                  <a:gd name="T79" fmla="*/ 1104 h 1402"/>
                  <a:gd name="T80" fmla="*/ 199 w 1498"/>
                  <a:gd name="T81" fmla="*/ 1101 h 1402"/>
                  <a:gd name="T82" fmla="*/ 129 w 1498"/>
                  <a:gd name="T83" fmla="*/ 1076 h 1402"/>
                  <a:gd name="T84" fmla="*/ 70 w 1498"/>
                  <a:gd name="T85" fmla="*/ 1034 h 1402"/>
                  <a:gd name="T86" fmla="*/ 26 w 1498"/>
                  <a:gd name="T87" fmla="*/ 975 h 1402"/>
                  <a:gd name="T88" fmla="*/ 2 w 1498"/>
                  <a:gd name="T89" fmla="*/ 904 h 1402"/>
                  <a:gd name="T90" fmla="*/ 0 w 1498"/>
                  <a:gd name="T91" fmla="*/ 239 h 1402"/>
                  <a:gd name="T92" fmla="*/ 12 w 1498"/>
                  <a:gd name="T93" fmla="*/ 164 h 1402"/>
                  <a:gd name="T94" fmla="*/ 45 w 1498"/>
                  <a:gd name="T95" fmla="*/ 98 h 1402"/>
                  <a:gd name="T96" fmla="*/ 97 w 1498"/>
                  <a:gd name="T97" fmla="*/ 47 h 1402"/>
                  <a:gd name="T98" fmla="*/ 163 w 1498"/>
                  <a:gd name="T99" fmla="*/ 13 h 1402"/>
                  <a:gd name="T100" fmla="*/ 237 w 1498"/>
                  <a:gd name="T101" fmla="*/ 0 h 1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98" h="1402">
                    <a:moveTo>
                      <a:pt x="237" y="141"/>
                    </a:moveTo>
                    <a:lnTo>
                      <a:pt x="215" y="144"/>
                    </a:lnTo>
                    <a:lnTo>
                      <a:pt x="195" y="151"/>
                    </a:lnTo>
                    <a:lnTo>
                      <a:pt x="176" y="163"/>
                    </a:lnTo>
                    <a:lnTo>
                      <a:pt x="161" y="178"/>
                    </a:lnTo>
                    <a:lnTo>
                      <a:pt x="150" y="196"/>
                    </a:lnTo>
                    <a:lnTo>
                      <a:pt x="142" y="217"/>
                    </a:lnTo>
                    <a:lnTo>
                      <a:pt x="140" y="239"/>
                    </a:lnTo>
                    <a:lnTo>
                      <a:pt x="140" y="865"/>
                    </a:lnTo>
                    <a:lnTo>
                      <a:pt x="142" y="887"/>
                    </a:lnTo>
                    <a:lnTo>
                      <a:pt x="150" y="908"/>
                    </a:lnTo>
                    <a:lnTo>
                      <a:pt x="161" y="926"/>
                    </a:lnTo>
                    <a:lnTo>
                      <a:pt x="176" y="941"/>
                    </a:lnTo>
                    <a:lnTo>
                      <a:pt x="195" y="953"/>
                    </a:lnTo>
                    <a:lnTo>
                      <a:pt x="215" y="960"/>
                    </a:lnTo>
                    <a:lnTo>
                      <a:pt x="237" y="963"/>
                    </a:lnTo>
                    <a:lnTo>
                      <a:pt x="369" y="963"/>
                    </a:lnTo>
                    <a:lnTo>
                      <a:pt x="388" y="965"/>
                    </a:lnTo>
                    <a:lnTo>
                      <a:pt x="405" y="973"/>
                    </a:lnTo>
                    <a:lnTo>
                      <a:pt x="419" y="983"/>
                    </a:lnTo>
                    <a:lnTo>
                      <a:pt x="430" y="997"/>
                    </a:lnTo>
                    <a:lnTo>
                      <a:pt x="437" y="1014"/>
                    </a:lnTo>
                    <a:lnTo>
                      <a:pt x="440" y="1033"/>
                    </a:lnTo>
                    <a:lnTo>
                      <a:pt x="440" y="1167"/>
                    </a:lnTo>
                    <a:lnTo>
                      <a:pt x="632" y="982"/>
                    </a:lnTo>
                    <a:lnTo>
                      <a:pt x="647" y="972"/>
                    </a:lnTo>
                    <a:lnTo>
                      <a:pt x="662" y="965"/>
                    </a:lnTo>
                    <a:lnTo>
                      <a:pt x="680" y="963"/>
                    </a:lnTo>
                    <a:lnTo>
                      <a:pt x="1260" y="963"/>
                    </a:lnTo>
                    <a:lnTo>
                      <a:pt x="1282" y="960"/>
                    </a:lnTo>
                    <a:lnTo>
                      <a:pt x="1302" y="953"/>
                    </a:lnTo>
                    <a:lnTo>
                      <a:pt x="1320" y="941"/>
                    </a:lnTo>
                    <a:lnTo>
                      <a:pt x="1336" y="926"/>
                    </a:lnTo>
                    <a:lnTo>
                      <a:pt x="1348" y="908"/>
                    </a:lnTo>
                    <a:lnTo>
                      <a:pt x="1355" y="887"/>
                    </a:lnTo>
                    <a:lnTo>
                      <a:pt x="1357" y="865"/>
                    </a:lnTo>
                    <a:lnTo>
                      <a:pt x="1357" y="239"/>
                    </a:lnTo>
                    <a:lnTo>
                      <a:pt x="1355" y="217"/>
                    </a:lnTo>
                    <a:lnTo>
                      <a:pt x="1348" y="196"/>
                    </a:lnTo>
                    <a:lnTo>
                      <a:pt x="1336" y="178"/>
                    </a:lnTo>
                    <a:lnTo>
                      <a:pt x="1320" y="163"/>
                    </a:lnTo>
                    <a:lnTo>
                      <a:pt x="1302" y="151"/>
                    </a:lnTo>
                    <a:lnTo>
                      <a:pt x="1282" y="144"/>
                    </a:lnTo>
                    <a:lnTo>
                      <a:pt x="1260" y="141"/>
                    </a:lnTo>
                    <a:lnTo>
                      <a:pt x="237" y="141"/>
                    </a:lnTo>
                    <a:close/>
                    <a:moveTo>
                      <a:pt x="237" y="0"/>
                    </a:moveTo>
                    <a:lnTo>
                      <a:pt x="1260" y="0"/>
                    </a:lnTo>
                    <a:lnTo>
                      <a:pt x="1298" y="3"/>
                    </a:lnTo>
                    <a:lnTo>
                      <a:pt x="1335" y="13"/>
                    </a:lnTo>
                    <a:lnTo>
                      <a:pt x="1369" y="26"/>
                    </a:lnTo>
                    <a:lnTo>
                      <a:pt x="1401" y="47"/>
                    </a:lnTo>
                    <a:lnTo>
                      <a:pt x="1428" y="70"/>
                    </a:lnTo>
                    <a:lnTo>
                      <a:pt x="1452" y="98"/>
                    </a:lnTo>
                    <a:lnTo>
                      <a:pt x="1471" y="129"/>
                    </a:lnTo>
                    <a:lnTo>
                      <a:pt x="1486" y="164"/>
                    </a:lnTo>
                    <a:lnTo>
                      <a:pt x="1494" y="200"/>
                    </a:lnTo>
                    <a:lnTo>
                      <a:pt x="1498" y="239"/>
                    </a:lnTo>
                    <a:lnTo>
                      <a:pt x="1498" y="865"/>
                    </a:lnTo>
                    <a:lnTo>
                      <a:pt x="1494" y="903"/>
                    </a:lnTo>
                    <a:lnTo>
                      <a:pt x="1486" y="940"/>
                    </a:lnTo>
                    <a:lnTo>
                      <a:pt x="1471" y="974"/>
                    </a:lnTo>
                    <a:lnTo>
                      <a:pt x="1452" y="1006"/>
                    </a:lnTo>
                    <a:lnTo>
                      <a:pt x="1428" y="1033"/>
                    </a:lnTo>
                    <a:lnTo>
                      <a:pt x="1401" y="1057"/>
                    </a:lnTo>
                    <a:lnTo>
                      <a:pt x="1369" y="1076"/>
                    </a:lnTo>
                    <a:lnTo>
                      <a:pt x="1335" y="1091"/>
                    </a:lnTo>
                    <a:lnTo>
                      <a:pt x="1298" y="1101"/>
                    </a:lnTo>
                    <a:lnTo>
                      <a:pt x="1260" y="1104"/>
                    </a:lnTo>
                    <a:lnTo>
                      <a:pt x="709" y="1104"/>
                    </a:lnTo>
                    <a:lnTo>
                      <a:pt x="419" y="1383"/>
                    </a:lnTo>
                    <a:lnTo>
                      <a:pt x="404" y="1394"/>
                    </a:lnTo>
                    <a:lnTo>
                      <a:pt x="387" y="1400"/>
                    </a:lnTo>
                    <a:lnTo>
                      <a:pt x="369" y="1402"/>
                    </a:lnTo>
                    <a:lnTo>
                      <a:pt x="355" y="1401"/>
                    </a:lnTo>
                    <a:lnTo>
                      <a:pt x="342" y="1397"/>
                    </a:lnTo>
                    <a:lnTo>
                      <a:pt x="324" y="1386"/>
                    </a:lnTo>
                    <a:lnTo>
                      <a:pt x="311" y="1370"/>
                    </a:lnTo>
                    <a:lnTo>
                      <a:pt x="303" y="1352"/>
                    </a:lnTo>
                    <a:lnTo>
                      <a:pt x="300" y="1332"/>
                    </a:lnTo>
                    <a:lnTo>
                      <a:pt x="300" y="1104"/>
                    </a:lnTo>
                    <a:lnTo>
                      <a:pt x="237" y="1104"/>
                    </a:lnTo>
                    <a:lnTo>
                      <a:pt x="199" y="1101"/>
                    </a:lnTo>
                    <a:lnTo>
                      <a:pt x="163" y="1091"/>
                    </a:lnTo>
                    <a:lnTo>
                      <a:pt x="129" y="1076"/>
                    </a:lnTo>
                    <a:lnTo>
                      <a:pt x="97" y="1057"/>
                    </a:lnTo>
                    <a:lnTo>
                      <a:pt x="70" y="1034"/>
                    </a:lnTo>
                    <a:lnTo>
                      <a:pt x="45" y="1006"/>
                    </a:lnTo>
                    <a:lnTo>
                      <a:pt x="26" y="975"/>
                    </a:lnTo>
                    <a:lnTo>
                      <a:pt x="12" y="940"/>
                    </a:lnTo>
                    <a:lnTo>
                      <a:pt x="2" y="904"/>
                    </a:lnTo>
                    <a:lnTo>
                      <a:pt x="0" y="865"/>
                    </a:lnTo>
                    <a:lnTo>
                      <a:pt x="0" y="239"/>
                    </a:lnTo>
                    <a:lnTo>
                      <a:pt x="2" y="201"/>
                    </a:lnTo>
                    <a:lnTo>
                      <a:pt x="12" y="164"/>
                    </a:lnTo>
                    <a:lnTo>
                      <a:pt x="26" y="129"/>
                    </a:lnTo>
                    <a:lnTo>
                      <a:pt x="45" y="98"/>
                    </a:lnTo>
                    <a:lnTo>
                      <a:pt x="70" y="71"/>
                    </a:lnTo>
                    <a:lnTo>
                      <a:pt x="97" y="47"/>
                    </a:lnTo>
                    <a:lnTo>
                      <a:pt x="128" y="28"/>
                    </a:lnTo>
                    <a:lnTo>
                      <a:pt x="163" y="13"/>
                    </a:lnTo>
                    <a:lnTo>
                      <a:pt x="199" y="3"/>
                    </a:lnTo>
                    <a:lnTo>
                      <a:pt x="237" y="0"/>
                    </a:lnTo>
                    <a:close/>
                  </a:path>
                </a:pathLst>
              </a:custGeom>
              <a:grpFill/>
              <a:ln w="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ea typeface="思源黑体 CN Medium" panose="020B0600000000000000" pitchFamily="34" charset="-122"/>
                  <a:cs typeface="+mn-ea"/>
                  <a:sym typeface="Arial" panose="020B0604020202020204" pitchFamily="34" charset="0"/>
                </a:endParaRPr>
              </a:p>
            </p:txBody>
          </p:sp>
          <p:sp>
            <p:nvSpPr>
              <p:cNvPr id="16" name="Freeform 64">
                <a:extLst>
                  <a:ext uri="{FF2B5EF4-FFF2-40B4-BE49-F238E27FC236}">
                    <a16:creationId xmlns:a16="http://schemas.microsoft.com/office/drawing/2014/main" id="{5150A910-BB9E-D5F6-9F77-01AF2E2E067A}"/>
                  </a:ext>
                </a:extLst>
              </p:cNvPr>
              <p:cNvSpPr/>
              <p:nvPr/>
            </p:nvSpPr>
            <p:spPr bwMode="auto">
              <a:xfrm>
                <a:off x="4814889" y="2060575"/>
                <a:ext cx="136525" cy="22225"/>
              </a:xfrm>
              <a:custGeom>
                <a:avLst/>
                <a:gdLst>
                  <a:gd name="T0" fmla="*/ 69 w 856"/>
                  <a:gd name="T1" fmla="*/ 0 h 141"/>
                  <a:gd name="T2" fmla="*/ 785 w 856"/>
                  <a:gd name="T3" fmla="*/ 0 h 141"/>
                  <a:gd name="T4" fmla="*/ 804 w 856"/>
                  <a:gd name="T5" fmla="*/ 3 h 141"/>
                  <a:gd name="T6" fmla="*/ 821 w 856"/>
                  <a:gd name="T7" fmla="*/ 10 h 141"/>
                  <a:gd name="T8" fmla="*/ 836 w 856"/>
                  <a:gd name="T9" fmla="*/ 21 h 141"/>
                  <a:gd name="T10" fmla="*/ 846 w 856"/>
                  <a:gd name="T11" fmla="*/ 35 h 141"/>
                  <a:gd name="T12" fmla="*/ 854 w 856"/>
                  <a:gd name="T13" fmla="*/ 52 h 141"/>
                  <a:gd name="T14" fmla="*/ 856 w 856"/>
                  <a:gd name="T15" fmla="*/ 70 h 141"/>
                  <a:gd name="T16" fmla="*/ 854 w 856"/>
                  <a:gd name="T17" fmla="*/ 89 h 141"/>
                  <a:gd name="T18" fmla="*/ 846 w 856"/>
                  <a:gd name="T19" fmla="*/ 106 h 141"/>
                  <a:gd name="T20" fmla="*/ 836 w 856"/>
                  <a:gd name="T21" fmla="*/ 120 h 141"/>
                  <a:gd name="T22" fmla="*/ 821 w 856"/>
                  <a:gd name="T23" fmla="*/ 132 h 141"/>
                  <a:gd name="T24" fmla="*/ 804 w 856"/>
                  <a:gd name="T25" fmla="*/ 139 h 141"/>
                  <a:gd name="T26" fmla="*/ 785 w 856"/>
                  <a:gd name="T27" fmla="*/ 141 h 141"/>
                  <a:gd name="T28" fmla="*/ 69 w 856"/>
                  <a:gd name="T29" fmla="*/ 141 h 141"/>
                  <a:gd name="T30" fmla="*/ 51 w 856"/>
                  <a:gd name="T31" fmla="*/ 138 h 141"/>
                  <a:gd name="T32" fmla="*/ 34 w 856"/>
                  <a:gd name="T33" fmla="*/ 132 h 141"/>
                  <a:gd name="T34" fmla="*/ 20 w 856"/>
                  <a:gd name="T35" fmla="*/ 120 h 141"/>
                  <a:gd name="T36" fmla="*/ 9 w 856"/>
                  <a:gd name="T37" fmla="*/ 106 h 141"/>
                  <a:gd name="T38" fmla="*/ 2 w 856"/>
                  <a:gd name="T39" fmla="*/ 89 h 141"/>
                  <a:gd name="T40" fmla="*/ 0 w 856"/>
                  <a:gd name="T41" fmla="*/ 70 h 141"/>
                  <a:gd name="T42" fmla="*/ 2 w 856"/>
                  <a:gd name="T43" fmla="*/ 52 h 141"/>
                  <a:gd name="T44" fmla="*/ 9 w 856"/>
                  <a:gd name="T45" fmla="*/ 35 h 141"/>
                  <a:gd name="T46" fmla="*/ 20 w 856"/>
                  <a:gd name="T47" fmla="*/ 21 h 141"/>
                  <a:gd name="T48" fmla="*/ 34 w 856"/>
                  <a:gd name="T49" fmla="*/ 10 h 141"/>
                  <a:gd name="T50" fmla="*/ 51 w 856"/>
                  <a:gd name="T51" fmla="*/ 3 h 141"/>
                  <a:gd name="T52" fmla="*/ 69 w 856"/>
                  <a:gd name="T53"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6" h="141">
                    <a:moveTo>
                      <a:pt x="69" y="0"/>
                    </a:moveTo>
                    <a:lnTo>
                      <a:pt x="785" y="0"/>
                    </a:lnTo>
                    <a:lnTo>
                      <a:pt x="804" y="3"/>
                    </a:lnTo>
                    <a:lnTo>
                      <a:pt x="821" y="10"/>
                    </a:lnTo>
                    <a:lnTo>
                      <a:pt x="836" y="21"/>
                    </a:lnTo>
                    <a:lnTo>
                      <a:pt x="846" y="35"/>
                    </a:lnTo>
                    <a:lnTo>
                      <a:pt x="854" y="52"/>
                    </a:lnTo>
                    <a:lnTo>
                      <a:pt x="856" y="70"/>
                    </a:lnTo>
                    <a:lnTo>
                      <a:pt x="854" y="89"/>
                    </a:lnTo>
                    <a:lnTo>
                      <a:pt x="846" y="106"/>
                    </a:lnTo>
                    <a:lnTo>
                      <a:pt x="836" y="120"/>
                    </a:lnTo>
                    <a:lnTo>
                      <a:pt x="821" y="132"/>
                    </a:lnTo>
                    <a:lnTo>
                      <a:pt x="804" y="139"/>
                    </a:lnTo>
                    <a:lnTo>
                      <a:pt x="785" y="141"/>
                    </a:lnTo>
                    <a:lnTo>
                      <a:pt x="69" y="141"/>
                    </a:lnTo>
                    <a:lnTo>
                      <a:pt x="51" y="138"/>
                    </a:lnTo>
                    <a:lnTo>
                      <a:pt x="34" y="132"/>
                    </a:lnTo>
                    <a:lnTo>
                      <a:pt x="20" y="120"/>
                    </a:lnTo>
                    <a:lnTo>
                      <a:pt x="9" y="106"/>
                    </a:lnTo>
                    <a:lnTo>
                      <a:pt x="2" y="89"/>
                    </a:lnTo>
                    <a:lnTo>
                      <a:pt x="0" y="70"/>
                    </a:lnTo>
                    <a:lnTo>
                      <a:pt x="2" y="52"/>
                    </a:lnTo>
                    <a:lnTo>
                      <a:pt x="9" y="35"/>
                    </a:lnTo>
                    <a:lnTo>
                      <a:pt x="20" y="21"/>
                    </a:lnTo>
                    <a:lnTo>
                      <a:pt x="34" y="10"/>
                    </a:lnTo>
                    <a:lnTo>
                      <a:pt x="51" y="3"/>
                    </a:lnTo>
                    <a:lnTo>
                      <a:pt x="69" y="0"/>
                    </a:lnTo>
                    <a:close/>
                  </a:path>
                </a:pathLst>
              </a:custGeom>
              <a:grpFill/>
              <a:ln w="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ea typeface="思源黑体 CN Medium" panose="020B0600000000000000" pitchFamily="34" charset="-122"/>
                  <a:cs typeface="+mn-ea"/>
                  <a:sym typeface="Arial" panose="020B0604020202020204" pitchFamily="34" charset="0"/>
                </a:endParaRPr>
              </a:p>
            </p:txBody>
          </p:sp>
          <p:sp>
            <p:nvSpPr>
              <p:cNvPr id="17" name="Freeform 65">
                <a:extLst>
                  <a:ext uri="{FF2B5EF4-FFF2-40B4-BE49-F238E27FC236}">
                    <a16:creationId xmlns:a16="http://schemas.microsoft.com/office/drawing/2014/main" id="{8B49C079-A8A7-6226-04C2-47ACAED75662}"/>
                  </a:ext>
                </a:extLst>
              </p:cNvPr>
              <p:cNvSpPr/>
              <p:nvPr/>
            </p:nvSpPr>
            <p:spPr bwMode="auto">
              <a:xfrm>
                <a:off x="4814889" y="2101850"/>
                <a:ext cx="136525" cy="22225"/>
              </a:xfrm>
              <a:custGeom>
                <a:avLst/>
                <a:gdLst>
                  <a:gd name="T0" fmla="*/ 69 w 857"/>
                  <a:gd name="T1" fmla="*/ 0 h 141"/>
                  <a:gd name="T2" fmla="*/ 786 w 857"/>
                  <a:gd name="T3" fmla="*/ 0 h 141"/>
                  <a:gd name="T4" fmla="*/ 805 w 857"/>
                  <a:gd name="T5" fmla="*/ 3 h 141"/>
                  <a:gd name="T6" fmla="*/ 822 w 857"/>
                  <a:gd name="T7" fmla="*/ 10 h 141"/>
                  <a:gd name="T8" fmla="*/ 836 w 857"/>
                  <a:gd name="T9" fmla="*/ 21 h 141"/>
                  <a:gd name="T10" fmla="*/ 848 w 857"/>
                  <a:gd name="T11" fmla="*/ 35 h 141"/>
                  <a:gd name="T12" fmla="*/ 854 w 857"/>
                  <a:gd name="T13" fmla="*/ 52 h 141"/>
                  <a:gd name="T14" fmla="*/ 857 w 857"/>
                  <a:gd name="T15" fmla="*/ 71 h 141"/>
                  <a:gd name="T16" fmla="*/ 854 w 857"/>
                  <a:gd name="T17" fmla="*/ 90 h 141"/>
                  <a:gd name="T18" fmla="*/ 848 w 857"/>
                  <a:gd name="T19" fmla="*/ 107 h 141"/>
                  <a:gd name="T20" fmla="*/ 836 w 857"/>
                  <a:gd name="T21" fmla="*/ 121 h 141"/>
                  <a:gd name="T22" fmla="*/ 822 w 857"/>
                  <a:gd name="T23" fmla="*/ 131 h 141"/>
                  <a:gd name="T24" fmla="*/ 805 w 857"/>
                  <a:gd name="T25" fmla="*/ 139 h 141"/>
                  <a:gd name="T26" fmla="*/ 786 w 857"/>
                  <a:gd name="T27" fmla="*/ 141 h 141"/>
                  <a:gd name="T28" fmla="*/ 69 w 857"/>
                  <a:gd name="T29" fmla="*/ 141 h 141"/>
                  <a:gd name="T30" fmla="*/ 51 w 857"/>
                  <a:gd name="T31" fmla="*/ 139 h 141"/>
                  <a:gd name="T32" fmla="*/ 34 w 857"/>
                  <a:gd name="T33" fmla="*/ 131 h 141"/>
                  <a:gd name="T34" fmla="*/ 20 w 857"/>
                  <a:gd name="T35" fmla="*/ 121 h 141"/>
                  <a:gd name="T36" fmla="*/ 9 w 857"/>
                  <a:gd name="T37" fmla="*/ 107 h 141"/>
                  <a:gd name="T38" fmla="*/ 2 w 857"/>
                  <a:gd name="T39" fmla="*/ 90 h 141"/>
                  <a:gd name="T40" fmla="*/ 0 w 857"/>
                  <a:gd name="T41" fmla="*/ 71 h 141"/>
                  <a:gd name="T42" fmla="*/ 2 w 857"/>
                  <a:gd name="T43" fmla="*/ 52 h 141"/>
                  <a:gd name="T44" fmla="*/ 9 w 857"/>
                  <a:gd name="T45" fmla="*/ 35 h 141"/>
                  <a:gd name="T46" fmla="*/ 20 w 857"/>
                  <a:gd name="T47" fmla="*/ 21 h 141"/>
                  <a:gd name="T48" fmla="*/ 34 w 857"/>
                  <a:gd name="T49" fmla="*/ 10 h 141"/>
                  <a:gd name="T50" fmla="*/ 51 w 857"/>
                  <a:gd name="T51" fmla="*/ 3 h 141"/>
                  <a:gd name="T52" fmla="*/ 69 w 857"/>
                  <a:gd name="T53"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7" h="141">
                    <a:moveTo>
                      <a:pt x="69" y="0"/>
                    </a:moveTo>
                    <a:lnTo>
                      <a:pt x="786" y="0"/>
                    </a:lnTo>
                    <a:lnTo>
                      <a:pt x="805" y="3"/>
                    </a:lnTo>
                    <a:lnTo>
                      <a:pt x="822" y="10"/>
                    </a:lnTo>
                    <a:lnTo>
                      <a:pt x="836" y="21"/>
                    </a:lnTo>
                    <a:lnTo>
                      <a:pt x="848" y="35"/>
                    </a:lnTo>
                    <a:lnTo>
                      <a:pt x="854" y="52"/>
                    </a:lnTo>
                    <a:lnTo>
                      <a:pt x="857" y="71"/>
                    </a:lnTo>
                    <a:lnTo>
                      <a:pt x="854" y="90"/>
                    </a:lnTo>
                    <a:lnTo>
                      <a:pt x="848" y="107"/>
                    </a:lnTo>
                    <a:lnTo>
                      <a:pt x="836" y="121"/>
                    </a:lnTo>
                    <a:lnTo>
                      <a:pt x="822" y="131"/>
                    </a:lnTo>
                    <a:lnTo>
                      <a:pt x="805" y="139"/>
                    </a:lnTo>
                    <a:lnTo>
                      <a:pt x="786" y="141"/>
                    </a:lnTo>
                    <a:lnTo>
                      <a:pt x="69" y="141"/>
                    </a:lnTo>
                    <a:lnTo>
                      <a:pt x="51" y="139"/>
                    </a:lnTo>
                    <a:lnTo>
                      <a:pt x="34" y="131"/>
                    </a:lnTo>
                    <a:lnTo>
                      <a:pt x="20" y="121"/>
                    </a:lnTo>
                    <a:lnTo>
                      <a:pt x="9" y="107"/>
                    </a:lnTo>
                    <a:lnTo>
                      <a:pt x="2" y="90"/>
                    </a:lnTo>
                    <a:lnTo>
                      <a:pt x="0" y="71"/>
                    </a:lnTo>
                    <a:lnTo>
                      <a:pt x="2" y="52"/>
                    </a:lnTo>
                    <a:lnTo>
                      <a:pt x="9" y="35"/>
                    </a:lnTo>
                    <a:lnTo>
                      <a:pt x="20" y="21"/>
                    </a:lnTo>
                    <a:lnTo>
                      <a:pt x="34" y="10"/>
                    </a:lnTo>
                    <a:lnTo>
                      <a:pt x="51" y="3"/>
                    </a:lnTo>
                    <a:lnTo>
                      <a:pt x="69" y="0"/>
                    </a:lnTo>
                    <a:close/>
                  </a:path>
                </a:pathLst>
              </a:custGeom>
              <a:grpFill/>
              <a:ln w="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ea typeface="思源黑体 CN Medium" panose="020B0600000000000000" pitchFamily="34" charset="-122"/>
                  <a:cs typeface="+mn-ea"/>
                  <a:sym typeface="Arial" panose="020B0604020202020204" pitchFamily="34" charset="0"/>
                </a:endParaRPr>
              </a:p>
            </p:txBody>
          </p:sp>
        </p:grpSp>
      </p:grpSp>
      <p:grpSp>
        <p:nvGrpSpPr>
          <p:cNvPr id="45" name="组合 44">
            <a:extLst>
              <a:ext uri="{FF2B5EF4-FFF2-40B4-BE49-F238E27FC236}">
                <a16:creationId xmlns:a16="http://schemas.microsoft.com/office/drawing/2014/main" id="{CCB894BA-B512-2859-C2D5-6402298FC042}"/>
              </a:ext>
            </a:extLst>
          </p:cNvPr>
          <p:cNvGrpSpPr/>
          <p:nvPr/>
        </p:nvGrpSpPr>
        <p:grpSpPr>
          <a:xfrm>
            <a:off x="6969417" y="3677194"/>
            <a:ext cx="1608881" cy="2152893"/>
            <a:chOff x="7044532" y="3677194"/>
            <a:chExt cx="1608881" cy="2152893"/>
          </a:xfrm>
        </p:grpSpPr>
        <p:sp>
          <p:nvSpPr>
            <p:cNvPr id="18" name="矩形 17">
              <a:extLst>
                <a:ext uri="{FF2B5EF4-FFF2-40B4-BE49-F238E27FC236}">
                  <a16:creationId xmlns:a16="http://schemas.microsoft.com/office/drawing/2014/main" id="{62491AAE-11C7-7286-979D-5CF81AF94004}"/>
                </a:ext>
              </a:extLst>
            </p:cNvPr>
            <p:cNvSpPr/>
            <p:nvPr/>
          </p:nvSpPr>
          <p:spPr>
            <a:xfrm>
              <a:off x="7044532" y="3677194"/>
              <a:ext cx="1608881" cy="2152893"/>
            </a:xfrm>
            <a:prstGeom prst="rect">
              <a:avLst/>
            </a:prstGeom>
            <a:solidFill>
              <a:schemeClr val="bg1"/>
            </a:solidFill>
            <a:ln>
              <a:noFill/>
            </a:ln>
            <a:effectLst>
              <a:outerShdw blurRad="152400" sx="102000" sy="102000" algn="ctr" rotWithShape="0">
                <a:schemeClr val="tx1">
                  <a:lumMod val="75000"/>
                  <a:lumOff val="2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ea typeface="思源黑体 CN Regular" panose="020B0500000000000000" charset="-122"/>
                <a:cs typeface="+mn-cs"/>
              </a:endParaRPr>
            </a:p>
          </p:txBody>
        </p:sp>
        <p:sp>
          <p:nvSpPr>
            <p:cNvPr id="20" name="文本框 19">
              <a:extLst>
                <a:ext uri="{FF2B5EF4-FFF2-40B4-BE49-F238E27FC236}">
                  <a16:creationId xmlns:a16="http://schemas.microsoft.com/office/drawing/2014/main" id="{0406704E-8B8C-745F-483F-0F078EE4E5D2}"/>
                </a:ext>
              </a:extLst>
            </p:cNvPr>
            <p:cNvSpPr txBox="1"/>
            <p:nvPr/>
          </p:nvSpPr>
          <p:spPr>
            <a:xfrm>
              <a:off x="7205591" y="4634323"/>
              <a:ext cx="1399222" cy="307777"/>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defRPr/>
              </a:pPr>
              <a:r>
                <a:rPr lang="zh-CN" altLang="en-US" sz="1400" dirty="0"/>
                <a:t>外部托管站点</a:t>
              </a:r>
              <a:endParaRPr kumimoji="1" lang="zh-CN" altLang="en-US" sz="1400" b="0" i="0" u="none" strike="noStrike" kern="1200" cap="none" spc="0" normalizeH="0" baseline="0" noProof="0" dirty="0">
                <a:ln>
                  <a:noFill/>
                </a:ln>
                <a:solidFill>
                  <a:srgbClr val="44546A"/>
                </a:solidFill>
                <a:effectLst/>
                <a:uLnTx/>
                <a:uFillTx/>
                <a:latin typeface="+mn-ea"/>
                <a:ea typeface="思源黑体 CN Regular" panose="020B0500000000000000" charset="-122"/>
                <a:cs typeface="+mn-ea"/>
                <a:sym typeface="+mn-lt"/>
              </a:endParaRPr>
            </a:p>
          </p:txBody>
        </p:sp>
        <p:grpSp>
          <p:nvGrpSpPr>
            <p:cNvPr id="21" name="Group 114">
              <a:extLst>
                <a:ext uri="{FF2B5EF4-FFF2-40B4-BE49-F238E27FC236}">
                  <a16:creationId xmlns:a16="http://schemas.microsoft.com/office/drawing/2014/main" id="{2549DB09-10D1-CC31-9CBE-BFA1B7191284}"/>
                </a:ext>
              </a:extLst>
            </p:cNvPr>
            <p:cNvGrpSpPr/>
            <p:nvPr/>
          </p:nvGrpSpPr>
          <p:grpSpPr>
            <a:xfrm>
              <a:off x="7540959" y="3956369"/>
              <a:ext cx="512866" cy="442126"/>
              <a:chOff x="4411663" y="2727325"/>
              <a:chExt cx="552451" cy="476251"/>
            </a:xfrm>
            <a:solidFill>
              <a:schemeClr val="tx2"/>
            </a:solidFill>
          </p:grpSpPr>
          <p:sp>
            <p:nvSpPr>
              <p:cNvPr id="22" name="Freeform 153">
                <a:extLst>
                  <a:ext uri="{FF2B5EF4-FFF2-40B4-BE49-F238E27FC236}">
                    <a16:creationId xmlns:a16="http://schemas.microsoft.com/office/drawing/2014/main" id="{B8777BA7-0C47-FE32-F564-6BCC135B3642}"/>
                  </a:ext>
                </a:extLst>
              </p:cNvPr>
              <p:cNvSpPr/>
              <p:nvPr/>
            </p:nvSpPr>
            <p:spPr bwMode="auto">
              <a:xfrm>
                <a:off x="4510088" y="2727325"/>
                <a:ext cx="360363" cy="103188"/>
              </a:xfrm>
              <a:custGeom>
                <a:avLst/>
                <a:gdLst>
                  <a:gd name="T0" fmla="*/ 1169 w 2271"/>
                  <a:gd name="T1" fmla="*/ 1 h 651"/>
                  <a:gd name="T2" fmla="*/ 1347 w 2271"/>
                  <a:gd name="T3" fmla="*/ 21 h 651"/>
                  <a:gd name="T4" fmla="*/ 1519 w 2271"/>
                  <a:gd name="T5" fmla="*/ 60 h 651"/>
                  <a:gd name="T6" fmla="*/ 1685 w 2271"/>
                  <a:gd name="T7" fmla="*/ 120 h 651"/>
                  <a:gd name="T8" fmla="*/ 1843 w 2271"/>
                  <a:gd name="T9" fmla="*/ 198 h 651"/>
                  <a:gd name="T10" fmla="*/ 1991 w 2271"/>
                  <a:gd name="T11" fmla="*/ 296 h 651"/>
                  <a:gd name="T12" fmla="*/ 2129 w 2271"/>
                  <a:gd name="T13" fmla="*/ 410 h 651"/>
                  <a:gd name="T14" fmla="*/ 2130 w 2271"/>
                  <a:gd name="T15" fmla="*/ 262 h 651"/>
                  <a:gd name="T16" fmla="*/ 2147 w 2271"/>
                  <a:gd name="T17" fmla="*/ 230 h 651"/>
                  <a:gd name="T18" fmla="*/ 2179 w 2271"/>
                  <a:gd name="T19" fmla="*/ 212 h 651"/>
                  <a:gd name="T20" fmla="*/ 2198 w 2271"/>
                  <a:gd name="T21" fmla="*/ 209 h 651"/>
                  <a:gd name="T22" fmla="*/ 2233 w 2271"/>
                  <a:gd name="T23" fmla="*/ 219 h 651"/>
                  <a:gd name="T24" fmla="*/ 2258 w 2271"/>
                  <a:gd name="T25" fmla="*/ 244 h 651"/>
                  <a:gd name="T26" fmla="*/ 2268 w 2271"/>
                  <a:gd name="T27" fmla="*/ 279 h 651"/>
                  <a:gd name="T28" fmla="*/ 2268 w 2271"/>
                  <a:gd name="T29" fmla="*/ 596 h 651"/>
                  <a:gd name="T30" fmla="*/ 2251 w 2271"/>
                  <a:gd name="T31" fmla="*/ 627 h 651"/>
                  <a:gd name="T32" fmla="*/ 2220 w 2271"/>
                  <a:gd name="T33" fmla="*/ 645 h 651"/>
                  <a:gd name="T34" fmla="*/ 1901 w 2271"/>
                  <a:gd name="T35" fmla="*/ 651 h 651"/>
                  <a:gd name="T36" fmla="*/ 1882 w 2271"/>
                  <a:gd name="T37" fmla="*/ 649 h 651"/>
                  <a:gd name="T38" fmla="*/ 1852 w 2271"/>
                  <a:gd name="T39" fmla="*/ 631 h 651"/>
                  <a:gd name="T40" fmla="*/ 1833 w 2271"/>
                  <a:gd name="T41" fmla="*/ 601 h 651"/>
                  <a:gd name="T42" fmla="*/ 1833 w 2271"/>
                  <a:gd name="T43" fmla="*/ 564 h 651"/>
                  <a:gd name="T44" fmla="*/ 1851 w 2271"/>
                  <a:gd name="T45" fmla="*/ 532 h 651"/>
                  <a:gd name="T46" fmla="*/ 1881 w 2271"/>
                  <a:gd name="T47" fmla="*/ 514 h 651"/>
                  <a:gd name="T48" fmla="*/ 2029 w 2271"/>
                  <a:gd name="T49" fmla="*/ 510 h 651"/>
                  <a:gd name="T50" fmla="*/ 1894 w 2271"/>
                  <a:gd name="T51" fmla="*/ 398 h 651"/>
                  <a:gd name="T52" fmla="*/ 1748 w 2271"/>
                  <a:gd name="T53" fmla="*/ 305 h 651"/>
                  <a:gd name="T54" fmla="*/ 1591 w 2271"/>
                  <a:gd name="T55" fmla="*/ 232 h 651"/>
                  <a:gd name="T56" fmla="*/ 1427 w 2271"/>
                  <a:gd name="T57" fmla="*/ 180 h 651"/>
                  <a:gd name="T58" fmla="*/ 1256 w 2271"/>
                  <a:gd name="T59" fmla="*/ 149 h 651"/>
                  <a:gd name="T60" fmla="*/ 1080 w 2271"/>
                  <a:gd name="T61" fmla="*/ 140 h 651"/>
                  <a:gd name="T62" fmla="*/ 901 w 2271"/>
                  <a:gd name="T63" fmla="*/ 154 h 651"/>
                  <a:gd name="T64" fmla="*/ 727 w 2271"/>
                  <a:gd name="T65" fmla="*/ 190 h 651"/>
                  <a:gd name="T66" fmla="*/ 559 w 2271"/>
                  <a:gd name="T67" fmla="*/ 249 h 651"/>
                  <a:gd name="T68" fmla="*/ 402 w 2271"/>
                  <a:gd name="T69" fmla="*/ 329 h 651"/>
                  <a:gd name="T70" fmla="*/ 255 w 2271"/>
                  <a:gd name="T71" fmla="*/ 429 h 651"/>
                  <a:gd name="T72" fmla="*/ 121 w 2271"/>
                  <a:gd name="T73" fmla="*/ 550 h 651"/>
                  <a:gd name="T74" fmla="*/ 90 w 2271"/>
                  <a:gd name="T75" fmla="*/ 569 h 651"/>
                  <a:gd name="T76" fmla="*/ 54 w 2271"/>
                  <a:gd name="T77" fmla="*/ 569 h 651"/>
                  <a:gd name="T78" fmla="*/ 21 w 2271"/>
                  <a:gd name="T79" fmla="*/ 551 h 651"/>
                  <a:gd name="T80" fmla="*/ 2 w 2271"/>
                  <a:gd name="T81" fmla="*/ 520 h 651"/>
                  <a:gd name="T82" fmla="*/ 2 w 2271"/>
                  <a:gd name="T83" fmla="*/ 484 h 651"/>
                  <a:gd name="T84" fmla="*/ 20 w 2271"/>
                  <a:gd name="T85" fmla="*/ 452 h 651"/>
                  <a:gd name="T86" fmla="*/ 156 w 2271"/>
                  <a:gd name="T87" fmla="*/ 329 h 651"/>
                  <a:gd name="T88" fmla="*/ 304 w 2271"/>
                  <a:gd name="T89" fmla="*/ 224 h 651"/>
                  <a:gd name="T90" fmla="*/ 463 w 2271"/>
                  <a:gd name="T91" fmla="*/ 139 h 651"/>
                  <a:gd name="T92" fmla="*/ 631 w 2271"/>
                  <a:gd name="T93" fmla="*/ 74 h 651"/>
                  <a:gd name="T94" fmla="*/ 806 w 2271"/>
                  <a:gd name="T95" fmla="*/ 28 h 651"/>
                  <a:gd name="T96" fmla="*/ 986 w 2271"/>
                  <a:gd name="T97" fmla="*/ 4 h 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71" h="651">
                    <a:moveTo>
                      <a:pt x="1079" y="0"/>
                    </a:moveTo>
                    <a:lnTo>
                      <a:pt x="1169" y="1"/>
                    </a:lnTo>
                    <a:lnTo>
                      <a:pt x="1258" y="8"/>
                    </a:lnTo>
                    <a:lnTo>
                      <a:pt x="1347" y="21"/>
                    </a:lnTo>
                    <a:lnTo>
                      <a:pt x="1433" y="38"/>
                    </a:lnTo>
                    <a:lnTo>
                      <a:pt x="1519" y="60"/>
                    </a:lnTo>
                    <a:lnTo>
                      <a:pt x="1603" y="87"/>
                    </a:lnTo>
                    <a:lnTo>
                      <a:pt x="1685" y="120"/>
                    </a:lnTo>
                    <a:lnTo>
                      <a:pt x="1765" y="157"/>
                    </a:lnTo>
                    <a:lnTo>
                      <a:pt x="1843" y="198"/>
                    </a:lnTo>
                    <a:lnTo>
                      <a:pt x="1918" y="244"/>
                    </a:lnTo>
                    <a:lnTo>
                      <a:pt x="1991" y="296"/>
                    </a:lnTo>
                    <a:lnTo>
                      <a:pt x="2062" y="351"/>
                    </a:lnTo>
                    <a:lnTo>
                      <a:pt x="2129" y="410"/>
                    </a:lnTo>
                    <a:lnTo>
                      <a:pt x="2127" y="281"/>
                    </a:lnTo>
                    <a:lnTo>
                      <a:pt x="2130" y="262"/>
                    </a:lnTo>
                    <a:lnTo>
                      <a:pt x="2137" y="245"/>
                    </a:lnTo>
                    <a:lnTo>
                      <a:pt x="2147" y="230"/>
                    </a:lnTo>
                    <a:lnTo>
                      <a:pt x="2162" y="220"/>
                    </a:lnTo>
                    <a:lnTo>
                      <a:pt x="2179" y="212"/>
                    </a:lnTo>
                    <a:lnTo>
                      <a:pt x="2197" y="209"/>
                    </a:lnTo>
                    <a:lnTo>
                      <a:pt x="2198" y="209"/>
                    </a:lnTo>
                    <a:lnTo>
                      <a:pt x="2217" y="212"/>
                    </a:lnTo>
                    <a:lnTo>
                      <a:pt x="2233" y="219"/>
                    </a:lnTo>
                    <a:lnTo>
                      <a:pt x="2247" y="230"/>
                    </a:lnTo>
                    <a:lnTo>
                      <a:pt x="2258" y="244"/>
                    </a:lnTo>
                    <a:lnTo>
                      <a:pt x="2265" y="261"/>
                    </a:lnTo>
                    <a:lnTo>
                      <a:pt x="2268" y="279"/>
                    </a:lnTo>
                    <a:lnTo>
                      <a:pt x="2271" y="577"/>
                    </a:lnTo>
                    <a:lnTo>
                      <a:pt x="2268" y="596"/>
                    </a:lnTo>
                    <a:lnTo>
                      <a:pt x="2262" y="613"/>
                    </a:lnTo>
                    <a:lnTo>
                      <a:pt x="2251" y="627"/>
                    </a:lnTo>
                    <a:lnTo>
                      <a:pt x="2237" y="638"/>
                    </a:lnTo>
                    <a:lnTo>
                      <a:pt x="2220" y="645"/>
                    </a:lnTo>
                    <a:lnTo>
                      <a:pt x="2201" y="648"/>
                    </a:lnTo>
                    <a:lnTo>
                      <a:pt x="1901" y="651"/>
                    </a:lnTo>
                    <a:lnTo>
                      <a:pt x="1900" y="651"/>
                    </a:lnTo>
                    <a:lnTo>
                      <a:pt x="1882" y="649"/>
                    </a:lnTo>
                    <a:lnTo>
                      <a:pt x="1866" y="642"/>
                    </a:lnTo>
                    <a:lnTo>
                      <a:pt x="1852" y="631"/>
                    </a:lnTo>
                    <a:lnTo>
                      <a:pt x="1840" y="617"/>
                    </a:lnTo>
                    <a:lnTo>
                      <a:pt x="1833" y="601"/>
                    </a:lnTo>
                    <a:lnTo>
                      <a:pt x="1831" y="582"/>
                    </a:lnTo>
                    <a:lnTo>
                      <a:pt x="1833" y="564"/>
                    </a:lnTo>
                    <a:lnTo>
                      <a:pt x="1840" y="547"/>
                    </a:lnTo>
                    <a:lnTo>
                      <a:pt x="1851" y="532"/>
                    </a:lnTo>
                    <a:lnTo>
                      <a:pt x="1865" y="522"/>
                    </a:lnTo>
                    <a:lnTo>
                      <a:pt x="1881" y="514"/>
                    </a:lnTo>
                    <a:lnTo>
                      <a:pt x="1900" y="511"/>
                    </a:lnTo>
                    <a:lnTo>
                      <a:pt x="2029" y="510"/>
                    </a:lnTo>
                    <a:lnTo>
                      <a:pt x="1964" y="451"/>
                    </a:lnTo>
                    <a:lnTo>
                      <a:pt x="1894" y="398"/>
                    </a:lnTo>
                    <a:lnTo>
                      <a:pt x="1822" y="349"/>
                    </a:lnTo>
                    <a:lnTo>
                      <a:pt x="1748" y="305"/>
                    </a:lnTo>
                    <a:lnTo>
                      <a:pt x="1671" y="266"/>
                    </a:lnTo>
                    <a:lnTo>
                      <a:pt x="1591" y="232"/>
                    </a:lnTo>
                    <a:lnTo>
                      <a:pt x="1510" y="204"/>
                    </a:lnTo>
                    <a:lnTo>
                      <a:pt x="1427" y="180"/>
                    </a:lnTo>
                    <a:lnTo>
                      <a:pt x="1342" y="162"/>
                    </a:lnTo>
                    <a:lnTo>
                      <a:pt x="1256" y="149"/>
                    </a:lnTo>
                    <a:lnTo>
                      <a:pt x="1169" y="142"/>
                    </a:lnTo>
                    <a:lnTo>
                      <a:pt x="1080" y="140"/>
                    </a:lnTo>
                    <a:lnTo>
                      <a:pt x="989" y="144"/>
                    </a:lnTo>
                    <a:lnTo>
                      <a:pt x="901" y="154"/>
                    </a:lnTo>
                    <a:lnTo>
                      <a:pt x="812" y="169"/>
                    </a:lnTo>
                    <a:lnTo>
                      <a:pt x="727" y="190"/>
                    </a:lnTo>
                    <a:lnTo>
                      <a:pt x="642" y="217"/>
                    </a:lnTo>
                    <a:lnTo>
                      <a:pt x="559" y="249"/>
                    </a:lnTo>
                    <a:lnTo>
                      <a:pt x="480" y="286"/>
                    </a:lnTo>
                    <a:lnTo>
                      <a:pt x="402" y="329"/>
                    </a:lnTo>
                    <a:lnTo>
                      <a:pt x="327" y="377"/>
                    </a:lnTo>
                    <a:lnTo>
                      <a:pt x="255" y="429"/>
                    </a:lnTo>
                    <a:lnTo>
                      <a:pt x="187" y="487"/>
                    </a:lnTo>
                    <a:lnTo>
                      <a:pt x="121" y="550"/>
                    </a:lnTo>
                    <a:lnTo>
                      <a:pt x="107" y="562"/>
                    </a:lnTo>
                    <a:lnTo>
                      <a:pt x="90" y="569"/>
                    </a:lnTo>
                    <a:lnTo>
                      <a:pt x="72" y="571"/>
                    </a:lnTo>
                    <a:lnTo>
                      <a:pt x="54" y="569"/>
                    </a:lnTo>
                    <a:lnTo>
                      <a:pt x="37" y="563"/>
                    </a:lnTo>
                    <a:lnTo>
                      <a:pt x="21" y="551"/>
                    </a:lnTo>
                    <a:lnTo>
                      <a:pt x="10" y="536"/>
                    </a:lnTo>
                    <a:lnTo>
                      <a:pt x="2" y="520"/>
                    </a:lnTo>
                    <a:lnTo>
                      <a:pt x="0" y="502"/>
                    </a:lnTo>
                    <a:lnTo>
                      <a:pt x="2" y="484"/>
                    </a:lnTo>
                    <a:lnTo>
                      <a:pt x="9" y="467"/>
                    </a:lnTo>
                    <a:lnTo>
                      <a:pt x="20" y="452"/>
                    </a:lnTo>
                    <a:lnTo>
                      <a:pt x="87" y="388"/>
                    </a:lnTo>
                    <a:lnTo>
                      <a:pt x="156" y="329"/>
                    </a:lnTo>
                    <a:lnTo>
                      <a:pt x="229" y="275"/>
                    </a:lnTo>
                    <a:lnTo>
                      <a:pt x="304" y="224"/>
                    </a:lnTo>
                    <a:lnTo>
                      <a:pt x="382" y="179"/>
                    </a:lnTo>
                    <a:lnTo>
                      <a:pt x="463" y="139"/>
                    </a:lnTo>
                    <a:lnTo>
                      <a:pt x="545" y="104"/>
                    </a:lnTo>
                    <a:lnTo>
                      <a:pt x="631" y="74"/>
                    </a:lnTo>
                    <a:lnTo>
                      <a:pt x="717" y="48"/>
                    </a:lnTo>
                    <a:lnTo>
                      <a:pt x="806" y="28"/>
                    </a:lnTo>
                    <a:lnTo>
                      <a:pt x="895" y="14"/>
                    </a:lnTo>
                    <a:lnTo>
                      <a:pt x="986" y="4"/>
                    </a:lnTo>
                    <a:lnTo>
                      <a:pt x="1079" y="0"/>
                    </a:lnTo>
                    <a:close/>
                  </a:path>
                </a:pathLst>
              </a:custGeom>
              <a:grpFill/>
              <a:ln w="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ea typeface="思源黑体 CN Medium" panose="020B0600000000000000" pitchFamily="34" charset="-122"/>
                  <a:cs typeface="+mn-ea"/>
                  <a:sym typeface="Arial" panose="020B0604020202020204" pitchFamily="34" charset="0"/>
                </a:endParaRPr>
              </a:p>
            </p:txBody>
          </p:sp>
          <p:sp>
            <p:nvSpPr>
              <p:cNvPr id="23" name="Freeform 154">
                <a:extLst>
                  <a:ext uri="{FF2B5EF4-FFF2-40B4-BE49-F238E27FC236}">
                    <a16:creationId xmlns:a16="http://schemas.microsoft.com/office/drawing/2014/main" id="{9A8325B2-4A7A-FF9A-CC76-B47CF4223A8A}"/>
                  </a:ext>
                </a:extLst>
              </p:cNvPr>
              <p:cNvSpPr/>
              <p:nvPr/>
            </p:nvSpPr>
            <p:spPr bwMode="auto">
              <a:xfrm>
                <a:off x="4497388" y="3100388"/>
                <a:ext cx="360363" cy="103188"/>
              </a:xfrm>
              <a:custGeom>
                <a:avLst/>
                <a:gdLst>
                  <a:gd name="T0" fmla="*/ 370 w 2271"/>
                  <a:gd name="T1" fmla="*/ 0 h 654"/>
                  <a:gd name="T2" fmla="*/ 405 w 2271"/>
                  <a:gd name="T3" fmla="*/ 10 h 654"/>
                  <a:gd name="T4" fmla="*/ 430 w 2271"/>
                  <a:gd name="T5" fmla="*/ 35 h 654"/>
                  <a:gd name="T6" fmla="*/ 441 w 2271"/>
                  <a:gd name="T7" fmla="*/ 70 h 654"/>
                  <a:gd name="T8" fmla="*/ 431 w 2271"/>
                  <a:gd name="T9" fmla="*/ 106 h 654"/>
                  <a:gd name="T10" fmla="*/ 406 w 2271"/>
                  <a:gd name="T11" fmla="*/ 131 h 654"/>
                  <a:gd name="T12" fmla="*/ 371 w 2271"/>
                  <a:gd name="T13" fmla="*/ 141 h 654"/>
                  <a:gd name="T14" fmla="*/ 308 w 2271"/>
                  <a:gd name="T15" fmla="*/ 201 h 654"/>
                  <a:gd name="T16" fmla="*/ 449 w 2271"/>
                  <a:gd name="T17" fmla="*/ 303 h 654"/>
                  <a:gd name="T18" fmla="*/ 601 w 2271"/>
                  <a:gd name="T19" fmla="*/ 386 h 654"/>
                  <a:gd name="T20" fmla="*/ 761 w 2271"/>
                  <a:gd name="T21" fmla="*/ 449 h 654"/>
                  <a:gd name="T22" fmla="*/ 929 w 2271"/>
                  <a:gd name="T23" fmla="*/ 491 h 654"/>
                  <a:gd name="T24" fmla="*/ 1103 w 2271"/>
                  <a:gd name="T25" fmla="*/ 511 h 654"/>
                  <a:gd name="T26" fmla="*/ 1281 w 2271"/>
                  <a:gd name="T27" fmla="*/ 508 h 654"/>
                  <a:gd name="T28" fmla="*/ 1458 w 2271"/>
                  <a:gd name="T29" fmla="*/ 483 h 654"/>
                  <a:gd name="T30" fmla="*/ 1629 w 2271"/>
                  <a:gd name="T31" fmla="*/ 436 h 654"/>
                  <a:gd name="T32" fmla="*/ 1792 w 2271"/>
                  <a:gd name="T33" fmla="*/ 366 h 654"/>
                  <a:gd name="T34" fmla="*/ 1944 w 2271"/>
                  <a:gd name="T35" fmla="*/ 276 h 654"/>
                  <a:gd name="T36" fmla="*/ 2085 w 2271"/>
                  <a:gd name="T37" fmla="*/ 166 h 654"/>
                  <a:gd name="T38" fmla="*/ 2165 w 2271"/>
                  <a:gd name="T39" fmla="*/ 91 h 654"/>
                  <a:gd name="T40" fmla="*/ 2200 w 2271"/>
                  <a:gd name="T41" fmla="*/ 81 h 654"/>
                  <a:gd name="T42" fmla="*/ 2235 w 2271"/>
                  <a:gd name="T43" fmla="*/ 91 h 654"/>
                  <a:gd name="T44" fmla="*/ 2262 w 2271"/>
                  <a:gd name="T45" fmla="*/ 117 h 654"/>
                  <a:gd name="T46" fmla="*/ 2271 w 2271"/>
                  <a:gd name="T47" fmla="*/ 152 h 654"/>
                  <a:gd name="T48" fmla="*/ 2263 w 2271"/>
                  <a:gd name="T49" fmla="*/ 187 h 654"/>
                  <a:gd name="T50" fmla="*/ 2185 w 2271"/>
                  <a:gd name="T51" fmla="*/ 266 h 654"/>
                  <a:gd name="T52" fmla="*/ 2043 w 2271"/>
                  <a:gd name="T53" fmla="*/ 380 h 654"/>
                  <a:gd name="T54" fmla="*/ 1890 w 2271"/>
                  <a:gd name="T55" fmla="*/ 475 h 654"/>
                  <a:gd name="T56" fmla="*/ 1726 w 2271"/>
                  <a:gd name="T57" fmla="*/ 551 h 654"/>
                  <a:gd name="T58" fmla="*/ 1554 w 2271"/>
                  <a:gd name="T59" fmla="*/ 605 h 654"/>
                  <a:gd name="T60" fmla="*/ 1376 w 2271"/>
                  <a:gd name="T61" fmla="*/ 640 h 654"/>
                  <a:gd name="T62" fmla="*/ 1194 w 2271"/>
                  <a:gd name="T63" fmla="*/ 654 h 654"/>
                  <a:gd name="T64" fmla="*/ 1086 w 2271"/>
                  <a:gd name="T65" fmla="*/ 650 h 654"/>
                  <a:gd name="T66" fmla="*/ 912 w 2271"/>
                  <a:gd name="T67" fmla="*/ 630 h 654"/>
                  <a:gd name="T68" fmla="*/ 742 w 2271"/>
                  <a:gd name="T69" fmla="*/ 590 h 654"/>
                  <a:gd name="T70" fmla="*/ 579 w 2271"/>
                  <a:gd name="T71" fmla="*/ 531 h 654"/>
                  <a:gd name="T72" fmla="*/ 424 w 2271"/>
                  <a:gd name="T73" fmla="*/ 453 h 654"/>
                  <a:gd name="T74" fmla="*/ 278 w 2271"/>
                  <a:gd name="T75" fmla="*/ 356 h 654"/>
                  <a:gd name="T76" fmla="*/ 143 w 2271"/>
                  <a:gd name="T77" fmla="*/ 242 h 654"/>
                  <a:gd name="T78" fmla="*/ 142 w 2271"/>
                  <a:gd name="T79" fmla="*/ 392 h 654"/>
                  <a:gd name="T80" fmla="*/ 124 w 2271"/>
                  <a:gd name="T81" fmla="*/ 422 h 654"/>
                  <a:gd name="T82" fmla="*/ 94 w 2271"/>
                  <a:gd name="T83" fmla="*/ 441 h 654"/>
                  <a:gd name="T84" fmla="*/ 74 w 2271"/>
                  <a:gd name="T85" fmla="*/ 443 h 654"/>
                  <a:gd name="T86" fmla="*/ 39 w 2271"/>
                  <a:gd name="T87" fmla="*/ 434 h 654"/>
                  <a:gd name="T88" fmla="*/ 14 w 2271"/>
                  <a:gd name="T89" fmla="*/ 410 h 654"/>
                  <a:gd name="T90" fmla="*/ 4 w 2271"/>
                  <a:gd name="T91" fmla="*/ 374 h 654"/>
                  <a:gd name="T92" fmla="*/ 3 w 2271"/>
                  <a:gd name="T93" fmla="*/ 56 h 654"/>
                  <a:gd name="T94" fmla="*/ 20 w 2271"/>
                  <a:gd name="T95" fmla="*/ 26 h 654"/>
                  <a:gd name="T96" fmla="*/ 51 w 2271"/>
                  <a:gd name="T97" fmla="*/ 7 h 654"/>
                  <a:gd name="T98" fmla="*/ 369 w 2271"/>
                  <a:gd name="T99" fmla="*/ 0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271" h="654">
                    <a:moveTo>
                      <a:pt x="369" y="0"/>
                    </a:moveTo>
                    <a:lnTo>
                      <a:pt x="370" y="0"/>
                    </a:lnTo>
                    <a:lnTo>
                      <a:pt x="389" y="4"/>
                    </a:lnTo>
                    <a:lnTo>
                      <a:pt x="405" y="10"/>
                    </a:lnTo>
                    <a:lnTo>
                      <a:pt x="420" y="22"/>
                    </a:lnTo>
                    <a:lnTo>
                      <a:pt x="430" y="35"/>
                    </a:lnTo>
                    <a:lnTo>
                      <a:pt x="438" y="52"/>
                    </a:lnTo>
                    <a:lnTo>
                      <a:pt x="441" y="70"/>
                    </a:lnTo>
                    <a:lnTo>
                      <a:pt x="438" y="89"/>
                    </a:lnTo>
                    <a:lnTo>
                      <a:pt x="431" y="106"/>
                    </a:lnTo>
                    <a:lnTo>
                      <a:pt x="421" y="120"/>
                    </a:lnTo>
                    <a:lnTo>
                      <a:pt x="406" y="131"/>
                    </a:lnTo>
                    <a:lnTo>
                      <a:pt x="389" y="138"/>
                    </a:lnTo>
                    <a:lnTo>
                      <a:pt x="371" y="141"/>
                    </a:lnTo>
                    <a:lnTo>
                      <a:pt x="241" y="142"/>
                    </a:lnTo>
                    <a:lnTo>
                      <a:pt x="308" y="201"/>
                    </a:lnTo>
                    <a:lnTo>
                      <a:pt x="376" y="254"/>
                    </a:lnTo>
                    <a:lnTo>
                      <a:pt x="449" y="303"/>
                    </a:lnTo>
                    <a:lnTo>
                      <a:pt x="523" y="348"/>
                    </a:lnTo>
                    <a:lnTo>
                      <a:pt x="601" y="386"/>
                    </a:lnTo>
                    <a:lnTo>
                      <a:pt x="680" y="420"/>
                    </a:lnTo>
                    <a:lnTo>
                      <a:pt x="761" y="449"/>
                    </a:lnTo>
                    <a:lnTo>
                      <a:pt x="845" y="473"/>
                    </a:lnTo>
                    <a:lnTo>
                      <a:pt x="929" y="491"/>
                    </a:lnTo>
                    <a:lnTo>
                      <a:pt x="1016" y="503"/>
                    </a:lnTo>
                    <a:lnTo>
                      <a:pt x="1103" y="511"/>
                    </a:lnTo>
                    <a:lnTo>
                      <a:pt x="1192" y="513"/>
                    </a:lnTo>
                    <a:lnTo>
                      <a:pt x="1281" y="508"/>
                    </a:lnTo>
                    <a:lnTo>
                      <a:pt x="1371" y="499"/>
                    </a:lnTo>
                    <a:lnTo>
                      <a:pt x="1458" y="483"/>
                    </a:lnTo>
                    <a:lnTo>
                      <a:pt x="1545" y="462"/>
                    </a:lnTo>
                    <a:lnTo>
                      <a:pt x="1629" y="436"/>
                    </a:lnTo>
                    <a:lnTo>
                      <a:pt x="1712" y="403"/>
                    </a:lnTo>
                    <a:lnTo>
                      <a:pt x="1792" y="366"/>
                    </a:lnTo>
                    <a:lnTo>
                      <a:pt x="1870" y="323"/>
                    </a:lnTo>
                    <a:lnTo>
                      <a:pt x="1944" y="276"/>
                    </a:lnTo>
                    <a:lnTo>
                      <a:pt x="2016" y="223"/>
                    </a:lnTo>
                    <a:lnTo>
                      <a:pt x="2085" y="166"/>
                    </a:lnTo>
                    <a:lnTo>
                      <a:pt x="2150" y="102"/>
                    </a:lnTo>
                    <a:lnTo>
                      <a:pt x="2165" y="91"/>
                    </a:lnTo>
                    <a:lnTo>
                      <a:pt x="2182" y="85"/>
                    </a:lnTo>
                    <a:lnTo>
                      <a:pt x="2200" y="81"/>
                    </a:lnTo>
                    <a:lnTo>
                      <a:pt x="2218" y="85"/>
                    </a:lnTo>
                    <a:lnTo>
                      <a:pt x="2235" y="91"/>
                    </a:lnTo>
                    <a:lnTo>
                      <a:pt x="2250" y="102"/>
                    </a:lnTo>
                    <a:lnTo>
                      <a:pt x="2262" y="117"/>
                    </a:lnTo>
                    <a:lnTo>
                      <a:pt x="2269" y="134"/>
                    </a:lnTo>
                    <a:lnTo>
                      <a:pt x="2271" y="152"/>
                    </a:lnTo>
                    <a:lnTo>
                      <a:pt x="2269" y="170"/>
                    </a:lnTo>
                    <a:lnTo>
                      <a:pt x="2263" y="187"/>
                    </a:lnTo>
                    <a:lnTo>
                      <a:pt x="2251" y="202"/>
                    </a:lnTo>
                    <a:lnTo>
                      <a:pt x="2185" y="266"/>
                    </a:lnTo>
                    <a:lnTo>
                      <a:pt x="2115" y="325"/>
                    </a:lnTo>
                    <a:lnTo>
                      <a:pt x="2043" y="380"/>
                    </a:lnTo>
                    <a:lnTo>
                      <a:pt x="1968" y="430"/>
                    </a:lnTo>
                    <a:lnTo>
                      <a:pt x="1890" y="475"/>
                    </a:lnTo>
                    <a:lnTo>
                      <a:pt x="1809" y="515"/>
                    </a:lnTo>
                    <a:lnTo>
                      <a:pt x="1726" y="551"/>
                    </a:lnTo>
                    <a:lnTo>
                      <a:pt x="1641" y="580"/>
                    </a:lnTo>
                    <a:lnTo>
                      <a:pt x="1554" y="605"/>
                    </a:lnTo>
                    <a:lnTo>
                      <a:pt x="1466" y="625"/>
                    </a:lnTo>
                    <a:lnTo>
                      <a:pt x="1376" y="640"/>
                    </a:lnTo>
                    <a:lnTo>
                      <a:pt x="1285" y="649"/>
                    </a:lnTo>
                    <a:lnTo>
                      <a:pt x="1194" y="654"/>
                    </a:lnTo>
                    <a:lnTo>
                      <a:pt x="1176" y="654"/>
                    </a:lnTo>
                    <a:lnTo>
                      <a:pt x="1086" y="650"/>
                    </a:lnTo>
                    <a:lnTo>
                      <a:pt x="999" y="643"/>
                    </a:lnTo>
                    <a:lnTo>
                      <a:pt x="912" y="630"/>
                    </a:lnTo>
                    <a:lnTo>
                      <a:pt x="827" y="613"/>
                    </a:lnTo>
                    <a:lnTo>
                      <a:pt x="742" y="590"/>
                    </a:lnTo>
                    <a:lnTo>
                      <a:pt x="660" y="563"/>
                    </a:lnTo>
                    <a:lnTo>
                      <a:pt x="579" y="531"/>
                    </a:lnTo>
                    <a:lnTo>
                      <a:pt x="501" y="494"/>
                    </a:lnTo>
                    <a:lnTo>
                      <a:pt x="424" y="453"/>
                    </a:lnTo>
                    <a:lnTo>
                      <a:pt x="350" y="406"/>
                    </a:lnTo>
                    <a:lnTo>
                      <a:pt x="278" y="356"/>
                    </a:lnTo>
                    <a:lnTo>
                      <a:pt x="209" y="301"/>
                    </a:lnTo>
                    <a:lnTo>
                      <a:pt x="143" y="242"/>
                    </a:lnTo>
                    <a:lnTo>
                      <a:pt x="144" y="373"/>
                    </a:lnTo>
                    <a:lnTo>
                      <a:pt x="142" y="392"/>
                    </a:lnTo>
                    <a:lnTo>
                      <a:pt x="135" y="409"/>
                    </a:lnTo>
                    <a:lnTo>
                      <a:pt x="124" y="422"/>
                    </a:lnTo>
                    <a:lnTo>
                      <a:pt x="110" y="434"/>
                    </a:lnTo>
                    <a:lnTo>
                      <a:pt x="94" y="441"/>
                    </a:lnTo>
                    <a:lnTo>
                      <a:pt x="75" y="443"/>
                    </a:lnTo>
                    <a:lnTo>
                      <a:pt x="74" y="443"/>
                    </a:lnTo>
                    <a:lnTo>
                      <a:pt x="56" y="441"/>
                    </a:lnTo>
                    <a:lnTo>
                      <a:pt x="39" y="434"/>
                    </a:lnTo>
                    <a:lnTo>
                      <a:pt x="25" y="423"/>
                    </a:lnTo>
                    <a:lnTo>
                      <a:pt x="14" y="410"/>
                    </a:lnTo>
                    <a:lnTo>
                      <a:pt x="6" y="393"/>
                    </a:lnTo>
                    <a:lnTo>
                      <a:pt x="4" y="374"/>
                    </a:lnTo>
                    <a:lnTo>
                      <a:pt x="0" y="75"/>
                    </a:lnTo>
                    <a:lnTo>
                      <a:pt x="3" y="56"/>
                    </a:lnTo>
                    <a:lnTo>
                      <a:pt x="9" y="39"/>
                    </a:lnTo>
                    <a:lnTo>
                      <a:pt x="20" y="26"/>
                    </a:lnTo>
                    <a:lnTo>
                      <a:pt x="35" y="14"/>
                    </a:lnTo>
                    <a:lnTo>
                      <a:pt x="51" y="7"/>
                    </a:lnTo>
                    <a:lnTo>
                      <a:pt x="70" y="5"/>
                    </a:lnTo>
                    <a:lnTo>
                      <a:pt x="369" y="0"/>
                    </a:lnTo>
                    <a:close/>
                  </a:path>
                </a:pathLst>
              </a:custGeom>
              <a:grpFill/>
              <a:ln w="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ea typeface="思源黑体 CN Medium" panose="020B0600000000000000" pitchFamily="34" charset="-122"/>
                  <a:cs typeface="+mn-ea"/>
                  <a:sym typeface="Arial" panose="020B0604020202020204" pitchFamily="34" charset="0"/>
                </a:endParaRPr>
              </a:p>
            </p:txBody>
          </p:sp>
          <p:sp>
            <p:nvSpPr>
              <p:cNvPr id="24" name="Freeform 155">
                <a:extLst>
                  <a:ext uri="{FF2B5EF4-FFF2-40B4-BE49-F238E27FC236}">
                    <a16:creationId xmlns:a16="http://schemas.microsoft.com/office/drawing/2014/main" id="{294A2305-DDED-8697-616E-48903721DB24}"/>
                  </a:ext>
                </a:extLst>
              </p:cNvPr>
              <p:cNvSpPr/>
              <p:nvPr/>
            </p:nvSpPr>
            <p:spPr bwMode="auto">
              <a:xfrm>
                <a:off x="4411663" y="2857500"/>
                <a:ext cx="220663" cy="234950"/>
              </a:xfrm>
              <a:custGeom>
                <a:avLst/>
                <a:gdLst>
                  <a:gd name="T0" fmla="*/ 766 w 1387"/>
                  <a:gd name="T1" fmla="*/ 3 h 1483"/>
                  <a:gd name="T2" fmla="*/ 885 w 1387"/>
                  <a:gd name="T3" fmla="*/ 49 h 1483"/>
                  <a:gd name="T4" fmla="*/ 973 w 1387"/>
                  <a:gd name="T5" fmla="*/ 137 h 1483"/>
                  <a:gd name="T6" fmla="*/ 1019 w 1387"/>
                  <a:gd name="T7" fmla="*/ 256 h 1483"/>
                  <a:gd name="T8" fmla="*/ 1020 w 1387"/>
                  <a:gd name="T9" fmla="*/ 585 h 1483"/>
                  <a:gd name="T10" fmla="*/ 988 w 1387"/>
                  <a:gd name="T11" fmla="*/ 663 h 1483"/>
                  <a:gd name="T12" fmla="*/ 992 w 1387"/>
                  <a:gd name="T13" fmla="*/ 874 h 1483"/>
                  <a:gd name="T14" fmla="*/ 1082 w 1387"/>
                  <a:gd name="T15" fmla="*/ 925 h 1483"/>
                  <a:gd name="T16" fmla="*/ 1194 w 1387"/>
                  <a:gd name="T17" fmla="*/ 996 h 1483"/>
                  <a:gd name="T18" fmla="*/ 1315 w 1387"/>
                  <a:gd name="T19" fmla="*/ 1088 h 1483"/>
                  <a:gd name="T20" fmla="*/ 1368 w 1387"/>
                  <a:gd name="T21" fmla="*/ 1155 h 1483"/>
                  <a:gd name="T22" fmla="*/ 1387 w 1387"/>
                  <a:gd name="T23" fmla="*/ 1238 h 1483"/>
                  <a:gd name="T24" fmla="*/ 1377 w 1387"/>
                  <a:gd name="T25" fmla="*/ 1448 h 1483"/>
                  <a:gd name="T26" fmla="*/ 1335 w 1387"/>
                  <a:gd name="T27" fmla="*/ 1480 h 1483"/>
                  <a:gd name="T28" fmla="*/ 1280 w 1387"/>
                  <a:gd name="T29" fmla="*/ 1474 h 1483"/>
                  <a:gd name="T30" fmla="*/ 1249 w 1387"/>
                  <a:gd name="T31" fmla="*/ 1432 h 1483"/>
                  <a:gd name="T32" fmla="*/ 1243 w 1387"/>
                  <a:gd name="T33" fmla="*/ 1222 h 1483"/>
                  <a:gd name="T34" fmla="*/ 1188 w 1387"/>
                  <a:gd name="T35" fmla="*/ 1165 h 1483"/>
                  <a:gd name="T36" fmla="*/ 1075 w 1387"/>
                  <a:gd name="T37" fmla="*/ 1085 h 1483"/>
                  <a:gd name="T38" fmla="*/ 974 w 1387"/>
                  <a:gd name="T39" fmla="*/ 1024 h 1483"/>
                  <a:gd name="T40" fmla="*/ 902 w 1387"/>
                  <a:gd name="T41" fmla="*/ 985 h 1483"/>
                  <a:gd name="T42" fmla="*/ 859 w 1387"/>
                  <a:gd name="T43" fmla="*/ 961 h 1483"/>
                  <a:gd name="T44" fmla="*/ 832 w 1387"/>
                  <a:gd name="T45" fmla="*/ 916 h 1483"/>
                  <a:gd name="T46" fmla="*/ 832 w 1387"/>
                  <a:gd name="T47" fmla="*/ 634 h 1483"/>
                  <a:gd name="T48" fmla="*/ 861 w 1387"/>
                  <a:gd name="T49" fmla="*/ 593 h 1483"/>
                  <a:gd name="T50" fmla="*/ 881 w 1387"/>
                  <a:gd name="T51" fmla="*/ 556 h 1483"/>
                  <a:gd name="T52" fmla="*/ 868 w 1387"/>
                  <a:gd name="T53" fmla="*/ 238 h 1483"/>
                  <a:gd name="T54" fmla="*/ 810 w 1387"/>
                  <a:gd name="T55" fmla="*/ 167 h 1483"/>
                  <a:gd name="T56" fmla="*/ 720 w 1387"/>
                  <a:gd name="T57" fmla="*/ 140 h 1483"/>
                  <a:gd name="T58" fmla="*/ 602 w 1387"/>
                  <a:gd name="T59" fmla="*/ 153 h 1483"/>
                  <a:gd name="T60" fmla="*/ 531 w 1387"/>
                  <a:gd name="T61" fmla="*/ 210 h 1483"/>
                  <a:gd name="T62" fmla="*/ 504 w 1387"/>
                  <a:gd name="T63" fmla="*/ 301 h 1483"/>
                  <a:gd name="T64" fmla="*/ 514 w 1387"/>
                  <a:gd name="T65" fmla="*/ 584 h 1483"/>
                  <a:gd name="T66" fmla="*/ 547 w 1387"/>
                  <a:gd name="T67" fmla="*/ 619 h 1483"/>
                  <a:gd name="T68" fmla="*/ 557 w 1387"/>
                  <a:gd name="T69" fmla="*/ 652 h 1483"/>
                  <a:gd name="T70" fmla="*/ 548 w 1387"/>
                  <a:gd name="T71" fmla="*/ 933 h 1483"/>
                  <a:gd name="T72" fmla="*/ 510 w 1387"/>
                  <a:gd name="T73" fmla="*/ 971 h 1483"/>
                  <a:gd name="T74" fmla="*/ 464 w 1387"/>
                  <a:gd name="T75" fmla="*/ 995 h 1483"/>
                  <a:gd name="T76" fmla="*/ 381 w 1387"/>
                  <a:gd name="T77" fmla="*/ 1042 h 1483"/>
                  <a:gd name="T78" fmla="*/ 274 w 1387"/>
                  <a:gd name="T79" fmla="*/ 1110 h 1483"/>
                  <a:gd name="T80" fmla="*/ 160 w 1387"/>
                  <a:gd name="T81" fmla="*/ 1196 h 1483"/>
                  <a:gd name="T82" fmla="*/ 140 w 1387"/>
                  <a:gd name="T83" fmla="*/ 1238 h 1483"/>
                  <a:gd name="T84" fmla="*/ 131 w 1387"/>
                  <a:gd name="T85" fmla="*/ 1448 h 1483"/>
                  <a:gd name="T86" fmla="*/ 89 w 1387"/>
                  <a:gd name="T87" fmla="*/ 1480 h 1483"/>
                  <a:gd name="T88" fmla="*/ 35 w 1387"/>
                  <a:gd name="T89" fmla="*/ 1474 h 1483"/>
                  <a:gd name="T90" fmla="*/ 2 w 1387"/>
                  <a:gd name="T91" fmla="*/ 1432 h 1483"/>
                  <a:gd name="T92" fmla="*/ 2 w 1387"/>
                  <a:gd name="T93" fmla="*/ 1209 h 1483"/>
                  <a:gd name="T94" fmla="*/ 33 w 1387"/>
                  <a:gd name="T95" fmla="*/ 1130 h 1483"/>
                  <a:gd name="T96" fmla="*/ 112 w 1387"/>
                  <a:gd name="T97" fmla="*/ 1055 h 1483"/>
                  <a:gd name="T98" fmla="*/ 231 w 1387"/>
                  <a:gd name="T99" fmla="*/ 971 h 1483"/>
                  <a:gd name="T100" fmla="*/ 337 w 1387"/>
                  <a:gd name="T101" fmla="*/ 906 h 1483"/>
                  <a:gd name="T102" fmla="*/ 417 w 1387"/>
                  <a:gd name="T103" fmla="*/ 863 h 1483"/>
                  <a:gd name="T104" fmla="*/ 384 w 1387"/>
                  <a:gd name="T105" fmla="*/ 639 h 1483"/>
                  <a:gd name="T106" fmla="*/ 364 w 1387"/>
                  <a:gd name="T107" fmla="*/ 556 h 1483"/>
                  <a:gd name="T108" fmla="*/ 378 w 1387"/>
                  <a:gd name="T109" fmla="*/ 214 h 1483"/>
                  <a:gd name="T110" fmla="*/ 439 w 1387"/>
                  <a:gd name="T111" fmla="*/ 103 h 1483"/>
                  <a:gd name="T112" fmla="*/ 539 w 1387"/>
                  <a:gd name="T113" fmla="*/ 29 h 1483"/>
                  <a:gd name="T114" fmla="*/ 665 w 1387"/>
                  <a:gd name="T115" fmla="*/ 0 h 1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87" h="1483">
                    <a:moveTo>
                      <a:pt x="665" y="0"/>
                    </a:moveTo>
                    <a:lnTo>
                      <a:pt x="721" y="0"/>
                    </a:lnTo>
                    <a:lnTo>
                      <a:pt x="766" y="3"/>
                    </a:lnTo>
                    <a:lnTo>
                      <a:pt x="808" y="13"/>
                    </a:lnTo>
                    <a:lnTo>
                      <a:pt x="848" y="29"/>
                    </a:lnTo>
                    <a:lnTo>
                      <a:pt x="885" y="49"/>
                    </a:lnTo>
                    <a:lnTo>
                      <a:pt x="919" y="74"/>
                    </a:lnTo>
                    <a:lnTo>
                      <a:pt x="948" y="103"/>
                    </a:lnTo>
                    <a:lnTo>
                      <a:pt x="973" y="137"/>
                    </a:lnTo>
                    <a:lnTo>
                      <a:pt x="994" y="174"/>
                    </a:lnTo>
                    <a:lnTo>
                      <a:pt x="1009" y="214"/>
                    </a:lnTo>
                    <a:lnTo>
                      <a:pt x="1019" y="256"/>
                    </a:lnTo>
                    <a:lnTo>
                      <a:pt x="1022" y="301"/>
                    </a:lnTo>
                    <a:lnTo>
                      <a:pt x="1022" y="556"/>
                    </a:lnTo>
                    <a:lnTo>
                      <a:pt x="1020" y="585"/>
                    </a:lnTo>
                    <a:lnTo>
                      <a:pt x="1013" y="612"/>
                    </a:lnTo>
                    <a:lnTo>
                      <a:pt x="1003" y="639"/>
                    </a:lnTo>
                    <a:lnTo>
                      <a:pt x="988" y="663"/>
                    </a:lnTo>
                    <a:lnTo>
                      <a:pt x="970" y="685"/>
                    </a:lnTo>
                    <a:lnTo>
                      <a:pt x="970" y="863"/>
                    </a:lnTo>
                    <a:lnTo>
                      <a:pt x="992" y="874"/>
                    </a:lnTo>
                    <a:lnTo>
                      <a:pt x="1019" y="889"/>
                    </a:lnTo>
                    <a:lnTo>
                      <a:pt x="1049" y="906"/>
                    </a:lnTo>
                    <a:lnTo>
                      <a:pt x="1082" y="925"/>
                    </a:lnTo>
                    <a:lnTo>
                      <a:pt x="1118" y="947"/>
                    </a:lnTo>
                    <a:lnTo>
                      <a:pt x="1155" y="971"/>
                    </a:lnTo>
                    <a:lnTo>
                      <a:pt x="1194" y="996"/>
                    </a:lnTo>
                    <a:lnTo>
                      <a:pt x="1234" y="1024"/>
                    </a:lnTo>
                    <a:lnTo>
                      <a:pt x="1275" y="1055"/>
                    </a:lnTo>
                    <a:lnTo>
                      <a:pt x="1315" y="1088"/>
                    </a:lnTo>
                    <a:lnTo>
                      <a:pt x="1336" y="1108"/>
                    </a:lnTo>
                    <a:lnTo>
                      <a:pt x="1354" y="1130"/>
                    </a:lnTo>
                    <a:lnTo>
                      <a:pt x="1368" y="1155"/>
                    </a:lnTo>
                    <a:lnTo>
                      <a:pt x="1378" y="1181"/>
                    </a:lnTo>
                    <a:lnTo>
                      <a:pt x="1385" y="1209"/>
                    </a:lnTo>
                    <a:lnTo>
                      <a:pt x="1387" y="1238"/>
                    </a:lnTo>
                    <a:lnTo>
                      <a:pt x="1387" y="1413"/>
                    </a:lnTo>
                    <a:lnTo>
                      <a:pt x="1384" y="1432"/>
                    </a:lnTo>
                    <a:lnTo>
                      <a:pt x="1377" y="1448"/>
                    </a:lnTo>
                    <a:lnTo>
                      <a:pt x="1366" y="1462"/>
                    </a:lnTo>
                    <a:lnTo>
                      <a:pt x="1352" y="1474"/>
                    </a:lnTo>
                    <a:lnTo>
                      <a:pt x="1335" y="1480"/>
                    </a:lnTo>
                    <a:lnTo>
                      <a:pt x="1316" y="1483"/>
                    </a:lnTo>
                    <a:lnTo>
                      <a:pt x="1297" y="1480"/>
                    </a:lnTo>
                    <a:lnTo>
                      <a:pt x="1280" y="1474"/>
                    </a:lnTo>
                    <a:lnTo>
                      <a:pt x="1267" y="1462"/>
                    </a:lnTo>
                    <a:lnTo>
                      <a:pt x="1255" y="1448"/>
                    </a:lnTo>
                    <a:lnTo>
                      <a:pt x="1249" y="1432"/>
                    </a:lnTo>
                    <a:lnTo>
                      <a:pt x="1245" y="1413"/>
                    </a:lnTo>
                    <a:lnTo>
                      <a:pt x="1245" y="1238"/>
                    </a:lnTo>
                    <a:lnTo>
                      <a:pt x="1243" y="1222"/>
                    </a:lnTo>
                    <a:lnTo>
                      <a:pt x="1237" y="1207"/>
                    </a:lnTo>
                    <a:lnTo>
                      <a:pt x="1226" y="1196"/>
                    </a:lnTo>
                    <a:lnTo>
                      <a:pt x="1188" y="1165"/>
                    </a:lnTo>
                    <a:lnTo>
                      <a:pt x="1149" y="1137"/>
                    </a:lnTo>
                    <a:lnTo>
                      <a:pt x="1111" y="1110"/>
                    </a:lnTo>
                    <a:lnTo>
                      <a:pt x="1075" y="1085"/>
                    </a:lnTo>
                    <a:lnTo>
                      <a:pt x="1039" y="1062"/>
                    </a:lnTo>
                    <a:lnTo>
                      <a:pt x="1006" y="1042"/>
                    </a:lnTo>
                    <a:lnTo>
                      <a:pt x="974" y="1024"/>
                    </a:lnTo>
                    <a:lnTo>
                      <a:pt x="947" y="1009"/>
                    </a:lnTo>
                    <a:lnTo>
                      <a:pt x="923" y="995"/>
                    </a:lnTo>
                    <a:lnTo>
                      <a:pt x="902" y="985"/>
                    </a:lnTo>
                    <a:lnTo>
                      <a:pt x="887" y="976"/>
                    </a:lnTo>
                    <a:lnTo>
                      <a:pt x="875" y="971"/>
                    </a:lnTo>
                    <a:lnTo>
                      <a:pt x="859" y="961"/>
                    </a:lnTo>
                    <a:lnTo>
                      <a:pt x="847" y="949"/>
                    </a:lnTo>
                    <a:lnTo>
                      <a:pt x="837" y="934"/>
                    </a:lnTo>
                    <a:lnTo>
                      <a:pt x="832" y="916"/>
                    </a:lnTo>
                    <a:lnTo>
                      <a:pt x="830" y="898"/>
                    </a:lnTo>
                    <a:lnTo>
                      <a:pt x="830" y="652"/>
                    </a:lnTo>
                    <a:lnTo>
                      <a:pt x="832" y="634"/>
                    </a:lnTo>
                    <a:lnTo>
                      <a:pt x="837" y="619"/>
                    </a:lnTo>
                    <a:lnTo>
                      <a:pt x="848" y="605"/>
                    </a:lnTo>
                    <a:lnTo>
                      <a:pt x="861" y="593"/>
                    </a:lnTo>
                    <a:lnTo>
                      <a:pt x="871" y="584"/>
                    </a:lnTo>
                    <a:lnTo>
                      <a:pt x="878" y="570"/>
                    </a:lnTo>
                    <a:lnTo>
                      <a:pt x="881" y="556"/>
                    </a:lnTo>
                    <a:lnTo>
                      <a:pt x="881" y="301"/>
                    </a:lnTo>
                    <a:lnTo>
                      <a:pt x="877" y="268"/>
                    </a:lnTo>
                    <a:lnTo>
                      <a:pt x="868" y="238"/>
                    </a:lnTo>
                    <a:lnTo>
                      <a:pt x="853" y="210"/>
                    </a:lnTo>
                    <a:lnTo>
                      <a:pt x="834" y="187"/>
                    </a:lnTo>
                    <a:lnTo>
                      <a:pt x="810" y="167"/>
                    </a:lnTo>
                    <a:lnTo>
                      <a:pt x="782" y="153"/>
                    </a:lnTo>
                    <a:lnTo>
                      <a:pt x="753" y="143"/>
                    </a:lnTo>
                    <a:lnTo>
                      <a:pt x="720" y="140"/>
                    </a:lnTo>
                    <a:lnTo>
                      <a:pt x="664" y="140"/>
                    </a:lnTo>
                    <a:lnTo>
                      <a:pt x="633" y="143"/>
                    </a:lnTo>
                    <a:lnTo>
                      <a:pt x="602" y="153"/>
                    </a:lnTo>
                    <a:lnTo>
                      <a:pt x="575" y="167"/>
                    </a:lnTo>
                    <a:lnTo>
                      <a:pt x="552" y="187"/>
                    </a:lnTo>
                    <a:lnTo>
                      <a:pt x="531" y="210"/>
                    </a:lnTo>
                    <a:lnTo>
                      <a:pt x="517" y="238"/>
                    </a:lnTo>
                    <a:lnTo>
                      <a:pt x="507" y="268"/>
                    </a:lnTo>
                    <a:lnTo>
                      <a:pt x="504" y="301"/>
                    </a:lnTo>
                    <a:lnTo>
                      <a:pt x="504" y="556"/>
                    </a:lnTo>
                    <a:lnTo>
                      <a:pt x="506" y="570"/>
                    </a:lnTo>
                    <a:lnTo>
                      <a:pt x="514" y="584"/>
                    </a:lnTo>
                    <a:lnTo>
                      <a:pt x="524" y="593"/>
                    </a:lnTo>
                    <a:lnTo>
                      <a:pt x="537" y="605"/>
                    </a:lnTo>
                    <a:lnTo>
                      <a:pt x="547" y="619"/>
                    </a:lnTo>
                    <a:lnTo>
                      <a:pt x="554" y="634"/>
                    </a:lnTo>
                    <a:lnTo>
                      <a:pt x="556" y="652"/>
                    </a:lnTo>
                    <a:lnTo>
                      <a:pt x="557" y="652"/>
                    </a:lnTo>
                    <a:lnTo>
                      <a:pt x="557" y="898"/>
                    </a:lnTo>
                    <a:lnTo>
                      <a:pt x="555" y="916"/>
                    </a:lnTo>
                    <a:lnTo>
                      <a:pt x="548" y="933"/>
                    </a:lnTo>
                    <a:lnTo>
                      <a:pt x="539" y="949"/>
                    </a:lnTo>
                    <a:lnTo>
                      <a:pt x="526" y="961"/>
                    </a:lnTo>
                    <a:lnTo>
                      <a:pt x="510" y="971"/>
                    </a:lnTo>
                    <a:lnTo>
                      <a:pt x="500" y="976"/>
                    </a:lnTo>
                    <a:lnTo>
                      <a:pt x="484" y="985"/>
                    </a:lnTo>
                    <a:lnTo>
                      <a:pt x="464" y="995"/>
                    </a:lnTo>
                    <a:lnTo>
                      <a:pt x="440" y="1009"/>
                    </a:lnTo>
                    <a:lnTo>
                      <a:pt x="411" y="1024"/>
                    </a:lnTo>
                    <a:lnTo>
                      <a:pt x="381" y="1042"/>
                    </a:lnTo>
                    <a:lnTo>
                      <a:pt x="347" y="1062"/>
                    </a:lnTo>
                    <a:lnTo>
                      <a:pt x="311" y="1085"/>
                    </a:lnTo>
                    <a:lnTo>
                      <a:pt x="274" y="1110"/>
                    </a:lnTo>
                    <a:lnTo>
                      <a:pt x="236" y="1137"/>
                    </a:lnTo>
                    <a:lnTo>
                      <a:pt x="198" y="1165"/>
                    </a:lnTo>
                    <a:lnTo>
                      <a:pt x="160" y="1196"/>
                    </a:lnTo>
                    <a:lnTo>
                      <a:pt x="150" y="1207"/>
                    </a:lnTo>
                    <a:lnTo>
                      <a:pt x="143" y="1222"/>
                    </a:lnTo>
                    <a:lnTo>
                      <a:pt x="140" y="1238"/>
                    </a:lnTo>
                    <a:lnTo>
                      <a:pt x="140" y="1413"/>
                    </a:lnTo>
                    <a:lnTo>
                      <a:pt x="138" y="1432"/>
                    </a:lnTo>
                    <a:lnTo>
                      <a:pt x="131" y="1448"/>
                    </a:lnTo>
                    <a:lnTo>
                      <a:pt x="120" y="1462"/>
                    </a:lnTo>
                    <a:lnTo>
                      <a:pt x="105" y="1474"/>
                    </a:lnTo>
                    <a:lnTo>
                      <a:pt x="89" y="1480"/>
                    </a:lnTo>
                    <a:lnTo>
                      <a:pt x="71" y="1483"/>
                    </a:lnTo>
                    <a:lnTo>
                      <a:pt x="52" y="1480"/>
                    </a:lnTo>
                    <a:lnTo>
                      <a:pt x="35" y="1474"/>
                    </a:lnTo>
                    <a:lnTo>
                      <a:pt x="20" y="1462"/>
                    </a:lnTo>
                    <a:lnTo>
                      <a:pt x="9" y="1448"/>
                    </a:lnTo>
                    <a:lnTo>
                      <a:pt x="2" y="1432"/>
                    </a:lnTo>
                    <a:lnTo>
                      <a:pt x="0" y="1413"/>
                    </a:lnTo>
                    <a:lnTo>
                      <a:pt x="0" y="1238"/>
                    </a:lnTo>
                    <a:lnTo>
                      <a:pt x="2" y="1209"/>
                    </a:lnTo>
                    <a:lnTo>
                      <a:pt x="8" y="1181"/>
                    </a:lnTo>
                    <a:lnTo>
                      <a:pt x="19" y="1154"/>
                    </a:lnTo>
                    <a:lnTo>
                      <a:pt x="33" y="1130"/>
                    </a:lnTo>
                    <a:lnTo>
                      <a:pt x="51" y="1108"/>
                    </a:lnTo>
                    <a:lnTo>
                      <a:pt x="71" y="1088"/>
                    </a:lnTo>
                    <a:lnTo>
                      <a:pt x="112" y="1055"/>
                    </a:lnTo>
                    <a:lnTo>
                      <a:pt x="152" y="1026"/>
                    </a:lnTo>
                    <a:lnTo>
                      <a:pt x="192" y="997"/>
                    </a:lnTo>
                    <a:lnTo>
                      <a:pt x="231" y="971"/>
                    </a:lnTo>
                    <a:lnTo>
                      <a:pt x="269" y="947"/>
                    </a:lnTo>
                    <a:lnTo>
                      <a:pt x="304" y="925"/>
                    </a:lnTo>
                    <a:lnTo>
                      <a:pt x="337" y="906"/>
                    </a:lnTo>
                    <a:lnTo>
                      <a:pt x="367" y="889"/>
                    </a:lnTo>
                    <a:lnTo>
                      <a:pt x="393" y="874"/>
                    </a:lnTo>
                    <a:lnTo>
                      <a:pt x="417" y="863"/>
                    </a:lnTo>
                    <a:lnTo>
                      <a:pt x="417" y="685"/>
                    </a:lnTo>
                    <a:lnTo>
                      <a:pt x="398" y="663"/>
                    </a:lnTo>
                    <a:lnTo>
                      <a:pt x="384" y="639"/>
                    </a:lnTo>
                    <a:lnTo>
                      <a:pt x="373" y="612"/>
                    </a:lnTo>
                    <a:lnTo>
                      <a:pt x="367" y="585"/>
                    </a:lnTo>
                    <a:lnTo>
                      <a:pt x="364" y="556"/>
                    </a:lnTo>
                    <a:lnTo>
                      <a:pt x="364" y="301"/>
                    </a:lnTo>
                    <a:lnTo>
                      <a:pt x="368" y="256"/>
                    </a:lnTo>
                    <a:lnTo>
                      <a:pt x="378" y="214"/>
                    </a:lnTo>
                    <a:lnTo>
                      <a:pt x="392" y="174"/>
                    </a:lnTo>
                    <a:lnTo>
                      <a:pt x="413" y="137"/>
                    </a:lnTo>
                    <a:lnTo>
                      <a:pt x="439" y="103"/>
                    </a:lnTo>
                    <a:lnTo>
                      <a:pt x="468" y="74"/>
                    </a:lnTo>
                    <a:lnTo>
                      <a:pt x="502" y="49"/>
                    </a:lnTo>
                    <a:lnTo>
                      <a:pt x="539" y="29"/>
                    </a:lnTo>
                    <a:lnTo>
                      <a:pt x="579" y="13"/>
                    </a:lnTo>
                    <a:lnTo>
                      <a:pt x="621" y="3"/>
                    </a:lnTo>
                    <a:lnTo>
                      <a:pt x="665" y="0"/>
                    </a:lnTo>
                    <a:close/>
                  </a:path>
                </a:pathLst>
              </a:custGeom>
              <a:grpFill/>
              <a:ln w="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ea typeface="思源黑体 CN Medium" panose="020B0600000000000000" pitchFamily="34" charset="-122"/>
                  <a:cs typeface="+mn-ea"/>
                  <a:sym typeface="Arial" panose="020B0604020202020204" pitchFamily="34" charset="0"/>
                </a:endParaRPr>
              </a:p>
            </p:txBody>
          </p:sp>
          <p:sp>
            <p:nvSpPr>
              <p:cNvPr id="25" name="Freeform 156">
                <a:extLst>
                  <a:ext uri="{FF2B5EF4-FFF2-40B4-BE49-F238E27FC236}">
                    <a16:creationId xmlns:a16="http://schemas.microsoft.com/office/drawing/2014/main" id="{CAED4CB0-8241-D207-418F-FAB44E97B05A}"/>
                  </a:ext>
                </a:extLst>
              </p:cNvPr>
              <p:cNvSpPr/>
              <p:nvPr/>
            </p:nvSpPr>
            <p:spPr bwMode="auto">
              <a:xfrm>
                <a:off x="4743451" y="2857500"/>
                <a:ext cx="220663" cy="234950"/>
              </a:xfrm>
              <a:custGeom>
                <a:avLst/>
                <a:gdLst>
                  <a:gd name="T0" fmla="*/ 765 w 1386"/>
                  <a:gd name="T1" fmla="*/ 3 h 1482"/>
                  <a:gd name="T2" fmla="*/ 885 w 1386"/>
                  <a:gd name="T3" fmla="*/ 49 h 1482"/>
                  <a:gd name="T4" fmla="*/ 974 w 1386"/>
                  <a:gd name="T5" fmla="*/ 137 h 1482"/>
                  <a:gd name="T6" fmla="*/ 1019 w 1386"/>
                  <a:gd name="T7" fmla="*/ 256 h 1482"/>
                  <a:gd name="T8" fmla="*/ 1020 w 1386"/>
                  <a:gd name="T9" fmla="*/ 585 h 1482"/>
                  <a:gd name="T10" fmla="*/ 988 w 1386"/>
                  <a:gd name="T11" fmla="*/ 663 h 1482"/>
                  <a:gd name="T12" fmla="*/ 993 w 1386"/>
                  <a:gd name="T13" fmla="*/ 874 h 1482"/>
                  <a:gd name="T14" fmla="*/ 1082 w 1386"/>
                  <a:gd name="T15" fmla="*/ 925 h 1482"/>
                  <a:gd name="T16" fmla="*/ 1194 w 1386"/>
                  <a:gd name="T17" fmla="*/ 996 h 1482"/>
                  <a:gd name="T18" fmla="*/ 1315 w 1386"/>
                  <a:gd name="T19" fmla="*/ 1087 h 1482"/>
                  <a:gd name="T20" fmla="*/ 1367 w 1386"/>
                  <a:gd name="T21" fmla="*/ 1154 h 1482"/>
                  <a:gd name="T22" fmla="*/ 1386 w 1386"/>
                  <a:gd name="T23" fmla="*/ 1237 h 1482"/>
                  <a:gd name="T24" fmla="*/ 1376 w 1386"/>
                  <a:gd name="T25" fmla="*/ 1447 h 1482"/>
                  <a:gd name="T26" fmla="*/ 1334 w 1386"/>
                  <a:gd name="T27" fmla="*/ 1479 h 1482"/>
                  <a:gd name="T28" fmla="*/ 1280 w 1386"/>
                  <a:gd name="T29" fmla="*/ 1473 h 1482"/>
                  <a:gd name="T30" fmla="*/ 1248 w 1386"/>
                  <a:gd name="T31" fmla="*/ 1431 h 1482"/>
                  <a:gd name="T32" fmla="*/ 1244 w 1386"/>
                  <a:gd name="T33" fmla="*/ 1221 h 1482"/>
                  <a:gd name="T34" fmla="*/ 1188 w 1386"/>
                  <a:gd name="T35" fmla="*/ 1164 h 1482"/>
                  <a:gd name="T36" fmla="*/ 1075 w 1386"/>
                  <a:gd name="T37" fmla="*/ 1084 h 1482"/>
                  <a:gd name="T38" fmla="*/ 975 w 1386"/>
                  <a:gd name="T39" fmla="*/ 1023 h 1482"/>
                  <a:gd name="T40" fmla="*/ 902 w 1386"/>
                  <a:gd name="T41" fmla="*/ 984 h 1482"/>
                  <a:gd name="T42" fmla="*/ 861 w 1386"/>
                  <a:gd name="T43" fmla="*/ 960 h 1482"/>
                  <a:gd name="T44" fmla="*/ 832 w 1386"/>
                  <a:gd name="T45" fmla="*/ 915 h 1482"/>
                  <a:gd name="T46" fmla="*/ 832 w 1386"/>
                  <a:gd name="T47" fmla="*/ 633 h 1482"/>
                  <a:gd name="T48" fmla="*/ 862 w 1386"/>
                  <a:gd name="T49" fmla="*/ 592 h 1482"/>
                  <a:gd name="T50" fmla="*/ 881 w 1386"/>
                  <a:gd name="T51" fmla="*/ 555 h 1482"/>
                  <a:gd name="T52" fmla="*/ 869 w 1386"/>
                  <a:gd name="T53" fmla="*/ 237 h 1482"/>
                  <a:gd name="T54" fmla="*/ 810 w 1386"/>
                  <a:gd name="T55" fmla="*/ 166 h 1482"/>
                  <a:gd name="T56" fmla="*/ 721 w 1386"/>
                  <a:gd name="T57" fmla="*/ 139 h 1482"/>
                  <a:gd name="T58" fmla="*/ 602 w 1386"/>
                  <a:gd name="T59" fmla="*/ 152 h 1482"/>
                  <a:gd name="T60" fmla="*/ 533 w 1386"/>
                  <a:gd name="T61" fmla="*/ 209 h 1482"/>
                  <a:gd name="T62" fmla="*/ 505 w 1386"/>
                  <a:gd name="T63" fmla="*/ 300 h 1482"/>
                  <a:gd name="T64" fmla="*/ 514 w 1386"/>
                  <a:gd name="T65" fmla="*/ 583 h 1482"/>
                  <a:gd name="T66" fmla="*/ 548 w 1386"/>
                  <a:gd name="T67" fmla="*/ 618 h 1482"/>
                  <a:gd name="T68" fmla="*/ 556 w 1386"/>
                  <a:gd name="T69" fmla="*/ 897 h 1482"/>
                  <a:gd name="T70" fmla="*/ 538 w 1386"/>
                  <a:gd name="T71" fmla="*/ 948 h 1482"/>
                  <a:gd name="T72" fmla="*/ 500 w 1386"/>
                  <a:gd name="T73" fmla="*/ 975 h 1482"/>
                  <a:gd name="T74" fmla="*/ 439 w 1386"/>
                  <a:gd name="T75" fmla="*/ 1008 h 1482"/>
                  <a:gd name="T76" fmla="*/ 347 w 1386"/>
                  <a:gd name="T77" fmla="*/ 1061 h 1482"/>
                  <a:gd name="T78" fmla="*/ 236 w 1386"/>
                  <a:gd name="T79" fmla="*/ 1136 h 1482"/>
                  <a:gd name="T80" fmla="*/ 149 w 1386"/>
                  <a:gd name="T81" fmla="*/ 1206 h 1482"/>
                  <a:gd name="T82" fmla="*/ 141 w 1386"/>
                  <a:gd name="T83" fmla="*/ 1412 h 1482"/>
                  <a:gd name="T84" fmla="*/ 120 w 1386"/>
                  <a:gd name="T85" fmla="*/ 1461 h 1482"/>
                  <a:gd name="T86" fmla="*/ 70 w 1386"/>
                  <a:gd name="T87" fmla="*/ 1482 h 1482"/>
                  <a:gd name="T88" fmla="*/ 20 w 1386"/>
                  <a:gd name="T89" fmla="*/ 1461 h 1482"/>
                  <a:gd name="T90" fmla="*/ 0 w 1386"/>
                  <a:gd name="T91" fmla="*/ 1412 h 1482"/>
                  <a:gd name="T92" fmla="*/ 9 w 1386"/>
                  <a:gd name="T93" fmla="*/ 1180 h 1482"/>
                  <a:gd name="T94" fmla="*/ 50 w 1386"/>
                  <a:gd name="T95" fmla="*/ 1107 h 1482"/>
                  <a:gd name="T96" fmla="*/ 152 w 1386"/>
                  <a:gd name="T97" fmla="*/ 1025 h 1482"/>
                  <a:gd name="T98" fmla="*/ 268 w 1386"/>
                  <a:gd name="T99" fmla="*/ 946 h 1482"/>
                  <a:gd name="T100" fmla="*/ 367 w 1386"/>
                  <a:gd name="T101" fmla="*/ 888 h 1482"/>
                  <a:gd name="T102" fmla="*/ 416 w 1386"/>
                  <a:gd name="T103" fmla="*/ 684 h 1482"/>
                  <a:gd name="T104" fmla="*/ 373 w 1386"/>
                  <a:gd name="T105" fmla="*/ 612 h 1482"/>
                  <a:gd name="T106" fmla="*/ 364 w 1386"/>
                  <a:gd name="T107" fmla="*/ 300 h 1482"/>
                  <a:gd name="T108" fmla="*/ 393 w 1386"/>
                  <a:gd name="T109" fmla="*/ 174 h 1482"/>
                  <a:gd name="T110" fmla="*/ 467 w 1386"/>
                  <a:gd name="T111" fmla="*/ 74 h 1482"/>
                  <a:gd name="T112" fmla="*/ 578 w 1386"/>
                  <a:gd name="T113" fmla="*/ 13 h 1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86" h="1482">
                    <a:moveTo>
                      <a:pt x="666" y="0"/>
                    </a:moveTo>
                    <a:lnTo>
                      <a:pt x="721" y="0"/>
                    </a:lnTo>
                    <a:lnTo>
                      <a:pt x="765" y="3"/>
                    </a:lnTo>
                    <a:lnTo>
                      <a:pt x="808" y="13"/>
                    </a:lnTo>
                    <a:lnTo>
                      <a:pt x="848" y="28"/>
                    </a:lnTo>
                    <a:lnTo>
                      <a:pt x="885" y="49"/>
                    </a:lnTo>
                    <a:lnTo>
                      <a:pt x="919" y="74"/>
                    </a:lnTo>
                    <a:lnTo>
                      <a:pt x="948" y="103"/>
                    </a:lnTo>
                    <a:lnTo>
                      <a:pt x="974" y="137"/>
                    </a:lnTo>
                    <a:lnTo>
                      <a:pt x="994" y="174"/>
                    </a:lnTo>
                    <a:lnTo>
                      <a:pt x="1009" y="214"/>
                    </a:lnTo>
                    <a:lnTo>
                      <a:pt x="1019" y="256"/>
                    </a:lnTo>
                    <a:lnTo>
                      <a:pt x="1022" y="300"/>
                    </a:lnTo>
                    <a:lnTo>
                      <a:pt x="1022" y="555"/>
                    </a:lnTo>
                    <a:lnTo>
                      <a:pt x="1020" y="585"/>
                    </a:lnTo>
                    <a:lnTo>
                      <a:pt x="1013" y="612"/>
                    </a:lnTo>
                    <a:lnTo>
                      <a:pt x="1002" y="639"/>
                    </a:lnTo>
                    <a:lnTo>
                      <a:pt x="988" y="663"/>
                    </a:lnTo>
                    <a:lnTo>
                      <a:pt x="970" y="684"/>
                    </a:lnTo>
                    <a:lnTo>
                      <a:pt x="970" y="862"/>
                    </a:lnTo>
                    <a:lnTo>
                      <a:pt x="993" y="874"/>
                    </a:lnTo>
                    <a:lnTo>
                      <a:pt x="1019" y="888"/>
                    </a:lnTo>
                    <a:lnTo>
                      <a:pt x="1048" y="905"/>
                    </a:lnTo>
                    <a:lnTo>
                      <a:pt x="1082" y="925"/>
                    </a:lnTo>
                    <a:lnTo>
                      <a:pt x="1117" y="946"/>
                    </a:lnTo>
                    <a:lnTo>
                      <a:pt x="1155" y="970"/>
                    </a:lnTo>
                    <a:lnTo>
                      <a:pt x="1194" y="996"/>
                    </a:lnTo>
                    <a:lnTo>
                      <a:pt x="1234" y="1025"/>
                    </a:lnTo>
                    <a:lnTo>
                      <a:pt x="1275" y="1055"/>
                    </a:lnTo>
                    <a:lnTo>
                      <a:pt x="1315" y="1087"/>
                    </a:lnTo>
                    <a:lnTo>
                      <a:pt x="1336" y="1107"/>
                    </a:lnTo>
                    <a:lnTo>
                      <a:pt x="1353" y="1130"/>
                    </a:lnTo>
                    <a:lnTo>
                      <a:pt x="1367" y="1154"/>
                    </a:lnTo>
                    <a:lnTo>
                      <a:pt x="1378" y="1180"/>
                    </a:lnTo>
                    <a:lnTo>
                      <a:pt x="1384" y="1208"/>
                    </a:lnTo>
                    <a:lnTo>
                      <a:pt x="1386" y="1237"/>
                    </a:lnTo>
                    <a:lnTo>
                      <a:pt x="1386" y="1412"/>
                    </a:lnTo>
                    <a:lnTo>
                      <a:pt x="1384" y="1431"/>
                    </a:lnTo>
                    <a:lnTo>
                      <a:pt x="1376" y="1447"/>
                    </a:lnTo>
                    <a:lnTo>
                      <a:pt x="1366" y="1461"/>
                    </a:lnTo>
                    <a:lnTo>
                      <a:pt x="1351" y="1473"/>
                    </a:lnTo>
                    <a:lnTo>
                      <a:pt x="1334" y="1479"/>
                    </a:lnTo>
                    <a:lnTo>
                      <a:pt x="1316" y="1482"/>
                    </a:lnTo>
                    <a:lnTo>
                      <a:pt x="1297" y="1479"/>
                    </a:lnTo>
                    <a:lnTo>
                      <a:pt x="1280" y="1473"/>
                    </a:lnTo>
                    <a:lnTo>
                      <a:pt x="1266" y="1461"/>
                    </a:lnTo>
                    <a:lnTo>
                      <a:pt x="1255" y="1447"/>
                    </a:lnTo>
                    <a:lnTo>
                      <a:pt x="1248" y="1431"/>
                    </a:lnTo>
                    <a:lnTo>
                      <a:pt x="1246" y="1412"/>
                    </a:lnTo>
                    <a:lnTo>
                      <a:pt x="1246" y="1237"/>
                    </a:lnTo>
                    <a:lnTo>
                      <a:pt x="1244" y="1221"/>
                    </a:lnTo>
                    <a:lnTo>
                      <a:pt x="1237" y="1206"/>
                    </a:lnTo>
                    <a:lnTo>
                      <a:pt x="1227" y="1195"/>
                    </a:lnTo>
                    <a:lnTo>
                      <a:pt x="1188" y="1164"/>
                    </a:lnTo>
                    <a:lnTo>
                      <a:pt x="1150" y="1136"/>
                    </a:lnTo>
                    <a:lnTo>
                      <a:pt x="1112" y="1109"/>
                    </a:lnTo>
                    <a:lnTo>
                      <a:pt x="1075" y="1084"/>
                    </a:lnTo>
                    <a:lnTo>
                      <a:pt x="1039" y="1061"/>
                    </a:lnTo>
                    <a:lnTo>
                      <a:pt x="1006" y="1041"/>
                    </a:lnTo>
                    <a:lnTo>
                      <a:pt x="975" y="1023"/>
                    </a:lnTo>
                    <a:lnTo>
                      <a:pt x="947" y="1008"/>
                    </a:lnTo>
                    <a:lnTo>
                      <a:pt x="923" y="994"/>
                    </a:lnTo>
                    <a:lnTo>
                      <a:pt x="902" y="984"/>
                    </a:lnTo>
                    <a:lnTo>
                      <a:pt x="886" y="975"/>
                    </a:lnTo>
                    <a:lnTo>
                      <a:pt x="876" y="970"/>
                    </a:lnTo>
                    <a:lnTo>
                      <a:pt x="861" y="960"/>
                    </a:lnTo>
                    <a:lnTo>
                      <a:pt x="848" y="948"/>
                    </a:lnTo>
                    <a:lnTo>
                      <a:pt x="839" y="933"/>
                    </a:lnTo>
                    <a:lnTo>
                      <a:pt x="832" y="915"/>
                    </a:lnTo>
                    <a:lnTo>
                      <a:pt x="830" y="897"/>
                    </a:lnTo>
                    <a:lnTo>
                      <a:pt x="830" y="651"/>
                    </a:lnTo>
                    <a:lnTo>
                      <a:pt x="832" y="633"/>
                    </a:lnTo>
                    <a:lnTo>
                      <a:pt x="839" y="618"/>
                    </a:lnTo>
                    <a:lnTo>
                      <a:pt x="848" y="604"/>
                    </a:lnTo>
                    <a:lnTo>
                      <a:pt x="862" y="592"/>
                    </a:lnTo>
                    <a:lnTo>
                      <a:pt x="872" y="583"/>
                    </a:lnTo>
                    <a:lnTo>
                      <a:pt x="879" y="569"/>
                    </a:lnTo>
                    <a:lnTo>
                      <a:pt x="881" y="555"/>
                    </a:lnTo>
                    <a:lnTo>
                      <a:pt x="881" y="300"/>
                    </a:lnTo>
                    <a:lnTo>
                      <a:pt x="878" y="267"/>
                    </a:lnTo>
                    <a:lnTo>
                      <a:pt x="869" y="237"/>
                    </a:lnTo>
                    <a:lnTo>
                      <a:pt x="854" y="209"/>
                    </a:lnTo>
                    <a:lnTo>
                      <a:pt x="834" y="186"/>
                    </a:lnTo>
                    <a:lnTo>
                      <a:pt x="810" y="166"/>
                    </a:lnTo>
                    <a:lnTo>
                      <a:pt x="784" y="152"/>
                    </a:lnTo>
                    <a:lnTo>
                      <a:pt x="753" y="142"/>
                    </a:lnTo>
                    <a:lnTo>
                      <a:pt x="721" y="139"/>
                    </a:lnTo>
                    <a:lnTo>
                      <a:pt x="666" y="139"/>
                    </a:lnTo>
                    <a:lnTo>
                      <a:pt x="633" y="142"/>
                    </a:lnTo>
                    <a:lnTo>
                      <a:pt x="602" y="152"/>
                    </a:lnTo>
                    <a:lnTo>
                      <a:pt x="576" y="166"/>
                    </a:lnTo>
                    <a:lnTo>
                      <a:pt x="552" y="186"/>
                    </a:lnTo>
                    <a:lnTo>
                      <a:pt x="533" y="209"/>
                    </a:lnTo>
                    <a:lnTo>
                      <a:pt x="518" y="237"/>
                    </a:lnTo>
                    <a:lnTo>
                      <a:pt x="509" y="267"/>
                    </a:lnTo>
                    <a:lnTo>
                      <a:pt x="505" y="300"/>
                    </a:lnTo>
                    <a:lnTo>
                      <a:pt x="505" y="555"/>
                    </a:lnTo>
                    <a:lnTo>
                      <a:pt x="508" y="569"/>
                    </a:lnTo>
                    <a:lnTo>
                      <a:pt x="514" y="583"/>
                    </a:lnTo>
                    <a:lnTo>
                      <a:pt x="524" y="592"/>
                    </a:lnTo>
                    <a:lnTo>
                      <a:pt x="538" y="604"/>
                    </a:lnTo>
                    <a:lnTo>
                      <a:pt x="548" y="618"/>
                    </a:lnTo>
                    <a:lnTo>
                      <a:pt x="554" y="633"/>
                    </a:lnTo>
                    <a:lnTo>
                      <a:pt x="556" y="651"/>
                    </a:lnTo>
                    <a:lnTo>
                      <a:pt x="556" y="897"/>
                    </a:lnTo>
                    <a:lnTo>
                      <a:pt x="554" y="915"/>
                    </a:lnTo>
                    <a:lnTo>
                      <a:pt x="548" y="932"/>
                    </a:lnTo>
                    <a:lnTo>
                      <a:pt x="538" y="948"/>
                    </a:lnTo>
                    <a:lnTo>
                      <a:pt x="526" y="960"/>
                    </a:lnTo>
                    <a:lnTo>
                      <a:pt x="511" y="970"/>
                    </a:lnTo>
                    <a:lnTo>
                      <a:pt x="500" y="975"/>
                    </a:lnTo>
                    <a:lnTo>
                      <a:pt x="484" y="984"/>
                    </a:lnTo>
                    <a:lnTo>
                      <a:pt x="464" y="994"/>
                    </a:lnTo>
                    <a:lnTo>
                      <a:pt x="439" y="1008"/>
                    </a:lnTo>
                    <a:lnTo>
                      <a:pt x="412" y="1023"/>
                    </a:lnTo>
                    <a:lnTo>
                      <a:pt x="381" y="1041"/>
                    </a:lnTo>
                    <a:lnTo>
                      <a:pt x="347" y="1061"/>
                    </a:lnTo>
                    <a:lnTo>
                      <a:pt x="311" y="1084"/>
                    </a:lnTo>
                    <a:lnTo>
                      <a:pt x="274" y="1109"/>
                    </a:lnTo>
                    <a:lnTo>
                      <a:pt x="236" y="1136"/>
                    </a:lnTo>
                    <a:lnTo>
                      <a:pt x="199" y="1164"/>
                    </a:lnTo>
                    <a:lnTo>
                      <a:pt x="160" y="1195"/>
                    </a:lnTo>
                    <a:lnTo>
                      <a:pt x="149" y="1206"/>
                    </a:lnTo>
                    <a:lnTo>
                      <a:pt x="143" y="1221"/>
                    </a:lnTo>
                    <a:lnTo>
                      <a:pt x="141" y="1237"/>
                    </a:lnTo>
                    <a:lnTo>
                      <a:pt x="141" y="1412"/>
                    </a:lnTo>
                    <a:lnTo>
                      <a:pt x="138" y="1431"/>
                    </a:lnTo>
                    <a:lnTo>
                      <a:pt x="131" y="1447"/>
                    </a:lnTo>
                    <a:lnTo>
                      <a:pt x="120" y="1461"/>
                    </a:lnTo>
                    <a:lnTo>
                      <a:pt x="106" y="1473"/>
                    </a:lnTo>
                    <a:lnTo>
                      <a:pt x="89" y="1479"/>
                    </a:lnTo>
                    <a:lnTo>
                      <a:pt x="70" y="1482"/>
                    </a:lnTo>
                    <a:lnTo>
                      <a:pt x="52" y="1479"/>
                    </a:lnTo>
                    <a:lnTo>
                      <a:pt x="35" y="1473"/>
                    </a:lnTo>
                    <a:lnTo>
                      <a:pt x="20" y="1461"/>
                    </a:lnTo>
                    <a:lnTo>
                      <a:pt x="10" y="1447"/>
                    </a:lnTo>
                    <a:lnTo>
                      <a:pt x="2" y="1431"/>
                    </a:lnTo>
                    <a:lnTo>
                      <a:pt x="0" y="1412"/>
                    </a:lnTo>
                    <a:lnTo>
                      <a:pt x="0" y="1237"/>
                    </a:lnTo>
                    <a:lnTo>
                      <a:pt x="2" y="1208"/>
                    </a:lnTo>
                    <a:lnTo>
                      <a:pt x="9" y="1180"/>
                    </a:lnTo>
                    <a:lnTo>
                      <a:pt x="18" y="1153"/>
                    </a:lnTo>
                    <a:lnTo>
                      <a:pt x="33" y="1129"/>
                    </a:lnTo>
                    <a:lnTo>
                      <a:pt x="50" y="1107"/>
                    </a:lnTo>
                    <a:lnTo>
                      <a:pt x="71" y="1087"/>
                    </a:lnTo>
                    <a:lnTo>
                      <a:pt x="111" y="1054"/>
                    </a:lnTo>
                    <a:lnTo>
                      <a:pt x="152" y="1025"/>
                    </a:lnTo>
                    <a:lnTo>
                      <a:pt x="192" y="996"/>
                    </a:lnTo>
                    <a:lnTo>
                      <a:pt x="231" y="970"/>
                    </a:lnTo>
                    <a:lnTo>
                      <a:pt x="268" y="946"/>
                    </a:lnTo>
                    <a:lnTo>
                      <a:pt x="304" y="924"/>
                    </a:lnTo>
                    <a:lnTo>
                      <a:pt x="338" y="905"/>
                    </a:lnTo>
                    <a:lnTo>
                      <a:pt x="367" y="888"/>
                    </a:lnTo>
                    <a:lnTo>
                      <a:pt x="394" y="873"/>
                    </a:lnTo>
                    <a:lnTo>
                      <a:pt x="416" y="862"/>
                    </a:lnTo>
                    <a:lnTo>
                      <a:pt x="416" y="684"/>
                    </a:lnTo>
                    <a:lnTo>
                      <a:pt x="398" y="663"/>
                    </a:lnTo>
                    <a:lnTo>
                      <a:pt x="383" y="639"/>
                    </a:lnTo>
                    <a:lnTo>
                      <a:pt x="373" y="612"/>
                    </a:lnTo>
                    <a:lnTo>
                      <a:pt x="366" y="585"/>
                    </a:lnTo>
                    <a:lnTo>
                      <a:pt x="364" y="555"/>
                    </a:lnTo>
                    <a:lnTo>
                      <a:pt x="364" y="300"/>
                    </a:lnTo>
                    <a:lnTo>
                      <a:pt x="367" y="256"/>
                    </a:lnTo>
                    <a:lnTo>
                      <a:pt x="377" y="214"/>
                    </a:lnTo>
                    <a:lnTo>
                      <a:pt x="393" y="174"/>
                    </a:lnTo>
                    <a:lnTo>
                      <a:pt x="413" y="137"/>
                    </a:lnTo>
                    <a:lnTo>
                      <a:pt x="438" y="103"/>
                    </a:lnTo>
                    <a:lnTo>
                      <a:pt x="467" y="74"/>
                    </a:lnTo>
                    <a:lnTo>
                      <a:pt x="501" y="49"/>
                    </a:lnTo>
                    <a:lnTo>
                      <a:pt x="538" y="28"/>
                    </a:lnTo>
                    <a:lnTo>
                      <a:pt x="578" y="13"/>
                    </a:lnTo>
                    <a:lnTo>
                      <a:pt x="621" y="3"/>
                    </a:lnTo>
                    <a:lnTo>
                      <a:pt x="666" y="0"/>
                    </a:lnTo>
                    <a:close/>
                  </a:path>
                </a:pathLst>
              </a:custGeom>
              <a:grpFill/>
              <a:ln w="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ea typeface="思源黑体 CN Medium" panose="020B0600000000000000" pitchFamily="34" charset="-122"/>
                  <a:cs typeface="+mn-ea"/>
                  <a:sym typeface="Arial" panose="020B0604020202020204" pitchFamily="34" charset="0"/>
                </a:endParaRPr>
              </a:p>
            </p:txBody>
          </p:sp>
        </p:grpSp>
      </p:grpSp>
      <p:grpSp>
        <p:nvGrpSpPr>
          <p:cNvPr id="46" name="组合 45">
            <a:extLst>
              <a:ext uri="{FF2B5EF4-FFF2-40B4-BE49-F238E27FC236}">
                <a16:creationId xmlns:a16="http://schemas.microsoft.com/office/drawing/2014/main" id="{8B3699F8-6C33-77D6-E3DA-EB2B7779D0F1}"/>
              </a:ext>
            </a:extLst>
          </p:cNvPr>
          <p:cNvGrpSpPr/>
          <p:nvPr/>
        </p:nvGrpSpPr>
        <p:grpSpPr>
          <a:xfrm>
            <a:off x="9890319" y="3691270"/>
            <a:ext cx="1608881" cy="2152893"/>
            <a:chOff x="9852287" y="3691270"/>
            <a:chExt cx="1608881" cy="2152893"/>
          </a:xfrm>
        </p:grpSpPr>
        <p:sp>
          <p:nvSpPr>
            <p:cNvPr id="26" name="矩形 25">
              <a:extLst>
                <a:ext uri="{FF2B5EF4-FFF2-40B4-BE49-F238E27FC236}">
                  <a16:creationId xmlns:a16="http://schemas.microsoft.com/office/drawing/2014/main" id="{584C7A1F-29F5-1FB9-317A-3C4B822380DE}"/>
                </a:ext>
              </a:extLst>
            </p:cNvPr>
            <p:cNvSpPr/>
            <p:nvPr/>
          </p:nvSpPr>
          <p:spPr>
            <a:xfrm>
              <a:off x="9852287" y="3691270"/>
              <a:ext cx="1608881" cy="2152893"/>
            </a:xfrm>
            <a:prstGeom prst="rect">
              <a:avLst/>
            </a:prstGeom>
            <a:solidFill>
              <a:schemeClr val="bg1"/>
            </a:solidFill>
            <a:ln>
              <a:noFill/>
            </a:ln>
            <a:effectLst>
              <a:outerShdw blurRad="152400" sx="102000" sy="102000" algn="ctr" rotWithShape="0">
                <a:schemeClr val="tx1">
                  <a:lumMod val="75000"/>
                  <a:lumOff val="2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ea typeface="思源黑体 CN Regular" panose="020B0500000000000000" charset="-122"/>
                <a:cs typeface="+mn-cs"/>
              </a:endParaRPr>
            </a:p>
          </p:txBody>
        </p:sp>
        <p:sp>
          <p:nvSpPr>
            <p:cNvPr id="28" name="文本框 27">
              <a:extLst>
                <a:ext uri="{FF2B5EF4-FFF2-40B4-BE49-F238E27FC236}">
                  <a16:creationId xmlns:a16="http://schemas.microsoft.com/office/drawing/2014/main" id="{058F4786-DE97-CA72-D473-FECF03317A11}"/>
                </a:ext>
              </a:extLst>
            </p:cNvPr>
            <p:cNvSpPr txBox="1"/>
            <p:nvPr/>
          </p:nvSpPr>
          <p:spPr>
            <a:xfrm>
              <a:off x="10016750" y="4599751"/>
              <a:ext cx="1316632" cy="30777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lang="en-US" altLang="zh-CN" sz="1400" dirty="0"/>
                <a:t>URL</a:t>
              </a:r>
              <a:r>
                <a:rPr lang="zh-CN" altLang="en-US" sz="1400" dirty="0"/>
                <a:t>链接分享</a:t>
              </a:r>
              <a:endParaRPr kumimoji="1" lang="zh-CN" altLang="en-US" sz="1400" b="0" i="0" u="none" strike="noStrike" kern="1200" cap="none" spc="0" normalizeH="0" baseline="0" noProof="0" dirty="0">
                <a:ln>
                  <a:noFill/>
                </a:ln>
                <a:solidFill>
                  <a:srgbClr val="44546A"/>
                </a:solidFill>
                <a:effectLst/>
                <a:uLnTx/>
                <a:uFillTx/>
                <a:latin typeface="+mn-ea"/>
                <a:ea typeface="思源黑体 CN Regular" panose="020B0500000000000000" charset="-122"/>
                <a:cs typeface="+mn-ea"/>
                <a:sym typeface="+mn-lt"/>
              </a:endParaRPr>
            </a:p>
          </p:txBody>
        </p:sp>
        <p:grpSp>
          <p:nvGrpSpPr>
            <p:cNvPr id="29" name="Group 111">
              <a:extLst>
                <a:ext uri="{FF2B5EF4-FFF2-40B4-BE49-F238E27FC236}">
                  <a16:creationId xmlns:a16="http://schemas.microsoft.com/office/drawing/2014/main" id="{536B5B32-E26E-E243-9E14-700EA74BD13F}"/>
                </a:ext>
              </a:extLst>
            </p:cNvPr>
            <p:cNvGrpSpPr/>
            <p:nvPr/>
          </p:nvGrpSpPr>
          <p:grpSpPr>
            <a:xfrm>
              <a:off x="10452841" y="3971495"/>
              <a:ext cx="444450" cy="443173"/>
              <a:chOff x="8153400" y="2690813"/>
              <a:chExt cx="552450" cy="550862"/>
            </a:xfrm>
            <a:solidFill>
              <a:schemeClr val="tx2"/>
            </a:solidFill>
          </p:grpSpPr>
          <p:sp>
            <p:nvSpPr>
              <p:cNvPr id="30" name="Freeform 123">
                <a:extLst>
                  <a:ext uri="{FF2B5EF4-FFF2-40B4-BE49-F238E27FC236}">
                    <a16:creationId xmlns:a16="http://schemas.microsoft.com/office/drawing/2014/main" id="{FCDBDA4D-38D5-D97A-049E-D578DEA87B65}"/>
                  </a:ext>
                </a:extLst>
              </p:cNvPr>
              <p:cNvSpPr/>
              <p:nvPr/>
            </p:nvSpPr>
            <p:spPr bwMode="auto">
              <a:xfrm>
                <a:off x="8315325" y="2835275"/>
                <a:ext cx="228600" cy="239712"/>
              </a:xfrm>
              <a:custGeom>
                <a:avLst/>
                <a:gdLst>
                  <a:gd name="T0" fmla="*/ 803 w 1447"/>
                  <a:gd name="T1" fmla="*/ 4 h 1516"/>
                  <a:gd name="T2" fmla="*/ 937 w 1447"/>
                  <a:gd name="T3" fmla="*/ 47 h 1516"/>
                  <a:gd name="T4" fmla="*/ 1045 w 1447"/>
                  <a:gd name="T5" fmla="*/ 131 h 1516"/>
                  <a:gd name="T6" fmla="*/ 1117 w 1447"/>
                  <a:gd name="T7" fmla="*/ 249 h 1516"/>
                  <a:gd name="T8" fmla="*/ 1143 w 1447"/>
                  <a:gd name="T9" fmla="*/ 388 h 1516"/>
                  <a:gd name="T10" fmla="*/ 1134 w 1447"/>
                  <a:gd name="T11" fmla="*/ 803 h 1516"/>
                  <a:gd name="T12" fmla="*/ 1093 w 1447"/>
                  <a:gd name="T13" fmla="*/ 884 h 1516"/>
                  <a:gd name="T14" fmla="*/ 1095 w 1447"/>
                  <a:gd name="T15" fmla="*/ 1191 h 1516"/>
                  <a:gd name="T16" fmla="*/ 1188 w 1447"/>
                  <a:gd name="T17" fmla="*/ 1242 h 1516"/>
                  <a:gd name="T18" fmla="*/ 1308 w 1447"/>
                  <a:gd name="T19" fmla="*/ 1315 h 1516"/>
                  <a:gd name="T20" fmla="*/ 1418 w 1447"/>
                  <a:gd name="T21" fmla="*/ 1388 h 1516"/>
                  <a:gd name="T22" fmla="*/ 1447 w 1447"/>
                  <a:gd name="T23" fmla="*/ 1434 h 1516"/>
                  <a:gd name="T24" fmla="*/ 1435 w 1447"/>
                  <a:gd name="T25" fmla="*/ 1486 h 1516"/>
                  <a:gd name="T26" fmla="*/ 1394 w 1447"/>
                  <a:gd name="T27" fmla="*/ 1513 h 1516"/>
                  <a:gd name="T28" fmla="*/ 1349 w 1447"/>
                  <a:gd name="T29" fmla="*/ 1510 h 1516"/>
                  <a:gd name="T30" fmla="*/ 1233 w 1447"/>
                  <a:gd name="T31" fmla="*/ 1433 h 1516"/>
                  <a:gd name="T32" fmla="*/ 1119 w 1447"/>
                  <a:gd name="T33" fmla="*/ 1364 h 1516"/>
                  <a:gd name="T34" fmla="*/ 1032 w 1447"/>
                  <a:gd name="T35" fmla="*/ 1316 h 1516"/>
                  <a:gd name="T36" fmla="*/ 980 w 1447"/>
                  <a:gd name="T37" fmla="*/ 1290 h 1516"/>
                  <a:gd name="T38" fmla="*/ 941 w 1447"/>
                  <a:gd name="T39" fmla="*/ 1250 h 1516"/>
                  <a:gd name="T40" fmla="*/ 932 w 1447"/>
                  <a:gd name="T41" fmla="*/ 872 h 1516"/>
                  <a:gd name="T42" fmla="*/ 950 w 1447"/>
                  <a:gd name="T43" fmla="*/ 826 h 1516"/>
                  <a:gd name="T44" fmla="*/ 993 w 1447"/>
                  <a:gd name="T45" fmla="*/ 783 h 1516"/>
                  <a:gd name="T46" fmla="*/ 1003 w 1447"/>
                  <a:gd name="T47" fmla="*/ 388 h 1516"/>
                  <a:gd name="T48" fmla="*/ 975 w 1447"/>
                  <a:gd name="T49" fmla="*/ 275 h 1516"/>
                  <a:gd name="T50" fmla="*/ 902 w 1447"/>
                  <a:gd name="T51" fmla="*/ 189 h 1516"/>
                  <a:gd name="T52" fmla="*/ 796 w 1447"/>
                  <a:gd name="T53" fmla="*/ 144 h 1516"/>
                  <a:gd name="T54" fmla="*/ 640 w 1447"/>
                  <a:gd name="T55" fmla="*/ 144 h 1516"/>
                  <a:gd name="T56" fmla="*/ 533 w 1447"/>
                  <a:gd name="T57" fmla="*/ 189 h 1516"/>
                  <a:gd name="T58" fmla="*/ 459 w 1447"/>
                  <a:gd name="T59" fmla="*/ 275 h 1516"/>
                  <a:gd name="T60" fmla="*/ 432 w 1447"/>
                  <a:gd name="T61" fmla="*/ 388 h 1516"/>
                  <a:gd name="T62" fmla="*/ 442 w 1447"/>
                  <a:gd name="T63" fmla="*/ 783 h 1516"/>
                  <a:gd name="T64" fmla="*/ 485 w 1447"/>
                  <a:gd name="T65" fmla="*/ 826 h 1516"/>
                  <a:gd name="T66" fmla="*/ 503 w 1447"/>
                  <a:gd name="T67" fmla="*/ 872 h 1516"/>
                  <a:gd name="T68" fmla="*/ 494 w 1447"/>
                  <a:gd name="T69" fmla="*/ 1250 h 1516"/>
                  <a:gd name="T70" fmla="*/ 454 w 1447"/>
                  <a:gd name="T71" fmla="*/ 1290 h 1516"/>
                  <a:gd name="T72" fmla="*/ 400 w 1447"/>
                  <a:gd name="T73" fmla="*/ 1317 h 1516"/>
                  <a:gd name="T74" fmla="*/ 311 w 1447"/>
                  <a:gd name="T75" fmla="*/ 1366 h 1516"/>
                  <a:gd name="T76" fmla="*/ 196 w 1447"/>
                  <a:gd name="T77" fmla="*/ 1436 h 1516"/>
                  <a:gd name="T78" fmla="*/ 93 w 1447"/>
                  <a:gd name="T79" fmla="*/ 1502 h 1516"/>
                  <a:gd name="T80" fmla="*/ 41 w 1447"/>
                  <a:gd name="T81" fmla="*/ 1500 h 1516"/>
                  <a:gd name="T82" fmla="*/ 3 w 1447"/>
                  <a:gd name="T83" fmla="*/ 1459 h 1516"/>
                  <a:gd name="T84" fmla="*/ 6 w 1447"/>
                  <a:gd name="T85" fmla="*/ 1406 h 1516"/>
                  <a:gd name="T86" fmla="*/ 75 w 1447"/>
                  <a:gd name="T87" fmla="*/ 1346 h 1516"/>
                  <a:gd name="T88" fmla="*/ 205 w 1447"/>
                  <a:gd name="T89" fmla="*/ 1265 h 1516"/>
                  <a:gd name="T90" fmla="*/ 310 w 1447"/>
                  <a:gd name="T91" fmla="*/ 1206 h 1516"/>
                  <a:gd name="T92" fmla="*/ 361 w 1447"/>
                  <a:gd name="T93" fmla="*/ 907 h 1516"/>
                  <a:gd name="T94" fmla="*/ 302 w 1447"/>
                  <a:gd name="T95" fmla="*/ 814 h 1516"/>
                  <a:gd name="T96" fmla="*/ 291 w 1447"/>
                  <a:gd name="T97" fmla="*/ 388 h 1516"/>
                  <a:gd name="T98" fmla="*/ 316 w 1447"/>
                  <a:gd name="T99" fmla="*/ 249 h 1516"/>
                  <a:gd name="T100" fmla="*/ 389 w 1447"/>
                  <a:gd name="T101" fmla="*/ 131 h 1516"/>
                  <a:gd name="T102" fmla="*/ 496 w 1447"/>
                  <a:gd name="T103" fmla="*/ 47 h 1516"/>
                  <a:gd name="T104" fmla="*/ 630 w 1447"/>
                  <a:gd name="T105" fmla="*/ 4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47" h="1516">
                    <a:moveTo>
                      <a:pt x="679" y="0"/>
                    </a:moveTo>
                    <a:lnTo>
                      <a:pt x="755" y="0"/>
                    </a:lnTo>
                    <a:lnTo>
                      <a:pt x="803" y="4"/>
                    </a:lnTo>
                    <a:lnTo>
                      <a:pt x="851" y="13"/>
                    </a:lnTo>
                    <a:lnTo>
                      <a:pt x="895" y="27"/>
                    </a:lnTo>
                    <a:lnTo>
                      <a:pt x="937" y="47"/>
                    </a:lnTo>
                    <a:lnTo>
                      <a:pt x="976" y="70"/>
                    </a:lnTo>
                    <a:lnTo>
                      <a:pt x="1013" y="98"/>
                    </a:lnTo>
                    <a:lnTo>
                      <a:pt x="1045" y="131"/>
                    </a:lnTo>
                    <a:lnTo>
                      <a:pt x="1073" y="166"/>
                    </a:lnTo>
                    <a:lnTo>
                      <a:pt x="1097" y="206"/>
                    </a:lnTo>
                    <a:lnTo>
                      <a:pt x="1117" y="249"/>
                    </a:lnTo>
                    <a:lnTo>
                      <a:pt x="1131" y="293"/>
                    </a:lnTo>
                    <a:lnTo>
                      <a:pt x="1139" y="340"/>
                    </a:lnTo>
                    <a:lnTo>
                      <a:pt x="1143" y="388"/>
                    </a:lnTo>
                    <a:lnTo>
                      <a:pt x="1143" y="741"/>
                    </a:lnTo>
                    <a:lnTo>
                      <a:pt x="1141" y="772"/>
                    </a:lnTo>
                    <a:lnTo>
                      <a:pt x="1134" y="803"/>
                    </a:lnTo>
                    <a:lnTo>
                      <a:pt x="1125" y="831"/>
                    </a:lnTo>
                    <a:lnTo>
                      <a:pt x="1110" y="858"/>
                    </a:lnTo>
                    <a:lnTo>
                      <a:pt x="1093" y="884"/>
                    </a:lnTo>
                    <a:lnTo>
                      <a:pt x="1072" y="907"/>
                    </a:lnTo>
                    <a:lnTo>
                      <a:pt x="1072" y="1179"/>
                    </a:lnTo>
                    <a:lnTo>
                      <a:pt x="1095" y="1191"/>
                    </a:lnTo>
                    <a:lnTo>
                      <a:pt x="1123" y="1205"/>
                    </a:lnTo>
                    <a:lnTo>
                      <a:pt x="1153" y="1222"/>
                    </a:lnTo>
                    <a:lnTo>
                      <a:pt x="1188" y="1242"/>
                    </a:lnTo>
                    <a:lnTo>
                      <a:pt x="1226" y="1264"/>
                    </a:lnTo>
                    <a:lnTo>
                      <a:pt x="1266" y="1288"/>
                    </a:lnTo>
                    <a:lnTo>
                      <a:pt x="1308" y="1315"/>
                    </a:lnTo>
                    <a:lnTo>
                      <a:pt x="1353" y="1343"/>
                    </a:lnTo>
                    <a:lnTo>
                      <a:pt x="1385" y="1365"/>
                    </a:lnTo>
                    <a:lnTo>
                      <a:pt x="1418" y="1388"/>
                    </a:lnTo>
                    <a:lnTo>
                      <a:pt x="1432" y="1401"/>
                    </a:lnTo>
                    <a:lnTo>
                      <a:pt x="1441" y="1417"/>
                    </a:lnTo>
                    <a:lnTo>
                      <a:pt x="1447" y="1434"/>
                    </a:lnTo>
                    <a:lnTo>
                      <a:pt x="1447" y="1451"/>
                    </a:lnTo>
                    <a:lnTo>
                      <a:pt x="1444" y="1469"/>
                    </a:lnTo>
                    <a:lnTo>
                      <a:pt x="1435" y="1486"/>
                    </a:lnTo>
                    <a:lnTo>
                      <a:pt x="1423" y="1499"/>
                    </a:lnTo>
                    <a:lnTo>
                      <a:pt x="1409" y="1508"/>
                    </a:lnTo>
                    <a:lnTo>
                      <a:pt x="1394" y="1513"/>
                    </a:lnTo>
                    <a:lnTo>
                      <a:pt x="1378" y="1516"/>
                    </a:lnTo>
                    <a:lnTo>
                      <a:pt x="1363" y="1515"/>
                    </a:lnTo>
                    <a:lnTo>
                      <a:pt x="1349" y="1510"/>
                    </a:lnTo>
                    <a:lnTo>
                      <a:pt x="1337" y="1503"/>
                    </a:lnTo>
                    <a:lnTo>
                      <a:pt x="1276" y="1460"/>
                    </a:lnTo>
                    <a:lnTo>
                      <a:pt x="1233" y="1433"/>
                    </a:lnTo>
                    <a:lnTo>
                      <a:pt x="1193" y="1408"/>
                    </a:lnTo>
                    <a:lnTo>
                      <a:pt x="1155" y="1385"/>
                    </a:lnTo>
                    <a:lnTo>
                      <a:pt x="1119" y="1364"/>
                    </a:lnTo>
                    <a:lnTo>
                      <a:pt x="1087" y="1345"/>
                    </a:lnTo>
                    <a:lnTo>
                      <a:pt x="1058" y="1329"/>
                    </a:lnTo>
                    <a:lnTo>
                      <a:pt x="1032" y="1316"/>
                    </a:lnTo>
                    <a:lnTo>
                      <a:pt x="1010" y="1304"/>
                    </a:lnTo>
                    <a:lnTo>
                      <a:pt x="993" y="1296"/>
                    </a:lnTo>
                    <a:lnTo>
                      <a:pt x="980" y="1290"/>
                    </a:lnTo>
                    <a:lnTo>
                      <a:pt x="964" y="1279"/>
                    </a:lnTo>
                    <a:lnTo>
                      <a:pt x="951" y="1265"/>
                    </a:lnTo>
                    <a:lnTo>
                      <a:pt x="941" y="1250"/>
                    </a:lnTo>
                    <a:lnTo>
                      <a:pt x="934" y="1232"/>
                    </a:lnTo>
                    <a:lnTo>
                      <a:pt x="932" y="1213"/>
                    </a:lnTo>
                    <a:lnTo>
                      <a:pt x="932" y="872"/>
                    </a:lnTo>
                    <a:lnTo>
                      <a:pt x="934" y="855"/>
                    </a:lnTo>
                    <a:lnTo>
                      <a:pt x="940" y="839"/>
                    </a:lnTo>
                    <a:lnTo>
                      <a:pt x="950" y="826"/>
                    </a:lnTo>
                    <a:lnTo>
                      <a:pt x="963" y="814"/>
                    </a:lnTo>
                    <a:lnTo>
                      <a:pt x="980" y="801"/>
                    </a:lnTo>
                    <a:lnTo>
                      <a:pt x="993" y="783"/>
                    </a:lnTo>
                    <a:lnTo>
                      <a:pt x="1000" y="763"/>
                    </a:lnTo>
                    <a:lnTo>
                      <a:pt x="1003" y="741"/>
                    </a:lnTo>
                    <a:lnTo>
                      <a:pt x="1003" y="388"/>
                    </a:lnTo>
                    <a:lnTo>
                      <a:pt x="1000" y="348"/>
                    </a:lnTo>
                    <a:lnTo>
                      <a:pt x="991" y="311"/>
                    </a:lnTo>
                    <a:lnTo>
                      <a:pt x="975" y="275"/>
                    </a:lnTo>
                    <a:lnTo>
                      <a:pt x="955" y="242"/>
                    </a:lnTo>
                    <a:lnTo>
                      <a:pt x="931" y="214"/>
                    </a:lnTo>
                    <a:lnTo>
                      <a:pt x="902" y="189"/>
                    </a:lnTo>
                    <a:lnTo>
                      <a:pt x="870" y="169"/>
                    </a:lnTo>
                    <a:lnTo>
                      <a:pt x="834" y="154"/>
                    </a:lnTo>
                    <a:lnTo>
                      <a:pt x="796" y="144"/>
                    </a:lnTo>
                    <a:lnTo>
                      <a:pt x="756" y="141"/>
                    </a:lnTo>
                    <a:lnTo>
                      <a:pt x="680" y="141"/>
                    </a:lnTo>
                    <a:lnTo>
                      <a:pt x="640" y="144"/>
                    </a:lnTo>
                    <a:lnTo>
                      <a:pt x="601" y="154"/>
                    </a:lnTo>
                    <a:lnTo>
                      <a:pt x="566" y="169"/>
                    </a:lnTo>
                    <a:lnTo>
                      <a:pt x="533" y="189"/>
                    </a:lnTo>
                    <a:lnTo>
                      <a:pt x="505" y="213"/>
                    </a:lnTo>
                    <a:lnTo>
                      <a:pt x="479" y="242"/>
                    </a:lnTo>
                    <a:lnTo>
                      <a:pt x="459" y="275"/>
                    </a:lnTo>
                    <a:lnTo>
                      <a:pt x="445" y="310"/>
                    </a:lnTo>
                    <a:lnTo>
                      <a:pt x="435" y="348"/>
                    </a:lnTo>
                    <a:lnTo>
                      <a:pt x="432" y="388"/>
                    </a:lnTo>
                    <a:lnTo>
                      <a:pt x="432" y="741"/>
                    </a:lnTo>
                    <a:lnTo>
                      <a:pt x="434" y="763"/>
                    </a:lnTo>
                    <a:lnTo>
                      <a:pt x="442" y="783"/>
                    </a:lnTo>
                    <a:lnTo>
                      <a:pt x="454" y="801"/>
                    </a:lnTo>
                    <a:lnTo>
                      <a:pt x="471" y="814"/>
                    </a:lnTo>
                    <a:lnTo>
                      <a:pt x="485" y="826"/>
                    </a:lnTo>
                    <a:lnTo>
                      <a:pt x="494" y="839"/>
                    </a:lnTo>
                    <a:lnTo>
                      <a:pt x="500" y="855"/>
                    </a:lnTo>
                    <a:lnTo>
                      <a:pt x="503" y="872"/>
                    </a:lnTo>
                    <a:lnTo>
                      <a:pt x="503" y="1213"/>
                    </a:lnTo>
                    <a:lnTo>
                      <a:pt x="500" y="1232"/>
                    </a:lnTo>
                    <a:lnTo>
                      <a:pt x="494" y="1250"/>
                    </a:lnTo>
                    <a:lnTo>
                      <a:pt x="484" y="1265"/>
                    </a:lnTo>
                    <a:lnTo>
                      <a:pt x="470" y="1279"/>
                    </a:lnTo>
                    <a:lnTo>
                      <a:pt x="454" y="1290"/>
                    </a:lnTo>
                    <a:lnTo>
                      <a:pt x="440" y="1296"/>
                    </a:lnTo>
                    <a:lnTo>
                      <a:pt x="422" y="1305"/>
                    </a:lnTo>
                    <a:lnTo>
                      <a:pt x="400" y="1317"/>
                    </a:lnTo>
                    <a:lnTo>
                      <a:pt x="374" y="1331"/>
                    </a:lnTo>
                    <a:lnTo>
                      <a:pt x="344" y="1347"/>
                    </a:lnTo>
                    <a:lnTo>
                      <a:pt x="311" y="1366"/>
                    </a:lnTo>
                    <a:lnTo>
                      <a:pt x="275" y="1387"/>
                    </a:lnTo>
                    <a:lnTo>
                      <a:pt x="237" y="1410"/>
                    </a:lnTo>
                    <a:lnTo>
                      <a:pt x="196" y="1436"/>
                    </a:lnTo>
                    <a:lnTo>
                      <a:pt x="153" y="1463"/>
                    </a:lnTo>
                    <a:lnTo>
                      <a:pt x="110" y="1492"/>
                    </a:lnTo>
                    <a:lnTo>
                      <a:pt x="93" y="1502"/>
                    </a:lnTo>
                    <a:lnTo>
                      <a:pt x="75" y="1505"/>
                    </a:lnTo>
                    <a:lnTo>
                      <a:pt x="58" y="1505"/>
                    </a:lnTo>
                    <a:lnTo>
                      <a:pt x="41" y="1500"/>
                    </a:lnTo>
                    <a:lnTo>
                      <a:pt x="25" y="1489"/>
                    </a:lnTo>
                    <a:lnTo>
                      <a:pt x="12" y="1476"/>
                    </a:lnTo>
                    <a:lnTo>
                      <a:pt x="3" y="1459"/>
                    </a:lnTo>
                    <a:lnTo>
                      <a:pt x="0" y="1441"/>
                    </a:lnTo>
                    <a:lnTo>
                      <a:pt x="1" y="1423"/>
                    </a:lnTo>
                    <a:lnTo>
                      <a:pt x="6" y="1406"/>
                    </a:lnTo>
                    <a:lnTo>
                      <a:pt x="15" y="1390"/>
                    </a:lnTo>
                    <a:lnTo>
                      <a:pt x="29" y="1378"/>
                    </a:lnTo>
                    <a:lnTo>
                      <a:pt x="75" y="1346"/>
                    </a:lnTo>
                    <a:lnTo>
                      <a:pt x="121" y="1317"/>
                    </a:lnTo>
                    <a:lnTo>
                      <a:pt x="164" y="1291"/>
                    </a:lnTo>
                    <a:lnTo>
                      <a:pt x="205" y="1265"/>
                    </a:lnTo>
                    <a:lnTo>
                      <a:pt x="243" y="1243"/>
                    </a:lnTo>
                    <a:lnTo>
                      <a:pt x="278" y="1223"/>
                    </a:lnTo>
                    <a:lnTo>
                      <a:pt x="310" y="1206"/>
                    </a:lnTo>
                    <a:lnTo>
                      <a:pt x="338" y="1192"/>
                    </a:lnTo>
                    <a:lnTo>
                      <a:pt x="361" y="1179"/>
                    </a:lnTo>
                    <a:lnTo>
                      <a:pt x="361" y="907"/>
                    </a:lnTo>
                    <a:lnTo>
                      <a:pt x="337" y="878"/>
                    </a:lnTo>
                    <a:lnTo>
                      <a:pt x="317" y="848"/>
                    </a:lnTo>
                    <a:lnTo>
                      <a:pt x="302" y="814"/>
                    </a:lnTo>
                    <a:lnTo>
                      <a:pt x="293" y="778"/>
                    </a:lnTo>
                    <a:lnTo>
                      <a:pt x="291" y="741"/>
                    </a:lnTo>
                    <a:lnTo>
                      <a:pt x="291" y="388"/>
                    </a:lnTo>
                    <a:lnTo>
                      <a:pt x="293" y="340"/>
                    </a:lnTo>
                    <a:lnTo>
                      <a:pt x="302" y="293"/>
                    </a:lnTo>
                    <a:lnTo>
                      <a:pt x="316" y="249"/>
                    </a:lnTo>
                    <a:lnTo>
                      <a:pt x="336" y="206"/>
                    </a:lnTo>
                    <a:lnTo>
                      <a:pt x="360" y="166"/>
                    </a:lnTo>
                    <a:lnTo>
                      <a:pt x="389" y="131"/>
                    </a:lnTo>
                    <a:lnTo>
                      <a:pt x="420" y="98"/>
                    </a:lnTo>
                    <a:lnTo>
                      <a:pt x="456" y="70"/>
                    </a:lnTo>
                    <a:lnTo>
                      <a:pt x="496" y="47"/>
                    </a:lnTo>
                    <a:lnTo>
                      <a:pt x="538" y="27"/>
                    </a:lnTo>
                    <a:lnTo>
                      <a:pt x="583" y="13"/>
                    </a:lnTo>
                    <a:lnTo>
                      <a:pt x="630" y="4"/>
                    </a:lnTo>
                    <a:lnTo>
                      <a:pt x="679" y="0"/>
                    </a:lnTo>
                    <a:close/>
                  </a:path>
                </a:pathLst>
              </a:custGeom>
              <a:grpFill/>
              <a:ln w="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ea typeface="思源黑体 CN Medium" panose="020B0600000000000000" pitchFamily="34" charset="-122"/>
                  <a:cs typeface="+mn-ea"/>
                  <a:sym typeface="Arial" panose="020B0604020202020204" pitchFamily="34" charset="0"/>
                </a:endParaRPr>
              </a:p>
            </p:txBody>
          </p:sp>
          <p:sp>
            <p:nvSpPr>
              <p:cNvPr id="31" name="Freeform 124">
                <a:extLst>
                  <a:ext uri="{FF2B5EF4-FFF2-40B4-BE49-F238E27FC236}">
                    <a16:creationId xmlns:a16="http://schemas.microsoft.com/office/drawing/2014/main" id="{3BDDB47C-A252-B8DC-D75E-01C98D23A45F}"/>
                  </a:ext>
                </a:extLst>
              </p:cNvPr>
              <p:cNvSpPr>
                <a:spLocks noEditPoints="1"/>
              </p:cNvSpPr>
              <p:nvPr/>
            </p:nvSpPr>
            <p:spPr bwMode="auto">
              <a:xfrm>
                <a:off x="8153400" y="2690813"/>
                <a:ext cx="552450" cy="550862"/>
              </a:xfrm>
              <a:custGeom>
                <a:avLst/>
                <a:gdLst>
                  <a:gd name="T0" fmla="*/ 1469 w 3480"/>
                  <a:gd name="T1" fmla="*/ 545 h 3470"/>
                  <a:gd name="T2" fmla="*/ 1148 w 3480"/>
                  <a:gd name="T3" fmla="*/ 664 h 3470"/>
                  <a:gd name="T4" fmla="*/ 878 w 3480"/>
                  <a:gd name="T5" fmla="*/ 864 h 3470"/>
                  <a:gd name="T6" fmla="*/ 673 w 3480"/>
                  <a:gd name="T7" fmla="*/ 1129 h 3470"/>
                  <a:gd name="T8" fmla="*/ 545 w 3480"/>
                  <a:gd name="T9" fmla="*/ 1445 h 3470"/>
                  <a:gd name="T10" fmla="*/ 516 w 3480"/>
                  <a:gd name="T11" fmla="*/ 1720 h 3470"/>
                  <a:gd name="T12" fmla="*/ 516 w 3480"/>
                  <a:gd name="T13" fmla="*/ 1853 h 3470"/>
                  <a:gd name="T14" fmla="*/ 598 w 3480"/>
                  <a:gd name="T15" fmla="*/ 2188 h 3470"/>
                  <a:gd name="T16" fmla="*/ 766 w 3480"/>
                  <a:gd name="T17" fmla="*/ 2481 h 3470"/>
                  <a:gd name="T18" fmla="*/ 1006 w 3480"/>
                  <a:gd name="T19" fmla="*/ 2715 h 3470"/>
                  <a:gd name="T20" fmla="*/ 1303 w 3480"/>
                  <a:gd name="T21" fmla="*/ 2877 h 3470"/>
                  <a:gd name="T22" fmla="*/ 1643 w 3480"/>
                  <a:gd name="T23" fmla="*/ 2952 h 3470"/>
                  <a:gd name="T24" fmla="*/ 2000 w 3480"/>
                  <a:gd name="T25" fmla="*/ 2925 h 3470"/>
                  <a:gd name="T26" fmla="*/ 2324 w 3480"/>
                  <a:gd name="T27" fmla="*/ 2802 h 3470"/>
                  <a:gd name="T28" fmla="*/ 2597 w 3480"/>
                  <a:gd name="T29" fmla="*/ 2597 h 3470"/>
                  <a:gd name="T30" fmla="*/ 2803 w 3480"/>
                  <a:gd name="T31" fmla="*/ 2325 h 3470"/>
                  <a:gd name="T32" fmla="*/ 2926 w 3480"/>
                  <a:gd name="T33" fmla="*/ 2002 h 3470"/>
                  <a:gd name="T34" fmla="*/ 2953 w 3480"/>
                  <a:gd name="T35" fmla="*/ 1645 h 3470"/>
                  <a:gd name="T36" fmla="*/ 2876 w 3480"/>
                  <a:gd name="T37" fmla="*/ 1301 h 3470"/>
                  <a:gd name="T38" fmla="*/ 2709 w 3480"/>
                  <a:gd name="T39" fmla="*/ 1002 h 3470"/>
                  <a:gd name="T40" fmla="*/ 2469 w 3480"/>
                  <a:gd name="T41" fmla="*/ 761 h 3470"/>
                  <a:gd name="T42" fmla="*/ 2168 w 3480"/>
                  <a:gd name="T43" fmla="*/ 595 h 3470"/>
                  <a:gd name="T44" fmla="*/ 1824 w 3480"/>
                  <a:gd name="T45" fmla="*/ 518 h 3470"/>
                  <a:gd name="T46" fmla="*/ 1776 w 3480"/>
                  <a:gd name="T47" fmla="*/ 9 h 3470"/>
                  <a:gd name="T48" fmla="*/ 1811 w 3480"/>
                  <a:gd name="T49" fmla="*/ 70 h 3470"/>
                  <a:gd name="T50" fmla="*/ 2085 w 3480"/>
                  <a:gd name="T51" fmla="*/ 422 h 3470"/>
                  <a:gd name="T52" fmla="*/ 2418 w 3480"/>
                  <a:gd name="T53" fmla="*/ 559 h 3470"/>
                  <a:gd name="T54" fmla="*/ 2700 w 3480"/>
                  <a:gd name="T55" fmla="*/ 776 h 3470"/>
                  <a:gd name="T56" fmla="*/ 2916 w 3480"/>
                  <a:gd name="T57" fmla="*/ 1058 h 3470"/>
                  <a:gd name="T58" fmla="*/ 3053 w 3480"/>
                  <a:gd name="T59" fmla="*/ 1390 h 3470"/>
                  <a:gd name="T60" fmla="*/ 3409 w 3480"/>
                  <a:gd name="T61" fmla="*/ 1665 h 3470"/>
                  <a:gd name="T62" fmla="*/ 3471 w 3480"/>
                  <a:gd name="T63" fmla="*/ 1699 h 3470"/>
                  <a:gd name="T64" fmla="*/ 3471 w 3480"/>
                  <a:gd name="T65" fmla="*/ 1771 h 3470"/>
                  <a:gd name="T66" fmla="*/ 3409 w 3480"/>
                  <a:gd name="T67" fmla="*/ 1805 h 3470"/>
                  <a:gd name="T68" fmla="*/ 3053 w 3480"/>
                  <a:gd name="T69" fmla="*/ 2080 h 3470"/>
                  <a:gd name="T70" fmla="*/ 2916 w 3480"/>
                  <a:gd name="T71" fmla="*/ 2412 h 3470"/>
                  <a:gd name="T72" fmla="*/ 2700 w 3480"/>
                  <a:gd name="T73" fmla="*/ 2694 h 3470"/>
                  <a:gd name="T74" fmla="*/ 2418 w 3480"/>
                  <a:gd name="T75" fmla="*/ 2911 h 3470"/>
                  <a:gd name="T76" fmla="*/ 2085 w 3480"/>
                  <a:gd name="T77" fmla="*/ 3048 h 3470"/>
                  <a:gd name="T78" fmla="*/ 1811 w 3480"/>
                  <a:gd name="T79" fmla="*/ 3400 h 3470"/>
                  <a:gd name="T80" fmla="*/ 1776 w 3480"/>
                  <a:gd name="T81" fmla="*/ 3461 h 3470"/>
                  <a:gd name="T82" fmla="*/ 1704 w 3480"/>
                  <a:gd name="T83" fmla="*/ 3461 h 3470"/>
                  <a:gd name="T84" fmla="*/ 1669 w 3480"/>
                  <a:gd name="T85" fmla="*/ 3400 h 3470"/>
                  <a:gd name="T86" fmla="*/ 1392 w 3480"/>
                  <a:gd name="T87" fmla="*/ 3051 h 3470"/>
                  <a:gd name="T88" fmla="*/ 1057 w 3480"/>
                  <a:gd name="T89" fmla="*/ 2915 h 3470"/>
                  <a:gd name="T90" fmla="*/ 772 w 3480"/>
                  <a:gd name="T91" fmla="*/ 2698 h 3470"/>
                  <a:gd name="T92" fmla="*/ 554 w 3480"/>
                  <a:gd name="T93" fmla="*/ 2415 h 3470"/>
                  <a:gd name="T94" fmla="*/ 414 w 3480"/>
                  <a:gd name="T95" fmla="*/ 2081 h 3470"/>
                  <a:gd name="T96" fmla="*/ 71 w 3480"/>
                  <a:gd name="T97" fmla="*/ 1805 h 3470"/>
                  <a:gd name="T98" fmla="*/ 9 w 3480"/>
                  <a:gd name="T99" fmla="*/ 1771 h 3470"/>
                  <a:gd name="T100" fmla="*/ 9 w 3480"/>
                  <a:gd name="T101" fmla="*/ 1699 h 3470"/>
                  <a:gd name="T102" fmla="*/ 71 w 3480"/>
                  <a:gd name="T103" fmla="*/ 1665 h 3470"/>
                  <a:gd name="T104" fmla="*/ 414 w 3480"/>
                  <a:gd name="T105" fmla="*/ 1389 h 3470"/>
                  <a:gd name="T106" fmla="*/ 553 w 3480"/>
                  <a:gd name="T107" fmla="*/ 1055 h 3470"/>
                  <a:gd name="T108" fmla="*/ 772 w 3480"/>
                  <a:gd name="T109" fmla="*/ 772 h 3470"/>
                  <a:gd name="T110" fmla="*/ 1056 w 3480"/>
                  <a:gd name="T111" fmla="*/ 555 h 3470"/>
                  <a:gd name="T112" fmla="*/ 1392 w 3480"/>
                  <a:gd name="T113" fmla="*/ 419 h 3470"/>
                  <a:gd name="T114" fmla="*/ 1669 w 3480"/>
                  <a:gd name="T115" fmla="*/ 70 h 3470"/>
                  <a:gd name="T116" fmla="*/ 1704 w 3480"/>
                  <a:gd name="T117" fmla="*/ 9 h 3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480" h="3470">
                    <a:moveTo>
                      <a:pt x="1733" y="515"/>
                    </a:moveTo>
                    <a:lnTo>
                      <a:pt x="1643" y="518"/>
                    </a:lnTo>
                    <a:lnTo>
                      <a:pt x="1555" y="529"/>
                    </a:lnTo>
                    <a:lnTo>
                      <a:pt x="1469" y="545"/>
                    </a:lnTo>
                    <a:lnTo>
                      <a:pt x="1385" y="566"/>
                    </a:lnTo>
                    <a:lnTo>
                      <a:pt x="1303" y="593"/>
                    </a:lnTo>
                    <a:lnTo>
                      <a:pt x="1224" y="626"/>
                    </a:lnTo>
                    <a:lnTo>
                      <a:pt x="1148" y="664"/>
                    </a:lnTo>
                    <a:lnTo>
                      <a:pt x="1076" y="707"/>
                    </a:lnTo>
                    <a:lnTo>
                      <a:pt x="1006" y="755"/>
                    </a:lnTo>
                    <a:lnTo>
                      <a:pt x="941" y="808"/>
                    </a:lnTo>
                    <a:lnTo>
                      <a:pt x="878" y="864"/>
                    </a:lnTo>
                    <a:lnTo>
                      <a:pt x="820" y="924"/>
                    </a:lnTo>
                    <a:lnTo>
                      <a:pt x="767" y="989"/>
                    </a:lnTo>
                    <a:lnTo>
                      <a:pt x="717" y="1058"/>
                    </a:lnTo>
                    <a:lnTo>
                      <a:pt x="673" y="1129"/>
                    </a:lnTo>
                    <a:lnTo>
                      <a:pt x="633" y="1204"/>
                    </a:lnTo>
                    <a:lnTo>
                      <a:pt x="598" y="1282"/>
                    </a:lnTo>
                    <a:lnTo>
                      <a:pt x="569" y="1362"/>
                    </a:lnTo>
                    <a:lnTo>
                      <a:pt x="545" y="1445"/>
                    </a:lnTo>
                    <a:lnTo>
                      <a:pt x="527" y="1530"/>
                    </a:lnTo>
                    <a:lnTo>
                      <a:pt x="516" y="1617"/>
                    </a:lnTo>
                    <a:lnTo>
                      <a:pt x="510" y="1707"/>
                    </a:lnTo>
                    <a:lnTo>
                      <a:pt x="516" y="1720"/>
                    </a:lnTo>
                    <a:lnTo>
                      <a:pt x="517" y="1735"/>
                    </a:lnTo>
                    <a:lnTo>
                      <a:pt x="516" y="1750"/>
                    </a:lnTo>
                    <a:lnTo>
                      <a:pt x="510" y="1763"/>
                    </a:lnTo>
                    <a:lnTo>
                      <a:pt x="516" y="1853"/>
                    </a:lnTo>
                    <a:lnTo>
                      <a:pt x="527" y="1940"/>
                    </a:lnTo>
                    <a:lnTo>
                      <a:pt x="545" y="2025"/>
                    </a:lnTo>
                    <a:lnTo>
                      <a:pt x="568" y="2108"/>
                    </a:lnTo>
                    <a:lnTo>
                      <a:pt x="598" y="2188"/>
                    </a:lnTo>
                    <a:lnTo>
                      <a:pt x="633" y="2266"/>
                    </a:lnTo>
                    <a:lnTo>
                      <a:pt x="672" y="2341"/>
                    </a:lnTo>
                    <a:lnTo>
                      <a:pt x="717" y="2412"/>
                    </a:lnTo>
                    <a:lnTo>
                      <a:pt x="766" y="2481"/>
                    </a:lnTo>
                    <a:lnTo>
                      <a:pt x="820" y="2546"/>
                    </a:lnTo>
                    <a:lnTo>
                      <a:pt x="878" y="2606"/>
                    </a:lnTo>
                    <a:lnTo>
                      <a:pt x="941" y="2662"/>
                    </a:lnTo>
                    <a:lnTo>
                      <a:pt x="1006" y="2715"/>
                    </a:lnTo>
                    <a:lnTo>
                      <a:pt x="1076" y="2763"/>
                    </a:lnTo>
                    <a:lnTo>
                      <a:pt x="1148" y="2806"/>
                    </a:lnTo>
                    <a:lnTo>
                      <a:pt x="1224" y="2844"/>
                    </a:lnTo>
                    <a:lnTo>
                      <a:pt x="1303" y="2877"/>
                    </a:lnTo>
                    <a:lnTo>
                      <a:pt x="1385" y="2904"/>
                    </a:lnTo>
                    <a:lnTo>
                      <a:pt x="1469" y="2925"/>
                    </a:lnTo>
                    <a:lnTo>
                      <a:pt x="1555" y="2941"/>
                    </a:lnTo>
                    <a:lnTo>
                      <a:pt x="1643" y="2952"/>
                    </a:lnTo>
                    <a:lnTo>
                      <a:pt x="1733" y="2955"/>
                    </a:lnTo>
                    <a:lnTo>
                      <a:pt x="1824" y="2952"/>
                    </a:lnTo>
                    <a:lnTo>
                      <a:pt x="1913" y="2941"/>
                    </a:lnTo>
                    <a:lnTo>
                      <a:pt x="2000" y="2925"/>
                    </a:lnTo>
                    <a:lnTo>
                      <a:pt x="2086" y="2903"/>
                    </a:lnTo>
                    <a:lnTo>
                      <a:pt x="2168" y="2875"/>
                    </a:lnTo>
                    <a:lnTo>
                      <a:pt x="2248" y="2841"/>
                    </a:lnTo>
                    <a:lnTo>
                      <a:pt x="2324" y="2802"/>
                    </a:lnTo>
                    <a:lnTo>
                      <a:pt x="2398" y="2758"/>
                    </a:lnTo>
                    <a:lnTo>
                      <a:pt x="2469" y="2709"/>
                    </a:lnTo>
                    <a:lnTo>
                      <a:pt x="2535" y="2655"/>
                    </a:lnTo>
                    <a:lnTo>
                      <a:pt x="2597" y="2597"/>
                    </a:lnTo>
                    <a:lnTo>
                      <a:pt x="2655" y="2535"/>
                    </a:lnTo>
                    <a:lnTo>
                      <a:pt x="2709" y="2469"/>
                    </a:lnTo>
                    <a:lnTo>
                      <a:pt x="2759" y="2399"/>
                    </a:lnTo>
                    <a:lnTo>
                      <a:pt x="2803" y="2325"/>
                    </a:lnTo>
                    <a:lnTo>
                      <a:pt x="2842" y="2249"/>
                    </a:lnTo>
                    <a:lnTo>
                      <a:pt x="2876" y="2169"/>
                    </a:lnTo>
                    <a:lnTo>
                      <a:pt x="2904" y="2087"/>
                    </a:lnTo>
                    <a:lnTo>
                      <a:pt x="2926" y="2002"/>
                    </a:lnTo>
                    <a:lnTo>
                      <a:pt x="2942" y="1915"/>
                    </a:lnTo>
                    <a:lnTo>
                      <a:pt x="2953" y="1825"/>
                    </a:lnTo>
                    <a:lnTo>
                      <a:pt x="2956" y="1735"/>
                    </a:lnTo>
                    <a:lnTo>
                      <a:pt x="2953" y="1645"/>
                    </a:lnTo>
                    <a:lnTo>
                      <a:pt x="2942" y="1555"/>
                    </a:lnTo>
                    <a:lnTo>
                      <a:pt x="2926" y="1468"/>
                    </a:lnTo>
                    <a:lnTo>
                      <a:pt x="2904" y="1384"/>
                    </a:lnTo>
                    <a:lnTo>
                      <a:pt x="2876" y="1301"/>
                    </a:lnTo>
                    <a:lnTo>
                      <a:pt x="2842" y="1222"/>
                    </a:lnTo>
                    <a:lnTo>
                      <a:pt x="2803" y="1145"/>
                    </a:lnTo>
                    <a:lnTo>
                      <a:pt x="2759" y="1071"/>
                    </a:lnTo>
                    <a:lnTo>
                      <a:pt x="2709" y="1002"/>
                    </a:lnTo>
                    <a:lnTo>
                      <a:pt x="2655" y="936"/>
                    </a:lnTo>
                    <a:lnTo>
                      <a:pt x="2597" y="873"/>
                    </a:lnTo>
                    <a:lnTo>
                      <a:pt x="2535" y="815"/>
                    </a:lnTo>
                    <a:lnTo>
                      <a:pt x="2469" y="761"/>
                    </a:lnTo>
                    <a:lnTo>
                      <a:pt x="2398" y="712"/>
                    </a:lnTo>
                    <a:lnTo>
                      <a:pt x="2325" y="668"/>
                    </a:lnTo>
                    <a:lnTo>
                      <a:pt x="2248" y="629"/>
                    </a:lnTo>
                    <a:lnTo>
                      <a:pt x="2168" y="595"/>
                    </a:lnTo>
                    <a:lnTo>
                      <a:pt x="2086" y="567"/>
                    </a:lnTo>
                    <a:lnTo>
                      <a:pt x="2000" y="545"/>
                    </a:lnTo>
                    <a:lnTo>
                      <a:pt x="1913" y="529"/>
                    </a:lnTo>
                    <a:lnTo>
                      <a:pt x="1824" y="518"/>
                    </a:lnTo>
                    <a:lnTo>
                      <a:pt x="1733" y="515"/>
                    </a:lnTo>
                    <a:close/>
                    <a:moveTo>
                      <a:pt x="1740" y="0"/>
                    </a:moveTo>
                    <a:lnTo>
                      <a:pt x="1759" y="2"/>
                    </a:lnTo>
                    <a:lnTo>
                      <a:pt x="1776" y="9"/>
                    </a:lnTo>
                    <a:lnTo>
                      <a:pt x="1790" y="20"/>
                    </a:lnTo>
                    <a:lnTo>
                      <a:pt x="1801" y="35"/>
                    </a:lnTo>
                    <a:lnTo>
                      <a:pt x="1807" y="52"/>
                    </a:lnTo>
                    <a:lnTo>
                      <a:pt x="1811" y="70"/>
                    </a:lnTo>
                    <a:lnTo>
                      <a:pt x="1811" y="377"/>
                    </a:lnTo>
                    <a:lnTo>
                      <a:pt x="1903" y="386"/>
                    </a:lnTo>
                    <a:lnTo>
                      <a:pt x="1995" y="401"/>
                    </a:lnTo>
                    <a:lnTo>
                      <a:pt x="2085" y="422"/>
                    </a:lnTo>
                    <a:lnTo>
                      <a:pt x="2172" y="448"/>
                    </a:lnTo>
                    <a:lnTo>
                      <a:pt x="2257" y="479"/>
                    </a:lnTo>
                    <a:lnTo>
                      <a:pt x="2339" y="517"/>
                    </a:lnTo>
                    <a:lnTo>
                      <a:pt x="2418" y="559"/>
                    </a:lnTo>
                    <a:lnTo>
                      <a:pt x="2494" y="607"/>
                    </a:lnTo>
                    <a:lnTo>
                      <a:pt x="2566" y="659"/>
                    </a:lnTo>
                    <a:lnTo>
                      <a:pt x="2634" y="715"/>
                    </a:lnTo>
                    <a:lnTo>
                      <a:pt x="2700" y="776"/>
                    </a:lnTo>
                    <a:lnTo>
                      <a:pt x="2760" y="841"/>
                    </a:lnTo>
                    <a:lnTo>
                      <a:pt x="2817" y="910"/>
                    </a:lnTo>
                    <a:lnTo>
                      <a:pt x="2868" y="982"/>
                    </a:lnTo>
                    <a:lnTo>
                      <a:pt x="2916" y="1058"/>
                    </a:lnTo>
                    <a:lnTo>
                      <a:pt x="2958" y="1137"/>
                    </a:lnTo>
                    <a:lnTo>
                      <a:pt x="2995" y="1219"/>
                    </a:lnTo>
                    <a:lnTo>
                      <a:pt x="3027" y="1303"/>
                    </a:lnTo>
                    <a:lnTo>
                      <a:pt x="3053" y="1390"/>
                    </a:lnTo>
                    <a:lnTo>
                      <a:pt x="3073" y="1479"/>
                    </a:lnTo>
                    <a:lnTo>
                      <a:pt x="3087" y="1571"/>
                    </a:lnTo>
                    <a:lnTo>
                      <a:pt x="3095" y="1665"/>
                    </a:lnTo>
                    <a:lnTo>
                      <a:pt x="3409" y="1665"/>
                    </a:lnTo>
                    <a:lnTo>
                      <a:pt x="3428" y="1668"/>
                    </a:lnTo>
                    <a:lnTo>
                      <a:pt x="3445" y="1674"/>
                    </a:lnTo>
                    <a:lnTo>
                      <a:pt x="3460" y="1686"/>
                    </a:lnTo>
                    <a:lnTo>
                      <a:pt x="3471" y="1699"/>
                    </a:lnTo>
                    <a:lnTo>
                      <a:pt x="3478" y="1716"/>
                    </a:lnTo>
                    <a:lnTo>
                      <a:pt x="3480" y="1735"/>
                    </a:lnTo>
                    <a:lnTo>
                      <a:pt x="3478" y="1754"/>
                    </a:lnTo>
                    <a:lnTo>
                      <a:pt x="3471" y="1771"/>
                    </a:lnTo>
                    <a:lnTo>
                      <a:pt x="3460" y="1784"/>
                    </a:lnTo>
                    <a:lnTo>
                      <a:pt x="3445" y="1796"/>
                    </a:lnTo>
                    <a:lnTo>
                      <a:pt x="3428" y="1802"/>
                    </a:lnTo>
                    <a:lnTo>
                      <a:pt x="3409" y="1805"/>
                    </a:lnTo>
                    <a:lnTo>
                      <a:pt x="3095" y="1805"/>
                    </a:lnTo>
                    <a:lnTo>
                      <a:pt x="3087" y="1899"/>
                    </a:lnTo>
                    <a:lnTo>
                      <a:pt x="3073" y="1991"/>
                    </a:lnTo>
                    <a:lnTo>
                      <a:pt x="3053" y="2080"/>
                    </a:lnTo>
                    <a:lnTo>
                      <a:pt x="3027" y="2167"/>
                    </a:lnTo>
                    <a:lnTo>
                      <a:pt x="2995" y="2251"/>
                    </a:lnTo>
                    <a:lnTo>
                      <a:pt x="2958" y="2333"/>
                    </a:lnTo>
                    <a:lnTo>
                      <a:pt x="2916" y="2412"/>
                    </a:lnTo>
                    <a:lnTo>
                      <a:pt x="2868" y="2488"/>
                    </a:lnTo>
                    <a:lnTo>
                      <a:pt x="2817" y="2560"/>
                    </a:lnTo>
                    <a:lnTo>
                      <a:pt x="2760" y="2629"/>
                    </a:lnTo>
                    <a:lnTo>
                      <a:pt x="2700" y="2694"/>
                    </a:lnTo>
                    <a:lnTo>
                      <a:pt x="2634" y="2755"/>
                    </a:lnTo>
                    <a:lnTo>
                      <a:pt x="2566" y="2811"/>
                    </a:lnTo>
                    <a:lnTo>
                      <a:pt x="2494" y="2863"/>
                    </a:lnTo>
                    <a:lnTo>
                      <a:pt x="2418" y="2911"/>
                    </a:lnTo>
                    <a:lnTo>
                      <a:pt x="2339" y="2953"/>
                    </a:lnTo>
                    <a:lnTo>
                      <a:pt x="2257" y="2991"/>
                    </a:lnTo>
                    <a:lnTo>
                      <a:pt x="2172" y="3022"/>
                    </a:lnTo>
                    <a:lnTo>
                      <a:pt x="2085" y="3048"/>
                    </a:lnTo>
                    <a:lnTo>
                      <a:pt x="1995" y="3069"/>
                    </a:lnTo>
                    <a:lnTo>
                      <a:pt x="1903" y="3084"/>
                    </a:lnTo>
                    <a:lnTo>
                      <a:pt x="1811" y="3093"/>
                    </a:lnTo>
                    <a:lnTo>
                      <a:pt x="1811" y="3400"/>
                    </a:lnTo>
                    <a:lnTo>
                      <a:pt x="1807" y="3418"/>
                    </a:lnTo>
                    <a:lnTo>
                      <a:pt x="1801" y="3435"/>
                    </a:lnTo>
                    <a:lnTo>
                      <a:pt x="1790" y="3450"/>
                    </a:lnTo>
                    <a:lnTo>
                      <a:pt x="1776" y="3461"/>
                    </a:lnTo>
                    <a:lnTo>
                      <a:pt x="1759" y="3468"/>
                    </a:lnTo>
                    <a:lnTo>
                      <a:pt x="1740" y="3470"/>
                    </a:lnTo>
                    <a:lnTo>
                      <a:pt x="1721" y="3468"/>
                    </a:lnTo>
                    <a:lnTo>
                      <a:pt x="1704" y="3461"/>
                    </a:lnTo>
                    <a:lnTo>
                      <a:pt x="1690" y="3450"/>
                    </a:lnTo>
                    <a:lnTo>
                      <a:pt x="1679" y="3435"/>
                    </a:lnTo>
                    <a:lnTo>
                      <a:pt x="1673" y="3418"/>
                    </a:lnTo>
                    <a:lnTo>
                      <a:pt x="1669" y="3400"/>
                    </a:lnTo>
                    <a:lnTo>
                      <a:pt x="1669" y="3094"/>
                    </a:lnTo>
                    <a:lnTo>
                      <a:pt x="1575" y="3086"/>
                    </a:lnTo>
                    <a:lnTo>
                      <a:pt x="1483" y="3071"/>
                    </a:lnTo>
                    <a:lnTo>
                      <a:pt x="1392" y="3051"/>
                    </a:lnTo>
                    <a:lnTo>
                      <a:pt x="1304" y="3026"/>
                    </a:lnTo>
                    <a:lnTo>
                      <a:pt x="1219" y="2995"/>
                    </a:lnTo>
                    <a:lnTo>
                      <a:pt x="1136" y="2957"/>
                    </a:lnTo>
                    <a:lnTo>
                      <a:pt x="1057" y="2915"/>
                    </a:lnTo>
                    <a:lnTo>
                      <a:pt x="980" y="2867"/>
                    </a:lnTo>
                    <a:lnTo>
                      <a:pt x="907" y="2816"/>
                    </a:lnTo>
                    <a:lnTo>
                      <a:pt x="837" y="2759"/>
                    </a:lnTo>
                    <a:lnTo>
                      <a:pt x="772" y="2698"/>
                    </a:lnTo>
                    <a:lnTo>
                      <a:pt x="711" y="2633"/>
                    </a:lnTo>
                    <a:lnTo>
                      <a:pt x="654" y="2565"/>
                    </a:lnTo>
                    <a:lnTo>
                      <a:pt x="601" y="2492"/>
                    </a:lnTo>
                    <a:lnTo>
                      <a:pt x="554" y="2415"/>
                    </a:lnTo>
                    <a:lnTo>
                      <a:pt x="510" y="2336"/>
                    </a:lnTo>
                    <a:lnTo>
                      <a:pt x="472" y="2254"/>
                    </a:lnTo>
                    <a:lnTo>
                      <a:pt x="441" y="2169"/>
                    </a:lnTo>
                    <a:lnTo>
                      <a:pt x="414" y="2081"/>
                    </a:lnTo>
                    <a:lnTo>
                      <a:pt x="394" y="1992"/>
                    </a:lnTo>
                    <a:lnTo>
                      <a:pt x="380" y="1899"/>
                    </a:lnTo>
                    <a:lnTo>
                      <a:pt x="371" y="1805"/>
                    </a:lnTo>
                    <a:lnTo>
                      <a:pt x="71" y="1805"/>
                    </a:lnTo>
                    <a:lnTo>
                      <a:pt x="52" y="1802"/>
                    </a:lnTo>
                    <a:lnTo>
                      <a:pt x="35" y="1796"/>
                    </a:lnTo>
                    <a:lnTo>
                      <a:pt x="20" y="1784"/>
                    </a:lnTo>
                    <a:lnTo>
                      <a:pt x="9" y="1771"/>
                    </a:lnTo>
                    <a:lnTo>
                      <a:pt x="2" y="1754"/>
                    </a:lnTo>
                    <a:lnTo>
                      <a:pt x="0" y="1735"/>
                    </a:lnTo>
                    <a:lnTo>
                      <a:pt x="2" y="1716"/>
                    </a:lnTo>
                    <a:lnTo>
                      <a:pt x="9" y="1699"/>
                    </a:lnTo>
                    <a:lnTo>
                      <a:pt x="20" y="1686"/>
                    </a:lnTo>
                    <a:lnTo>
                      <a:pt x="35" y="1674"/>
                    </a:lnTo>
                    <a:lnTo>
                      <a:pt x="52" y="1668"/>
                    </a:lnTo>
                    <a:lnTo>
                      <a:pt x="71" y="1665"/>
                    </a:lnTo>
                    <a:lnTo>
                      <a:pt x="371" y="1665"/>
                    </a:lnTo>
                    <a:lnTo>
                      <a:pt x="380" y="1571"/>
                    </a:lnTo>
                    <a:lnTo>
                      <a:pt x="394" y="1478"/>
                    </a:lnTo>
                    <a:lnTo>
                      <a:pt x="414" y="1389"/>
                    </a:lnTo>
                    <a:lnTo>
                      <a:pt x="441" y="1301"/>
                    </a:lnTo>
                    <a:lnTo>
                      <a:pt x="472" y="1216"/>
                    </a:lnTo>
                    <a:lnTo>
                      <a:pt x="510" y="1134"/>
                    </a:lnTo>
                    <a:lnTo>
                      <a:pt x="553" y="1055"/>
                    </a:lnTo>
                    <a:lnTo>
                      <a:pt x="601" y="978"/>
                    </a:lnTo>
                    <a:lnTo>
                      <a:pt x="653" y="905"/>
                    </a:lnTo>
                    <a:lnTo>
                      <a:pt x="710" y="837"/>
                    </a:lnTo>
                    <a:lnTo>
                      <a:pt x="772" y="772"/>
                    </a:lnTo>
                    <a:lnTo>
                      <a:pt x="837" y="711"/>
                    </a:lnTo>
                    <a:lnTo>
                      <a:pt x="907" y="654"/>
                    </a:lnTo>
                    <a:lnTo>
                      <a:pt x="980" y="603"/>
                    </a:lnTo>
                    <a:lnTo>
                      <a:pt x="1056" y="555"/>
                    </a:lnTo>
                    <a:lnTo>
                      <a:pt x="1136" y="513"/>
                    </a:lnTo>
                    <a:lnTo>
                      <a:pt x="1218" y="475"/>
                    </a:lnTo>
                    <a:lnTo>
                      <a:pt x="1304" y="444"/>
                    </a:lnTo>
                    <a:lnTo>
                      <a:pt x="1392" y="419"/>
                    </a:lnTo>
                    <a:lnTo>
                      <a:pt x="1483" y="399"/>
                    </a:lnTo>
                    <a:lnTo>
                      <a:pt x="1575" y="384"/>
                    </a:lnTo>
                    <a:lnTo>
                      <a:pt x="1669" y="376"/>
                    </a:lnTo>
                    <a:lnTo>
                      <a:pt x="1669" y="70"/>
                    </a:lnTo>
                    <a:lnTo>
                      <a:pt x="1673" y="52"/>
                    </a:lnTo>
                    <a:lnTo>
                      <a:pt x="1679" y="35"/>
                    </a:lnTo>
                    <a:lnTo>
                      <a:pt x="1690" y="20"/>
                    </a:lnTo>
                    <a:lnTo>
                      <a:pt x="1704" y="9"/>
                    </a:lnTo>
                    <a:lnTo>
                      <a:pt x="1721" y="2"/>
                    </a:lnTo>
                    <a:lnTo>
                      <a:pt x="1740" y="0"/>
                    </a:lnTo>
                    <a:close/>
                  </a:path>
                </a:pathLst>
              </a:custGeom>
              <a:grpFill/>
              <a:ln w="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ea typeface="思源黑体 CN Medium" panose="020B0600000000000000" pitchFamily="34" charset="-122"/>
                  <a:cs typeface="+mn-ea"/>
                  <a:sym typeface="Arial" panose="020B0604020202020204" pitchFamily="34" charset="0"/>
                </a:endParaRPr>
              </a:p>
            </p:txBody>
          </p:sp>
        </p:grpSp>
      </p:grpSp>
      <p:sp>
        <p:nvSpPr>
          <p:cNvPr id="39" name="文本框 38">
            <a:extLst>
              <a:ext uri="{FF2B5EF4-FFF2-40B4-BE49-F238E27FC236}">
                <a16:creationId xmlns:a16="http://schemas.microsoft.com/office/drawing/2014/main" id="{66C97F68-F445-3BF4-BD0A-A232C46F3AE6}"/>
              </a:ext>
            </a:extLst>
          </p:cNvPr>
          <p:cNvSpPr txBox="1"/>
          <p:nvPr/>
        </p:nvSpPr>
        <p:spPr>
          <a:xfrm>
            <a:off x="923052" y="2009301"/>
            <a:ext cx="2698175"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800" dirty="0">
                <a:solidFill>
                  <a:srgbClr val="FF0000"/>
                </a:solidFill>
              </a:rPr>
              <a:t>视频内容的特点</a:t>
            </a:r>
            <a:endParaRPr kumimoji="1" lang="zh-CN" altLang="en-US" sz="2800" b="0" i="0" u="none" strike="noStrike" kern="1200" cap="none" spc="0" normalizeH="0" baseline="0" noProof="0" dirty="0">
              <a:ln>
                <a:noFill/>
              </a:ln>
              <a:solidFill>
                <a:srgbClr val="FF0000"/>
              </a:solidFill>
              <a:effectLst/>
              <a:uLnTx/>
              <a:uFillTx/>
              <a:latin typeface="Arial Black" panose="020B0A04020102020204"/>
              <a:ea typeface="+mj-ea"/>
              <a:cs typeface="+mn-cs"/>
            </a:endParaRPr>
          </a:p>
        </p:txBody>
      </p:sp>
      <p:sp>
        <p:nvSpPr>
          <p:cNvPr id="40" name="文本框 39">
            <a:extLst>
              <a:ext uri="{FF2B5EF4-FFF2-40B4-BE49-F238E27FC236}">
                <a16:creationId xmlns:a16="http://schemas.microsoft.com/office/drawing/2014/main" id="{BDCE5C49-CABD-0169-6F03-022EFAD8C9D0}"/>
              </a:ext>
            </a:extLst>
          </p:cNvPr>
          <p:cNvSpPr txBox="1"/>
          <p:nvPr/>
        </p:nvSpPr>
        <p:spPr>
          <a:xfrm>
            <a:off x="936304" y="1653221"/>
            <a:ext cx="142699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800" b="0" i="0" u="none" strike="noStrike" kern="1200" cap="none" spc="0" normalizeH="0" baseline="0" noProof="0" dirty="0">
                <a:ln>
                  <a:noFill/>
                </a:ln>
                <a:solidFill>
                  <a:prstClr val="white">
                    <a:lumMod val="75000"/>
                  </a:prstClr>
                </a:solidFill>
                <a:effectLst/>
                <a:uLnTx/>
                <a:uFillTx/>
                <a:latin typeface="+mn-ea"/>
                <a:ea typeface="思源黑体 CN Regular" panose="020B0500000000000000" charset="-122"/>
                <a:cs typeface="+mn-cs"/>
              </a:rPr>
              <a:t>TITLE</a:t>
            </a:r>
            <a:r>
              <a:rPr kumimoji="1" lang="zh-CN" altLang="en-US" sz="1800" b="0" i="0" u="none" strike="noStrike" kern="1200" cap="none" spc="0" normalizeH="0" baseline="0" noProof="0" dirty="0">
                <a:ln>
                  <a:noFill/>
                </a:ln>
                <a:solidFill>
                  <a:prstClr val="white">
                    <a:lumMod val="75000"/>
                  </a:prstClr>
                </a:solidFill>
                <a:effectLst/>
                <a:uLnTx/>
                <a:uFillTx/>
                <a:latin typeface="+mn-ea"/>
                <a:ea typeface="思源黑体 CN Regular" panose="020B0500000000000000" charset="-122"/>
                <a:cs typeface="+mn-cs"/>
              </a:rPr>
              <a:t> </a:t>
            </a:r>
            <a:r>
              <a:rPr kumimoji="1" lang="en-US" altLang="zh-CN" sz="1800" b="0" i="0" u="none" strike="noStrike" kern="1200" cap="none" spc="0" normalizeH="0" baseline="0" noProof="0" dirty="0">
                <a:ln>
                  <a:noFill/>
                </a:ln>
                <a:solidFill>
                  <a:prstClr val="white">
                    <a:lumMod val="75000"/>
                  </a:prstClr>
                </a:solidFill>
                <a:effectLst/>
                <a:uLnTx/>
                <a:uFillTx/>
                <a:latin typeface="+mn-ea"/>
                <a:ea typeface="思源黑体 CN Regular" panose="020B0500000000000000" charset="-122"/>
                <a:cs typeface="+mn-cs"/>
              </a:rPr>
              <a:t>HERE</a:t>
            </a:r>
            <a:endParaRPr kumimoji="1" lang="zh-CN" altLang="en-US" sz="1800" b="0" i="0" u="none" strike="noStrike" kern="1200" cap="none" spc="0" normalizeH="0" baseline="0" noProof="0" dirty="0">
              <a:ln>
                <a:noFill/>
              </a:ln>
              <a:solidFill>
                <a:prstClr val="white">
                  <a:lumMod val="75000"/>
                </a:prstClr>
              </a:solidFill>
              <a:effectLst/>
              <a:uLnTx/>
              <a:uFillTx/>
              <a:latin typeface="+mn-ea"/>
              <a:ea typeface="思源黑体 CN Regular" panose="020B0500000000000000" charset="-122"/>
              <a:cs typeface="+mn-cs"/>
            </a:endParaRPr>
          </a:p>
        </p:txBody>
      </p:sp>
      <p:sp>
        <p:nvSpPr>
          <p:cNvPr id="41" name="文本框 40">
            <a:extLst>
              <a:ext uri="{FF2B5EF4-FFF2-40B4-BE49-F238E27FC236}">
                <a16:creationId xmlns:a16="http://schemas.microsoft.com/office/drawing/2014/main" id="{7C299239-806D-2601-78DB-8CAE78FBA20A}"/>
              </a:ext>
            </a:extLst>
          </p:cNvPr>
          <p:cNvSpPr txBox="1"/>
          <p:nvPr/>
        </p:nvSpPr>
        <p:spPr>
          <a:xfrm>
            <a:off x="5078455" y="1860016"/>
            <a:ext cx="5503265" cy="1156407"/>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lang="zh-CN" altLang="en-US" sz="1600" dirty="0"/>
              <a:t>与传统的文本或图片分享不同，视频因其丰富的媒介特性和较大的数据量，多从外部托管站点如</a:t>
            </a:r>
            <a:r>
              <a:rPr lang="en-US" altLang="zh-CN" sz="1600" dirty="0"/>
              <a:t>YouTube</a:t>
            </a:r>
            <a:r>
              <a:rPr lang="zh-CN" altLang="en-US" sz="1600" dirty="0"/>
              <a:t>传播，并通过</a:t>
            </a:r>
            <a:r>
              <a:rPr lang="en-US" altLang="zh-CN" sz="1600" dirty="0"/>
              <a:t>URL</a:t>
            </a:r>
            <a:r>
              <a:rPr lang="zh-CN" altLang="en-US" sz="1600" dirty="0"/>
              <a:t>链接（配以标题或缩略图）进行分享</a:t>
            </a:r>
            <a:endParaRPr kumimoji="1" lang="zh-CN" altLang="en-US" sz="1600" b="0" i="0" u="none" strike="noStrike" kern="1200" cap="none" spc="0" normalizeH="0" baseline="0" noProof="0" dirty="0">
              <a:ln>
                <a:noFill/>
              </a:ln>
              <a:solidFill>
                <a:prstClr val="black">
                  <a:lumMod val="50000"/>
                  <a:lumOff val="50000"/>
                </a:prstClr>
              </a:solidFill>
              <a:effectLst/>
              <a:uLnTx/>
              <a:uFillTx/>
              <a:latin typeface="+mn-ea"/>
              <a:ea typeface="思源黑体 CN Regular" panose="020B0500000000000000" charset="-122"/>
              <a:cs typeface="+mn-ea"/>
              <a:sym typeface="+mn-lt"/>
            </a:endParaRPr>
          </a:p>
        </p:txBody>
      </p:sp>
    </p:spTree>
    <p:extLst>
      <p:ext uri="{BB962C8B-B14F-4D97-AF65-F5344CB8AC3E}">
        <p14:creationId xmlns:p14="http://schemas.microsoft.com/office/powerpoint/2010/main" val="2404449651"/>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BE588-9551-31DA-DD3D-B7A5E5B92A7C}"/>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E92653FD-1124-FA1E-7CBC-37E6B08078EC}"/>
              </a:ext>
            </a:extLst>
          </p:cNvPr>
          <p:cNvSpPr txBox="1"/>
          <p:nvPr/>
        </p:nvSpPr>
        <p:spPr>
          <a:xfrm>
            <a:off x="1151904" y="237507"/>
            <a:ext cx="418576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dirty="0">
                <a:solidFill>
                  <a:srgbClr val="FF0000"/>
                </a:solidFill>
              </a:rPr>
              <a:t>媒体在在线社交网络中的传播</a:t>
            </a:r>
            <a:endParaRPr kumimoji="1" lang="zh-CN" altLang="en-US" sz="2400" b="0" i="0" u="none" strike="noStrike" kern="1200" cap="none" spc="0" normalizeH="0" baseline="0" noProof="0" dirty="0">
              <a:ln>
                <a:noFill/>
              </a:ln>
              <a:solidFill>
                <a:srgbClr val="FF0000"/>
              </a:solidFill>
              <a:effectLst/>
              <a:uLnTx/>
              <a:uFillTx/>
              <a:latin typeface="+mn-ea"/>
              <a:ea typeface="思源黑体 CN Regular" panose="020B0500000000000000" charset="-122"/>
              <a:cs typeface="+mn-cs"/>
            </a:endParaRPr>
          </a:p>
        </p:txBody>
      </p:sp>
      <p:sp>
        <p:nvSpPr>
          <p:cNvPr id="39" name="文本框 38">
            <a:extLst>
              <a:ext uri="{FF2B5EF4-FFF2-40B4-BE49-F238E27FC236}">
                <a16:creationId xmlns:a16="http://schemas.microsoft.com/office/drawing/2014/main" id="{9B1060BE-B649-3D70-9C58-5EB21A8EABCD}"/>
              </a:ext>
            </a:extLst>
          </p:cNvPr>
          <p:cNvSpPr txBox="1"/>
          <p:nvPr/>
        </p:nvSpPr>
        <p:spPr>
          <a:xfrm>
            <a:off x="923052" y="2009301"/>
            <a:ext cx="3057247"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800" dirty="0">
                <a:solidFill>
                  <a:srgbClr val="FF0000"/>
                </a:solidFill>
              </a:rPr>
              <a:t>整合社交网络服务</a:t>
            </a:r>
            <a:endParaRPr kumimoji="1" lang="zh-CN" altLang="en-US" sz="2800" b="0" i="0" u="none" strike="noStrike" kern="1200" cap="none" spc="0" normalizeH="0" baseline="0" noProof="0" dirty="0">
              <a:ln>
                <a:noFill/>
              </a:ln>
              <a:solidFill>
                <a:srgbClr val="FF0000"/>
              </a:solidFill>
              <a:effectLst/>
              <a:uLnTx/>
              <a:uFillTx/>
              <a:latin typeface="Arial Black" panose="020B0A04020102020204"/>
              <a:ea typeface="+mj-ea"/>
              <a:cs typeface="+mn-cs"/>
            </a:endParaRPr>
          </a:p>
        </p:txBody>
      </p:sp>
      <p:sp>
        <p:nvSpPr>
          <p:cNvPr id="40" name="文本框 39">
            <a:extLst>
              <a:ext uri="{FF2B5EF4-FFF2-40B4-BE49-F238E27FC236}">
                <a16:creationId xmlns:a16="http://schemas.microsoft.com/office/drawing/2014/main" id="{490B8BC3-DBB0-7ED1-E478-5C5800016B0F}"/>
              </a:ext>
            </a:extLst>
          </p:cNvPr>
          <p:cNvSpPr txBox="1"/>
          <p:nvPr/>
        </p:nvSpPr>
        <p:spPr>
          <a:xfrm>
            <a:off x="936304" y="1653221"/>
            <a:ext cx="142699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800" b="0" i="0" u="none" strike="noStrike" kern="1200" cap="none" spc="0" normalizeH="0" baseline="0" noProof="0" dirty="0">
                <a:ln>
                  <a:noFill/>
                </a:ln>
                <a:solidFill>
                  <a:prstClr val="white">
                    <a:lumMod val="75000"/>
                  </a:prstClr>
                </a:solidFill>
                <a:effectLst/>
                <a:uLnTx/>
                <a:uFillTx/>
                <a:latin typeface="+mn-ea"/>
                <a:ea typeface="思源黑体 CN Regular" panose="020B0500000000000000" charset="-122"/>
                <a:cs typeface="+mn-cs"/>
              </a:rPr>
              <a:t>TITLE</a:t>
            </a:r>
            <a:r>
              <a:rPr kumimoji="1" lang="zh-CN" altLang="en-US" sz="1800" b="0" i="0" u="none" strike="noStrike" kern="1200" cap="none" spc="0" normalizeH="0" baseline="0" noProof="0" dirty="0">
                <a:ln>
                  <a:noFill/>
                </a:ln>
                <a:solidFill>
                  <a:prstClr val="white">
                    <a:lumMod val="75000"/>
                  </a:prstClr>
                </a:solidFill>
                <a:effectLst/>
                <a:uLnTx/>
                <a:uFillTx/>
                <a:latin typeface="+mn-ea"/>
                <a:ea typeface="思源黑体 CN Regular" panose="020B0500000000000000" charset="-122"/>
                <a:cs typeface="+mn-cs"/>
              </a:rPr>
              <a:t> </a:t>
            </a:r>
            <a:r>
              <a:rPr kumimoji="1" lang="en-US" altLang="zh-CN" sz="1800" b="0" i="0" u="none" strike="noStrike" kern="1200" cap="none" spc="0" normalizeH="0" baseline="0" noProof="0" dirty="0">
                <a:ln>
                  <a:noFill/>
                </a:ln>
                <a:solidFill>
                  <a:prstClr val="white">
                    <a:lumMod val="75000"/>
                  </a:prstClr>
                </a:solidFill>
                <a:effectLst/>
                <a:uLnTx/>
                <a:uFillTx/>
                <a:latin typeface="+mn-ea"/>
                <a:ea typeface="思源黑体 CN Regular" panose="020B0500000000000000" charset="-122"/>
                <a:cs typeface="+mn-cs"/>
              </a:rPr>
              <a:t>HERE</a:t>
            </a:r>
            <a:endParaRPr kumimoji="1" lang="zh-CN" altLang="en-US" sz="1800" b="0" i="0" u="none" strike="noStrike" kern="1200" cap="none" spc="0" normalizeH="0" baseline="0" noProof="0" dirty="0">
              <a:ln>
                <a:noFill/>
              </a:ln>
              <a:solidFill>
                <a:prstClr val="white">
                  <a:lumMod val="75000"/>
                </a:prstClr>
              </a:solidFill>
              <a:effectLst/>
              <a:uLnTx/>
              <a:uFillTx/>
              <a:latin typeface="+mn-ea"/>
              <a:ea typeface="思源黑体 CN Regular" panose="020B0500000000000000" charset="-122"/>
              <a:cs typeface="+mn-cs"/>
            </a:endParaRPr>
          </a:p>
        </p:txBody>
      </p:sp>
      <p:sp>
        <p:nvSpPr>
          <p:cNvPr id="41" name="文本框 40">
            <a:extLst>
              <a:ext uri="{FF2B5EF4-FFF2-40B4-BE49-F238E27FC236}">
                <a16:creationId xmlns:a16="http://schemas.microsoft.com/office/drawing/2014/main" id="{48F6C6A7-18EF-810D-E3E5-C7CEEF3D34DE}"/>
              </a:ext>
            </a:extLst>
          </p:cNvPr>
          <p:cNvSpPr txBox="1"/>
          <p:nvPr/>
        </p:nvSpPr>
        <p:spPr>
          <a:xfrm>
            <a:off x="936304" y="3094373"/>
            <a:ext cx="7896270" cy="2246769"/>
          </a:xfrm>
          <a:prstGeom prst="rect">
            <a:avLst/>
          </a:prstGeom>
          <a:noFill/>
        </p:spPr>
        <p:txBody>
          <a:bodyPr wrap="square" rtlCol="0">
            <a:spAutoFit/>
          </a:bodyPr>
          <a:lstStyle/>
          <a:p>
            <a:r>
              <a:rPr lang="zh-CN" altLang="en-US" sz="1400" dirty="0"/>
              <a:t>社交网络服务与视频分享服务的高度整合为用户提供了</a:t>
            </a:r>
            <a:r>
              <a:rPr lang="zh-CN" altLang="en-US" sz="1400" dirty="0">
                <a:solidFill>
                  <a:srgbClr val="FF0000"/>
                </a:solidFill>
              </a:rPr>
              <a:t>无缝分享体验</a:t>
            </a:r>
            <a:r>
              <a:rPr lang="zh-CN" altLang="en-US" sz="1400" dirty="0"/>
              <a:t>，极大地促进了内容的传播与接触率。例如，</a:t>
            </a:r>
            <a:r>
              <a:rPr lang="en-US" altLang="zh-CN" sz="1400" dirty="0"/>
              <a:t>YouTube</a:t>
            </a:r>
            <a:r>
              <a:rPr lang="zh-CN" altLang="en-US" sz="1400" dirty="0"/>
              <a:t>这样的视频平台允许用户直接将视频链接或嵌入式视频发布到</a:t>
            </a:r>
            <a:r>
              <a:rPr lang="en-US" altLang="zh-CN" sz="1400" dirty="0"/>
              <a:t>Facebook</a:t>
            </a:r>
            <a:r>
              <a:rPr lang="zh-CN" altLang="en-US" sz="1400" dirty="0"/>
              <a:t>和</a:t>
            </a:r>
            <a:r>
              <a:rPr lang="en-US" altLang="zh-CN" sz="1400" dirty="0"/>
              <a:t>Twitter</a:t>
            </a:r>
            <a:r>
              <a:rPr lang="zh-CN" altLang="en-US" sz="1400" dirty="0"/>
              <a:t>等社交媒体上，用户可以在不离开社交平台的情况下观看这些视频。这种集成不仅便利了用户操作，也加速了视频内容的病毒式传播，因为用户可以轻松地与朋友和粉丝分享感兴趣的内容。</a:t>
            </a:r>
            <a:endParaRPr lang="en-US" altLang="zh-CN" sz="1400" dirty="0"/>
          </a:p>
          <a:p>
            <a:endParaRPr lang="zh-CN" altLang="en-US" sz="1400" dirty="0"/>
          </a:p>
          <a:p>
            <a:r>
              <a:rPr lang="zh-CN" altLang="en-US" sz="1400" dirty="0"/>
              <a:t>社交媒体平台还通过</a:t>
            </a:r>
            <a:r>
              <a:rPr lang="zh-CN" altLang="en-US" sz="1400" dirty="0">
                <a:solidFill>
                  <a:srgbClr val="FF0000"/>
                </a:solidFill>
              </a:rPr>
              <a:t>算法推荐系统</a:t>
            </a:r>
            <a:r>
              <a:rPr lang="zh-CN" altLang="en-US" sz="1400" dirty="0"/>
              <a:t>增强了视频的</a:t>
            </a:r>
            <a:r>
              <a:rPr lang="zh-CN" altLang="en-US" sz="1400" dirty="0">
                <a:solidFill>
                  <a:srgbClr val="FF0000"/>
                </a:solidFill>
              </a:rPr>
              <a:t>可见性</a:t>
            </a:r>
            <a:r>
              <a:rPr lang="zh-CN" altLang="en-US" sz="1400" dirty="0"/>
              <a:t>，根据用户的观看历史和偏好推荐相关视频，这样的个性化体验进一步增加了用户的参与度和平台的粘性。视频内容创作者和品牌因此能够通过社交媒体触达更广泛的观众，而普通用户也可以通过分享和评论视频来参与到更广泛的社交互动中。这种</a:t>
            </a:r>
            <a:r>
              <a:rPr lang="zh-CN" altLang="en-US" sz="1400" dirty="0">
                <a:solidFill>
                  <a:srgbClr val="FF0000"/>
                </a:solidFill>
              </a:rPr>
              <a:t>双向互动</a:t>
            </a:r>
            <a:r>
              <a:rPr lang="zh-CN" altLang="en-US" sz="1400" dirty="0"/>
              <a:t>不仅增强了社区的活力，也为内容创造者提供了实时反馈，帮助他们优化内容和策略，以更好地满足观众的需求。</a:t>
            </a:r>
          </a:p>
        </p:txBody>
      </p:sp>
    </p:spTree>
    <p:extLst>
      <p:ext uri="{BB962C8B-B14F-4D97-AF65-F5344CB8AC3E}">
        <p14:creationId xmlns:p14="http://schemas.microsoft.com/office/powerpoint/2010/main" val="95078258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074658-2AB6-B96A-2782-03AB94EF7532}"/>
            </a:ext>
          </a:extLst>
        </p:cNvPr>
        <p:cNvGrpSpPr/>
        <p:nvPr/>
      </p:nvGrpSpPr>
      <p:grpSpPr>
        <a:xfrm>
          <a:off x="0" y="0"/>
          <a:ext cx="0" cy="0"/>
          <a:chOff x="0" y="0"/>
          <a:chExt cx="0" cy="0"/>
        </a:xfrm>
      </p:grpSpPr>
      <p:sp>
        <p:nvSpPr>
          <p:cNvPr id="2" name="圆角矩形 1">
            <a:extLst>
              <a:ext uri="{FF2B5EF4-FFF2-40B4-BE49-F238E27FC236}">
                <a16:creationId xmlns:a16="http://schemas.microsoft.com/office/drawing/2014/main" id="{1A7D5B4D-65DC-37B2-81F6-24F3FCA0F744}"/>
              </a:ext>
            </a:extLst>
          </p:cNvPr>
          <p:cNvSpPr/>
          <p:nvPr/>
        </p:nvSpPr>
        <p:spPr>
          <a:xfrm>
            <a:off x="5095671" y="807516"/>
            <a:ext cx="2160000" cy="216000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ea typeface="思源黑体 CN Regular" panose="020B0500000000000000" charset="-122"/>
              <a:cs typeface="+mn-cs"/>
            </a:endParaRPr>
          </a:p>
        </p:txBody>
      </p:sp>
      <p:sp>
        <p:nvSpPr>
          <p:cNvPr id="3" name="圆角矩形 2">
            <a:extLst>
              <a:ext uri="{FF2B5EF4-FFF2-40B4-BE49-F238E27FC236}">
                <a16:creationId xmlns:a16="http://schemas.microsoft.com/office/drawing/2014/main" id="{94CBEA51-8D73-6E60-AC07-A057CBCC266B}"/>
              </a:ext>
            </a:extLst>
          </p:cNvPr>
          <p:cNvSpPr/>
          <p:nvPr/>
        </p:nvSpPr>
        <p:spPr>
          <a:xfrm>
            <a:off x="4507730" y="1424652"/>
            <a:ext cx="243152" cy="243152"/>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ea typeface="思源黑体 CN Regular" panose="020B0500000000000000" charset="-122"/>
              <a:cs typeface="+mn-cs"/>
            </a:endParaRPr>
          </a:p>
        </p:txBody>
      </p:sp>
      <p:sp>
        <p:nvSpPr>
          <p:cNvPr id="4" name="圆角矩形 3">
            <a:extLst>
              <a:ext uri="{FF2B5EF4-FFF2-40B4-BE49-F238E27FC236}">
                <a16:creationId xmlns:a16="http://schemas.microsoft.com/office/drawing/2014/main" id="{80BB994B-67CC-51AA-3559-9EF27D351738}"/>
              </a:ext>
            </a:extLst>
          </p:cNvPr>
          <p:cNvSpPr/>
          <p:nvPr/>
        </p:nvSpPr>
        <p:spPr>
          <a:xfrm>
            <a:off x="4750882" y="1887516"/>
            <a:ext cx="127491" cy="127491"/>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ea typeface="思源黑体 CN Regular" panose="020B0500000000000000" charset="-122"/>
              <a:cs typeface="+mn-cs"/>
            </a:endParaRPr>
          </a:p>
        </p:txBody>
      </p:sp>
      <p:sp>
        <p:nvSpPr>
          <p:cNvPr id="5" name="圆角矩形 4">
            <a:extLst>
              <a:ext uri="{FF2B5EF4-FFF2-40B4-BE49-F238E27FC236}">
                <a16:creationId xmlns:a16="http://schemas.microsoft.com/office/drawing/2014/main" id="{E8EB091E-BB85-EFB2-867F-91A61802C70A}"/>
              </a:ext>
            </a:extLst>
          </p:cNvPr>
          <p:cNvSpPr/>
          <p:nvPr/>
        </p:nvSpPr>
        <p:spPr>
          <a:xfrm>
            <a:off x="7318469" y="1320858"/>
            <a:ext cx="209070" cy="20907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ea typeface="思源黑体 CN Regular" panose="020B0500000000000000" charset="-122"/>
              <a:cs typeface="+mn-cs"/>
            </a:endParaRPr>
          </a:p>
        </p:txBody>
      </p:sp>
      <p:sp>
        <p:nvSpPr>
          <p:cNvPr id="6" name="文本框 5">
            <a:extLst>
              <a:ext uri="{FF2B5EF4-FFF2-40B4-BE49-F238E27FC236}">
                <a16:creationId xmlns:a16="http://schemas.microsoft.com/office/drawing/2014/main" id="{5BFBDD32-943B-C955-4D04-16C125425B3C}"/>
              </a:ext>
            </a:extLst>
          </p:cNvPr>
          <p:cNvSpPr txBox="1"/>
          <p:nvPr/>
        </p:nvSpPr>
        <p:spPr>
          <a:xfrm>
            <a:off x="5270023" y="1428041"/>
            <a:ext cx="1798045" cy="523220"/>
          </a:xfrm>
          <a:prstGeom prst="rect">
            <a:avLst/>
          </a:prstGeom>
          <a:noFill/>
        </p:spPr>
        <p:txBody>
          <a:bodyPr wrap="square" rtlCol="0">
            <a:spAutoFit/>
          </a:bodyPr>
          <a:lstStyle/>
          <a:p>
            <a:pPr lvl="0" algn="ctr">
              <a:defRPr/>
            </a:pPr>
            <a:r>
              <a:rPr kumimoji="1" lang="en-US" altLang="zh-CN" sz="2800" b="0" i="0" u="none" strike="noStrike" kern="1200" cap="none" spc="0" normalizeH="0" baseline="0" noProof="0" dirty="0">
                <a:ln>
                  <a:noFill/>
                </a:ln>
                <a:solidFill>
                  <a:schemeClr val="dk2"/>
                </a:solidFill>
                <a:effectLst/>
                <a:uLnTx/>
                <a:uFillTx/>
                <a:latin typeface="思源黑体 Medium" panose="020B0600000000000000" pitchFamily="34" charset="-122"/>
                <a:ea typeface="思源黑体 Medium" panose="020B0600000000000000" pitchFamily="34" charset="-122"/>
              </a:rPr>
              <a:t>18.3</a:t>
            </a:r>
            <a:r>
              <a:rPr kumimoji="1" lang="en-US" altLang="zh-CN" sz="2800" dirty="0">
                <a:solidFill>
                  <a:schemeClr val="dk2"/>
                </a:solidFill>
                <a:latin typeface="思源黑体 Medium" panose="020B0600000000000000" pitchFamily="34" charset="-122"/>
                <a:ea typeface="思源黑体 Medium" panose="020B0600000000000000" pitchFamily="34" charset="-122"/>
              </a:rPr>
              <a:t>.</a:t>
            </a:r>
            <a:r>
              <a:rPr kumimoji="1" lang="en-US" altLang="zh-CN" sz="2800" b="0" i="0" u="none" strike="noStrike" kern="1200" cap="none" spc="0" normalizeH="0" baseline="0" noProof="0" dirty="0">
                <a:ln>
                  <a:noFill/>
                </a:ln>
                <a:solidFill>
                  <a:schemeClr val="dk2"/>
                </a:solidFill>
                <a:effectLst/>
                <a:uLnTx/>
                <a:uFillTx/>
                <a:latin typeface="思源黑体 Medium" panose="020B0600000000000000" pitchFamily="34" charset="-122"/>
                <a:ea typeface="思源黑体 Medium" panose="020B0600000000000000" pitchFamily="34" charset="-122"/>
              </a:rPr>
              <a:t>1</a:t>
            </a:r>
          </a:p>
        </p:txBody>
      </p:sp>
      <p:sp>
        <p:nvSpPr>
          <p:cNvPr id="7" name="文本框 6">
            <a:extLst>
              <a:ext uri="{FF2B5EF4-FFF2-40B4-BE49-F238E27FC236}">
                <a16:creationId xmlns:a16="http://schemas.microsoft.com/office/drawing/2014/main" id="{1DA78A9A-A21C-765B-6FA2-DD4829411DB9}"/>
              </a:ext>
            </a:extLst>
          </p:cNvPr>
          <p:cNvSpPr txBox="1"/>
          <p:nvPr/>
        </p:nvSpPr>
        <p:spPr>
          <a:xfrm>
            <a:off x="5293773" y="1998761"/>
            <a:ext cx="1774295" cy="338554"/>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1" lang="en-US" altLang="zh-CN" sz="1600" b="0" i="0" u="none" strike="noStrike" kern="1200" cap="none" spc="0" normalizeH="0" baseline="0" noProof="0" dirty="0">
                <a:ln>
                  <a:noFill/>
                </a:ln>
                <a:solidFill>
                  <a:schemeClr val="dk2"/>
                </a:solidFill>
                <a:effectLst/>
                <a:uLnTx/>
                <a:uFillTx/>
                <a:latin typeface="思源黑体 Medium" panose="020B0600000000000000" pitchFamily="34" charset="-122"/>
                <a:ea typeface="思源黑体 Medium" panose="020B0600000000000000" pitchFamily="34" charset="-122"/>
              </a:rPr>
              <a:t>PART</a:t>
            </a:r>
            <a:r>
              <a:rPr kumimoji="1" lang="zh-CN" altLang="en-US" sz="1600" b="0" i="0" u="none" strike="noStrike" kern="1200" cap="none" spc="0" normalizeH="0" baseline="0" noProof="0" dirty="0">
                <a:ln>
                  <a:noFill/>
                </a:ln>
                <a:solidFill>
                  <a:schemeClr val="dk2"/>
                </a:solidFill>
                <a:effectLst/>
                <a:uLnTx/>
                <a:uFillTx/>
                <a:latin typeface="思源黑体 Medium" panose="020B0600000000000000" pitchFamily="34" charset="-122"/>
                <a:ea typeface="思源黑体 Medium" panose="020B0600000000000000" pitchFamily="34" charset="-122"/>
              </a:rPr>
              <a:t> </a:t>
            </a:r>
            <a:r>
              <a:rPr kumimoji="1" lang="en-US" altLang="zh-CN" sz="1600" b="0" i="0" u="none" strike="noStrike" kern="1200" cap="none" spc="0" normalizeH="0" baseline="0" noProof="0" dirty="0">
                <a:ln>
                  <a:noFill/>
                </a:ln>
                <a:solidFill>
                  <a:schemeClr val="dk2"/>
                </a:solidFill>
                <a:effectLst/>
                <a:uLnTx/>
                <a:uFillTx/>
                <a:latin typeface="思源黑体 Medium" panose="020B0600000000000000" pitchFamily="34" charset="-122"/>
                <a:ea typeface="思源黑体 Medium" panose="020B0600000000000000" pitchFamily="34" charset="-122"/>
              </a:rPr>
              <a:t>02</a:t>
            </a:r>
            <a:endParaRPr kumimoji="1" lang="zh-CN" altLang="en-US" sz="1600" b="0" i="0" u="none" strike="noStrike" kern="1200" cap="none" spc="0" normalizeH="0" baseline="0" noProof="0" dirty="0">
              <a:ln>
                <a:noFill/>
              </a:ln>
              <a:solidFill>
                <a:schemeClr val="dk2"/>
              </a:solidFill>
              <a:effectLst/>
              <a:uLnTx/>
              <a:uFillTx/>
              <a:latin typeface="思源黑体 Medium" panose="020B0600000000000000" pitchFamily="34" charset="-122"/>
              <a:ea typeface="思源黑体 Medium" panose="020B0600000000000000" pitchFamily="34" charset="-122"/>
            </a:endParaRPr>
          </a:p>
        </p:txBody>
      </p:sp>
      <p:sp>
        <p:nvSpPr>
          <p:cNvPr id="8" name="文本框 7">
            <a:extLst>
              <a:ext uri="{FF2B5EF4-FFF2-40B4-BE49-F238E27FC236}">
                <a16:creationId xmlns:a16="http://schemas.microsoft.com/office/drawing/2014/main" id="{4E5A929E-9DA5-5ECF-8522-37C6C6480654}"/>
              </a:ext>
            </a:extLst>
          </p:cNvPr>
          <p:cNvSpPr txBox="1"/>
          <p:nvPr/>
        </p:nvSpPr>
        <p:spPr>
          <a:xfrm>
            <a:off x="4230052" y="3539379"/>
            <a:ext cx="3877985" cy="523220"/>
          </a:xfrm>
          <a:prstGeom prst="rect">
            <a:avLst/>
          </a:prstGeom>
          <a:noFill/>
        </p:spPr>
        <p:txBody>
          <a:bodyPr wrap="none" rtlCol="0">
            <a:spAutoFit/>
          </a:bodyPr>
          <a:lstStyle/>
          <a:p>
            <a:pPr lvl="0">
              <a:defRPr/>
            </a:pPr>
            <a:r>
              <a:rPr lang="zh-CN" altLang="en-US" sz="2800" b="1" spc="400" dirty="0">
                <a:solidFill>
                  <a:schemeClr val="tx1">
                    <a:lumMod val="75000"/>
                    <a:lumOff val="25000"/>
                  </a:schemeClr>
                </a:solidFill>
                <a:ea typeface="思源黑体 Normal" panose="020B0400000000000000" pitchFamily="34" charset="-122"/>
              </a:rPr>
              <a:t>个体用户的分享模式</a:t>
            </a:r>
          </a:p>
        </p:txBody>
      </p:sp>
      <p:pic>
        <p:nvPicPr>
          <p:cNvPr id="9" name="图片 8">
            <a:extLst>
              <a:ext uri="{FF2B5EF4-FFF2-40B4-BE49-F238E27FC236}">
                <a16:creationId xmlns:a16="http://schemas.microsoft.com/office/drawing/2014/main" id="{8719F624-15B3-1701-089A-A13F298247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0857" y="4976967"/>
            <a:ext cx="1750285" cy="1785860"/>
          </a:xfrm>
          <a:prstGeom prst="rect">
            <a:avLst/>
          </a:prstGeom>
        </p:spPr>
      </p:pic>
    </p:spTree>
    <p:extLst>
      <p:ext uri="{BB962C8B-B14F-4D97-AF65-F5344CB8AC3E}">
        <p14:creationId xmlns:p14="http://schemas.microsoft.com/office/powerpoint/2010/main" val="417886445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A96E13-E1C2-BA3F-6853-06224B65A9DC}"/>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9E5A7F6F-F552-47B3-7F71-950B06FE3343}"/>
              </a:ext>
            </a:extLst>
          </p:cNvPr>
          <p:cNvSpPr txBox="1"/>
          <p:nvPr/>
        </p:nvSpPr>
        <p:spPr>
          <a:xfrm>
            <a:off x="844127" y="237507"/>
            <a:ext cx="2954656" cy="461665"/>
          </a:xfrm>
          <a:prstGeom prst="rect">
            <a:avLst/>
          </a:prstGeom>
          <a:noFill/>
        </p:spPr>
        <p:txBody>
          <a:bodyPr wrap="none" rtlCol="0">
            <a:spAutoFit/>
          </a:bodyPr>
          <a:lstStyle/>
          <a:p>
            <a:pPr lvl="0" algn="ctr">
              <a:defRPr/>
            </a:pPr>
            <a:r>
              <a:rPr lang="zh-CN" altLang="en-US" sz="2400" dirty="0">
                <a:solidFill>
                  <a:srgbClr val="FF0000"/>
                </a:solidFill>
              </a:rPr>
              <a:t>个体用户的分享模式</a:t>
            </a:r>
            <a:endParaRPr kumimoji="1" lang="zh-CN" altLang="en-US" sz="2400" b="0" i="0" u="none" strike="noStrike" kern="1200" cap="none" spc="0" normalizeH="0" baseline="0" noProof="0" dirty="0">
              <a:ln>
                <a:noFill/>
              </a:ln>
              <a:solidFill>
                <a:srgbClr val="FF0000"/>
              </a:solidFill>
              <a:effectLst/>
              <a:uLnTx/>
              <a:uFillTx/>
              <a:latin typeface="思源黑体 Medium" panose="020B0600000000000000" pitchFamily="34" charset="-122"/>
              <a:ea typeface="思源黑体 Medium" panose="020B0600000000000000" pitchFamily="34" charset="-122"/>
            </a:endParaRPr>
          </a:p>
        </p:txBody>
      </p:sp>
      <p:sp>
        <p:nvSpPr>
          <p:cNvPr id="3" name="空心弧 2">
            <a:extLst>
              <a:ext uri="{FF2B5EF4-FFF2-40B4-BE49-F238E27FC236}">
                <a16:creationId xmlns:a16="http://schemas.microsoft.com/office/drawing/2014/main" id="{640E2CA2-A7D6-C2DD-D5E2-C1D4271BD086}"/>
              </a:ext>
            </a:extLst>
          </p:cNvPr>
          <p:cNvSpPr/>
          <p:nvPr/>
        </p:nvSpPr>
        <p:spPr>
          <a:xfrm>
            <a:off x="5808113" y="4206547"/>
            <a:ext cx="977900" cy="977900"/>
          </a:xfrm>
          <a:prstGeom prst="blockArc">
            <a:avLst>
              <a:gd name="adj1" fmla="val 182890"/>
              <a:gd name="adj2" fmla="val 126099"/>
              <a:gd name="adj3" fmla="val 14587"/>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black"/>
              </a:solidFill>
              <a:effectLst/>
              <a:uLnTx/>
              <a:uFillTx/>
              <a:latin typeface="Arial" panose="020B0604020202020204"/>
              <a:ea typeface="思源黑体 CN Regular" panose="020B0500000000000000" charset="-122"/>
              <a:cs typeface="+mn-cs"/>
            </a:endParaRPr>
          </a:p>
        </p:txBody>
      </p:sp>
      <p:sp>
        <p:nvSpPr>
          <p:cNvPr id="4" name="空心弧 3">
            <a:extLst>
              <a:ext uri="{FF2B5EF4-FFF2-40B4-BE49-F238E27FC236}">
                <a16:creationId xmlns:a16="http://schemas.microsoft.com/office/drawing/2014/main" id="{32AFA84C-6B28-5279-AD08-68AB7504DDCE}"/>
              </a:ext>
            </a:extLst>
          </p:cNvPr>
          <p:cNvSpPr/>
          <p:nvPr/>
        </p:nvSpPr>
        <p:spPr>
          <a:xfrm>
            <a:off x="5808113" y="4206547"/>
            <a:ext cx="977900" cy="977900"/>
          </a:xfrm>
          <a:prstGeom prst="blockArc">
            <a:avLst>
              <a:gd name="adj1" fmla="val 17709558"/>
              <a:gd name="adj2" fmla="val 126099"/>
              <a:gd name="adj3" fmla="val 14587"/>
            </a:avLst>
          </a:prstGeom>
          <a:solidFill>
            <a:schemeClr val="dk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black"/>
              </a:solidFill>
              <a:effectLst/>
              <a:uLnTx/>
              <a:uFillTx/>
              <a:latin typeface="Arial" panose="020B0604020202020204"/>
              <a:ea typeface="思源黑体 CN Regular" panose="020B0500000000000000" charset="-122"/>
              <a:cs typeface="+mn-cs"/>
            </a:endParaRPr>
          </a:p>
        </p:txBody>
      </p:sp>
      <p:sp>
        <p:nvSpPr>
          <p:cNvPr id="5" name="空心弧 4">
            <a:extLst>
              <a:ext uri="{FF2B5EF4-FFF2-40B4-BE49-F238E27FC236}">
                <a16:creationId xmlns:a16="http://schemas.microsoft.com/office/drawing/2014/main" id="{F18FE2AB-228C-7FB5-695C-4CA4DA85EA46}"/>
              </a:ext>
            </a:extLst>
          </p:cNvPr>
          <p:cNvSpPr/>
          <p:nvPr/>
        </p:nvSpPr>
        <p:spPr>
          <a:xfrm>
            <a:off x="7497213" y="4206547"/>
            <a:ext cx="977900" cy="977900"/>
          </a:xfrm>
          <a:prstGeom prst="blockArc">
            <a:avLst>
              <a:gd name="adj1" fmla="val 182890"/>
              <a:gd name="adj2" fmla="val 126099"/>
              <a:gd name="adj3" fmla="val 14587"/>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black"/>
              </a:solidFill>
              <a:effectLst/>
              <a:uLnTx/>
              <a:uFillTx/>
              <a:latin typeface="Arial" panose="020B0604020202020204"/>
              <a:ea typeface="思源黑体 CN Regular" panose="020B0500000000000000" charset="-122"/>
              <a:cs typeface="+mn-cs"/>
            </a:endParaRPr>
          </a:p>
        </p:txBody>
      </p:sp>
      <p:sp>
        <p:nvSpPr>
          <p:cNvPr id="6" name="空心弧 5">
            <a:extLst>
              <a:ext uri="{FF2B5EF4-FFF2-40B4-BE49-F238E27FC236}">
                <a16:creationId xmlns:a16="http://schemas.microsoft.com/office/drawing/2014/main" id="{35387918-3E04-A80C-72BB-694C3ED58972}"/>
              </a:ext>
            </a:extLst>
          </p:cNvPr>
          <p:cNvSpPr/>
          <p:nvPr/>
        </p:nvSpPr>
        <p:spPr>
          <a:xfrm rot="2700000">
            <a:off x="7497213" y="4206547"/>
            <a:ext cx="977900" cy="977900"/>
          </a:xfrm>
          <a:prstGeom prst="blockArc">
            <a:avLst>
              <a:gd name="adj1" fmla="val 14712623"/>
              <a:gd name="adj2" fmla="val 126099"/>
              <a:gd name="adj3" fmla="val 14587"/>
            </a:avLst>
          </a:prstGeom>
          <a:solidFill>
            <a:schemeClr val="dk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black"/>
              </a:solidFill>
              <a:effectLst/>
              <a:uLnTx/>
              <a:uFillTx/>
              <a:latin typeface="Arial" panose="020B0604020202020204"/>
              <a:ea typeface="思源黑体 CN Regular" panose="020B0500000000000000" charset="-122"/>
              <a:cs typeface="+mn-cs"/>
            </a:endParaRPr>
          </a:p>
        </p:txBody>
      </p:sp>
      <p:sp>
        <p:nvSpPr>
          <p:cNvPr id="7" name="空心弧 6">
            <a:extLst>
              <a:ext uri="{FF2B5EF4-FFF2-40B4-BE49-F238E27FC236}">
                <a16:creationId xmlns:a16="http://schemas.microsoft.com/office/drawing/2014/main" id="{7B709210-9410-1302-D11D-448FAA95DB4A}"/>
              </a:ext>
            </a:extLst>
          </p:cNvPr>
          <p:cNvSpPr/>
          <p:nvPr/>
        </p:nvSpPr>
        <p:spPr>
          <a:xfrm>
            <a:off x="9281563" y="4206547"/>
            <a:ext cx="977900" cy="977900"/>
          </a:xfrm>
          <a:prstGeom prst="blockArc">
            <a:avLst>
              <a:gd name="adj1" fmla="val 182890"/>
              <a:gd name="adj2" fmla="val 126099"/>
              <a:gd name="adj3" fmla="val 14587"/>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black"/>
              </a:solidFill>
              <a:effectLst/>
              <a:uLnTx/>
              <a:uFillTx/>
              <a:latin typeface="Arial" panose="020B0604020202020204"/>
              <a:ea typeface="思源黑体 CN Regular" panose="020B0500000000000000" charset="-122"/>
              <a:cs typeface="+mn-cs"/>
            </a:endParaRPr>
          </a:p>
        </p:txBody>
      </p:sp>
      <p:sp>
        <p:nvSpPr>
          <p:cNvPr id="8" name="空心弧 7">
            <a:extLst>
              <a:ext uri="{FF2B5EF4-FFF2-40B4-BE49-F238E27FC236}">
                <a16:creationId xmlns:a16="http://schemas.microsoft.com/office/drawing/2014/main" id="{F25F14C6-50C9-EC17-4365-6DAD5D57A3FE}"/>
              </a:ext>
            </a:extLst>
          </p:cNvPr>
          <p:cNvSpPr/>
          <p:nvPr/>
        </p:nvSpPr>
        <p:spPr>
          <a:xfrm rot="9900000">
            <a:off x="9281563" y="4206547"/>
            <a:ext cx="977900" cy="977900"/>
          </a:xfrm>
          <a:prstGeom prst="blockArc">
            <a:avLst>
              <a:gd name="adj1" fmla="val 4883833"/>
              <a:gd name="adj2" fmla="val 126099"/>
              <a:gd name="adj3" fmla="val 14587"/>
            </a:avLst>
          </a:prstGeom>
          <a:solidFill>
            <a:schemeClr val="dk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black"/>
              </a:solidFill>
              <a:effectLst/>
              <a:uLnTx/>
              <a:uFillTx/>
              <a:latin typeface="Arial" panose="020B0604020202020204"/>
              <a:ea typeface="思源黑体 CN Regular" panose="020B0500000000000000" charset="-122"/>
              <a:cs typeface="+mn-cs"/>
            </a:endParaRPr>
          </a:p>
        </p:txBody>
      </p:sp>
      <p:sp>
        <p:nvSpPr>
          <p:cNvPr id="9" name="文本框 8">
            <a:extLst>
              <a:ext uri="{FF2B5EF4-FFF2-40B4-BE49-F238E27FC236}">
                <a16:creationId xmlns:a16="http://schemas.microsoft.com/office/drawing/2014/main" id="{260C0BDC-F2C1-83DF-5318-0BED35590438}"/>
              </a:ext>
            </a:extLst>
          </p:cNvPr>
          <p:cNvSpPr txBox="1"/>
          <p:nvPr/>
        </p:nvSpPr>
        <p:spPr>
          <a:xfrm>
            <a:off x="6799135" y="4387720"/>
            <a:ext cx="56938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400" b="0" i="0" u="none" strike="noStrike" kern="1200" cap="none" spc="0" normalizeH="0" baseline="0" noProof="0">
                <a:ln>
                  <a:noFill/>
                </a:ln>
                <a:solidFill>
                  <a:prstClr val="black">
                    <a:lumMod val="75000"/>
                    <a:lumOff val="25000"/>
                  </a:prstClr>
                </a:solidFill>
                <a:effectLst/>
                <a:uLnTx/>
                <a:uFillTx/>
                <a:latin typeface="思源黑体 CN Bold" panose="020B0800000000000000" charset="-122"/>
                <a:ea typeface="+mj-ea"/>
                <a:cs typeface="+mn-cs"/>
              </a:rPr>
              <a:t>12%</a:t>
            </a:r>
            <a:endParaRPr kumimoji="1" lang="zh-CN" altLang="en-US" sz="1400" b="0" i="0" u="none" strike="noStrike" kern="1200" cap="none" spc="0" normalizeH="0" baseline="0" noProof="0">
              <a:ln>
                <a:noFill/>
              </a:ln>
              <a:solidFill>
                <a:prstClr val="black">
                  <a:lumMod val="75000"/>
                  <a:lumOff val="25000"/>
                </a:prstClr>
              </a:solidFill>
              <a:effectLst/>
              <a:uLnTx/>
              <a:uFillTx/>
              <a:latin typeface="思源黑体 CN Bold" panose="020B0800000000000000" charset="-122"/>
              <a:ea typeface="+mj-ea"/>
              <a:cs typeface="+mn-cs"/>
            </a:endParaRPr>
          </a:p>
        </p:txBody>
      </p:sp>
      <p:sp>
        <p:nvSpPr>
          <p:cNvPr id="10" name="文本框 9">
            <a:extLst>
              <a:ext uri="{FF2B5EF4-FFF2-40B4-BE49-F238E27FC236}">
                <a16:creationId xmlns:a16="http://schemas.microsoft.com/office/drawing/2014/main" id="{0BA30E8D-FDB6-A315-9A7B-267EB4C584A1}"/>
              </a:ext>
            </a:extLst>
          </p:cNvPr>
          <p:cNvSpPr txBox="1"/>
          <p:nvPr/>
        </p:nvSpPr>
        <p:spPr>
          <a:xfrm>
            <a:off x="8502839" y="4387719"/>
            <a:ext cx="56938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400" b="0" i="0" u="none" strike="noStrike" kern="1200" cap="none" spc="0" normalizeH="0" baseline="0" noProof="0">
                <a:ln>
                  <a:noFill/>
                </a:ln>
                <a:solidFill>
                  <a:prstClr val="black">
                    <a:lumMod val="75000"/>
                    <a:lumOff val="25000"/>
                  </a:prstClr>
                </a:solidFill>
                <a:effectLst/>
                <a:uLnTx/>
                <a:uFillTx/>
                <a:latin typeface="思源黑体 CN Bold" panose="020B0800000000000000" charset="-122"/>
                <a:ea typeface="+mj-ea"/>
                <a:cs typeface="+mn-cs"/>
              </a:rPr>
              <a:t>38%</a:t>
            </a:r>
            <a:endParaRPr kumimoji="1" lang="zh-CN" altLang="en-US" sz="1400" b="0" i="0" u="none" strike="noStrike" kern="1200" cap="none" spc="0" normalizeH="0" baseline="0" noProof="0">
              <a:ln>
                <a:noFill/>
              </a:ln>
              <a:solidFill>
                <a:prstClr val="black">
                  <a:lumMod val="75000"/>
                  <a:lumOff val="25000"/>
                </a:prstClr>
              </a:solidFill>
              <a:effectLst/>
              <a:uLnTx/>
              <a:uFillTx/>
              <a:latin typeface="思源黑体 CN Bold" panose="020B0800000000000000" charset="-122"/>
              <a:ea typeface="+mj-ea"/>
              <a:cs typeface="+mn-cs"/>
            </a:endParaRPr>
          </a:p>
        </p:txBody>
      </p:sp>
      <p:sp>
        <p:nvSpPr>
          <p:cNvPr id="11" name="文本框 10">
            <a:extLst>
              <a:ext uri="{FF2B5EF4-FFF2-40B4-BE49-F238E27FC236}">
                <a16:creationId xmlns:a16="http://schemas.microsoft.com/office/drawing/2014/main" id="{41EF9033-AD27-95A8-CDEB-85D36AC8E80B}"/>
              </a:ext>
            </a:extLst>
          </p:cNvPr>
          <p:cNvSpPr txBox="1"/>
          <p:nvPr/>
        </p:nvSpPr>
        <p:spPr>
          <a:xfrm>
            <a:off x="10306909" y="4387718"/>
            <a:ext cx="56938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400" b="0" i="0" u="none" strike="noStrike" kern="1200" cap="none" spc="0" normalizeH="0" baseline="0" noProof="0">
                <a:ln>
                  <a:noFill/>
                </a:ln>
                <a:solidFill>
                  <a:prstClr val="black">
                    <a:lumMod val="75000"/>
                    <a:lumOff val="25000"/>
                  </a:prstClr>
                </a:solidFill>
                <a:effectLst/>
                <a:uLnTx/>
                <a:uFillTx/>
                <a:latin typeface="思源黑体 CN Bold" panose="020B0800000000000000" charset="-122"/>
                <a:ea typeface="+mj-ea"/>
                <a:cs typeface="+mn-cs"/>
              </a:rPr>
              <a:t>79%</a:t>
            </a:r>
            <a:endParaRPr kumimoji="1" lang="zh-CN" altLang="en-US" sz="1400" b="0" i="0" u="none" strike="noStrike" kern="1200" cap="none" spc="0" normalizeH="0" baseline="0" noProof="0">
              <a:ln>
                <a:noFill/>
              </a:ln>
              <a:solidFill>
                <a:prstClr val="black">
                  <a:lumMod val="75000"/>
                  <a:lumOff val="25000"/>
                </a:prstClr>
              </a:solidFill>
              <a:effectLst/>
              <a:uLnTx/>
              <a:uFillTx/>
              <a:latin typeface="思源黑体 CN Bold" panose="020B0800000000000000" charset="-122"/>
              <a:ea typeface="+mj-ea"/>
              <a:cs typeface="+mn-cs"/>
            </a:endParaRPr>
          </a:p>
        </p:txBody>
      </p:sp>
      <p:sp>
        <p:nvSpPr>
          <p:cNvPr id="12" name="文本框 11">
            <a:extLst>
              <a:ext uri="{FF2B5EF4-FFF2-40B4-BE49-F238E27FC236}">
                <a16:creationId xmlns:a16="http://schemas.microsoft.com/office/drawing/2014/main" id="{831C1925-DA24-001E-1777-DFAAA585E2A3}"/>
              </a:ext>
            </a:extLst>
          </p:cNvPr>
          <p:cNvSpPr txBox="1"/>
          <p:nvPr/>
        </p:nvSpPr>
        <p:spPr>
          <a:xfrm>
            <a:off x="5809676" y="1898471"/>
            <a:ext cx="3775393" cy="523220"/>
          </a:xfrm>
          <a:prstGeom prst="rect">
            <a:avLst/>
          </a:prstGeom>
          <a:noFill/>
        </p:spPr>
        <p:txBody>
          <a:bodyPr wrap="none" rtlCol="0">
            <a:spAutoFit/>
          </a:bodyPr>
          <a:lstStyle/>
          <a:p>
            <a:pPr lvl="0">
              <a:defRPr/>
            </a:pPr>
            <a:r>
              <a:rPr lang="zh-CN" altLang="en-US" sz="2800" dirty="0"/>
              <a:t>视频分享的触发和传播</a:t>
            </a:r>
            <a:endParaRPr kumimoji="1" lang="zh-CN" altLang="en-US" sz="2800" b="0" i="0" u="none" strike="noStrike" kern="1200" cap="none" spc="0" normalizeH="0" baseline="0" noProof="0" dirty="0">
              <a:ln>
                <a:noFill/>
              </a:ln>
              <a:solidFill>
                <a:schemeClr val="dk2"/>
              </a:solidFill>
              <a:effectLst/>
              <a:uLnTx/>
              <a:uFillTx/>
              <a:latin typeface="思源黑体 CN Bold" panose="020B0800000000000000" charset="-122"/>
              <a:ea typeface="+mj-ea"/>
              <a:cs typeface="+mn-cs"/>
            </a:endParaRPr>
          </a:p>
        </p:txBody>
      </p:sp>
      <p:sp>
        <p:nvSpPr>
          <p:cNvPr id="13" name="文本框 12">
            <a:extLst>
              <a:ext uri="{FF2B5EF4-FFF2-40B4-BE49-F238E27FC236}">
                <a16:creationId xmlns:a16="http://schemas.microsoft.com/office/drawing/2014/main" id="{A727B770-2ED6-FB82-3CCC-1F72D22F2161}"/>
              </a:ext>
            </a:extLst>
          </p:cNvPr>
          <p:cNvSpPr txBox="1"/>
          <p:nvPr/>
        </p:nvSpPr>
        <p:spPr>
          <a:xfrm>
            <a:off x="5809676" y="2838107"/>
            <a:ext cx="5040577" cy="890372"/>
          </a:xfrm>
          <a:prstGeom prst="rect">
            <a:avLst/>
          </a:prstGeom>
          <a:noFill/>
        </p:spPr>
        <p:txBody>
          <a:bodyPr wrap="square" rtlCol="0">
            <a:spAutoFit/>
          </a:bodyPr>
          <a:lstStyle/>
          <a:p>
            <a:pPr lvl="0">
              <a:lnSpc>
                <a:spcPct val="150000"/>
              </a:lnSpc>
              <a:defRPr/>
            </a:pPr>
            <a:r>
              <a:rPr lang="zh-CN" altLang="en-US" sz="1200" dirty="0"/>
              <a:t>每个发起人触发视频的首次分享，研究发现，尽管发起人的数量众多，但他们中的大部分只分享少量视频，而极少数活跃用户在一周内可以发起超过</a:t>
            </a:r>
            <a:r>
              <a:rPr lang="en-US" altLang="zh-CN" sz="1200" dirty="0"/>
              <a:t>2000</a:t>
            </a:r>
            <a:r>
              <a:rPr lang="zh-CN" altLang="en-US" sz="1200" dirty="0"/>
              <a:t>个视频分享。</a:t>
            </a:r>
            <a:endParaRPr kumimoji="1" lang="zh-CN" altLang="en-US" sz="1200" b="0" i="0" u="none" strike="noStrike" kern="1200" cap="none" spc="0" normalizeH="0" baseline="0" noProof="0" dirty="0">
              <a:ln>
                <a:noFill/>
              </a:ln>
              <a:solidFill>
                <a:prstClr val="black">
                  <a:lumMod val="50000"/>
                  <a:lumOff val="50000"/>
                </a:prstClr>
              </a:solidFill>
              <a:effectLst/>
              <a:uLnTx/>
              <a:uFillTx/>
              <a:latin typeface="+mn-ea"/>
              <a:ea typeface="思源黑体 CN Regular" panose="020B0500000000000000" charset="-122"/>
              <a:cs typeface="+mn-ea"/>
              <a:sym typeface="+mn-lt"/>
            </a:endParaRPr>
          </a:p>
        </p:txBody>
      </p:sp>
      <p:sp>
        <p:nvSpPr>
          <p:cNvPr id="14" name="饼形 13">
            <a:extLst>
              <a:ext uri="{FF2B5EF4-FFF2-40B4-BE49-F238E27FC236}">
                <a16:creationId xmlns:a16="http://schemas.microsoft.com/office/drawing/2014/main" id="{5D2778CE-8735-2312-13D0-CB69BE7A4C48}"/>
              </a:ext>
            </a:extLst>
          </p:cNvPr>
          <p:cNvSpPr/>
          <p:nvPr/>
        </p:nvSpPr>
        <p:spPr>
          <a:xfrm>
            <a:off x="959262" y="2013220"/>
            <a:ext cx="3352800" cy="3402305"/>
          </a:xfrm>
          <a:prstGeom prst="pie">
            <a:avLst>
              <a:gd name="adj1" fmla="val 2366469"/>
              <a:gd name="adj2" fmla="val 17035787"/>
            </a:avLst>
          </a:prstGeom>
          <a:solidFill>
            <a:schemeClr val="dk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black"/>
              </a:solidFill>
              <a:effectLst/>
              <a:uLnTx/>
              <a:uFillTx/>
              <a:latin typeface="Arial" panose="020B0604020202020204"/>
              <a:ea typeface="思源黑体 CN Regular" panose="020B0500000000000000" charset="-122"/>
              <a:cs typeface="+mn-cs"/>
            </a:endParaRPr>
          </a:p>
        </p:txBody>
      </p:sp>
      <p:sp>
        <p:nvSpPr>
          <p:cNvPr id="15" name="饼形 14">
            <a:extLst>
              <a:ext uri="{FF2B5EF4-FFF2-40B4-BE49-F238E27FC236}">
                <a16:creationId xmlns:a16="http://schemas.microsoft.com/office/drawing/2014/main" id="{C68288E9-3223-92F3-F991-868AF917D665}"/>
              </a:ext>
            </a:extLst>
          </p:cNvPr>
          <p:cNvSpPr/>
          <p:nvPr/>
        </p:nvSpPr>
        <p:spPr>
          <a:xfrm>
            <a:off x="959262" y="2013220"/>
            <a:ext cx="3352800" cy="3402305"/>
          </a:xfrm>
          <a:prstGeom prst="pie">
            <a:avLst>
              <a:gd name="adj1" fmla="val 0"/>
              <a:gd name="adj2" fmla="val 2364327"/>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black"/>
              </a:solidFill>
              <a:effectLst/>
              <a:uLnTx/>
              <a:uFillTx/>
              <a:latin typeface="Arial" panose="020B0604020202020204"/>
              <a:ea typeface="思源黑体 CN Regular" panose="020B0500000000000000" charset="-122"/>
              <a:cs typeface="+mn-cs"/>
            </a:endParaRPr>
          </a:p>
        </p:txBody>
      </p:sp>
      <p:sp>
        <p:nvSpPr>
          <p:cNvPr id="16" name="饼形 15">
            <a:extLst>
              <a:ext uri="{FF2B5EF4-FFF2-40B4-BE49-F238E27FC236}">
                <a16:creationId xmlns:a16="http://schemas.microsoft.com/office/drawing/2014/main" id="{FCBAC876-7EA5-3AC0-BAFA-5FAA18CA4898}"/>
              </a:ext>
            </a:extLst>
          </p:cNvPr>
          <p:cNvSpPr/>
          <p:nvPr/>
        </p:nvSpPr>
        <p:spPr>
          <a:xfrm>
            <a:off x="959262" y="2013220"/>
            <a:ext cx="3352800" cy="3402305"/>
          </a:xfrm>
          <a:prstGeom prst="pie">
            <a:avLst>
              <a:gd name="adj1" fmla="val 17035259"/>
              <a:gd name="adj2" fmla="val 21572205"/>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black"/>
              </a:solidFill>
              <a:effectLst/>
              <a:uLnTx/>
              <a:uFillTx/>
              <a:latin typeface="Arial" panose="020B0604020202020204"/>
              <a:ea typeface="思源黑体 CN Regular" panose="020B0500000000000000" charset="-122"/>
              <a:cs typeface="+mn-cs"/>
            </a:endParaRPr>
          </a:p>
        </p:txBody>
      </p:sp>
      <p:sp>
        <p:nvSpPr>
          <p:cNvPr id="17" name="文本框 16">
            <a:extLst>
              <a:ext uri="{FF2B5EF4-FFF2-40B4-BE49-F238E27FC236}">
                <a16:creationId xmlns:a16="http://schemas.microsoft.com/office/drawing/2014/main" id="{94D8E238-B0F2-45A8-7E8C-183277FFA30D}"/>
              </a:ext>
            </a:extLst>
          </p:cNvPr>
          <p:cNvSpPr txBox="1"/>
          <p:nvPr/>
        </p:nvSpPr>
        <p:spPr>
          <a:xfrm>
            <a:off x="3160439" y="2898159"/>
            <a:ext cx="70564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1200" cap="none" spc="0" normalizeH="0" baseline="0" noProof="0">
                <a:ln>
                  <a:noFill/>
                </a:ln>
                <a:solidFill>
                  <a:prstClr val="black">
                    <a:lumMod val="65000"/>
                    <a:lumOff val="35000"/>
                  </a:prstClr>
                </a:solidFill>
                <a:effectLst/>
                <a:uLnTx/>
                <a:uFillTx/>
                <a:latin typeface="+mn-ea"/>
                <a:ea typeface="思源黑体 CN Regular" panose="020B0500000000000000" charset="-122"/>
                <a:cs typeface="+mn-cs"/>
              </a:rPr>
              <a:t>22%</a:t>
            </a:r>
            <a:endParaRPr kumimoji="1" lang="zh-CN" altLang="en-US" sz="2000" b="0" i="0" u="none" strike="noStrike" kern="1200" cap="none" spc="0" normalizeH="0" baseline="0" noProof="0">
              <a:ln>
                <a:noFill/>
              </a:ln>
              <a:solidFill>
                <a:prstClr val="black">
                  <a:lumMod val="65000"/>
                  <a:lumOff val="35000"/>
                </a:prstClr>
              </a:solidFill>
              <a:effectLst/>
              <a:uLnTx/>
              <a:uFillTx/>
              <a:latin typeface="+mn-ea"/>
              <a:ea typeface="思源黑体 CN Regular" panose="020B0500000000000000" charset="-122"/>
              <a:cs typeface="+mn-cs"/>
            </a:endParaRPr>
          </a:p>
        </p:txBody>
      </p:sp>
      <p:sp>
        <p:nvSpPr>
          <p:cNvPr id="18" name="文本框 17">
            <a:extLst>
              <a:ext uri="{FF2B5EF4-FFF2-40B4-BE49-F238E27FC236}">
                <a16:creationId xmlns:a16="http://schemas.microsoft.com/office/drawing/2014/main" id="{2A66AD7F-0123-44F3-B415-0FE8CDAF56D2}"/>
              </a:ext>
            </a:extLst>
          </p:cNvPr>
          <p:cNvSpPr txBox="1"/>
          <p:nvPr/>
        </p:nvSpPr>
        <p:spPr>
          <a:xfrm>
            <a:off x="3397662" y="3808784"/>
            <a:ext cx="70564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1200" cap="none" spc="0" normalizeH="0" baseline="0" noProof="0">
                <a:ln>
                  <a:noFill/>
                </a:ln>
                <a:solidFill>
                  <a:prstClr val="white"/>
                </a:solidFill>
                <a:effectLst/>
                <a:uLnTx/>
                <a:uFillTx/>
                <a:latin typeface="+mn-ea"/>
                <a:ea typeface="思源黑体 CN Regular" panose="020B0500000000000000" charset="-122"/>
                <a:cs typeface="+mn-cs"/>
              </a:rPr>
              <a:t>16%</a:t>
            </a:r>
            <a:endParaRPr kumimoji="1" lang="zh-CN" altLang="en-US" sz="2000" b="0" i="0" u="none" strike="noStrike" kern="1200" cap="none" spc="0" normalizeH="0" baseline="0" noProof="0">
              <a:ln>
                <a:noFill/>
              </a:ln>
              <a:solidFill>
                <a:prstClr val="white"/>
              </a:solidFill>
              <a:effectLst/>
              <a:uLnTx/>
              <a:uFillTx/>
              <a:latin typeface="+mn-ea"/>
              <a:ea typeface="思源黑体 CN Regular" panose="020B0500000000000000" charset="-122"/>
              <a:cs typeface="+mn-cs"/>
            </a:endParaRPr>
          </a:p>
        </p:txBody>
      </p:sp>
      <p:sp>
        <p:nvSpPr>
          <p:cNvPr id="19" name="文本框 18">
            <a:extLst>
              <a:ext uri="{FF2B5EF4-FFF2-40B4-BE49-F238E27FC236}">
                <a16:creationId xmlns:a16="http://schemas.microsoft.com/office/drawing/2014/main" id="{BDAACF56-42E2-DC19-7CEB-44959B27EF63}"/>
              </a:ext>
            </a:extLst>
          </p:cNvPr>
          <p:cNvSpPr txBox="1"/>
          <p:nvPr/>
        </p:nvSpPr>
        <p:spPr>
          <a:xfrm>
            <a:off x="1628790" y="3583329"/>
            <a:ext cx="70564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1200" cap="none" spc="0" normalizeH="0" baseline="0" noProof="0">
                <a:ln>
                  <a:noFill/>
                </a:ln>
                <a:solidFill>
                  <a:prstClr val="white"/>
                </a:solidFill>
                <a:effectLst/>
                <a:uLnTx/>
                <a:uFillTx/>
                <a:latin typeface="+mn-ea"/>
                <a:ea typeface="思源黑体 CN Regular" panose="020B0500000000000000" charset="-122"/>
                <a:cs typeface="+mn-cs"/>
              </a:rPr>
              <a:t>62%</a:t>
            </a:r>
            <a:endParaRPr kumimoji="1" lang="zh-CN" altLang="en-US" sz="2000" b="0" i="0" u="none" strike="noStrike" kern="1200" cap="none" spc="0" normalizeH="0" baseline="0" noProof="0">
              <a:ln>
                <a:noFill/>
              </a:ln>
              <a:solidFill>
                <a:prstClr val="white"/>
              </a:solidFill>
              <a:effectLst/>
              <a:uLnTx/>
              <a:uFillTx/>
              <a:latin typeface="+mn-ea"/>
              <a:ea typeface="思源黑体 CN Regular" panose="020B0500000000000000" charset="-122"/>
              <a:cs typeface="+mn-cs"/>
            </a:endParaRPr>
          </a:p>
        </p:txBody>
      </p:sp>
    </p:spTree>
    <p:extLst>
      <p:ext uri="{BB962C8B-B14F-4D97-AF65-F5344CB8AC3E}">
        <p14:creationId xmlns:p14="http://schemas.microsoft.com/office/powerpoint/2010/main" val="351970209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dissolve">
                                      <p:cBhvr>
                                        <p:cTn id="19" dur="500"/>
                                        <p:tgtEl>
                                          <p:spTgt spid="7"/>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dissolve">
                                      <p:cBhvr>
                                        <p:cTn id="25" dur="500"/>
                                        <p:tgtEl>
                                          <p:spTgt spid="9"/>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dissolve">
                                      <p:cBhvr>
                                        <p:cTn id="28" dur="500"/>
                                        <p:tgtEl>
                                          <p:spTgt spid="10"/>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dissolve">
                                      <p:cBhvr>
                                        <p:cTn id="31" dur="500"/>
                                        <p:tgtEl>
                                          <p:spTgt spid="11"/>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dissolve">
                                      <p:cBhvr>
                                        <p:cTn id="34" dur="500"/>
                                        <p:tgtEl>
                                          <p:spTgt spid="12"/>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dissolve">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p:bldP spid="10" grpId="0"/>
      <p:bldP spid="11" grpId="0"/>
      <p:bldP spid="12"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44127" y="237507"/>
            <a:ext cx="2954656" cy="461665"/>
          </a:xfrm>
          <a:prstGeom prst="rect">
            <a:avLst/>
          </a:prstGeom>
          <a:noFill/>
        </p:spPr>
        <p:txBody>
          <a:bodyPr wrap="none" rtlCol="0">
            <a:spAutoFit/>
          </a:bodyPr>
          <a:lstStyle/>
          <a:p>
            <a:pPr lvl="0" algn="ctr">
              <a:defRPr/>
            </a:pPr>
            <a:r>
              <a:rPr lang="zh-CN" altLang="en-US" sz="2400" dirty="0">
                <a:solidFill>
                  <a:srgbClr val="FF0000"/>
                </a:solidFill>
              </a:rPr>
              <a:t>个体用户的分享模式</a:t>
            </a:r>
            <a:endParaRPr kumimoji="1" lang="zh-CN" altLang="en-US" sz="2400" b="0" i="0" u="none" strike="noStrike" kern="1200" cap="none" spc="0" normalizeH="0" baseline="0" noProof="0" dirty="0">
              <a:ln>
                <a:noFill/>
              </a:ln>
              <a:solidFill>
                <a:srgbClr val="FF0000"/>
              </a:solidFill>
              <a:effectLst/>
              <a:uLnTx/>
              <a:uFillTx/>
              <a:latin typeface="思源黑体 Medium" panose="020B0600000000000000" pitchFamily="34" charset="-122"/>
              <a:ea typeface="思源黑体 Medium" panose="020B0600000000000000" pitchFamily="34" charset="-122"/>
            </a:endParaRPr>
          </a:p>
        </p:txBody>
      </p:sp>
      <p:sp>
        <p:nvSpPr>
          <p:cNvPr id="24" name="Freeform 13"/>
          <p:cNvSpPr>
            <a:spLocks noEditPoints="1"/>
          </p:cNvSpPr>
          <p:nvPr/>
        </p:nvSpPr>
        <p:spPr bwMode="auto">
          <a:xfrm>
            <a:off x="1242102" y="1360686"/>
            <a:ext cx="2923181" cy="3455962"/>
          </a:xfrm>
          <a:custGeom>
            <a:avLst/>
            <a:gdLst>
              <a:gd name="T0" fmla="*/ 774 w 1058"/>
              <a:gd name="T1" fmla="*/ 1252 h 1252"/>
              <a:gd name="T2" fmla="*/ 283 w 1058"/>
              <a:gd name="T3" fmla="*/ 1252 h 1252"/>
              <a:gd name="T4" fmla="*/ 248 w 1058"/>
              <a:gd name="T5" fmla="*/ 1218 h 1252"/>
              <a:gd name="T6" fmla="*/ 142 w 1058"/>
              <a:gd name="T7" fmla="*/ 887 h 1252"/>
              <a:gd name="T8" fmla="*/ 110 w 1058"/>
              <a:gd name="T9" fmla="*/ 831 h 1252"/>
              <a:gd name="T10" fmla="*/ 0 w 1058"/>
              <a:gd name="T11" fmla="*/ 529 h 1252"/>
              <a:gd name="T12" fmla="*/ 529 w 1058"/>
              <a:gd name="T13" fmla="*/ 0 h 1252"/>
              <a:gd name="T14" fmla="*/ 1058 w 1058"/>
              <a:gd name="T15" fmla="*/ 529 h 1252"/>
              <a:gd name="T16" fmla="*/ 947 w 1058"/>
              <a:gd name="T17" fmla="*/ 831 h 1252"/>
              <a:gd name="T18" fmla="*/ 916 w 1058"/>
              <a:gd name="T19" fmla="*/ 887 h 1252"/>
              <a:gd name="T20" fmla="*/ 810 w 1058"/>
              <a:gd name="T21" fmla="*/ 1218 h 1252"/>
              <a:gd name="T22" fmla="*/ 774 w 1058"/>
              <a:gd name="T23" fmla="*/ 1252 h 1252"/>
              <a:gd name="T24" fmla="*/ 315 w 1058"/>
              <a:gd name="T25" fmla="*/ 1180 h 1252"/>
              <a:gd name="T26" fmla="*/ 742 w 1058"/>
              <a:gd name="T27" fmla="*/ 1180 h 1252"/>
              <a:gd name="T28" fmla="*/ 851 w 1058"/>
              <a:gd name="T29" fmla="*/ 857 h 1252"/>
              <a:gd name="T30" fmla="*/ 885 w 1058"/>
              <a:gd name="T31" fmla="*/ 794 h 1252"/>
              <a:gd name="T32" fmla="*/ 986 w 1058"/>
              <a:gd name="T33" fmla="*/ 529 h 1252"/>
              <a:gd name="T34" fmla="*/ 529 w 1058"/>
              <a:gd name="T35" fmla="*/ 72 h 1252"/>
              <a:gd name="T36" fmla="*/ 72 w 1058"/>
              <a:gd name="T37" fmla="*/ 529 h 1252"/>
              <a:gd name="T38" fmla="*/ 172 w 1058"/>
              <a:gd name="T39" fmla="*/ 794 h 1252"/>
              <a:gd name="T40" fmla="*/ 207 w 1058"/>
              <a:gd name="T41" fmla="*/ 857 h 1252"/>
              <a:gd name="T42" fmla="*/ 315 w 1058"/>
              <a:gd name="T43" fmla="*/ 1180 h 1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58" h="1252">
                <a:moveTo>
                  <a:pt x="774" y="1252"/>
                </a:moveTo>
                <a:cubicBezTo>
                  <a:pt x="283" y="1252"/>
                  <a:pt x="283" y="1252"/>
                  <a:pt x="283" y="1252"/>
                </a:cubicBezTo>
                <a:cubicBezTo>
                  <a:pt x="264" y="1252"/>
                  <a:pt x="249" y="1237"/>
                  <a:pt x="248" y="1218"/>
                </a:cubicBezTo>
                <a:cubicBezTo>
                  <a:pt x="247" y="1217"/>
                  <a:pt x="239" y="1097"/>
                  <a:pt x="142" y="887"/>
                </a:cubicBezTo>
                <a:cubicBezTo>
                  <a:pt x="135" y="873"/>
                  <a:pt x="123" y="853"/>
                  <a:pt x="110" y="831"/>
                </a:cubicBezTo>
                <a:cubicBezTo>
                  <a:pt x="66" y="755"/>
                  <a:pt x="0" y="640"/>
                  <a:pt x="0" y="529"/>
                </a:cubicBezTo>
                <a:cubicBezTo>
                  <a:pt x="0" y="238"/>
                  <a:pt x="237" y="0"/>
                  <a:pt x="529" y="0"/>
                </a:cubicBezTo>
                <a:cubicBezTo>
                  <a:pt x="820" y="0"/>
                  <a:pt x="1058" y="238"/>
                  <a:pt x="1058" y="529"/>
                </a:cubicBezTo>
                <a:cubicBezTo>
                  <a:pt x="1058" y="640"/>
                  <a:pt x="991" y="755"/>
                  <a:pt x="947" y="831"/>
                </a:cubicBezTo>
                <a:cubicBezTo>
                  <a:pt x="934" y="853"/>
                  <a:pt x="923" y="873"/>
                  <a:pt x="916" y="887"/>
                </a:cubicBezTo>
                <a:cubicBezTo>
                  <a:pt x="818" y="1097"/>
                  <a:pt x="810" y="1217"/>
                  <a:pt x="810" y="1218"/>
                </a:cubicBezTo>
                <a:cubicBezTo>
                  <a:pt x="809" y="1237"/>
                  <a:pt x="793" y="1252"/>
                  <a:pt x="774" y="1252"/>
                </a:cubicBezTo>
                <a:close/>
                <a:moveTo>
                  <a:pt x="315" y="1180"/>
                </a:moveTo>
                <a:cubicBezTo>
                  <a:pt x="742" y="1180"/>
                  <a:pt x="742" y="1180"/>
                  <a:pt x="742" y="1180"/>
                </a:cubicBezTo>
                <a:cubicBezTo>
                  <a:pt x="751" y="1127"/>
                  <a:pt x="776" y="1017"/>
                  <a:pt x="851" y="857"/>
                </a:cubicBezTo>
                <a:cubicBezTo>
                  <a:pt x="859" y="840"/>
                  <a:pt x="871" y="819"/>
                  <a:pt x="885" y="794"/>
                </a:cubicBezTo>
                <a:cubicBezTo>
                  <a:pt x="928" y="721"/>
                  <a:pt x="986" y="621"/>
                  <a:pt x="986" y="529"/>
                </a:cubicBezTo>
                <a:cubicBezTo>
                  <a:pt x="986" y="277"/>
                  <a:pt x="781" y="72"/>
                  <a:pt x="529" y="72"/>
                </a:cubicBezTo>
                <a:cubicBezTo>
                  <a:pt x="277" y="72"/>
                  <a:pt x="72" y="277"/>
                  <a:pt x="72" y="529"/>
                </a:cubicBezTo>
                <a:cubicBezTo>
                  <a:pt x="72" y="621"/>
                  <a:pt x="130" y="721"/>
                  <a:pt x="172" y="794"/>
                </a:cubicBezTo>
                <a:cubicBezTo>
                  <a:pt x="187" y="819"/>
                  <a:pt x="199" y="840"/>
                  <a:pt x="207" y="857"/>
                </a:cubicBezTo>
                <a:cubicBezTo>
                  <a:pt x="281" y="1017"/>
                  <a:pt x="307" y="1127"/>
                  <a:pt x="315" y="1180"/>
                </a:cubicBezTo>
                <a:close/>
              </a:path>
            </a:pathLst>
          </a:custGeom>
          <a:solidFill>
            <a:schemeClr val="dk2"/>
          </a:solidFill>
          <a:ln>
            <a:noFill/>
          </a:ln>
        </p:spPr>
        <p:txBody>
          <a:bodyPr vert="horz" wrap="square" lIns="91435" tIns="45718" rIns="91435" bIns="45718" numCol="1" anchor="t" anchorCtr="0" compatLnSpc="1"/>
          <a:lstStyle/>
          <a:p>
            <a:pPr algn="just" defTabSz="866775" fontAlgn="base">
              <a:lnSpc>
                <a:spcPct val="120000"/>
              </a:lnSpc>
            </a:pPr>
            <a:endParaRPr lang="id-ID" sz="760" dirty="0">
              <a:solidFill>
                <a:prstClr val="black"/>
              </a:solidFill>
              <a:latin typeface="Arial" panose="020B0604020202020204" pitchFamily="34" charset="0"/>
              <a:ea typeface="思源黑体 Normal" panose="020B0400000000000000" pitchFamily="34" charset="-122"/>
              <a:sym typeface="Arial" panose="020B0604020202020204" pitchFamily="34" charset="0"/>
            </a:endParaRPr>
          </a:p>
        </p:txBody>
      </p:sp>
      <p:sp>
        <p:nvSpPr>
          <p:cNvPr id="25" name="Freeform 16"/>
          <p:cNvSpPr>
            <a:spLocks noEditPoints="1"/>
          </p:cNvSpPr>
          <p:nvPr/>
        </p:nvSpPr>
        <p:spPr bwMode="auto">
          <a:xfrm>
            <a:off x="1955837" y="5047605"/>
            <a:ext cx="1494000" cy="1198362"/>
          </a:xfrm>
          <a:custGeom>
            <a:avLst/>
            <a:gdLst>
              <a:gd name="T0" fmla="*/ 495 w 541"/>
              <a:gd name="T1" fmla="*/ 223 h 434"/>
              <a:gd name="T2" fmla="*/ 540 w 541"/>
              <a:gd name="T3" fmla="*/ 168 h 434"/>
              <a:gd name="T4" fmla="*/ 494 w 541"/>
              <a:gd name="T5" fmla="*/ 112 h 434"/>
              <a:gd name="T6" fmla="*/ 540 w 541"/>
              <a:gd name="T7" fmla="*/ 57 h 434"/>
              <a:gd name="T8" fmla="*/ 483 w 541"/>
              <a:gd name="T9" fmla="*/ 0 h 434"/>
              <a:gd name="T10" fmla="*/ 56 w 541"/>
              <a:gd name="T11" fmla="*/ 0 h 434"/>
              <a:gd name="T12" fmla="*/ 0 w 541"/>
              <a:gd name="T13" fmla="*/ 56 h 434"/>
              <a:gd name="T14" fmla="*/ 46 w 541"/>
              <a:gd name="T15" fmla="*/ 112 h 434"/>
              <a:gd name="T16" fmla="*/ 0 w 541"/>
              <a:gd name="T17" fmla="*/ 167 h 434"/>
              <a:gd name="T18" fmla="*/ 46 w 541"/>
              <a:gd name="T19" fmla="*/ 223 h 434"/>
              <a:gd name="T20" fmla="*/ 1 w 541"/>
              <a:gd name="T21" fmla="*/ 278 h 434"/>
              <a:gd name="T22" fmla="*/ 57 w 541"/>
              <a:gd name="T23" fmla="*/ 334 h 434"/>
              <a:gd name="T24" fmla="*/ 157 w 541"/>
              <a:gd name="T25" fmla="*/ 334 h 434"/>
              <a:gd name="T26" fmla="*/ 161 w 541"/>
              <a:gd name="T27" fmla="*/ 351 h 434"/>
              <a:gd name="T28" fmla="*/ 272 w 541"/>
              <a:gd name="T29" fmla="*/ 433 h 434"/>
              <a:gd name="T30" fmla="*/ 383 w 541"/>
              <a:gd name="T31" fmla="*/ 335 h 434"/>
              <a:gd name="T32" fmla="*/ 484 w 541"/>
              <a:gd name="T33" fmla="*/ 335 h 434"/>
              <a:gd name="T34" fmla="*/ 541 w 541"/>
              <a:gd name="T35" fmla="*/ 278 h 434"/>
              <a:gd name="T36" fmla="*/ 495 w 541"/>
              <a:gd name="T37" fmla="*/ 223 h 434"/>
              <a:gd name="T38" fmla="*/ 423 w 541"/>
              <a:gd name="T39" fmla="*/ 241 h 434"/>
              <a:gd name="T40" fmla="*/ 118 w 541"/>
              <a:gd name="T41" fmla="*/ 241 h 434"/>
              <a:gd name="T42" fmla="*/ 104 w 541"/>
              <a:gd name="T43" fmla="*/ 227 h 434"/>
              <a:gd name="T44" fmla="*/ 118 w 541"/>
              <a:gd name="T45" fmla="*/ 213 h 434"/>
              <a:gd name="T46" fmla="*/ 423 w 541"/>
              <a:gd name="T47" fmla="*/ 213 h 434"/>
              <a:gd name="T48" fmla="*/ 437 w 541"/>
              <a:gd name="T49" fmla="*/ 227 h 434"/>
              <a:gd name="T50" fmla="*/ 423 w 541"/>
              <a:gd name="T51" fmla="*/ 241 h 434"/>
              <a:gd name="T52" fmla="*/ 423 w 541"/>
              <a:gd name="T53" fmla="*/ 116 h 434"/>
              <a:gd name="T54" fmla="*/ 118 w 541"/>
              <a:gd name="T55" fmla="*/ 116 h 434"/>
              <a:gd name="T56" fmla="*/ 104 w 541"/>
              <a:gd name="T57" fmla="*/ 102 h 434"/>
              <a:gd name="T58" fmla="*/ 118 w 541"/>
              <a:gd name="T59" fmla="*/ 88 h 434"/>
              <a:gd name="T60" fmla="*/ 423 w 541"/>
              <a:gd name="T61" fmla="*/ 88 h 434"/>
              <a:gd name="T62" fmla="*/ 437 w 541"/>
              <a:gd name="T63" fmla="*/ 102 h 434"/>
              <a:gd name="T64" fmla="*/ 423 w 541"/>
              <a:gd name="T65" fmla="*/ 116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41" h="434">
                <a:moveTo>
                  <a:pt x="495" y="223"/>
                </a:moveTo>
                <a:cubicBezTo>
                  <a:pt x="521" y="218"/>
                  <a:pt x="540" y="195"/>
                  <a:pt x="540" y="168"/>
                </a:cubicBezTo>
                <a:cubicBezTo>
                  <a:pt x="540" y="140"/>
                  <a:pt x="520" y="117"/>
                  <a:pt x="494" y="112"/>
                </a:cubicBezTo>
                <a:cubicBezTo>
                  <a:pt x="520" y="107"/>
                  <a:pt x="540" y="84"/>
                  <a:pt x="540" y="57"/>
                </a:cubicBezTo>
                <a:cubicBezTo>
                  <a:pt x="540" y="26"/>
                  <a:pt x="514" y="0"/>
                  <a:pt x="483" y="0"/>
                </a:cubicBezTo>
                <a:cubicBezTo>
                  <a:pt x="56" y="0"/>
                  <a:pt x="56" y="0"/>
                  <a:pt x="56" y="0"/>
                </a:cubicBezTo>
                <a:cubicBezTo>
                  <a:pt x="25" y="0"/>
                  <a:pt x="0" y="25"/>
                  <a:pt x="0" y="56"/>
                </a:cubicBezTo>
                <a:cubicBezTo>
                  <a:pt x="0" y="84"/>
                  <a:pt x="20" y="107"/>
                  <a:pt x="46" y="112"/>
                </a:cubicBezTo>
                <a:cubicBezTo>
                  <a:pt x="20" y="117"/>
                  <a:pt x="0" y="140"/>
                  <a:pt x="0" y="167"/>
                </a:cubicBezTo>
                <a:cubicBezTo>
                  <a:pt x="0" y="195"/>
                  <a:pt x="20" y="218"/>
                  <a:pt x="46" y="223"/>
                </a:cubicBezTo>
                <a:cubicBezTo>
                  <a:pt x="20" y="228"/>
                  <a:pt x="1" y="250"/>
                  <a:pt x="1" y="278"/>
                </a:cubicBezTo>
                <a:cubicBezTo>
                  <a:pt x="1" y="309"/>
                  <a:pt x="26" y="334"/>
                  <a:pt x="57" y="334"/>
                </a:cubicBezTo>
                <a:cubicBezTo>
                  <a:pt x="157" y="334"/>
                  <a:pt x="157" y="334"/>
                  <a:pt x="157" y="334"/>
                </a:cubicBezTo>
                <a:cubicBezTo>
                  <a:pt x="158" y="340"/>
                  <a:pt x="159" y="345"/>
                  <a:pt x="161" y="351"/>
                </a:cubicBezTo>
                <a:cubicBezTo>
                  <a:pt x="175" y="399"/>
                  <a:pt x="219" y="434"/>
                  <a:pt x="272" y="433"/>
                </a:cubicBezTo>
                <a:cubicBezTo>
                  <a:pt x="331" y="433"/>
                  <a:pt x="380" y="392"/>
                  <a:pt x="383" y="335"/>
                </a:cubicBezTo>
                <a:cubicBezTo>
                  <a:pt x="484" y="335"/>
                  <a:pt x="484" y="335"/>
                  <a:pt x="484" y="335"/>
                </a:cubicBezTo>
                <a:cubicBezTo>
                  <a:pt x="515" y="335"/>
                  <a:pt x="541" y="309"/>
                  <a:pt x="541" y="278"/>
                </a:cubicBezTo>
                <a:cubicBezTo>
                  <a:pt x="541" y="251"/>
                  <a:pt x="521" y="228"/>
                  <a:pt x="495" y="223"/>
                </a:cubicBezTo>
                <a:close/>
                <a:moveTo>
                  <a:pt x="423" y="241"/>
                </a:moveTo>
                <a:cubicBezTo>
                  <a:pt x="118" y="241"/>
                  <a:pt x="118" y="241"/>
                  <a:pt x="118" y="241"/>
                </a:cubicBezTo>
                <a:cubicBezTo>
                  <a:pt x="110" y="241"/>
                  <a:pt x="104" y="234"/>
                  <a:pt x="104" y="227"/>
                </a:cubicBezTo>
                <a:cubicBezTo>
                  <a:pt x="104" y="219"/>
                  <a:pt x="110" y="213"/>
                  <a:pt x="118" y="213"/>
                </a:cubicBezTo>
                <a:cubicBezTo>
                  <a:pt x="423" y="213"/>
                  <a:pt x="423" y="213"/>
                  <a:pt x="423" y="213"/>
                </a:cubicBezTo>
                <a:cubicBezTo>
                  <a:pt x="431" y="213"/>
                  <a:pt x="437" y="219"/>
                  <a:pt x="437" y="227"/>
                </a:cubicBezTo>
                <a:cubicBezTo>
                  <a:pt x="437" y="234"/>
                  <a:pt x="431" y="241"/>
                  <a:pt x="423" y="241"/>
                </a:cubicBezTo>
                <a:close/>
                <a:moveTo>
                  <a:pt x="423" y="116"/>
                </a:moveTo>
                <a:cubicBezTo>
                  <a:pt x="118" y="116"/>
                  <a:pt x="118" y="116"/>
                  <a:pt x="118" y="116"/>
                </a:cubicBezTo>
                <a:cubicBezTo>
                  <a:pt x="110" y="116"/>
                  <a:pt x="104" y="110"/>
                  <a:pt x="104" y="102"/>
                </a:cubicBezTo>
                <a:cubicBezTo>
                  <a:pt x="104" y="95"/>
                  <a:pt x="110" y="88"/>
                  <a:pt x="118" y="88"/>
                </a:cubicBezTo>
                <a:cubicBezTo>
                  <a:pt x="423" y="88"/>
                  <a:pt x="423" y="88"/>
                  <a:pt x="423" y="88"/>
                </a:cubicBezTo>
                <a:cubicBezTo>
                  <a:pt x="431" y="88"/>
                  <a:pt x="437" y="95"/>
                  <a:pt x="437" y="102"/>
                </a:cubicBezTo>
                <a:cubicBezTo>
                  <a:pt x="437" y="110"/>
                  <a:pt x="431" y="116"/>
                  <a:pt x="423" y="116"/>
                </a:cubicBezTo>
                <a:close/>
              </a:path>
            </a:pathLst>
          </a:custGeom>
          <a:solidFill>
            <a:schemeClr val="dk2"/>
          </a:solidFill>
          <a:ln>
            <a:noFill/>
          </a:ln>
        </p:spPr>
        <p:txBody>
          <a:bodyPr vert="horz" wrap="square" lIns="91435" tIns="45718" rIns="91435" bIns="45718" numCol="1" anchor="t" anchorCtr="0" compatLnSpc="1"/>
          <a:lstStyle/>
          <a:p>
            <a:pPr algn="just" defTabSz="866775" fontAlgn="base">
              <a:lnSpc>
                <a:spcPct val="120000"/>
              </a:lnSpc>
            </a:pPr>
            <a:endParaRPr lang="id-ID" sz="760" dirty="0">
              <a:solidFill>
                <a:prstClr val="black"/>
              </a:solidFill>
              <a:latin typeface="Arial" panose="020B0604020202020204" pitchFamily="34" charset="0"/>
              <a:ea typeface="思源黑体 Normal" panose="020B0400000000000000" pitchFamily="34" charset="-122"/>
              <a:sym typeface="Arial" panose="020B0604020202020204" pitchFamily="34" charset="0"/>
            </a:endParaRPr>
          </a:p>
        </p:txBody>
      </p:sp>
      <p:grpSp>
        <p:nvGrpSpPr>
          <p:cNvPr id="26" name="Group 12"/>
          <p:cNvGrpSpPr/>
          <p:nvPr/>
        </p:nvGrpSpPr>
        <p:grpSpPr>
          <a:xfrm>
            <a:off x="1551195" y="1762719"/>
            <a:ext cx="2300613" cy="2059155"/>
            <a:chOff x="8169276" y="952501"/>
            <a:chExt cx="3781424" cy="3384550"/>
          </a:xfrm>
          <a:solidFill>
            <a:srgbClr val="FF0000"/>
          </a:solidFill>
        </p:grpSpPr>
        <p:sp>
          <p:nvSpPr>
            <p:cNvPr id="27" name="Freeform 10"/>
            <p:cNvSpPr/>
            <p:nvPr/>
          </p:nvSpPr>
          <p:spPr bwMode="auto">
            <a:xfrm>
              <a:off x="9297988" y="1533526"/>
              <a:ext cx="1392237" cy="1004888"/>
            </a:xfrm>
            <a:custGeom>
              <a:avLst/>
              <a:gdLst>
                <a:gd name="T0" fmla="*/ 142 w 370"/>
                <a:gd name="T1" fmla="*/ 228 h 267"/>
                <a:gd name="T2" fmla="*/ 241 w 370"/>
                <a:gd name="T3" fmla="*/ 248 h 267"/>
                <a:gd name="T4" fmla="*/ 303 w 370"/>
                <a:gd name="T5" fmla="*/ 226 h 267"/>
                <a:gd name="T6" fmla="*/ 368 w 370"/>
                <a:gd name="T7" fmla="*/ 107 h 267"/>
                <a:gd name="T8" fmla="*/ 278 w 370"/>
                <a:gd name="T9" fmla="*/ 11 h 267"/>
                <a:gd name="T10" fmla="*/ 179 w 370"/>
                <a:gd name="T11" fmla="*/ 58 h 267"/>
                <a:gd name="T12" fmla="*/ 168 w 370"/>
                <a:gd name="T13" fmla="*/ 65 h 267"/>
                <a:gd name="T14" fmla="*/ 155 w 370"/>
                <a:gd name="T15" fmla="*/ 60 h 267"/>
                <a:gd name="T16" fmla="*/ 67 w 370"/>
                <a:gd name="T17" fmla="*/ 47 h 267"/>
                <a:gd name="T18" fmla="*/ 0 w 370"/>
                <a:gd name="T19" fmla="*/ 116 h 267"/>
                <a:gd name="T20" fmla="*/ 9 w 370"/>
                <a:gd name="T21" fmla="*/ 121 h 267"/>
                <a:gd name="T22" fmla="*/ 84 w 370"/>
                <a:gd name="T23" fmla="*/ 267 h 267"/>
                <a:gd name="T24" fmla="*/ 142 w 370"/>
                <a:gd name="T25" fmla="*/ 228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0" h="267">
                  <a:moveTo>
                    <a:pt x="142" y="228"/>
                  </a:moveTo>
                  <a:cubicBezTo>
                    <a:pt x="189" y="219"/>
                    <a:pt x="225" y="237"/>
                    <a:pt x="241" y="248"/>
                  </a:cubicBezTo>
                  <a:cubicBezTo>
                    <a:pt x="253" y="241"/>
                    <a:pt x="275" y="230"/>
                    <a:pt x="303" y="226"/>
                  </a:cubicBezTo>
                  <a:cubicBezTo>
                    <a:pt x="304" y="191"/>
                    <a:pt x="319" y="134"/>
                    <a:pt x="368" y="107"/>
                  </a:cubicBezTo>
                  <a:cubicBezTo>
                    <a:pt x="370" y="82"/>
                    <a:pt x="350" y="22"/>
                    <a:pt x="278" y="11"/>
                  </a:cubicBezTo>
                  <a:cubicBezTo>
                    <a:pt x="211" y="0"/>
                    <a:pt x="181" y="56"/>
                    <a:pt x="179" y="58"/>
                  </a:cubicBezTo>
                  <a:cubicBezTo>
                    <a:pt x="177" y="62"/>
                    <a:pt x="173" y="65"/>
                    <a:pt x="168" y="65"/>
                  </a:cubicBezTo>
                  <a:cubicBezTo>
                    <a:pt x="163" y="66"/>
                    <a:pt x="158" y="64"/>
                    <a:pt x="155" y="60"/>
                  </a:cubicBezTo>
                  <a:cubicBezTo>
                    <a:pt x="155" y="59"/>
                    <a:pt x="133" y="32"/>
                    <a:pt x="67" y="47"/>
                  </a:cubicBezTo>
                  <a:cubicBezTo>
                    <a:pt x="14" y="60"/>
                    <a:pt x="2" y="101"/>
                    <a:pt x="0" y="116"/>
                  </a:cubicBezTo>
                  <a:cubicBezTo>
                    <a:pt x="3" y="117"/>
                    <a:pt x="6" y="119"/>
                    <a:pt x="9" y="121"/>
                  </a:cubicBezTo>
                  <a:cubicBezTo>
                    <a:pt x="63" y="161"/>
                    <a:pt x="80" y="224"/>
                    <a:pt x="84" y="267"/>
                  </a:cubicBezTo>
                  <a:cubicBezTo>
                    <a:pt x="96" y="250"/>
                    <a:pt x="114" y="234"/>
                    <a:pt x="142" y="228"/>
                  </a:cubicBezTo>
                  <a:close/>
                </a:path>
              </a:pathLst>
            </a:custGeom>
            <a:grpFill/>
            <a:ln>
              <a:noFill/>
            </a:ln>
          </p:spPr>
          <p:txBody>
            <a:bodyPr vert="horz" wrap="square" lIns="91435" tIns="45718" rIns="91435" bIns="45718" numCol="1" anchor="t" anchorCtr="0" compatLnSpc="1"/>
            <a:lstStyle/>
            <a:p>
              <a:pPr algn="just" defTabSz="866775" fontAlgn="base">
                <a:lnSpc>
                  <a:spcPct val="120000"/>
                </a:lnSpc>
              </a:pPr>
              <a:endParaRPr lang="id-ID" sz="760" dirty="0">
                <a:solidFill>
                  <a:prstClr val="black"/>
                </a:solidFill>
                <a:latin typeface="Arial" panose="020B0604020202020204" pitchFamily="34" charset="0"/>
                <a:ea typeface="思源黑体 Normal" panose="020B0400000000000000" pitchFamily="34" charset="-122"/>
                <a:sym typeface="Arial" panose="020B0604020202020204" pitchFamily="34" charset="0"/>
              </a:endParaRPr>
            </a:p>
          </p:txBody>
        </p:sp>
        <p:sp>
          <p:nvSpPr>
            <p:cNvPr id="28" name="Freeform 11"/>
            <p:cNvSpPr/>
            <p:nvPr/>
          </p:nvSpPr>
          <p:spPr bwMode="auto">
            <a:xfrm>
              <a:off x="8169276" y="952501"/>
              <a:ext cx="3781424" cy="3384550"/>
            </a:xfrm>
            <a:custGeom>
              <a:avLst/>
              <a:gdLst>
                <a:gd name="T0" fmla="*/ 932 w 1005"/>
                <a:gd name="T1" fmla="*/ 313 h 899"/>
                <a:gd name="T2" fmla="*/ 693 w 1005"/>
                <a:gd name="T3" fmla="*/ 126 h 899"/>
                <a:gd name="T4" fmla="*/ 192 w 1005"/>
                <a:gd name="T5" fmla="*/ 181 h 899"/>
                <a:gd name="T6" fmla="*/ 261 w 1005"/>
                <a:gd name="T7" fmla="*/ 549 h 899"/>
                <a:gd name="T8" fmla="*/ 292 w 1005"/>
                <a:gd name="T9" fmla="*/ 298 h 899"/>
                <a:gd name="T10" fmla="*/ 155 w 1005"/>
                <a:gd name="T11" fmla="*/ 377 h 899"/>
                <a:gd name="T12" fmla="*/ 244 w 1005"/>
                <a:gd name="T13" fmla="*/ 409 h 899"/>
                <a:gd name="T14" fmla="*/ 255 w 1005"/>
                <a:gd name="T15" fmla="*/ 435 h 899"/>
                <a:gd name="T16" fmla="*/ 128 w 1005"/>
                <a:gd name="T17" fmla="*/ 388 h 899"/>
                <a:gd name="T18" fmla="*/ 274 w 1005"/>
                <a:gd name="T19" fmla="*/ 257 h 899"/>
                <a:gd name="T20" fmla="*/ 464 w 1005"/>
                <a:gd name="T21" fmla="*/ 184 h 899"/>
                <a:gd name="T22" fmla="*/ 673 w 1005"/>
                <a:gd name="T23" fmla="*/ 190 h 899"/>
                <a:gd name="T24" fmla="*/ 851 w 1005"/>
                <a:gd name="T25" fmla="*/ 291 h 899"/>
                <a:gd name="T26" fmla="*/ 914 w 1005"/>
                <a:gd name="T27" fmla="*/ 518 h 899"/>
                <a:gd name="T28" fmla="*/ 747 w 1005"/>
                <a:gd name="T29" fmla="*/ 572 h 899"/>
                <a:gd name="T30" fmla="*/ 474 w 1005"/>
                <a:gd name="T31" fmla="*/ 615 h 899"/>
                <a:gd name="T32" fmla="*/ 421 w 1005"/>
                <a:gd name="T33" fmla="*/ 572 h 899"/>
                <a:gd name="T34" fmla="*/ 446 w 1005"/>
                <a:gd name="T35" fmla="*/ 560 h 899"/>
                <a:gd name="T36" fmla="*/ 553 w 1005"/>
                <a:gd name="T37" fmla="*/ 547 h 899"/>
                <a:gd name="T38" fmla="*/ 854 w 1005"/>
                <a:gd name="T39" fmla="*/ 560 h 899"/>
                <a:gd name="T40" fmla="*/ 857 w 1005"/>
                <a:gd name="T41" fmla="*/ 427 h 899"/>
                <a:gd name="T42" fmla="*/ 831 w 1005"/>
                <a:gd name="T43" fmla="*/ 311 h 899"/>
                <a:gd name="T44" fmla="*/ 632 w 1005"/>
                <a:gd name="T45" fmla="*/ 378 h 899"/>
                <a:gd name="T46" fmla="*/ 742 w 1005"/>
                <a:gd name="T47" fmla="*/ 461 h 899"/>
                <a:gd name="T48" fmla="*/ 549 w 1005"/>
                <a:gd name="T49" fmla="*/ 430 h 899"/>
                <a:gd name="T50" fmla="*/ 447 w 1005"/>
                <a:gd name="T51" fmla="*/ 410 h 899"/>
                <a:gd name="T52" fmla="*/ 381 w 1005"/>
                <a:gd name="T53" fmla="*/ 488 h 899"/>
                <a:gd name="T54" fmla="*/ 300 w 1005"/>
                <a:gd name="T55" fmla="*/ 535 h 899"/>
                <a:gd name="T56" fmla="*/ 298 w 1005"/>
                <a:gd name="T57" fmla="*/ 538 h 899"/>
                <a:gd name="T58" fmla="*/ 274 w 1005"/>
                <a:gd name="T59" fmla="*/ 618 h 899"/>
                <a:gd name="T60" fmla="*/ 288 w 1005"/>
                <a:gd name="T61" fmla="*/ 665 h 899"/>
                <a:gd name="T62" fmla="*/ 352 w 1005"/>
                <a:gd name="T63" fmla="*/ 724 h 899"/>
                <a:gd name="T64" fmla="*/ 571 w 1005"/>
                <a:gd name="T65" fmla="*/ 769 h 899"/>
                <a:gd name="T66" fmla="*/ 570 w 1005"/>
                <a:gd name="T67" fmla="*/ 769 h 899"/>
                <a:gd name="T68" fmla="*/ 681 w 1005"/>
                <a:gd name="T69" fmla="*/ 675 h 899"/>
                <a:gd name="T70" fmla="*/ 650 w 1005"/>
                <a:gd name="T71" fmla="*/ 634 h 899"/>
                <a:gd name="T72" fmla="*/ 708 w 1005"/>
                <a:gd name="T73" fmla="*/ 665 h 899"/>
                <a:gd name="T74" fmla="*/ 691 w 1005"/>
                <a:gd name="T75" fmla="*/ 750 h 899"/>
                <a:gd name="T76" fmla="*/ 491 w 1005"/>
                <a:gd name="T77" fmla="*/ 785 h 899"/>
                <a:gd name="T78" fmla="*/ 787 w 1005"/>
                <a:gd name="T79" fmla="*/ 830 h 899"/>
                <a:gd name="T80" fmla="*/ 1001 w 1005"/>
                <a:gd name="T81" fmla="*/ 474 h 8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5" h="899">
                  <a:moveTo>
                    <a:pt x="1001" y="474"/>
                  </a:moveTo>
                  <a:cubicBezTo>
                    <a:pt x="997" y="357"/>
                    <a:pt x="932" y="313"/>
                    <a:pt x="932" y="313"/>
                  </a:cubicBezTo>
                  <a:cubicBezTo>
                    <a:pt x="932" y="313"/>
                    <a:pt x="924" y="257"/>
                    <a:pt x="873" y="197"/>
                  </a:cubicBezTo>
                  <a:cubicBezTo>
                    <a:pt x="794" y="111"/>
                    <a:pt x="693" y="126"/>
                    <a:pt x="693" y="126"/>
                  </a:cubicBezTo>
                  <a:cubicBezTo>
                    <a:pt x="563" y="0"/>
                    <a:pt x="430" y="97"/>
                    <a:pt x="430" y="97"/>
                  </a:cubicBezTo>
                  <a:cubicBezTo>
                    <a:pt x="245" y="36"/>
                    <a:pt x="192" y="181"/>
                    <a:pt x="192" y="181"/>
                  </a:cubicBezTo>
                  <a:cubicBezTo>
                    <a:pt x="86" y="193"/>
                    <a:pt x="0" y="317"/>
                    <a:pt x="77" y="450"/>
                  </a:cubicBezTo>
                  <a:cubicBezTo>
                    <a:pt x="136" y="552"/>
                    <a:pt x="224" y="554"/>
                    <a:pt x="261" y="549"/>
                  </a:cubicBezTo>
                  <a:cubicBezTo>
                    <a:pt x="274" y="517"/>
                    <a:pt x="300" y="481"/>
                    <a:pt x="357" y="465"/>
                  </a:cubicBezTo>
                  <a:cubicBezTo>
                    <a:pt x="358" y="459"/>
                    <a:pt x="365" y="350"/>
                    <a:pt x="292" y="298"/>
                  </a:cubicBezTo>
                  <a:cubicBezTo>
                    <a:pt x="249" y="267"/>
                    <a:pt x="201" y="275"/>
                    <a:pt x="174" y="295"/>
                  </a:cubicBezTo>
                  <a:cubicBezTo>
                    <a:pt x="149" y="315"/>
                    <a:pt x="142" y="345"/>
                    <a:pt x="155" y="377"/>
                  </a:cubicBezTo>
                  <a:cubicBezTo>
                    <a:pt x="161" y="394"/>
                    <a:pt x="171" y="405"/>
                    <a:pt x="185" y="411"/>
                  </a:cubicBezTo>
                  <a:cubicBezTo>
                    <a:pt x="212" y="422"/>
                    <a:pt x="243" y="409"/>
                    <a:pt x="244" y="409"/>
                  </a:cubicBezTo>
                  <a:cubicBezTo>
                    <a:pt x="251" y="406"/>
                    <a:pt x="259" y="410"/>
                    <a:pt x="262" y="417"/>
                  </a:cubicBezTo>
                  <a:cubicBezTo>
                    <a:pt x="265" y="424"/>
                    <a:pt x="262" y="432"/>
                    <a:pt x="255" y="435"/>
                  </a:cubicBezTo>
                  <a:cubicBezTo>
                    <a:pt x="253" y="436"/>
                    <a:pt x="212" y="453"/>
                    <a:pt x="174" y="437"/>
                  </a:cubicBezTo>
                  <a:cubicBezTo>
                    <a:pt x="154" y="429"/>
                    <a:pt x="138" y="412"/>
                    <a:pt x="128" y="388"/>
                  </a:cubicBezTo>
                  <a:cubicBezTo>
                    <a:pt x="111" y="343"/>
                    <a:pt x="122" y="300"/>
                    <a:pt x="157" y="273"/>
                  </a:cubicBezTo>
                  <a:cubicBezTo>
                    <a:pt x="189" y="248"/>
                    <a:pt x="234" y="243"/>
                    <a:pt x="274" y="257"/>
                  </a:cubicBezTo>
                  <a:cubicBezTo>
                    <a:pt x="281" y="227"/>
                    <a:pt x="304" y="187"/>
                    <a:pt x="361" y="174"/>
                  </a:cubicBezTo>
                  <a:cubicBezTo>
                    <a:pt x="415" y="161"/>
                    <a:pt x="447" y="173"/>
                    <a:pt x="464" y="184"/>
                  </a:cubicBezTo>
                  <a:cubicBezTo>
                    <a:pt x="484" y="158"/>
                    <a:pt x="524" y="127"/>
                    <a:pt x="582" y="137"/>
                  </a:cubicBezTo>
                  <a:cubicBezTo>
                    <a:pt x="631" y="145"/>
                    <a:pt x="658" y="170"/>
                    <a:pt x="673" y="190"/>
                  </a:cubicBezTo>
                  <a:cubicBezTo>
                    <a:pt x="686" y="208"/>
                    <a:pt x="694" y="230"/>
                    <a:pt x="696" y="250"/>
                  </a:cubicBezTo>
                  <a:cubicBezTo>
                    <a:pt x="751" y="237"/>
                    <a:pt x="814" y="253"/>
                    <a:pt x="851" y="291"/>
                  </a:cubicBezTo>
                  <a:cubicBezTo>
                    <a:pt x="881" y="322"/>
                    <a:pt x="892" y="365"/>
                    <a:pt x="881" y="411"/>
                  </a:cubicBezTo>
                  <a:cubicBezTo>
                    <a:pt x="895" y="424"/>
                    <a:pt x="922" y="459"/>
                    <a:pt x="914" y="518"/>
                  </a:cubicBezTo>
                  <a:cubicBezTo>
                    <a:pt x="910" y="549"/>
                    <a:pt x="893" y="573"/>
                    <a:pt x="866" y="586"/>
                  </a:cubicBezTo>
                  <a:cubicBezTo>
                    <a:pt x="831" y="602"/>
                    <a:pt x="785" y="596"/>
                    <a:pt x="747" y="572"/>
                  </a:cubicBezTo>
                  <a:cubicBezTo>
                    <a:pt x="693" y="538"/>
                    <a:pt x="609" y="536"/>
                    <a:pt x="571" y="568"/>
                  </a:cubicBezTo>
                  <a:cubicBezTo>
                    <a:pt x="541" y="593"/>
                    <a:pt x="507" y="618"/>
                    <a:pt x="474" y="615"/>
                  </a:cubicBezTo>
                  <a:cubicBezTo>
                    <a:pt x="472" y="615"/>
                    <a:pt x="469" y="615"/>
                    <a:pt x="466" y="614"/>
                  </a:cubicBezTo>
                  <a:cubicBezTo>
                    <a:pt x="447" y="610"/>
                    <a:pt x="432" y="596"/>
                    <a:pt x="421" y="572"/>
                  </a:cubicBezTo>
                  <a:cubicBezTo>
                    <a:pt x="417" y="565"/>
                    <a:pt x="420" y="557"/>
                    <a:pt x="427" y="554"/>
                  </a:cubicBezTo>
                  <a:cubicBezTo>
                    <a:pt x="434" y="550"/>
                    <a:pt x="443" y="553"/>
                    <a:pt x="446" y="560"/>
                  </a:cubicBezTo>
                  <a:cubicBezTo>
                    <a:pt x="453" y="576"/>
                    <a:pt x="462" y="584"/>
                    <a:pt x="473" y="586"/>
                  </a:cubicBezTo>
                  <a:cubicBezTo>
                    <a:pt x="496" y="592"/>
                    <a:pt x="530" y="566"/>
                    <a:pt x="553" y="547"/>
                  </a:cubicBezTo>
                  <a:cubicBezTo>
                    <a:pt x="601" y="506"/>
                    <a:pt x="697" y="507"/>
                    <a:pt x="762" y="548"/>
                  </a:cubicBezTo>
                  <a:cubicBezTo>
                    <a:pt x="792" y="567"/>
                    <a:pt x="828" y="572"/>
                    <a:pt x="854" y="560"/>
                  </a:cubicBezTo>
                  <a:cubicBezTo>
                    <a:pt x="872" y="552"/>
                    <a:pt x="883" y="536"/>
                    <a:pt x="886" y="514"/>
                  </a:cubicBezTo>
                  <a:cubicBezTo>
                    <a:pt x="895" y="455"/>
                    <a:pt x="858" y="427"/>
                    <a:pt x="857" y="427"/>
                  </a:cubicBezTo>
                  <a:cubicBezTo>
                    <a:pt x="852" y="424"/>
                    <a:pt x="850" y="418"/>
                    <a:pt x="852" y="412"/>
                  </a:cubicBezTo>
                  <a:cubicBezTo>
                    <a:pt x="863" y="372"/>
                    <a:pt x="856" y="337"/>
                    <a:pt x="831" y="311"/>
                  </a:cubicBezTo>
                  <a:cubicBezTo>
                    <a:pt x="800" y="280"/>
                    <a:pt x="747" y="266"/>
                    <a:pt x="702" y="278"/>
                  </a:cubicBezTo>
                  <a:cubicBezTo>
                    <a:pt x="642" y="293"/>
                    <a:pt x="633" y="357"/>
                    <a:pt x="632" y="378"/>
                  </a:cubicBezTo>
                  <a:cubicBezTo>
                    <a:pt x="667" y="380"/>
                    <a:pt x="707" y="396"/>
                    <a:pt x="744" y="441"/>
                  </a:cubicBezTo>
                  <a:cubicBezTo>
                    <a:pt x="749" y="447"/>
                    <a:pt x="748" y="456"/>
                    <a:pt x="742" y="461"/>
                  </a:cubicBezTo>
                  <a:cubicBezTo>
                    <a:pt x="736" y="466"/>
                    <a:pt x="727" y="465"/>
                    <a:pt x="722" y="459"/>
                  </a:cubicBezTo>
                  <a:cubicBezTo>
                    <a:pt x="643" y="362"/>
                    <a:pt x="552" y="428"/>
                    <a:pt x="549" y="430"/>
                  </a:cubicBezTo>
                  <a:cubicBezTo>
                    <a:pt x="543" y="434"/>
                    <a:pt x="536" y="434"/>
                    <a:pt x="531" y="430"/>
                  </a:cubicBezTo>
                  <a:cubicBezTo>
                    <a:pt x="529" y="429"/>
                    <a:pt x="496" y="400"/>
                    <a:pt x="447" y="410"/>
                  </a:cubicBezTo>
                  <a:cubicBezTo>
                    <a:pt x="401" y="419"/>
                    <a:pt x="393" y="476"/>
                    <a:pt x="393" y="476"/>
                  </a:cubicBezTo>
                  <a:cubicBezTo>
                    <a:pt x="392" y="482"/>
                    <a:pt x="387" y="487"/>
                    <a:pt x="381" y="488"/>
                  </a:cubicBezTo>
                  <a:cubicBezTo>
                    <a:pt x="339" y="496"/>
                    <a:pt x="315" y="514"/>
                    <a:pt x="300" y="535"/>
                  </a:cubicBezTo>
                  <a:cubicBezTo>
                    <a:pt x="300" y="535"/>
                    <a:pt x="300" y="535"/>
                    <a:pt x="300" y="535"/>
                  </a:cubicBezTo>
                  <a:cubicBezTo>
                    <a:pt x="300" y="535"/>
                    <a:pt x="300" y="535"/>
                    <a:pt x="300" y="535"/>
                  </a:cubicBezTo>
                  <a:cubicBezTo>
                    <a:pt x="299" y="536"/>
                    <a:pt x="299" y="537"/>
                    <a:pt x="298" y="538"/>
                  </a:cubicBezTo>
                  <a:cubicBezTo>
                    <a:pt x="278" y="568"/>
                    <a:pt x="273" y="596"/>
                    <a:pt x="275" y="618"/>
                  </a:cubicBezTo>
                  <a:cubicBezTo>
                    <a:pt x="275" y="618"/>
                    <a:pt x="274" y="618"/>
                    <a:pt x="274" y="618"/>
                  </a:cubicBezTo>
                  <a:cubicBezTo>
                    <a:pt x="275" y="625"/>
                    <a:pt x="276" y="631"/>
                    <a:pt x="278" y="637"/>
                  </a:cubicBezTo>
                  <a:cubicBezTo>
                    <a:pt x="281" y="654"/>
                    <a:pt x="288" y="664"/>
                    <a:pt x="288" y="665"/>
                  </a:cubicBezTo>
                  <a:cubicBezTo>
                    <a:pt x="302" y="693"/>
                    <a:pt x="326" y="711"/>
                    <a:pt x="352" y="724"/>
                  </a:cubicBezTo>
                  <a:cubicBezTo>
                    <a:pt x="352" y="724"/>
                    <a:pt x="352" y="724"/>
                    <a:pt x="352" y="724"/>
                  </a:cubicBezTo>
                  <a:cubicBezTo>
                    <a:pt x="352" y="724"/>
                    <a:pt x="418" y="758"/>
                    <a:pt x="552" y="768"/>
                  </a:cubicBezTo>
                  <a:cubicBezTo>
                    <a:pt x="558" y="768"/>
                    <a:pt x="565" y="769"/>
                    <a:pt x="571" y="769"/>
                  </a:cubicBezTo>
                  <a:cubicBezTo>
                    <a:pt x="571" y="769"/>
                    <a:pt x="570" y="769"/>
                    <a:pt x="570" y="769"/>
                  </a:cubicBezTo>
                  <a:cubicBezTo>
                    <a:pt x="570" y="769"/>
                    <a:pt x="570" y="769"/>
                    <a:pt x="570" y="769"/>
                  </a:cubicBezTo>
                  <a:cubicBezTo>
                    <a:pt x="606" y="770"/>
                    <a:pt x="643" y="762"/>
                    <a:pt x="668" y="733"/>
                  </a:cubicBezTo>
                  <a:cubicBezTo>
                    <a:pt x="682" y="710"/>
                    <a:pt x="687" y="689"/>
                    <a:pt x="681" y="675"/>
                  </a:cubicBezTo>
                  <a:cubicBezTo>
                    <a:pt x="675" y="658"/>
                    <a:pt x="659" y="652"/>
                    <a:pt x="659" y="652"/>
                  </a:cubicBezTo>
                  <a:cubicBezTo>
                    <a:pt x="651" y="649"/>
                    <a:pt x="648" y="641"/>
                    <a:pt x="650" y="634"/>
                  </a:cubicBezTo>
                  <a:cubicBezTo>
                    <a:pt x="653" y="627"/>
                    <a:pt x="661" y="623"/>
                    <a:pt x="668" y="625"/>
                  </a:cubicBezTo>
                  <a:cubicBezTo>
                    <a:pt x="669" y="626"/>
                    <a:pt x="698" y="636"/>
                    <a:pt x="708" y="665"/>
                  </a:cubicBezTo>
                  <a:cubicBezTo>
                    <a:pt x="717" y="689"/>
                    <a:pt x="711" y="717"/>
                    <a:pt x="692" y="749"/>
                  </a:cubicBezTo>
                  <a:cubicBezTo>
                    <a:pt x="691" y="749"/>
                    <a:pt x="691" y="750"/>
                    <a:pt x="691" y="750"/>
                  </a:cubicBezTo>
                  <a:cubicBezTo>
                    <a:pt x="655" y="793"/>
                    <a:pt x="601" y="800"/>
                    <a:pt x="556" y="797"/>
                  </a:cubicBezTo>
                  <a:cubicBezTo>
                    <a:pt x="530" y="795"/>
                    <a:pt x="507" y="789"/>
                    <a:pt x="491" y="785"/>
                  </a:cubicBezTo>
                  <a:cubicBezTo>
                    <a:pt x="524" y="857"/>
                    <a:pt x="598" y="891"/>
                    <a:pt x="677" y="895"/>
                  </a:cubicBezTo>
                  <a:cubicBezTo>
                    <a:pt x="769" y="899"/>
                    <a:pt x="787" y="830"/>
                    <a:pt x="787" y="830"/>
                  </a:cubicBezTo>
                  <a:cubicBezTo>
                    <a:pt x="911" y="781"/>
                    <a:pt x="884" y="656"/>
                    <a:pt x="884" y="656"/>
                  </a:cubicBezTo>
                  <a:cubicBezTo>
                    <a:pt x="936" y="648"/>
                    <a:pt x="1005" y="590"/>
                    <a:pt x="1001" y="474"/>
                  </a:cubicBezTo>
                  <a:close/>
                </a:path>
              </a:pathLst>
            </a:custGeom>
            <a:grpFill/>
            <a:ln>
              <a:noFill/>
            </a:ln>
          </p:spPr>
          <p:txBody>
            <a:bodyPr vert="horz" wrap="square" lIns="91435" tIns="45718" rIns="91435" bIns="45718" numCol="1" anchor="t" anchorCtr="0" compatLnSpc="1"/>
            <a:lstStyle/>
            <a:p>
              <a:pPr algn="just" defTabSz="866775" fontAlgn="base">
                <a:lnSpc>
                  <a:spcPct val="120000"/>
                </a:lnSpc>
              </a:pPr>
              <a:endParaRPr lang="id-ID" sz="760" dirty="0">
                <a:solidFill>
                  <a:prstClr val="black"/>
                </a:solidFill>
                <a:latin typeface="Arial" panose="020B0604020202020204" pitchFamily="34" charset="0"/>
                <a:ea typeface="思源黑体 Normal" panose="020B0400000000000000" pitchFamily="34" charset="-122"/>
                <a:sym typeface="Arial" panose="020B0604020202020204" pitchFamily="34" charset="0"/>
              </a:endParaRPr>
            </a:p>
          </p:txBody>
        </p:sp>
      </p:grpSp>
      <p:grpSp>
        <p:nvGrpSpPr>
          <p:cNvPr id="29" name="组合 28"/>
          <p:cNvGrpSpPr/>
          <p:nvPr/>
        </p:nvGrpSpPr>
        <p:grpSpPr>
          <a:xfrm>
            <a:off x="5749504" y="1562664"/>
            <a:ext cx="5037249" cy="1123497"/>
            <a:chOff x="5971177" y="1605306"/>
            <a:chExt cx="5037249" cy="1123497"/>
          </a:xfrm>
        </p:grpSpPr>
        <p:sp>
          <p:nvSpPr>
            <p:cNvPr id="30" name="Oval 4"/>
            <p:cNvSpPr/>
            <p:nvPr/>
          </p:nvSpPr>
          <p:spPr>
            <a:xfrm>
              <a:off x="5971177" y="1812130"/>
              <a:ext cx="629655" cy="629655"/>
            </a:xfrm>
            <a:prstGeom prst="ellipse">
              <a:avLst/>
            </a:prstGeom>
            <a:solidFill>
              <a:schemeClr val="dk2"/>
            </a:solidFill>
            <a:ln>
              <a:noFill/>
            </a:ln>
            <a:effectLst>
              <a:outerShdw blurRad="76200" dir="18900000" sy="23000" kx="-1200000" algn="bl" rotWithShape="0">
                <a:schemeClr val="dk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866775" fontAlgn="base">
                <a:lnSpc>
                  <a:spcPct val="120000"/>
                </a:lnSpc>
              </a:pPr>
              <a:endParaRPr lang="en-US" sz="1325" dirty="0">
                <a:solidFill>
                  <a:prstClr val="white"/>
                </a:solidFill>
                <a:latin typeface="Arial" panose="020B0604020202020204" pitchFamily="34" charset="0"/>
                <a:ea typeface="思源黑体 Normal" panose="020B0400000000000000" pitchFamily="34" charset="-122"/>
                <a:sym typeface="Arial" panose="020B0604020202020204" pitchFamily="34" charset="0"/>
              </a:endParaRPr>
            </a:p>
          </p:txBody>
        </p:sp>
        <p:sp>
          <p:nvSpPr>
            <p:cNvPr id="31" name="文本框 30"/>
            <p:cNvSpPr txBox="1"/>
            <p:nvPr/>
          </p:nvSpPr>
          <p:spPr>
            <a:xfrm>
              <a:off x="6600832" y="1949359"/>
              <a:ext cx="4407594" cy="779444"/>
            </a:xfrm>
            <a:prstGeom prst="rect">
              <a:avLst/>
            </a:prstGeom>
            <a:noFill/>
          </p:spPr>
          <p:txBody>
            <a:bodyPr wrap="square" rtlCol="0">
              <a:spAutoFit/>
            </a:bodyPr>
            <a:lstStyle/>
            <a:p>
              <a:pPr>
                <a:lnSpc>
                  <a:spcPts val="1800"/>
                </a:lnSpc>
              </a:pPr>
              <a:r>
                <a:rPr lang="zh-CN" altLang="en-US" sz="1400" dirty="0"/>
                <a:t>用户发起视频分享的行为遵循</a:t>
              </a:r>
              <a:r>
                <a:rPr lang="en-US" altLang="zh-CN" sz="1400" dirty="0" err="1"/>
                <a:t>Zipf</a:t>
              </a:r>
              <a:r>
                <a:rPr lang="zh-CN" altLang="en-US" sz="1400" dirty="0"/>
                <a:t>定律，大多数用户仅发起少量视频分享，而极少数活跃用户则发起大量视频分享。</a:t>
              </a:r>
              <a:endParaRPr kumimoji="0" lang="zh-CN" altLang="en-US" sz="1400" b="0" i="0" u="none" strike="noStrike" kern="1200" cap="none" spc="0" normalizeH="0" baseline="0" noProof="0" dirty="0">
                <a:ln>
                  <a:noFill/>
                </a:ln>
                <a:solidFill>
                  <a:schemeClr val="dk2"/>
                </a:solidFill>
                <a:effectLst/>
                <a:uLnTx/>
                <a:uFillTx/>
                <a:latin typeface="思源黑体 Normal" panose="020B0400000000000000" pitchFamily="34" charset="-122"/>
                <a:ea typeface="思源黑体 Normal" panose="020B0400000000000000" pitchFamily="34" charset="-122"/>
                <a:cs typeface="+mn-cs"/>
              </a:endParaRPr>
            </a:p>
          </p:txBody>
        </p:sp>
        <p:sp>
          <p:nvSpPr>
            <p:cNvPr id="32" name="文本框 31"/>
            <p:cNvSpPr txBox="1"/>
            <p:nvPr/>
          </p:nvSpPr>
          <p:spPr>
            <a:xfrm>
              <a:off x="6626554" y="1605306"/>
              <a:ext cx="26896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用户行为的</a:t>
              </a:r>
              <a:r>
                <a:rPr lang="en-US" altLang="zh-CN" dirty="0" err="1"/>
                <a:t>Zipf</a:t>
              </a:r>
              <a:r>
                <a:rPr lang="zh-CN" altLang="en-US" dirty="0"/>
                <a:t>分布</a:t>
              </a:r>
              <a:endParaRPr kumimoji="0" lang="zh-CN" altLang="en-US" b="1" i="0" u="none" strike="noStrike" kern="1200" cap="none" spc="400" normalizeH="0" baseline="0" noProof="0" dirty="0">
                <a:ln>
                  <a:noFill/>
                </a:ln>
                <a:solidFill>
                  <a:schemeClr val="tx1">
                    <a:lumMod val="75000"/>
                    <a:lumOff val="25000"/>
                  </a:schemeClr>
                </a:solidFill>
                <a:effectLst/>
                <a:uLnTx/>
                <a:uFillTx/>
                <a:latin typeface="思源黑体 Normal" panose="020B0400000000000000" pitchFamily="34" charset="-122"/>
                <a:ea typeface="思源黑体 Normal" panose="020B0400000000000000" pitchFamily="34" charset="-122"/>
                <a:cs typeface="+mn-cs"/>
              </a:endParaRPr>
            </a:p>
          </p:txBody>
        </p:sp>
      </p:grpSp>
      <p:pic>
        <p:nvPicPr>
          <p:cNvPr id="4" name="图片 3" descr="图示&#10;&#10;描述已自动生成">
            <a:extLst>
              <a:ext uri="{FF2B5EF4-FFF2-40B4-BE49-F238E27FC236}">
                <a16:creationId xmlns:a16="http://schemas.microsoft.com/office/drawing/2014/main" id="{07082137-BAB4-DE26-1882-60A42CB381E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45709" y="2772269"/>
            <a:ext cx="3824100" cy="38241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randombar(horizontal)">
                                          <p:cBhvr>
                                            <p:cTn id="7" dur="500"/>
                                            <p:tgtEl>
                                              <p:spTgt spid="2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ipe(down)">
                                          <p:cBhvr>
                                            <p:cTn id="11" dur="500"/>
                                            <p:tgtEl>
                                              <p:spTgt spid="24"/>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p:cTn id="15" dur="500" fill="hold"/>
                                            <p:tgtEl>
                                              <p:spTgt spid="26"/>
                                            </p:tgtEl>
                                            <p:attrNameLst>
                                              <p:attrName>ppt_w</p:attrName>
                                            </p:attrNameLst>
                                          </p:cBhvr>
                                          <p:tavLst>
                                            <p:tav tm="0">
                                              <p:val>
                                                <p:fltVal val="0"/>
                                              </p:val>
                                            </p:tav>
                                            <p:tav tm="100000">
                                              <p:val>
                                                <p:strVal val="#ppt_w"/>
                                              </p:val>
                                            </p:tav>
                                          </p:tavLst>
                                        </p:anim>
                                        <p:anim calcmode="lin" valueType="num">
                                          <p:cBhvr>
                                            <p:cTn id="16" dur="500" fill="hold"/>
                                            <p:tgtEl>
                                              <p:spTgt spid="26"/>
                                            </p:tgtEl>
                                            <p:attrNameLst>
                                              <p:attrName>ppt_h</p:attrName>
                                            </p:attrNameLst>
                                          </p:cBhvr>
                                          <p:tavLst>
                                            <p:tav tm="0">
                                              <p:val>
                                                <p:fltVal val="0"/>
                                              </p:val>
                                            </p:tav>
                                            <p:tav tm="100000">
                                              <p:val>
                                                <p:strVal val="#ppt_h"/>
                                              </p:val>
                                            </p:tav>
                                          </p:tavLst>
                                        </p:anim>
                                        <p:animEffect transition="in" filter="fade">
                                          <p:cBhvr>
                                            <p:cTn id="17" dur="500"/>
                                            <p:tgtEl>
                                              <p:spTgt spid="26"/>
                                            </p:tgtEl>
                                          </p:cBhvr>
                                        </p:animEffect>
                                      </p:childTnLst>
                                    </p:cTn>
                                  </p:par>
                                </p:childTnLst>
                              </p:cTn>
                            </p:par>
                            <p:par>
                              <p:cTn id="18" fill="hold">
                                <p:stCondLst>
                                  <p:cond delay="1500"/>
                                </p:stCondLst>
                                <p:childTnLst>
                                  <p:par>
                                    <p:cTn id="19" presetID="2" presetClass="entr" presetSubtype="2" fill="hold" nodeType="afterEffect" p14:presetBounceEnd="40000">
                                      <p:stCondLst>
                                        <p:cond delay="0"/>
                                      </p:stCondLst>
                                      <p:childTnLst>
                                        <p:set>
                                          <p:cBhvr>
                                            <p:cTn id="20" dur="1" fill="hold">
                                              <p:stCondLst>
                                                <p:cond delay="0"/>
                                              </p:stCondLst>
                                            </p:cTn>
                                            <p:tgtEl>
                                              <p:spTgt spid="29"/>
                                            </p:tgtEl>
                                            <p:attrNameLst>
                                              <p:attrName>style.visibility</p:attrName>
                                            </p:attrNameLst>
                                          </p:cBhvr>
                                          <p:to>
                                            <p:strVal val="visible"/>
                                          </p:to>
                                        </p:set>
                                        <p:anim calcmode="lin" valueType="num" p14:bounceEnd="40000">
                                          <p:cBhvr additive="base">
                                            <p:cTn id="21" dur="500" fill="hold"/>
                                            <p:tgtEl>
                                              <p:spTgt spid="29"/>
                                            </p:tgtEl>
                                            <p:attrNameLst>
                                              <p:attrName>ppt_x</p:attrName>
                                            </p:attrNameLst>
                                          </p:cBhvr>
                                          <p:tavLst>
                                            <p:tav tm="0">
                                              <p:val>
                                                <p:strVal val="1+#ppt_w/2"/>
                                              </p:val>
                                            </p:tav>
                                            <p:tav tm="100000">
                                              <p:val>
                                                <p:strVal val="#ppt_x"/>
                                              </p:val>
                                            </p:tav>
                                          </p:tavLst>
                                        </p:anim>
                                        <p:anim calcmode="lin" valueType="num" p14:bounceEnd="40000">
                                          <p:cBhvr additive="base">
                                            <p:cTn id="22" dur="5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randombar(horizontal)">
                                          <p:cBhvr>
                                            <p:cTn id="7" dur="500"/>
                                            <p:tgtEl>
                                              <p:spTgt spid="2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ipe(down)">
                                          <p:cBhvr>
                                            <p:cTn id="11" dur="500"/>
                                            <p:tgtEl>
                                              <p:spTgt spid="24"/>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p:cTn id="15" dur="500" fill="hold"/>
                                            <p:tgtEl>
                                              <p:spTgt spid="26"/>
                                            </p:tgtEl>
                                            <p:attrNameLst>
                                              <p:attrName>ppt_w</p:attrName>
                                            </p:attrNameLst>
                                          </p:cBhvr>
                                          <p:tavLst>
                                            <p:tav tm="0">
                                              <p:val>
                                                <p:fltVal val="0"/>
                                              </p:val>
                                            </p:tav>
                                            <p:tav tm="100000">
                                              <p:val>
                                                <p:strVal val="#ppt_w"/>
                                              </p:val>
                                            </p:tav>
                                          </p:tavLst>
                                        </p:anim>
                                        <p:anim calcmode="lin" valueType="num">
                                          <p:cBhvr>
                                            <p:cTn id="16" dur="500" fill="hold"/>
                                            <p:tgtEl>
                                              <p:spTgt spid="26"/>
                                            </p:tgtEl>
                                            <p:attrNameLst>
                                              <p:attrName>ppt_h</p:attrName>
                                            </p:attrNameLst>
                                          </p:cBhvr>
                                          <p:tavLst>
                                            <p:tav tm="0">
                                              <p:val>
                                                <p:fltVal val="0"/>
                                              </p:val>
                                            </p:tav>
                                            <p:tav tm="100000">
                                              <p:val>
                                                <p:strVal val="#ppt_h"/>
                                              </p:val>
                                            </p:tav>
                                          </p:tavLst>
                                        </p:anim>
                                        <p:animEffect transition="in" filter="fade">
                                          <p:cBhvr>
                                            <p:cTn id="17" dur="500"/>
                                            <p:tgtEl>
                                              <p:spTgt spid="26"/>
                                            </p:tgtEl>
                                          </p:cBhvr>
                                        </p:animEffect>
                                      </p:childTnLst>
                                    </p:cTn>
                                  </p:par>
                                </p:childTnLst>
                              </p:cTn>
                            </p:par>
                            <p:par>
                              <p:cTn id="18" fill="hold">
                                <p:stCondLst>
                                  <p:cond delay="1500"/>
                                </p:stCondLst>
                                <p:childTnLst>
                                  <p:par>
                                    <p:cTn id="19" presetID="2" presetClass="entr" presetSubtype="2" fill="hold" nodeType="afterEffect">
                                      <p:stCondLst>
                                        <p:cond delay="0"/>
                                      </p:stCondLst>
                                      <p:childTnLst>
                                        <p:set>
                                          <p:cBhvr>
                                            <p:cTn id="20" dur="1" fill="hold">
                                              <p:stCondLst>
                                                <p:cond delay="0"/>
                                              </p:stCondLst>
                                            </p:cTn>
                                            <p:tgtEl>
                                              <p:spTgt spid="29"/>
                                            </p:tgtEl>
                                            <p:attrNameLst>
                                              <p:attrName>style.visibility</p:attrName>
                                            </p:attrNameLst>
                                          </p:cBhvr>
                                          <p:to>
                                            <p:strVal val="visible"/>
                                          </p:to>
                                        </p:set>
                                        <p:anim calcmode="lin" valueType="num">
                                          <p:cBhvr additive="base">
                                            <p:cTn id="21" dur="500" fill="hold"/>
                                            <p:tgtEl>
                                              <p:spTgt spid="29"/>
                                            </p:tgtEl>
                                            <p:attrNameLst>
                                              <p:attrName>ppt_x</p:attrName>
                                            </p:attrNameLst>
                                          </p:cBhvr>
                                          <p:tavLst>
                                            <p:tav tm="0">
                                              <p:val>
                                                <p:strVal val="1+#ppt_w/2"/>
                                              </p:val>
                                            </p:tav>
                                            <p:tav tm="100000">
                                              <p:val>
                                                <p:strVal val="#ppt_x"/>
                                              </p:val>
                                            </p:tav>
                                          </p:tavLst>
                                        </p:anim>
                                        <p:anim calcmode="lin" valueType="num">
                                          <p:cBhvr additive="base">
                                            <p:cTn id="22" dur="500" fill="hold"/>
                                            <p:tgtEl>
                                              <p:spTgt spid="29"/>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2" fill="hold" nodeType="afterEffect">
                                      <p:stCondLst>
                                        <p:cond delay="0"/>
                                      </p:stCondLst>
                                      <p:childTnLst>
                                        <p:set>
                                          <p:cBhvr>
                                            <p:cTn id="25" dur="1" fill="hold">
                                              <p:stCondLst>
                                                <p:cond delay="0"/>
                                              </p:stCondLst>
                                            </p:cTn>
                                            <p:tgtEl>
                                              <p:spTgt spid="33"/>
                                            </p:tgtEl>
                                            <p:attrNameLst>
                                              <p:attrName>style.visibility</p:attrName>
                                            </p:attrNameLst>
                                          </p:cBhvr>
                                          <p:to>
                                            <p:strVal val="visible"/>
                                          </p:to>
                                        </p:set>
                                        <p:anim calcmode="lin" valueType="num">
                                          <p:cBhvr additive="base">
                                            <p:cTn id="26" dur="500" fill="hold"/>
                                            <p:tgtEl>
                                              <p:spTgt spid="33"/>
                                            </p:tgtEl>
                                            <p:attrNameLst>
                                              <p:attrName>ppt_x</p:attrName>
                                            </p:attrNameLst>
                                          </p:cBhvr>
                                          <p:tavLst>
                                            <p:tav tm="0">
                                              <p:val>
                                                <p:strVal val="1+#ppt_w/2"/>
                                              </p:val>
                                            </p:tav>
                                            <p:tav tm="100000">
                                              <p:val>
                                                <p:strVal val="#ppt_x"/>
                                              </p:val>
                                            </p:tav>
                                          </p:tavLst>
                                        </p:anim>
                                        <p:anim calcmode="lin" valueType="num">
                                          <p:cBhvr additive="base">
                                            <p:cTn id="27" dur="500" fill="hold"/>
                                            <p:tgtEl>
                                              <p:spTgt spid="33"/>
                                            </p:tgtEl>
                                            <p:attrNameLst>
                                              <p:attrName>ppt_y</p:attrName>
                                            </p:attrNameLst>
                                          </p:cBhvr>
                                          <p:tavLst>
                                            <p:tav tm="0">
                                              <p:val>
                                                <p:strVal val="#ppt_y"/>
                                              </p:val>
                                            </p:tav>
                                            <p:tav tm="100000">
                                              <p:val>
                                                <p:strVal val="#ppt_y"/>
                                              </p:val>
                                            </p:tav>
                                          </p:tavLst>
                                        </p:anim>
                                      </p:childTnLst>
                                    </p:cTn>
                                  </p:par>
                                </p:childTnLst>
                              </p:cTn>
                            </p:par>
                            <p:par>
                              <p:cTn id="28" fill="hold">
                                <p:stCondLst>
                                  <p:cond delay="2500"/>
                                </p:stCondLst>
                                <p:childTnLst>
                                  <p:par>
                                    <p:cTn id="29" presetID="2" presetClass="entr" presetSubtype="2" fill="hold" nodeType="afterEffect">
                                      <p:stCondLst>
                                        <p:cond delay="0"/>
                                      </p:stCondLst>
                                      <p:childTnLst>
                                        <p:set>
                                          <p:cBhvr>
                                            <p:cTn id="30" dur="1" fill="hold">
                                              <p:stCondLst>
                                                <p:cond delay="0"/>
                                              </p:stCondLst>
                                            </p:cTn>
                                            <p:tgtEl>
                                              <p:spTgt spid="37"/>
                                            </p:tgtEl>
                                            <p:attrNameLst>
                                              <p:attrName>style.visibility</p:attrName>
                                            </p:attrNameLst>
                                          </p:cBhvr>
                                          <p:to>
                                            <p:strVal val="visible"/>
                                          </p:to>
                                        </p:set>
                                        <p:anim calcmode="lin" valueType="num">
                                          <p:cBhvr additive="base">
                                            <p:cTn id="31" dur="500" fill="hold"/>
                                            <p:tgtEl>
                                              <p:spTgt spid="37"/>
                                            </p:tgtEl>
                                            <p:attrNameLst>
                                              <p:attrName>ppt_x</p:attrName>
                                            </p:attrNameLst>
                                          </p:cBhvr>
                                          <p:tavLst>
                                            <p:tav tm="0">
                                              <p:val>
                                                <p:strVal val="1+#ppt_w/2"/>
                                              </p:val>
                                            </p:tav>
                                            <p:tav tm="100000">
                                              <p:val>
                                                <p:strVal val="#ppt_x"/>
                                              </p:val>
                                            </p:tav>
                                          </p:tavLst>
                                        </p:anim>
                                        <p:anim calcmode="lin" valueType="num">
                                          <p:cBhvr additive="base">
                                            <p:cTn id="32" dur="500" fill="hold"/>
                                            <p:tgtEl>
                                              <p:spTgt spid="37"/>
                                            </p:tgtEl>
                                            <p:attrNameLst>
                                              <p:attrName>ppt_y</p:attrName>
                                            </p:attrNameLst>
                                          </p:cBhvr>
                                          <p:tavLst>
                                            <p:tav tm="0">
                                              <p:val>
                                                <p:strVal val="#ppt_y"/>
                                              </p:val>
                                            </p:tav>
                                            <p:tav tm="100000">
                                              <p:val>
                                                <p:strVal val="#ppt_y"/>
                                              </p:val>
                                            </p:tav>
                                          </p:tavLst>
                                        </p:anim>
                                      </p:childTnLst>
                                    </p:cTn>
                                  </p:par>
                                </p:childTnLst>
                              </p:cTn>
                            </p:par>
                            <p:par>
                              <p:cTn id="33" fill="hold">
                                <p:stCondLst>
                                  <p:cond delay="3000"/>
                                </p:stCondLst>
                                <p:childTnLst>
                                  <p:par>
                                    <p:cTn id="34" presetID="2" presetClass="entr" presetSubtype="2" fill="hold" nodeType="afterEffect">
                                      <p:stCondLst>
                                        <p:cond delay="0"/>
                                      </p:stCondLst>
                                      <p:childTnLst>
                                        <p:set>
                                          <p:cBhvr>
                                            <p:cTn id="35" dur="1" fill="hold">
                                              <p:stCondLst>
                                                <p:cond delay="0"/>
                                              </p:stCondLst>
                                            </p:cTn>
                                            <p:tgtEl>
                                              <p:spTgt spid="41"/>
                                            </p:tgtEl>
                                            <p:attrNameLst>
                                              <p:attrName>style.visibility</p:attrName>
                                            </p:attrNameLst>
                                          </p:cBhvr>
                                          <p:to>
                                            <p:strVal val="visible"/>
                                          </p:to>
                                        </p:set>
                                        <p:anim calcmode="lin" valueType="num">
                                          <p:cBhvr additive="base">
                                            <p:cTn id="36" dur="500" fill="hold"/>
                                            <p:tgtEl>
                                              <p:spTgt spid="41"/>
                                            </p:tgtEl>
                                            <p:attrNameLst>
                                              <p:attrName>ppt_x</p:attrName>
                                            </p:attrNameLst>
                                          </p:cBhvr>
                                          <p:tavLst>
                                            <p:tav tm="0">
                                              <p:val>
                                                <p:strVal val="1+#ppt_w/2"/>
                                              </p:val>
                                            </p:tav>
                                            <p:tav tm="100000">
                                              <p:val>
                                                <p:strVal val="#ppt_x"/>
                                              </p:val>
                                            </p:tav>
                                          </p:tavLst>
                                        </p:anim>
                                        <p:anim calcmode="lin" valueType="num">
                                          <p:cBhvr additive="base">
                                            <p:cTn id="37" dur="500" fill="hold"/>
                                            <p:tgtEl>
                                              <p:spTgt spid="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44127" y="237507"/>
            <a:ext cx="2339102" cy="461665"/>
          </a:xfrm>
          <a:prstGeom prst="rect">
            <a:avLst/>
          </a:prstGeom>
          <a:noFill/>
        </p:spPr>
        <p:txBody>
          <a:bodyPr wrap="none" rtlCol="0">
            <a:spAutoFit/>
          </a:bodyPr>
          <a:lstStyle/>
          <a:p>
            <a:r>
              <a:rPr lang="zh-CN" altLang="en-US" sz="2400" dirty="0">
                <a:solidFill>
                  <a:srgbClr val="FF0000"/>
                </a:solidFill>
              </a:rPr>
              <a:t>不同类型的用户</a:t>
            </a:r>
          </a:p>
        </p:txBody>
      </p:sp>
      <p:cxnSp>
        <p:nvCxnSpPr>
          <p:cNvPr id="45" name="直接连接符 44"/>
          <p:cNvCxnSpPr/>
          <p:nvPr/>
        </p:nvCxnSpPr>
        <p:spPr>
          <a:xfrm>
            <a:off x="2479756" y="3694101"/>
            <a:ext cx="0" cy="902029"/>
          </a:xfrm>
          <a:prstGeom prst="line">
            <a:avLst/>
          </a:prstGeom>
          <a:ln>
            <a:solidFill>
              <a:schemeClr val="dk2"/>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6" name="直接连接符 45"/>
          <p:cNvCxnSpPr>
            <a:cxnSpLocks/>
          </p:cNvCxnSpPr>
          <p:nvPr/>
        </p:nvCxnSpPr>
        <p:spPr>
          <a:xfrm>
            <a:off x="9583796" y="3694101"/>
            <a:ext cx="0" cy="902029"/>
          </a:xfrm>
          <a:prstGeom prst="line">
            <a:avLst/>
          </a:prstGeom>
          <a:ln>
            <a:solidFill>
              <a:schemeClr val="dk2"/>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0" name="直接连接符 59"/>
          <p:cNvCxnSpPr>
            <a:cxnSpLocks/>
          </p:cNvCxnSpPr>
          <p:nvPr/>
        </p:nvCxnSpPr>
        <p:spPr>
          <a:xfrm>
            <a:off x="6089579" y="2722391"/>
            <a:ext cx="0" cy="1058777"/>
          </a:xfrm>
          <a:prstGeom prst="line">
            <a:avLst/>
          </a:prstGeom>
          <a:ln>
            <a:solidFill>
              <a:schemeClr val="dk2"/>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p:nvPr/>
        </p:nvCxnSpPr>
        <p:spPr>
          <a:xfrm>
            <a:off x="1011555" y="3700145"/>
            <a:ext cx="10033635" cy="0"/>
          </a:xfrm>
          <a:prstGeom prst="straightConnector1">
            <a:avLst/>
          </a:prstGeom>
          <a:ln>
            <a:solidFill>
              <a:schemeClr val="dk2"/>
            </a:solidFill>
            <a:tailEnd type="triangle"/>
          </a:ln>
        </p:spPr>
        <p:style>
          <a:lnRef idx="1">
            <a:schemeClr val="accent1"/>
          </a:lnRef>
          <a:fillRef idx="0">
            <a:schemeClr val="accent1"/>
          </a:fillRef>
          <a:effectRef idx="0">
            <a:schemeClr val="accent1"/>
          </a:effectRef>
          <a:fontRef idx="minor">
            <a:schemeClr val="tx1"/>
          </a:fontRef>
        </p:style>
      </p:cxnSp>
      <p:sp>
        <p:nvSpPr>
          <p:cNvPr id="63" name="椭圆 62"/>
          <p:cNvSpPr/>
          <p:nvPr/>
        </p:nvSpPr>
        <p:spPr>
          <a:xfrm>
            <a:off x="2284498" y="3498844"/>
            <a:ext cx="390517" cy="390517"/>
          </a:xfrm>
          <a:prstGeom prst="ellipse">
            <a:avLst/>
          </a:prstGeom>
          <a:solidFill>
            <a:schemeClr val="dk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lumMod val="95000"/>
                  </a:schemeClr>
                </a:solidFill>
                <a:latin typeface="思源黑体 Light" panose="020B0300000000000000" pitchFamily="34" charset="-122"/>
                <a:ea typeface="思源黑体 Light" panose="020B0300000000000000" pitchFamily="34" charset="-122"/>
                <a:cs typeface="+mn-ea"/>
                <a:sym typeface="字魂35号-经典雅黑" panose="02000000000000000000" pitchFamily="2" charset="-122"/>
              </a:rPr>
              <a:t>1</a:t>
            </a:r>
          </a:p>
        </p:txBody>
      </p:sp>
      <p:sp>
        <p:nvSpPr>
          <p:cNvPr id="64" name="椭圆 63"/>
          <p:cNvSpPr/>
          <p:nvPr/>
        </p:nvSpPr>
        <p:spPr>
          <a:xfrm>
            <a:off x="5894321" y="3498843"/>
            <a:ext cx="390517" cy="390517"/>
          </a:xfrm>
          <a:prstGeom prst="ellipse">
            <a:avLst/>
          </a:prstGeom>
          <a:solidFill>
            <a:schemeClr val="dk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lumMod val="95000"/>
                  </a:schemeClr>
                </a:solidFill>
                <a:latin typeface="思源黑体 Light" panose="020B0300000000000000" pitchFamily="34" charset="-122"/>
                <a:ea typeface="思源黑体 Light" panose="020B0300000000000000" pitchFamily="34" charset="-122"/>
                <a:cs typeface="+mn-ea"/>
                <a:sym typeface="字魂35号-经典雅黑" panose="02000000000000000000" pitchFamily="2" charset="-122"/>
              </a:rPr>
              <a:t>2</a:t>
            </a:r>
          </a:p>
        </p:txBody>
      </p:sp>
      <p:sp>
        <p:nvSpPr>
          <p:cNvPr id="65" name="椭圆 64"/>
          <p:cNvSpPr/>
          <p:nvPr/>
        </p:nvSpPr>
        <p:spPr>
          <a:xfrm>
            <a:off x="9388538" y="3498843"/>
            <a:ext cx="390517" cy="390517"/>
          </a:xfrm>
          <a:prstGeom prst="ellipse">
            <a:avLst/>
          </a:prstGeom>
          <a:solidFill>
            <a:schemeClr val="dk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lumMod val="95000"/>
                  </a:schemeClr>
                </a:solidFill>
                <a:latin typeface="思源黑体 Light" panose="020B0300000000000000" pitchFamily="34" charset="-122"/>
                <a:ea typeface="思源黑体 Light" panose="020B0300000000000000" pitchFamily="34" charset="-122"/>
                <a:cs typeface="+mn-ea"/>
                <a:sym typeface="字魂35号-经典雅黑" panose="02000000000000000000" pitchFamily="2" charset="-122"/>
              </a:rPr>
              <a:t>3</a:t>
            </a:r>
          </a:p>
        </p:txBody>
      </p:sp>
      <p:sp>
        <p:nvSpPr>
          <p:cNvPr id="67" name="椭圆 66"/>
          <p:cNvSpPr/>
          <p:nvPr/>
        </p:nvSpPr>
        <p:spPr>
          <a:xfrm>
            <a:off x="2110105" y="4827270"/>
            <a:ext cx="738505" cy="738505"/>
          </a:xfrm>
          <a:prstGeom prst="ellipse">
            <a:avLst/>
          </a:prstGeom>
          <a:noFill/>
          <a:ln w="28575">
            <a:solidFill>
              <a:schemeClr val="dk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latin typeface="思源黑体 Light" panose="020B0300000000000000" pitchFamily="34" charset="-122"/>
              <a:ea typeface="思源黑体 Light" panose="020B0300000000000000" pitchFamily="34" charset="-122"/>
              <a:cs typeface="+mn-ea"/>
              <a:sym typeface="字魂35号-经典雅黑" panose="02000000000000000000" pitchFamily="2" charset="-122"/>
            </a:endParaRPr>
          </a:p>
        </p:txBody>
      </p:sp>
      <p:sp>
        <p:nvSpPr>
          <p:cNvPr id="68" name="椭圆 67"/>
          <p:cNvSpPr/>
          <p:nvPr/>
        </p:nvSpPr>
        <p:spPr>
          <a:xfrm>
            <a:off x="5719738" y="1806575"/>
            <a:ext cx="738505" cy="738505"/>
          </a:xfrm>
          <a:prstGeom prst="ellipse">
            <a:avLst/>
          </a:prstGeom>
          <a:noFill/>
          <a:ln w="28575">
            <a:solidFill>
              <a:schemeClr val="dk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latin typeface="思源黑体 Light" panose="020B0300000000000000" pitchFamily="34" charset="-122"/>
              <a:ea typeface="思源黑体 Light" panose="020B0300000000000000" pitchFamily="34" charset="-122"/>
              <a:cs typeface="+mn-ea"/>
              <a:sym typeface="字魂35号-经典雅黑" panose="02000000000000000000" pitchFamily="2" charset="-122"/>
            </a:endParaRPr>
          </a:p>
        </p:txBody>
      </p:sp>
      <p:sp>
        <p:nvSpPr>
          <p:cNvPr id="70" name="椭圆 69"/>
          <p:cNvSpPr/>
          <p:nvPr/>
        </p:nvSpPr>
        <p:spPr>
          <a:xfrm>
            <a:off x="9242340" y="4827270"/>
            <a:ext cx="738505" cy="738505"/>
          </a:xfrm>
          <a:prstGeom prst="ellipse">
            <a:avLst/>
          </a:prstGeom>
          <a:noFill/>
          <a:ln w="28575">
            <a:solidFill>
              <a:schemeClr val="dk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latin typeface="思源黑体 Light" panose="020B0300000000000000" pitchFamily="34" charset="-122"/>
              <a:ea typeface="思源黑体 Light" panose="020B0300000000000000" pitchFamily="34" charset="-122"/>
              <a:cs typeface="+mn-ea"/>
              <a:sym typeface="字魂35号-经典雅黑" panose="02000000000000000000" pitchFamily="2" charset="-122"/>
            </a:endParaRPr>
          </a:p>
        </p:txBody>
      </p:sp>
      <p:grpSp>
        <p:nvGrpSpPr>
          <p:cNvPr id="71" name="组合 70"/>
          <p:cNvGrpSpPr/>
          <p:nvPr/>
        </p:nvGrpSpPr>
        <p:grpSpPr>
          <a:xfrm>
            <a:off x="2270125" y="5028568"/>
            <a:ext cx="368300" cy="336598"/>
            <a:chOff x="8415" y="6739"/>
            <a:chExt cx="560" cy="493"/>
          </a:xfrm>
          <a:solidFill>
            <a:srgbClr val="44546A"/>
          </a:solidFill>
        </p:grpSpPr>
        <p:sp>
          <p:nvSpPr>
            <p:cNvPr id="72" name="Freeform14"/>
            <p:cNvSpPr/>
            <p:nvPr/>
          </p:nvSpPr>
          <p:spPr bwMode="auto">
            <a:xfrm>
              <a:off x="8466" y="6761"/>
              <a:ext cx="209" cy="450"/>
            </a:xfrm>
            <a:custGeom>
              <a:avLst/>
              <a:gdLst>
                <a:gd name="T0" fmla="*/ 52 w 59"/>
                <a:gd name="T1" fmla="*/ 5 h 126"/>
                <a:gd name="T2" fmla="*/ 9 w 59"/>
                <a:gd name="T3" fmla="*/ 38 h 126"/>
                <a:gd name="T4" fmla="*/ 0 w 59"/>
                <a:gd name="T5" fmla="*/ 39 h 126"/>
                <a:gd name="T6" fmla="*/ 0 w 59"/>
                <a:gd name="T7" fmla="*/ 86 h 126"/>
                <a:gd name="T8" fmla="*/ 9 w 59"/>
                <a:gd name="T9" fmla="*/ 88 h 126"/>
                <a:gd name="T10" fmla="*/ 51 w 59"/>
                <a:gd name="T11" fmla="*/ 119 h 126"/>
                <a:gd name="T12" fmla="*/ 59 w 59"/>
                <a:gd name="T13" fmla="*/ 119 h 126"/>
                <a:gd name="T14" fmla="*/ 59 w 59"/>
                <a:gd name="T15" fmla="*/ 5 h 126"/>
                <a:gd name="T16" fmla="*/ 52 w 59"/>
                <a:gd name="T17" fmla="*/ 5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26">
                  <a:moveTo>
                    <a:pt x="52" y="5"/>
                  </a:moveTo>
                  <a:cubicBezTo>
                    <a:pt x="9" y="38"/>
                    <a:pt x="9" y="38"/>
                    <a:pt x="9" y="38"/>
                  </a:cubicBezTo>
                  <a:cubicBezTo>
                    <a:pt x="9" y="38"/>
                    <a:pt x="5" y="38"/>
                    <a:pt x="0" y="39"/>
                  </a:cubicBezTo>
                  <a:cubicBezTo>
                    <a:pt x="0" y="86"/>
                    <a:pt x="0" y="86"/>
                    <a:pt x="0" y="86"/>
                  </a:cubicBezTo>
                  <a:cubicBezTo>
                    <a:pt x="5" y="87"/>
                    <a:pt x="9" y="88"/>
                    <a:pt x="9" y="88"/>
                  </a:cubicBezTo>
                  <a:cubicBezTo>
                    <a:pt x="51" y="119"/>
                    <a:pt x="51" y="119"/>
                    <a:pt x="51" y="119"/>
                  </a:cubicBezTo>
                  <a:cubicBezTo>
                    <a:pt x="51" y="119"/>
                    <a:pt x="59" y="126"/>
                    <a:pt x="59" y="119"/>
                  </a:cubicBezTo>
                  <a:cubicBezTo>
                    <a:pt x="59" y="112"/>
                    <a:pt x="59" y="11"/>
                    <a:pt x="59" y="5"/>
                  </a:cubicBezTo>
                  <a:cubicBezTo>
                    <a:pt x="59" y="0"/>
                    <a:pt x="52" y="5"/>
                    <a:pt x="52" y="5"/>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lumMod val="75000"/>
                    <a:lumOff val="25000"/>
                  </a:schemeClr>
                </a:solidFill>
                <a:effectLst/>
                <a:uLnTx/>
                <a:uFillTx/>
                <a:latin typeface="思源黑体 Light" panose="020B0300000000000000" pitchFamily="34" charset="-122"/>
                <a:ea typeface="思源黑体 Light" panose="020B0300000000000000" pitchFamily="34" charset="-122"/>
                <a:sym typeface="字魂35号-经典雅黑" panose="02000000000000000000" pitchFamily="2" charset="-122"/>
              </a:endParaRPr>
            </a:p>
          </p:txBody>
        </p:sp>
        <p:sp>
          <p:nvSpPr>
            <p:cNvPr id="73" name="Freeform15"/>
            <p:cNvSpPr/>
            <p:nvPr/>
          </p:nvSpPr>
          <p:spPr bwMode="auto">
            <a:xfrm>
              <a:off x="8415" y="6908"/>
              <a:ext cx="29" cy="158"/>
            </a:xfrm>
            <a:custGeom>
              <a:avLst/>
              <a:gdLst>
                <a:gd name="T0" fmla="*/ 0 w 8"/>
                <a:gd name="T1" fmla="*/ 8 h 44"/>
                <a:gd name="T2" fmla="*/ 0 w 8"/>
                <a:gd name="T3" fmla="*/ 38 h 44"/>
                <a:gd name="T4" fmla="*/ 8 w 8"/>
                <a:gd name="T5" fmla="*/ 44 h 44"/>
                <a:gd name="T6" fmla="*/ 8 w 8"/>
                <a:gd name="T7" fmla="*/ 0 h 44"/>
                <a:gd name="T8" fmla="*/ 0 w 8"/>
                <a:gd name="T9" fmla="*/ 8 h 44"/>
              </a:gdLst>
              <a:ahLst/>
              <a:cxnLst>
                <a:cxn ang="0">
                  <a:pos x="T0" y="T1"/>
                </a:cxn>
                <a:cxn ang="0">
                  <a:pos x="T2" y="T3"/>
                </a:cxn>
                <a:cxn ang="0">
                  <a:pos x="T4" y="T5"/>
                </a:cxn>
                <a:cxn ang="0">
                  <a:pos x="T6" y="T7"/>
                </a:cxn>
                <a:cxn ang="0">
                  <a:pos x="T8" y="T9"/>
                </a:cxn>
              </a:cxnLst>
              <a:rect l="0" t="0" r="r" b="b"/>
              <a:pathLst>
                <a:path w="8" h="44">
                  <a:moveTo>
                    <a:pt x="0" y="8"/>
                  </a:moveTo>
                  <a:cubicBezTo>
                    <a:pt x="0" y="16"/>
                    <a:pt x="0" y="32"/>
                    <a:pt x="0" y="38"/>
                  </a:cubicBezTo>
                  <a:cubicBezTo>
                    <a:pt x="0" y="40"/>
                    <a:pt x="4" y="42"/>
                    <a:pt x="8" y="44"/>
                  </a:cubicBezTo>
                  <a:cubicBezTo>
                    <a:pt x="8" y="0"/>
                    <a:pt x="8" y="0"/>
                    <a:pt x="8" y="0"/>
                  </a:cubicBezTo>
                  <a:cubicBezTo>
                    <a:pt x="4" y="2"/>
                    <a:pt x="0" y="4"/>
                    <a:pt x="0" y="8"/>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lumMod val="75000"/>
                    <a:lumOff val="25000"/>
                  </a:schemeClr>
                </a:solidFill>
                <a:effectLst/>
                <a:uLnTx/>
                <a:uFillTx/>
                <a:latin typeface="思源黑体 Light" panose="020B0300000000000000" pitchFamily="34" charset="-122"/>
                <a:ea typeface="思源黑体 Light" panose="020B0300000000000000" pitchFamily="34" charset="-122"/>
                <a:sym typeface="字魂35号-经典雅黑" panose="02000000000000000000" pitchFamily="2" charset="-122"/>
              </a:endParaRPr>
            </a:p>
          </p:txBody>
        </p:sp>
        <p:sp>
          <p:nvSpPr>
            <p:cNvPr id="74" name="Freeform16"/>
            <p:cNvSpPr/>
            <p:nvPr/>
          </p:nvSpPr>
          <p:spPr bwMode="auto">
            <a:xfrm>
              <a:off x="8726" y="6862"/>
              <a:ext cx="83" cy="246"/>
            </a:xfrm>
            <a:custGeom>
              <a:avLst/>
              <a:gdLst>
                <a:gd name="T0" fmla="*/ 10 w 23"/>
                <a:gd name="T1" fmla="*/ 2 h 69"/>
                <a:gd name="T2" fmla="*/ 2 w 23"/>
                <a:gd name="T3" fmla="*/ 2 h 69"/>
                <a:gd name="T4" fmla="*/ 2 w 23"/>
                <a:gd name="T5" fmla="*/ 10 h 69"/>
                <a:gd name="T6" fmla="*/ 12 w 23"/>
                <a:gd name="T7" fmla="*/ 35 h 69"/>
                <a:gd name="T8" fmla="*/ 2 w 23"/>
                <a:gd name="T9" fmla="*/ 60 h 69"/>
                <a:gd name="T10" fmla="*/ 2 w 23"/>
                <a:gd name="T11" fmla="*/ 67 h 69"/>
                <a:gd name="T12" fmla="*/ 6 w 23"/>
                <a:gd name="T13" fmla="*/ 69 h 69"/>
                <a:gd name="T14" fmla="*/ 10 w 23"/>
                <a:gd name="T15" fmla="*/ 67 h 69"/>
                <a:gd name="T16" fmla="*/ 23 w 23"/>
                <a:gd name="T17" fmla="*/ 35 h 69"/>
                <a:gd name="T18" fmla="*/ 10 w 23"/>
                <a:gd name="T19" fmla="*/ 2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69">
                  <a:moveTo>
                    <a:pt x="10" y="2"/>
                  </a:moveTo>
                  <a:cubicBezTo>
                    <a:pt x="7" y="0"/>
                    <a:pt x="4" y="0"/>
                    <a:pt x="2" y="2"/>
                  </a:cubicBezTo>
                  <a:cubicBezTo>
                    <a:pt x="0" y="4"/>
                    <a:pt x="0" y="8"/>
                    <a:pt x="2" y="10"/>
                  </a:cubicBezTo>
                  <a:cubicBezTo>
                    <a:pt x="9" y="17"/>
                    <a:pt x="12" y="26"/>
                    <a:pt x="12" y="35"/>
                  </a:cubicBezTo>
                  <a:cubicBezTo>
                    <a:pt x="12" y="44"/>
                    <a:pt x="9" y="53"/>
                    <a:pt x="2" y="60"/>
                  </a:cubicBezTo>
                  <a:cubicBezTo>
                    <a:pt x="0" y="62"/>
                    <a:pt x="0" y="65"/>
                    <a:pt x="2" y="67"/>
                  </a:cubicBezTo>
                  <a:cubicBezTo>
                    <a:pt x="3" y="68"/>
                    <a:pt x="4" y="69"/>
                    <a:pt x="6" y="69"/>
                  </a:cubicBezTo>
                  <a:cubicBezTo>
                    <a:pt x="7" y="69"/>
                    <a:pt x="9" y="68"/>
                    <a:pt x="10" y="67"/>
                  </a:cubicBezTo>
                  <a:cubicBezTo>
                    <a:pt x="19" y="58"/>
                    <a:pt x="23" y="47"/>
                    <a:pt x="23" y="35"/>
                  </a:cubicBezTo>
                  <a:cubicBezTo>
                    <a:pt x="23" y="23"/>
                    <a:pt x="19" y="11"/>
                    <a:pt x="10" y="2"/>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lumMod val="75000"/>
                    <a:lumOff val="25000"/>
                  </a:schemeClr>
                </a:solidFill>
                <a:effectLst/>
                <a:uLnTx/>
                <a:uFillTx/>
                <a:latin typeface="思源黑体 Light" panose="020B0300000000000000" pitchFamily="34" charset="-122"/>
                <a:ea typeface="思源黑体 Light" panose="020B0300000000000000" pitchFamily="34" charset="-122"/>
                <a:sym typeface="字魂35号-经典雅黑" panose="02000000000000000000" pitchFamily="2" charset="-122"/>
              </a:endParaRPr>
            </a:p>
          </p:txBody>
        </p:sp>
        <p:sp>
          <p:nvSpPr>
            <p:cNvPr id="75" name="Freeform17"/>
            <p:cNvSpPr/>
            <p:nvPr/>
          </p:nvSpPr>
          <p:spPr bwMode="auto">
            <a:xfrm flipV="1">
              <a:off x="8777" y="6801"/>
              <a:ext cx="110" cy="367"/>
            </a:xfrm>
            <a:custGeom>
              <a:avLst/>
              <a:gdLst>
                <a:gd name="T0" fmla="*/ 10 w 31"/>
                <a:gd name="T1" fmla="*/ 2 h 103"/>
                <a:gd name="T2" fmla="*/ 3 w 31"/>
                <a:gd name="T3" fmla="*/ 2 h 103"/>
                <a:gd name="T4" fmla="*/ 3 w 31"/>
                <a:gd name="T5" fmla="*/ 10 h 103"/>
                <a:gd name="T6" fmla="*/ 20 w 31"/>
                <a:gd name="T7" fmla="*/ 52 h 103"/>
                <a:gd name="T8" fmla="*/ 3 w 31"/>
                <a:gd name="T9" fmla="*/ 94 h 103"/>
                <a:gd name="T10" fmla="*/ 3 w 31"/>
                <a:gd name="T11" fmla="*/ 102 h 103"/>
                <a:gd name="T12" fmla="*/ 6 w 31"/>
                <a:gd name="T13" fmla="*/ 103 h 103"/>
                <a:gd name="T14" fmla="*/ 10 w 31"/>
                <a:gd name="T15" fmla="*/ 102 h 103"/>
                <a:gd name="T16" fmla="*/ 31 w 31"/>
                <a:gd name="T17" fmla="*/ 52 h 103"/>
                <a:gd name="T18" fmla="*/ 10 w 31"/>
                <a:gd name="T19" fmla="*/ 2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103">
                  <a:moveTo>
                    <a:pt x="10" y="2"/>
                  </a:moveTo>
                  <a:cubicBezTo>
                    <a:pt x="8" y="0"/>
                    <a:pt x="5" y="0"/>
                    <a:pt x="3" y="2"/>
                  </a:cubicBezTo>
                  <a:cubicBezTo>
                    <a:pt x="0" y="4"/>
                    <a:pt x="0" y="8"/>
                    <a:pt x="3" y="10"/>
                  </a:cubicBezTo>
                  <a:cubicBezTo>
                    <a:pt x="14" y="21"/>
                    <a:pt x="20" y="37"/>
                    <a:pt x="20" y="52"/>
                  </a:cubicBezTo>
                  <a:cubicBezTo>
                    <a:pt x="20" y="67"/>
                    <a:pt x="14" y="82"/>
                    <a:pt x="3" y="94"/>
                  </a:cubicBezTo>
                  <a:cubicBezTo>
                    <a:pt x="0" y="96"/>
                    <a:pt x="0" y="100"/>
                    <a:pt x="3" y="102"/>
                  </a:cubicBezTo>
                  <a:cubicBezTo>
                    <a:pt x="4" y="103"/>
                    <a:pt x="5" y="103"/>
                    <a:pt x="6" y="103"/>
                  </a:cubicBezTo>
                  <a:cubicBezTo>
                    <a:pt x="8" y="103"/>
                    <a:pt x="9" y="103"/>
                    <a:pt x="10" y="102"/>
                  </a:cubicBezTo>
                  <a:cubicBezTo>
                    <a:pt x="24" y="88"/>
                    <a:pt x="31" y="70"/>
                    <a:pt x="31" y="52"/>
                  </a:cubicBezTo>
                  <a:cubicBezTo>
                    <a:pt x="31" y="34"/>
                    <a:pt x="24" y="16"/>
                    <a:pt x="10" y="2"/>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lumMod val="75000"/>
                    <a:lumOff val="25000"/>
                  </a:schemeClr>
                </a:solidFill>
                <a:effectLst/>
                <a:uLnTx/>
                <a:uFillTx/>
                <a:latin typeface="思源黑体 Light" panose="020B0300000000000000" pitchFamily="34" charset="-122"/>
                <a:ea typeface="思源黑体 Light" panose="020B0300000000000000" pitchFamily="34" charset="-122"/>
                <a:sym typeface="字魂35号-经典雅黑" panose="02000000000000000000" pitchFamily="2" charset="-122"/>
              </a:endParaRPr>
            </a:p>
          </p:txBody>
        </p:sp>
        <p:sp>
          <p:nvSpPr>
            <p:cNvPr id="76" name="Freeform18"/>
            <p:cNvSpPr/>
            <p:nvPr/>
          </p:nvSpPr>
          <p:spPr bwMode="auto">
            <a:xfrm>
              <a:off x="8841" y="6739"/>
              <a:ext cx="134" cy="493"/>
            </a:xfrm>
            <a:custGeom>
              <a:avLst/>
              <a:gdLst>
                <a:gd name="T0" fmla="*/ 10 w 38"/>
                <a:gd name="T1" fmla="*/ 2 h 138"/>
                <a:gd name="T2" fmla="*/ 2 w 38"/>
                <a:gd name="T3" fmla="*/ 2 h 138"/>
                <a:gd name="T4" fmla="*/ 2 w 38"/>
                <a:gd name="T5" fmla="*/ 9 h 138"/>
                <a:gd name="T6" fmla="*/ 27 w 38"/>
                <a:gd name="T7" fmla="*/ 69 h 138"/>
                <a:gd name="T8" fmla="*/ 2 w 38"/>
                <a:gd name="T9" fmla="*/ 128 h 138"/>
                <a:gd name="T10" fmla="*/ 2 w 38"/>
                <a:gd name="T11" fmla="*/ 136 h 138"/>
                <a:gd name="T12" fmla="*/ 6 w 38"/>
                <a:gd name="T13" fmla="*/ 138 h 138"/>
                <a:gd name="T14" fmla="*/ 10 w 38"/>
                <a:gd name="T15" fmla="*/ 136 h 138"/>
                <a:gd name="T16" fmla="*/ 38 w 38"/>
                <a:gd name="T17" fmla="*/ 69 h 138"/>
                <a:gd name="T18" fmla="*/ 10 w 38"/>
                <a:gd name="T19" fmla="*/ 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138">
                  <a:moveTo>
                    <a:pt x="10" y="2"/>
                  </a:moveTo>
                  <a:cubicBezTo>
                    <a:pt x="8" y="0"/>
                    <a:pt x="5" y="0"/>
                    <a:pt x="2" y="2"/>
                  </a:cubicBezTo>
                  <a:cubicBezTo>
                    <a:pt x="0" y="4"/>
                    <a:pt x="0" y="7"/>
                    <a:pt x="2" y="9"/>
                  </a:cubicBezTo>
                  <a:cubicBezTo>
                    <a:pt x="19" y="26"/>
                    <a:pt x="27" y="47"/>
                    <a:pt x="27" y="69"/>
                  </a:cubicBezTo>
                  <a:cubicBezTo>
                    <a:pt x="27" y="90"/>
                    <a:pt x="19" y="112"/>
                    <a:pt x="2" y="128"/>
                  </a:cubicBezTo>
                  <a:cubicBezTo>
                    <a:pt x="0" y="130"/>
                    <a:pt x="0" y="134"/>
                    <a:pt x="2" y="136"/>
                  </a:cubicBezTo>
                  <a:cubicBezTo>
                    <a:pt x="4" y="137"/>
                    <a:pt x="5" y="138"/>
                    <a:pt x="6" y="138"/>
                  </a:cubicBezTo>
                  <a:cubicBezTo>
                    <a:pt x="8" y="138"/>
                    <a:pt x="9" y="137"/>
                    <a:pt x="10" y="136"/>
                  </a:cubicBezTo>
                  <a:cubicBezTo>
                    <a:pt x="29" y="117"/>
                    <a:pt x="38" y="93"/>
                    <a:pt x="38" y="69"/>
                  </a:cubicBezTo>
                  <a:cubicBezTo>
                    <a:pt x="38" y="45"/>
                    <a:pt x="29" y="20"/>
                    <a:pt x="10" y="2"/>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lumMod val="75000"/>
                    <a:lumOff val="25000"/>
                  </a:schemeClr>
                </a:solidFill>
                <a:effectLst/>
                <a:uLnTx/>
                <a:uFillTx/>
                <a:latin typeface="思源黑体 Light" panose="020B0300000000000000" pitchFamily="34" charset="-122"/>
                <a:ea typeface="思源黑体 Light" panose="020B0300000000000000" pitchFamily="34" charset="-122"/>
                <a:sym typeface="字魂35号-经典雅黑" panose="02000000000000000000" pitchFamily="2" charset="-122"/>
              </a:endParaRPr>
            </a:p>
          </p:txBody>
        </p:sp>
      </p:grpSp>
      <p:sp>
        <p:nvSpPr>
          <p:cNvPr id="77" name="Freeform 250"/>
          <p:cNvSpPr>
            <a:spLocks noEditPoints="1"/>
          </p:cNvSpPr>
          <p:nvPr/>
        </p:nvSpPr>
        <p:spPr bwMode="auto">
          <a:xfrm>
            <a:off x="5894387" y="1981200"/>
            <a:ext cx="403225" cy="388938"/>
          </a:xfrm>
          <a:custGeom>
            <a:avLst/>
            <a:gdLst>
              <a:gd name="T0" fmla="*/ 19 w 229"/>
              <a:gd name="T1" fmla="*/ 0 h 217"/>
              <a:gd name="T2" fmla="*/ 209 w 229"/>
              <a:gd name="T3" fmla="*/ 0 h 217"/>
              <a:gd name="T4" fmla="*/ 229 w 229"/>
              <a:gd name="T5" fmla="*/ 20 h 217"/>
              <a:gd name="T6" fmla="*/ 229 w 229"/>
              <a:gd name="T7" fmla="*/ 140 h 217"/>
              <a:gd name="T8" fmla="*/ 209 w 229"/>
              <a:gd name="T9" fmla="*/ 160 h 217"/>
              <a:gd name="T10" fmla="*/ 19 w 229"/>
              <a:gd name="T11" fmla="*/ 160 h 217"/>
              <a:gd name="T12" fmla="*/ 0 w 229"/>
              <a:gd name="T13" fmla="*/ 140 h 217"/>
              <a:gd name="T14" fmla="*/ 0 w 229"/>
              <a:gd name="T15" fmla="*/ 20 h 217"/>
              <a:gd name="T16" fmla="*/ 19 w 229"/>
              <a:gd name="T17" fmla="*/ 0 h 217"/>
              <a:gd name="T18" fmla="*/ 56 w 229"/>
              <a:gd name="T19" fmla="*/ 203 h 217"/>
              <a:gd name="T20" fmla="*/ 94 w 229"/>
              <a:gd name="T21" fmla="*/ 199 h 217"/>
              <a:gd name="T22" fmla="*/ 94 w 229"/>
              <a:gd name="T23" fmla="*/ 171 h 217"/>
              <a:gd name="T24" fmla="*/ 140 w 229"/>
              <a:gd name="T25" fmla="*/ 171 h 217"/>
              <a:gd name="T26" fmla="*/ 140 w 229"/>
              <a:gd name="T27" fmla="*/ 199 h 217"/>
              <a:gd name="T28" fmla="*/ 176 w 229"/>
              <a:gd name="T29" fmla="*/ 203 h 217"/>
              <a:gd name="T30" fmla="*/ 176 w 229"/>
              <a:gd name="T31" fmla="*/ 217 h 217"/>
              <a:gd name="T32" fmla="*/ 56 w 229"/>
              <a:gd name="T33" fmla="*/ 217 h 217"/>
              <a:gd name="T34" fmla="*/ 56 w 229"/>
              <a:gd name="T35" fmla="*/ 203 h 217"/>
              <a:gd name="T36" fmla="*/ 17 w 229"/>
              <a:gd name="T37" fmla="*/ 19 h 217"/>
              <a:gd name="T38" fmla="*/ 17 w 229"/>
              <a:gd name="T39" fmla="*/ 124 h 217"/>
              <a:gd name="T40" fmla="*/ 210 w 229"/>
              <a:gd name="T41" fmla="*/ 124 h 217"/>
              <a:gd name="T42" fmla="*/ 210 w 229"/>
              <a:gd name="T43" fmla="*/ 19 h 217"/>
              <a:gd name="T44" fmla="*/ 17 w 229"/>
              <a:gd name="T45" fmla="*/ 19 h 217"/>
              <a:gd name="T46" fmla="*/ 191 w 229"/>
              <a:gd name="T47" fmla="*/ 134 h 217"/>
              <a:gd name="T48" fmla="*/ 183 w 229"/>
              <a:gd name="T49" fmla="*/ 142 h 217"/>
              <a:gd name="T50" fmla="*/ 191 w 229"/>
              <a:gd name="T51" fmla="*/ 150 h 217"/>
              <a:gd name="T52" fmla="*/ 199 w 229"/>
              <a:gd name="T53" fmla="*/ 142 h 217"/>
              <a:gd name="T54" fmla="*/ 191 w 229"/>
              <a:gd name="T55" fmla="*/ 134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29" h="217">
                <a:moveTo>
                  <a:pt x="19" y="0"/>
                </a:moveTo>
                <a:cubicBezTo>
                  <a:pt x="209" y="0"/>
                  <a:pt x="209" y="0"/>
                  <a:pt x="209" y="0"/>
                </a:cubicBezTo>
                <a:cubicBezTo>
                  <a:pt x="220" y="0"/>
                  <a:pt x="229" y="9"/>
                  <a:pt x="229" y="20"/>
                </a:cubicBezTo>
                <a:cubicBezTo>
                  <a:pt x="229" y="140"/>
                  <a:pt x="229" y="140"/>
                  <a:pt x="229" y="140"/>
                </a:cubicBezTo>
                <a:cubicBezTo>
                  <a:pt x="229" y="151"/>
                  <a:pt x="220" y="160"/>
                  <a:pt x="209" y="160"/>
                </a:cubicBezTo>
                <a:cubicBezTo>
                  <a:pt x="19" y="160"/>
                  <a:pt x="19" y="160"/>
                  <a:pt x="19" y="160"/>
                </a:cubicBezTo>
                <a:cubicBezTo>
                  <a:pt x="8" y="160"/>
                  <a:pt x="0" y="151"/>
                  <a:pt x="0" y="140"/>
                </a:cubicBezTo>
                <a:cubicBezTo>
                  <a:pt x="0" y="20"/>
                  <a:pt x="0" y="20"/>
                  <a:pt x="0" y="20"/>
                </a:cubicBezTo>
                <a:cubicBezTo>
                  <a:pt x="0" y="9"/>
                  <a:pt x="8" y="0"/>
                  <a:pt x="19" y="0"/>
                </a:cubicBezTo>
                <a:close/>
                <a:moveTo>
                  <a:pt x="56" y="203"/>
                </a:moveTo>
                <a:cubicBezTo>
                  <a:pt x="69" y="201"/>
                  <a:pt x="81" y="199"/>
                  <a:pt x="94" y="199"/>
                </a:cubicBezTo>
                <a:cubicBezTo>
                  <a:pt x="94" y="171"/>
                  <a:pt x="94" y="171"/>
                  <a:pt x="94" y="171"/>
                </a:cubicBezTo>
                <a:cubicBezTo>
                  <a:pt x="140" y="171"/>
                  <a:pt x="140" y="171"/>
                  <a:pt x="140" y="171"/>
                </a:cubicBezTo>
                <a:cubicBezTo>
                  <a:pt x="140" y="199"/>
                  <a:pt x="140" y="199"/>
                  <a:pt x="140" y="199"/>
                </a:cubicBezTo>
                <a:cubicBezTo>
                  <a:pt x="152" y="200"/>
                  <a:pt x="164" y="201"/>
                  <a:pt x="176" y="203"/>
                </a:cubicBezTo>
                <a:cubicBezTo>
                  <a:pt x="176" y="217"/>
                  <a:pt x="176" y="217"/>
                  <a:pt x="176" y="217"/>
                </a:cubicBezTo>
                <a:cubicBezTo>
                  <a:pt x="56" y="217"/>
                  <a:pt x="56" y="217"/>
                  <a:pt x="56" y="217"/>
                </a:cubicBezTo>
                <a:cubicBezTo>
                  <a:pt x="56" y="213"/>
                  <a:pt x="56" y="208"/>
                  <a:pt x="56" y="203"/>
                </a:cubicBezTo>
                <a:close/>
                <a:moveTo>
                  <a:pt x="17" y="19"/>
                </a:moveTo>
                <a:cubicBezTo>
                  <a:pt x="17" y="124"/>
                  <a:pt x="17" y="124"/>
                  <a:pt x="17" y="124"/>
                </a:cubicBezTo>
                <a:cubicBezTo>
                  <a:pt x="210" y="124"/>
                  <a:pt x="210" y="124"/>
                  <a:pt x="210" y="124"/>
                </a:cubicBezTo>
                <a:cubicBezTo>
                  <a:pt x="210" y="19"/>
                  <a:pt x="210" y="19"/>
                  <a:pt x="210" y="19"/>
                </a:cubicBezTo>
                <a:cubicBezTo>
                  <a:pt x="17" y="19"/>
                  <a:pt x="17" y="19"/>
                  <a:pt x="17" y="19"/>
                </a:cubicBezTo>
                <a:close/>
                <a:moveTo>
                  <a:pt x="191" y="134"/>
                </a:moveTo>
                <a:cubicBezTo>
                  <a:pt x="186" y="134"/>
                  <a:pt x="183" y="137"/>
                  <a:pt x="183" y="142"/>
                </a:cubicBezTo>
                <a:cubicBezTo>
                  <a:pt x="183" y="146"/>
                  <a:pt x="186" y="150"/>
                  <a:pt x="191" y="150"/>
                </a:cubicBezTo>
                <a:cubicBezTo>
                  <a:pt x="195" y="150"/>
                  <a:pt x="199" y="146"/>
                  <a:pt x="199" y="142"/>
                </a:cubicBezTo>
                <a:cubicBezTo>
                  <a:pt x="199" y="137"/>
                  <a:pt x="195" y="134"/>
                  <a:pt x="191" y="134"/>
                </a:cubicBezTo>
                <a:close/>
              </a:path>
            </a:pathLst>
          </a:custGeom>
          <a:solidFill>
            <a:schemeClr val="dk2"/>
          </a:solidFill>
          <a:ln>
            <a:noFill/>
          </a:ln>
        </p:spPr>
        <p:txBody>
          <a:bodyPr lIns="80296" tIns="40148" rIns="80296" bIns="40148"/>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dirty="0">
              <a:ln>
                <a:noFill/>
              </a:ln>
              <a:solidFill>
                <a:schemeClr val="tx1">
                  <a:lumMod val="75000"/>
                  <a:lumOff val="25000"/>
                </a:schemeClr>
              </a:solidFill>
              <a:effectLst/>
              <a:uLnTx/>
              <a:uFillTx/>
              <a:latin typeface="思源黑体 Light" panose="020B0300000000000000" pitchFamily="34" charset="-122"/>
              <a:ea typeface="思源黑体 Light" panose="020B0300000000000000" pitchFamily="34" charset="-122"/>
              <a:cs typeface="思源黑体 CN Bold" panose="020B0800000000000000" charset="-122"/>
              <a:sym typeface="字魂35号-经典雅黑" panose="02000000000000000000" pitchFamily="2" charset="-122"/>
            </a:endParaRPr>
          </a:p>
        </p:txBody>
      </p:sp>
      <p:sp>
        <p:nvSpPr>
          <p:cNvPr id="78" name="Freeform 267"/>
          <p:cNvSpPr>
            <a:spLocks noEditPoints="1"/>
          </p:cNvSpPr>
          <p:nvPr/>
        </p:nvSpPr>
        <p:spPr bwMode="auto">
          <a:xfrm>
            <a:off x="9386509" y="4967923"/>
            <a:ext cx="449263" cy="458787"/>
          </a:xfrm>
          <a:custGeom>
            <a:avLst/>
            <a:gdLst>
              <a:gd name="T0" fmla="*/ 107 w 213"/>
              <a:gd name="T1" fmla="*/ 0 h 213"/>
              <a:gd name="T2" fmla="*/ 213 w 213"/>
              <a:gd name="T3" fmla="*/ 107 h 213"/>
              <a:gd name="T4" fmla="*/ 107 w 213"/>
              <a:gd name="T5" fmla="*/ 213 h 213"/>
              <a:gd name="T6" fmla="*/ 0 w 213"/>
              <a:gd name="T7" fmla="*/ 107 h 213"/>
              <a:gd name="T8" fmla="*/ 107 w 213"/>
              <a:gd name="T9" fmla="*/ 0 h 213"/>
              <a:gd name="T10" fmla="*/ 89 w 213"/>
              <a:gd name="T11" fmla="*/ 75 h 213"/>
              <a:gd name="T12" fmla="*/ 100 w 213"/>
              <a:gd name="T13" fmla="*/ 70 h 213"/>
              <a:gd name="T14" fmla="*/ 87 w 213"/>
              <a:gd name="T15" fmla="*/ 18 h 213"/>
              <a:gd name="T16" fmla="*/ 63 w 213"/>
              <a:gd name="T17" fmla="*/ 26 h 213"/>
              <a:gd name="T18" fmla="*/ 89 w 213"/>
              <a:gd name="T19" fmla="*/ 75 h 213"/>
              <a:gd name="T20" fmla="*/ 107 w 213"/>
              <a:gd name="T21" fmla="*/ 82 h 213"/>
              <a:gd name="T22" fmla="*/ 82 w 213"/>
              <a:gd name="T23" fmla="*/ 107 h 213"/>
              <a:gd name="T24" fmla="*/ 107 w 213"/>
              <a:gd name="T25" fmla="*/ 131 h 213"/>
              <a:gd name="T26" fmla="*/ 131 w 213"/>
              <a:gd name="T27" fmla="*/ 107 h 213"/>
              <a:gd name="T28" fmla="*/ 107 w 213"/>
              <a:gd name="T29" fmla="*/ 82 h 213"/>
              <a:gd name="T30" fmla="*/ 132 w 213"/>
              <a:gd name="T31" fmla="*/ 133 h 213"/>
              <a:gd name="T32" fmla="*/ 122 w 213"/>
              <a:gd name="T33" fmla="*/ 140 h 213"/>
              <a:gd name="T34" fmla="*/ 149 w 213"/>
              <a:gd name="T35" fmla="*/ 187 h 213"/>
              <a:gd name="T36" fmla="*/ 169 w 213"/>
              <a:gd name="T37" fmla="*/ 173 h 213"/>
              <a:gd name="T38" fmla="*/ 132 w 213"/>
              <a:gd name="T39" fmla="*/ 133 h 213"/>
              <a:gd name="T40" fmla="*/ 197 w 213"/>
              <a:gd name="T41" fmla="*/ 126 h 213"/>
              <a:gd name="T42" fmla="*/ 144 w 213"/>
              <a:gd name="T43" fmla="*/ 112 h 213"/>
              <a:gd name="T44" fmla="*/ 138 w 213"/>
              <a:gd name="T45" fmla="*/ 126 h 213"/>
              <a:gd name="T46" fmla="*/ 181 w 213"/>
              <a:gd name="T47" fmla="*/ 160 h 213"/>
              <a:gd name="T48" fmla="*/ 197 w 213"/>
              <a:gd name="T49" fmla="*/ 126 h 213"/>
              <a:gd name="T50" fmla="*/ 25 w 213"/>
              <a:gd name="T51" fmla="*/ 65 h 213"/>
              <a:gd name="T52" fmla="*/ 72 w 213"/>
              <a:gd name="T53" fmla="*/ 92 h 213"/>
              <a:gd name="T54" fmla="*/ 82 w 213"/>
              <a:gd name="T55" fmla="*/ 80 h 213"/>
              <a:gd name="T56" fmla="*/ 49 w 213"/>
              <a:gd name="T57" fmla="*/ 36 h 213"/>
              <a:gd name="T58" fmla="*/ 25 w 213"/>
              <a:gd name="T59" fmla="*/ 65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3" h="213">
                <a:moveTo>
                  <a:pt x="107" y="0"/>
                </a:moveTo>
                <a:cubicBezTo>
                  <a:pt x="166" y="0"/>
                  <a:pt x="213" y="48"/>
                  <a:pt x="213" y="107"/>
                </a:cubicBezTo>
                <a:cubicBezTo>
                  <a:pt x="213" y="165"/>
                  <a:pt x="166" y="213"/>
                  <a:pt x="107" y="213"/>
                </a:cubicBezTo>
                <a:cubicBezTo>
                  <a:pt x="48" y="213"/>
                  <a:pt x="0" y="165"/>
                  <a:pt x="0" y="107"/>
                </a:cubicBezTo>
                <a:cubicBezTo>
                  <a:pt x="0" y="48"/>
                  <a:pt x="48" y="0"/>
                  <a:pt x="107" y="0"/>
                </a:cubicBezTo>
                <a:close/>
                <a:moveTo>
                  <a:pt x="89" y="75"/>
                </a:moveTo>
                <a:cubicBezTo>
                  <a:pt x="93" y="73"/>
                  <a:pt x="96" y="71"/>
                  <a:pt x="100" y="70"/>
                </a:cubicBezTo>
                <a:cubicBezTo>
                  <a:pt x="87" y="18"/>
                  <a:pt x="87" y="18"/>
                  <a:pt x="87" y="18"/>
                </a:cubicBezTo>
                <a:cubicBezTo>
                  <a:pt x="79" y="20"/>
                  <a:pt x="71" y="23"/>
                  <a:pt x="63" y="26"/>
                </a:cubicBezTo>
                <a:cubicBezTo>
                  <a:pt x="89" y="75"/>
                  <a:pt x="89" y="75"/>
                  <a:pt x="89" y="75"/>
                </a:cubicBezTo>
                <a:close/>
                <a:moveTo>
                  <a:pt x="107" y="82"/>
                </a:moveTo>
                <a:cubicBezTo>
                  <a:pt x="93" y="82"/>
                  <a:pt x="82" y="93"/>
                  <a:pt x="82" y="107"/>
                </a:cubicBezTo>
                <a:cubicBezTo>
                  <a:pt x="82" y="120"/>
                  <a:pt x="93" y="131"/>
                  <a:pt x="107" y="131"/>
                </a:cubicBezTo>
                <a:cubicBezTo>
                  <a:pt x="120" y="131"/>
                  <a:pt x="131" y="120"/>
                  <a:pt x="131" y="107"/>
                </a:cubicBezTo>
                <a:cubicBezTo>
                  <a:pt x="131" y="93"/>
                  <a:pt x="120" y="82"/>
                  <a:pt x="107" y="82"/>
                </a:cubicBezTo>
                <a:close/>
                <a:moveTo>
                  <a:pt x="132" y="133"/>
                </a:moveTo>
                <a:cubicBezTo>
                  <a:pt x="129" y="135"/>
                  <a:pt x="126" y="138"/>
                  <a:pt x="122" y="140"/>
                </a:cubicBezTo>
                <a:cubicBezTo>
                  <a:pt x="149" y="187"/>
                  <a:pt x="149" y="187"/>
                  <a:pt x="149" y="187"/>
                </a:cubicBezTo>
                <a:cubicBezTo>
                  <a:pt x="156" y="183"/>
                  <a:pt x="163" y="178"/>
                  <a:pt x="169" y="173"/>
                </a:cubicBezTo>
                <a:cubicBezTo>
                  <a:pt x="132" y="133"/>
                  <a:pt x="132" y="133"/>
                  <a:pt x="132" y="133"/>
                </a:cubicBezTo>
                <a:close/>
                <a:moveTo>
                  <a:pt x="197" y="126"/>
                </a:moveTo>
                <a:cubicBezTo>
                  <a:pt x="144" y="112"/>
                  <a:pt x="144" y="112"/>
                  <a:pt x="144" y="112"/>
                </a:cubicBezTo>
                <a:cubicBezTo>
                  <a:pt x="143" y="117"/>
                  <a:pt x="141" y="121"/>
                  <a:pt x="138" y="126"/>
                </a:cubicBezTo>
                <a:cubicBezTo>
                  <a:pt x="181" y="160"/>
                  <a:pt x="181" y="160"/>
                  <a:pt x="181" y="160"/>
                </a:cubicBezTo>
                <a:cubicBezTo>
                  <a:pt x="188" y="149"/>
                  <a:pt x="194" y="138"/>
                  <a:pt x="197" y="126"/>
                </a:cubicBezTo>
                <a:close/>
                <a:moveTo>
                  <a:pt x="25" y="65"/>
                </a:moveTo>
                <a:cubicBezTo>
                  <a:pt x="72" y="92"/>
                  <a:pt x="72" y="92"/>
                  <a:pt x="72" y="92"/>
                </a:cubicBezTo>
                <a:cubicBezTo>
                  <a:pt x="75" y="87"/>
                  <a:pt x="78" y="83"/>
                  <a:pt x="82" y="80"/>
                </a:cubicBezTo>
                <a:cubicBezTo>
                  <a:pt x="49" y="36"/>
                  <a:pt x="49" y="36"/>
                  <a:pt x="49" y="36"/>
                </a:cubicBezTo>
                <a:cubicBezTo>
                  <a:pt x="39" y="44"/>
                  <a:pt x="31" y="54"/>
                  <a:pt x="25" y="65"/>
                </a:cubicBezTo>
                <a:close/>
              </a:path>
            </a:pathLst>
          </a:custGeom>
          <a:solidFill>
            <a:schemeClr val="dk2"/>
          </a:solidFill>
          <a:ln>
            <a:noFill/>
          </a:ln>
        </p:spPr>
        <p:txBody>
          <a:bodyPr lIns="80296" tIns="40148" rIns="80296" bIns="40148"/>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dirty="0">
              <a:ln>
                <a:noFill/>
              </a:ln>
              <a:solidFill>
                <a:schemeClr val="tx1">
                  <a:lumMod val="75000"/>
                  <a:lumOff val="25000"/>
                </a:schemeClr>
              </a:solidFill>
              <a:effectLst/>
              <a:uLnTx/>
              <a:uFillTx/>
              <a:latin typeface="思源黑体 Light" panose="020B0300000000000000" pitchFamily="34" charset="-122"/>
              <a:ea typeface="思源黑体 Light" panose="020B0300000000000000" pitchFamily="34" charset="-122"/>
              <a:cs typeface="+mn-ea"/>
              <a:sym typeface="字魂35号-经典雅黑" panose="02000000000000000000" pitchFamily="2" charset="-122"/>
            </a:endParaRPr>
          </a:p>
        </p:txBody>
      </p:sp>
      <p:sp>
        <p:nvSpPr>
          <p:cNvPr id="80" name="文本框 79"/>
          <p:cNvSpPr txBox="1"/>
          <p:nvPr/>
        </p:nvSpPr>
        <p:spPr>
          <a:xfrm>
            <a:off x="1066516" y="1771116"/>
            <a:ext cx="3055688" cy="954107"/>
          </a:xfrm>
          <a:prstGeom prst="rect">
            <a:avLst/>
          </a:prstGeom>
          <a:noFill/>
        </p:spPr>
        <p:txBody>
          <a:bodyPr wrap="square" rtlCol="0">
            <a:spAutoFit/>
          </a:bodyPr>
          <a:lstStyle/>
          <a:p>
            <a:r>
              <a:rPr lang="zh-CN" altLang="en-US" sz="1400" dirty="0"/>
              <a:t>少数用户，发起大量视频分享，通常拥有较多好友，或可能是专门收集和传播内容的非个人账户，或者是以垃圾邮件方式传播视频的机器人。</a:t>
            </a:r>
            <a:endPar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sym typeface="字魂35号-经典雅黑" panose="02000000000000000000" pitchFamily="2" charset="-122"/>
            </a:endParaRPr>
          </a:p>
        </p:txBody>
      </p:sp>
      <p:sp>
        <p:nvSpPr>
          <p:cNvPr id="81" name="文本框 80"/>
          <p:cNvSpPr txBox="1"/>
          <p:nvPr/>
        </p:nvSpPr>
        <p:spPr>
          <a:xfrm>
            <a:off x="4680714" y="4505425"/>
            <a:ext cx="2931047" cy="523220"/>
          </a:xfrm>
          <a:prstGeom prst="rect">
            <a:avLst/>
          </a:prstGeom>
          <a:noFill/>
        </p:spPr>
        <p:txBody>
          <a:bodyPr wrap="square" rtlCol="0">
            <a:spAutoFit/>
          </a:bodyPr>
          <a:lstStyle/>
          <a:p>
            <a:r>
              <a:rPr lang="zh-CN" altLang="en-US" sz="1400" dirty="0"/>
              <a:t>观看大量视频但不进行分享，显著阻碍了视频的进一步传播</a:t>
            </a:r>
            <a:endPar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sym typeface="字魂35号-经典雅黑" panose="02000000000000000000" pitchFamily="2" charset="-122"/>
            </a:endParaRPr>
          </a:p>
        </p:txBody>
      </p:sp>
      <p:sp>
        <p:nvSpPr>
          <p:cNvPr id="82" name="文本框 81"/>
          <p:cNvSpPr txBox="1"/>
          <p:nvPr/>
        </p:nvSpPr>
        <p:spPr>
          <a:xfrm>
            <a:off x="8055777" y="1954900"/>
            <a:ext cx="2896272" cy="738664"/>
          </a:xfrm>
          <a:prstGeom prst="rect">
            <a:avLst/>
          </a:prstGeom>
          <a:noFill/>
        </p:spPr>
        <p:txBody>
          <a:bodyPr wrap="square" rtlCol="0">
            <a:spAutoFit/>
          </a:bodyPr>
          <a:lstStyle/>
          <a:p>
            <a:r>
              <a:rPr lang="zh-CN" altLang="en-US" sz="1400" dirty="0"/>
              <a:t>偶尔发起视频分享，观看一些被分享的视频，并分享他们观看的一些视频</a:t>
            </a:r>
            <a:endPar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sym typeface="字魂35号-经典雅黑" panose="02000000000000000000" pitchFamily="2" charset="-122"/>
            </a:endParaRPr>
          </a:p>
        </p:txBody>
      </p:sp>
      <p:sp>
        <p:nvSpPr>
          <p:cNvPr id="84" name="文本框 83"/>
          <p:cNvSpPr txBox="1"/>
          <p:nvPr/>
        </p:nvSpPr>
        <p:spPr>
          <a:xfrm>
            <a:off x="1665939" y="2984221"/>
            <a:ext cx="2056129" cy="439479"/>
          </a:xfrm>
          <a:prstGeom prst="rect">
            <a:avLst/>
          </a:prstGeom>
          <a:noFill/>
        </p:spPr>
        <p:txBody>
          <a:bodyPr wrap="square" rtlCol="0">
            <a:spAutoFit/>
            <a:scene3d>
              <a:camera prst="orthographicFront"/>
              <a:lightRig rig="threePt" dir="t"/>
            </a:scene3d>
            <a:sp3d contourW="12700"/>
          </a:bodyPr>
          <a:lstStyle/>
          <a:p>
            <a:pPr lvl="0" algn="ctr">
              <a:lnSpc>
                <a:spcPct val="94000"/>
              </a:lnSpc>
              <a:spcBef>
                <a:spcPts val="0"/>
              </a:spcBef>
              <a:spcAft>
                <a:spcPts val="0"/>
              </a:spcAft>
              <a:buClrTx/>
              <a:buSzTx/>
              <a:buFontTx/>
              <a:defRPr/>
            </a:pPr>
            <a:r>
              <a:rPr lang="zh-CN" altLang="en-US" sz="2400" dirty="0"/>
              <a:t>传播者（</a:t>
            </a:r>
            <a:r>
              <a:rPr lang="en-US" altLang="zh-CN" sz="2400" dirty="0"/>
              <a:t>SU</a:t>
            </a:r>
            <a:r>
              <a:rPr lang="zh-CN" altLang="en-US" sz="2400" dirty="0"/>
              <a:t>）</a:t>
            </a:r>
            <a:endParaRPr lang="en-US" altLang="zh-CN" sz="2400" b="1" noProof="0" dirty="0">
              <a:ln>
                <a:noFill/>
              </a:ln>
              <a:solidFill>
                <a:schemeClr val="tx1">
                  <a:lumMod val="75000"/>
                  <a:lumOff val="25000"/>
                </a:schemeClr>
              </a:solidFill>
              <a:effectLst/>
              <a:uLnTx/>
              <a:uFillTx/>
              <a:latin typeface="思源黑体 Light" panose="020B0300000000000000" pitchFamily="34" charset="-122"/>
              <a:ea typeface="思源黑体 Light" panose="020B0300000000000000" pitchFamily="34" charset="-122"/>
              <a:cs typeface="+mn-ea"/>
              <a:sym typeface="字魂35号-经典雅黑" panose="02000000000000000000" pitchFamily="2" charset="-122"/>
            </a:endParaRPr>
          </a:p>
        </p:txBody>
      </p:sp>
      <p:sp>
        <p:nvSpPr>
          <p:cNvPr id="85" name="文本框 84"/>
          <p:cNvSpPr txBox="1"/>
          <p:nvPr/>
        </p:nvSpPr>
        <p:spPr>
          <a:xfrm>
            <a:off x="8705473" y="2942577"/>
            <a:ext cx="2260597" cy="439479"/>
          </a:xfrm>
          <a:prstGeom prst="rect">
            <a:avLst/>
          </a:prstGeom>
          <a:noFill/>
        </p:spPr>
        <p:txBody>
          <a:bodyPr wrap="square" rtlCol="0">
            <a:spAutoFit/>
            <a:scene3d>
              <a:camera prst="orthographicFront"/>
              <a:lightRig rig="threePt" dir="t"/>
            </a:scene3d>
            <a:sp3d contourW="12700"/>
          </a:bodyPr>
          <a:lstStyle/>
          <a:p>
            <a:pPr lvl="0" algn="ctr">
              <a:lnSpc>
                <a:spcPct val="94000"/>
              </a:lnSpc>
              <a:spcBef>
                <a:spcPts val="0"/>
              </a:spcBef>
              <a:spcAft>
                <a:spcPts val="0"/>
              </a:spcAft>
              <a:buClrTx/>
              <a:buSzTx/>
              <a:buFontTx/>
              <a:defRPr/>
            </a:pPr>
            <a:r>
              <a:rPr lang="zh-CN" altLang="en-US" sz="2400" dirty="0"/>
              <a:t>普通用户（</a:t>
            </a:r>
            <a:r>
              <a:rPr lang="en-US" altLang="zh-CN" sz="2400" dirty="0"/>
              <a:t>OU</a:t>
            </a:r>
            <a:r>
              <a:rPr lang="zh-CN" altLang="en-US" sz="2400" dirty="0"/>
              <a:t>）</a:t>
            </a:r>
            <a:endParaRPr lang="en-US" altLang="zh-CN" sz="2400" b="1" noProof="0" dirty="0">
              <a:ln>
                <a:noFill/>
              </a:ln>
              <a:solidFill>
                <a:schemeClr val="tx1">
                  <a:lumMod val="75000"/>
                  <a:lumOff val="25000"/>
                </a:schemeClr>
              </a:solidFill>
              <a:effectLst/>
              <a:uLnTx/>
              <a:uFillTx/>
              <a:latin typeface="思源黑体 Light" panose="020B0300000000000000" pitchFamily="34" charset="-122"/>
              <a:ea typeface="思源黑体 Light" panose="020B0300000000000000" pitchFamily="34" charset="-122"/>
              <a:cs typeface="+mn-ea"/>
              <a:sym typeface="字魂35号-经典雅黑" panose="02000000000000000000" pitchFamily="2" charset="-122"/>
            </a:endParaRPr>
          </a:p>
        </p:txBody>
      </p:sp>
      <p:sp>
        <p:nvSpPr>
          <p:cNvPr id="86" name="文本框 85"/>
          <p:cNvSpPr txBox="1"/>
          <p:nvPr/>
        </p:nvSpPr>
        <p:spPr>
          <a:xfrm>
            <a:off x="4964380" y="3987709"/>
            <a:ext cx="2467951" cy="439479"/>
          </a:xfrm>
          <a:prstGeom prst="rect">
            <a:avLst/>
          </a:prstGeom>
          <a:noFill/>
        </p:spPr>
        <p:txBody>
          <a:bodyPr wrap="square" rtlCol="0">
            <a:spAutoFit/>
            <a:scene3d>
              <a:camera prst="orthographicFront"/>
              <a:lightRig rig="threePt" dir="t"/>
            </a:scene3d>
            <a:sp3d contourW="12700"/>
          </a:bodyPr>
          <a:lstStyle/>
          <a:p>
            <a:pPr lvl="0" algn="ctr">
              <a:lnSpc>
                <a:spcPct val="94000"/>
              </a:lnSpc>
              <a:spcBef>
                <a:spcPts val="0"/>
              </a:spcBef>
              <a:spcAft>
                <a:spcPts val="0"/>
              </a:spcAft>
              <a:buClrTx/>
              <a:buSzTx/>
              <a:buFontTx/>
              <a:defRPr/>
            </a:pPr>
            <a:r>
              <a:rPr lang="zh-CN" altLang="en-US" sz="2400" dirty="0"/>
              <a:t>免费搭车者（</a:t>
            </a:r>
            <a:r>
              <a:rPr lang="en-US" altLang="zh-CN" sz="2400" dirty="0"/>
              <a:t>FU)</a:t>
            </a:r>
            <a:endParaRPr lang="en-US" altLang="zh-CN" sz="2400" b="1" noProof="0" dirty="0">
              <a:ln>
                <a:noFill/>
              </a:ln>
              <a:solidFill>
                <a:schemeClr val="tx1">
                  <a:lumMod val="75000"/>
                  <a:lumOff val="25000"/>
                </a:schemeClr>
              </a:solidFill>
              <a:effectLst/>
              <a:uLnTx/>
              <a:uFillTx/>
              <a:latin typeface="思源黑体 Light" panose="020B0300000000000000" pitchFamily="34" charset="-122"/>
              <a:ea typeface="思源黑体 Light" panose="020B0300000000000000" pitchFamily="34" charset="-122"/>
              <a:cs typeface="+mn-ea"/>
              <a:sym typeface="字魂35号-经典雅黑" panose="02000000000000000000"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p:cTn id="7" dur="500" fill="hold"/>
                                        <p:tgtEl>
                                          <p:spTgt spid="45"/>
                                        </p:tgtEl>
                                        <p:attrNameLst>
                                          <p:attrName>ppt_w</p:attrName>
                                        </p:attrNameLst>
                                      </p:cBhvr>
                                      <p:tavLst>
                                        <p:tav tm="0">
                                          <p:val>
                                            <p:fltVal val="0"/>
                                          </p:val>
                                        </p:tav>
                                        <p:tav tm="100000">
                                          <p:val>
                                            <p:strVal val="#ppt_w"/>
                                          </p:val>
                                        </p:tav>
                                      </p:tavLst>
                                    </p:anim>
                                    <p:anim calcmode="lin" valueType="num">
                                      <p:cBhvr>
                                        <p:cTn id="8" dur="500" fill="hold"/>
                                        <p:tgtEl>
                                          <p:spTgt spid="45"/>
                                        </p:tgtEl>
                                        <p:attrNameLst>
                                          <p:attrName>ppt_h</p:attrName>
                                        </p:attrNameLst>
                                      </p:cBhvr>
                                      <p:tavLst>
                                        <p:tav tm="0">
                                          <p:val>
                                            <p:fltVal val="0"/>
                                          </p:val>
                                        </p:tav>
                                        <p:tav tm="100000">
                                          <p:val>
                                            <p:strVal val="#ppt_h"/>
                                          </p:val>
                                        </p:tav>
                                      </p:tavLst>
                                    </p:anim>
                                    <p:animEffect transition="in" filter="fade">
                                      <p:cBhvr>
                                        <p:cTn id="9" dur="500"/>
                                        <p:tgtEl>
                                          <p:spTgt spid="45"/>
                                        </p:tgtEl>
                                      </p:cBhvr>
                                    </p:animEffect>
                                  </p:childTnLst>
                                </p:cTn>
                              </p:par>
                              <p:par>
                                <p:cTn id="10" presetID="53" presetClass="entr" presetSubtype="16" fill="hold" nodeType="withEffect">
                                  <p:stCondLst>
                                    <p:cond delay="0"/>
                                  </p:stCondLst>
                                  <p:childTnLst>
                                    <p:set>
                                      <p:cBhvr>
                                        <p:cTn id="11" dur="1" fill="hold">
                                          <p:stCondLst>
                                            <p:cond delay="0"/>
                                          </p:stCondLst>
                                        </p:cTn>
                                        <p:tgtEl>
                                          <p:spTgt spid="46"/>
                                        </p:tgtEl>
                                        <p:attrNameLst>
                                          <p:attrName>style.visibility</p:attrName>
                                        </p:attrNameLst>
                                      </p:cBhvr>
                                      <p:to>
                                        <p:strVal val="visible"/>
                                      </p:to>
                                    </p:set>
                                    <p:anim calcmode="lin" valueType="num">
                                      <p:cBhvr>
                                        <p:cTn id="12" dur="500" fill="hold"/>
                                        <p:tgtEl>
                                          <p:spTgt spid="46"/>
                                        </p:tgtEl>
                                        <p:attrNameLst>
                                          <p:attrName>ppt_w</p:attrName>
                                        </p:attrNameLst>
                                      </p:cBhvr>
                                      <p:tavLst>
                                        <p:tav tm="0">
                                          <p:val>
                                            <p:fltVal val="0"/>
                                          </p:val>
                                        </p:tav>
                                        <p:tav tm="100000">
                                          <p:val>
                                            <p:strVal val="#ppt_w"/>
                                          </p:val>
                                        </p:tav>
                                      </p:tavLst>
                                    </p:anim>
                                    <p:anim calcmode="lin" valueType="num">
                                      <p:cBhvr>
                                        <p:cTn id="13" dur="500" fill="hold"/>
                                        <p:tgtEl>
                                          <p:spTgt spid="46"/>
                                        </p:tgtEl>
                                        <p:attrNameLst>
                                          <p:attrName>ppt_h</p:attrName>
                                        </p:attrNameLst>
                                      </p:cBhvr>
                                      <p:tavLst>
                                        <p:tav tm="0">
                                          <p:val>
                                            <p:fltVal val="0"/>
                                          </p:val>
                                        </p:tav>
                                        <p:tav tm="100000">
                                          <p:val>
                                            <p:strVal val="#ppt_h"/>
                                          </p:val>
                                        </p:tav>
                                      </p:tavLst>
                                    </p:anim>
                                    <p:animEffect transition="in" filter="fade">
                                      <p:cBhvr>
                                        <p:cTn id="14" dur="500"/>
                                        <p:tgtEl>
                                          <p:spTgt spid="46"/>
                                        </p:tgtEl>
                                      </p:cBhvr>
                                    </p:animEffect>
                                  </p:childTnLst>
                                </p:cTn>
                              </p:par>
                              <p:par>
                                <p:cTn id="15" presetID="53" presetClass="entr" presetSubtype="16" fill="hold" nodeType="withEffect">
                                  <p:stCondLst>
                                    <p:cond delay="0"/>
                                  </p:stCondLst>
                                  <p:childTnLst>
                                    <p:set>
                                      <p:cBhvr>
                                        <p:cTn id="16" dur="1" fill="hold">
                                          <p:stCondLst>
                                            <p:cond delay="0"/>
                                          </p:stCondLst>
                                        </p:cTn>
                                        <p:tgtEl>
                                          <p:spTgt spid="60"/>
                                        </p:tgtEl>
                                        <p:attrNameLst>
                                          <p:attrName>style.visibility</p:attrName>
                                        </p:attrNameLst>
                                      </p:cBhvr>
                                      <p:to>
                                        <p:strVal val="visible"/>
                                      </p:to>
                                    </p:set>
                                    <p:anim calcmode="lin" valueType="num">
                                      <p:cBhvr>
                                        <p:cTn id="17" dur="500" fill="hold"/>
                                        <p:tgtEl>
                                          <p:spTgt spid="60"/>
                                        </p:tgtEl>
                                        <p:attrNameLst>
                                          <p:attrName>ppt_w</p:attrName>
                                        </p:attrNameLst>
                                      </p:cBhvr>
                                      <p:tavLst>
                                        <p:tav tm="0">
                                          <p:val>
                                            <p:fltVal val="0"/>
                                          </p:val>
                                        </p:tav>
                                        <p:tav tm="100000">
                                          <p:val>
                                            <p:strVal val="#ppt_w"/>
                                          </p:val>
                                        </p:tav>
                                      </p:tavLst>
                                    </p:anim>
                                    <p:anim calcmode="lin" valueType="num">
                                      <p:cBhvr>
                                        <p:cTn id="18" dur="500" fill="hold"/>
                                        <p:tgtEl>
                                          <p:spTgt spid="60"/>
                                        </p:tgtEl>
                                        <p:attrNameLst>
                                          <p:attrName>ppt_h</p:attrName>
                                        </p:attrNameLst>
                                      </p:cBhvr>
                                      <p:tavLst>
                                        <p:tav tm="0">
                                          <p:val>
                                            <p:fltVal val="0"/>
                                          </p:val>
                                        </p:tav>
                                        <p:tav tm="100000">
                                          <p:val>
                                            <p:strVal val="#ppt_h"/>
                                          </p:val>
                                        </p:tav>
                                      </p:tavLst>
                                    </p:anim>
                                    <p:animEffect transition="in" filter="fade">
                                      <p:cBhvr>
                                        <p:cTn id="19" dur="500"/>
                                        <p:tgtEl>
                                          <p:spTgt spid="60"/>
                                        </p:tgtEl>
                                      </p:cBhvr>
                                    </p:animEffect>
                                  </p:childTnLst>
                                </p:cTn>
                              </p:par>
                              <p:par>
                                <p:cTn id="20" presetID="53" presetClass="entr" presetSubtype="16" fill="hold" nodeType="withEffect">
                                  <p:stCondLst>
                                    <p:cond delay="0"/>
                                  </p:stCondLst>
                                  <p:childTnLst>
                                    <p:set>
                                      <p:cBhvr>
                                        <p:cTn id="21" dur="1" fill="hold">
                                          <p:stCondLst>
                                            <p:cond delay="0"/>
                                          </p:stCondLst>
                                        </p:cTn>
                                        <p:tgtEl>
                                          <p:spTgt spid="62"/>
                                        </p:tgtEl>
                                        <p:attrNameLst>
                                          <p:attrName>style.visibility</p:attrName>
                                        </p:attrNameLst>
                                      </p:cBhvr>
                                      <p:to>
                                        <p:strVal val="visible"/>
                                      </p:to>
                                    </p:set>
                                    <p:anim calcmode="lin" valueType="num">
                                      <p:cBhvr>
                                        <p:cTn id="22" dur="500" fill="hold"/>
                                        <p:tgtEl>
                                          <p:spTgt spid="62"/>
                                        </p:tgtEl>
                                        <p:attrNameLst>
                                          <p:attrName>ppt_w</p:attrName>
                                        </p:attrNameLst>
                                      </p:cBhvr>
                                      <p:tavLst>
                                        <p:tav tm="0">
                                          <p:val>
                                            <p:fltVal val="0"/>
                                          </p:val>
                                        </p:tav>
                                        <p:tav tm="100000">
                                          <p:val>
                                            <p:strVal val="#ppt_w"/>
                                          </p:val>
                                        </p:tav>
                                      </p:tavLst>
                                    </p:anim>
                                    <p:anim calcmode="lin" valueType="num">
                                      <p:cBhvr>
                                        <p:cTn id="23" dur="500" fill="hold"/>
                                        <p:tgtEl>
                                          <p:spTgt spid="62"/>
                                        </p:tgtEl>
                                        <p:attrNameLst>
                                          <p:attrName>ppt_h</p:attrName>
                                        </p:attrNameLst>
                                      </p:cBhvr>
                                      <p:tavLst>
                                        <p:tav tm="0">
                                          <p:val>
                                            <p:fltVal val="0"/>
                                          </p:val>
                                        </p:tav>
                                        <p:tav tm="100000">
                                          <p:val>
                                            <p:strVal val="#ppt_h"/>
                                          </p:val>
                                        </p:tav>
                                      </p:tavLst>
                                    </p:anim>
                                    <p:animEffect transition="in" filter="fade">
                                      <p:cBhvr>
                                        <p:cTn id="24" dur="500"/>
                                        <p:tgtEl>
                                          <p:spTgt spid="62"/>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63"/>
                                        </p:tgtEl>
                                        <p:attrNameLst>
                                          <p:attrName>style.visibility</p:attrName>
                                        </p:attrNameLst>
                                      </p:cBhvr>
                                      <p:to>
                                        <p:strVal val="visible"/>
                                      </p:to>
                                    </p:set>
                                    <p:anim calcmode="lin" valueType="num">
                                      <p:cBhvr>
                                        <p:cTn id="27" dur="500" fill="hold"/>
                                        <p:tgtEl>
                                          <p:spTgt spid="63"/>
                                        </p:tgtEl>
                                        <p:attrNameLst>
                                          <p:attrName>ppt_w</p:attrName>
                                        </p:attrNameLst>
                                      </p:cBhvr>
                                      <p:tavLst>
                                        <p:tav tm="0">
                                          <p:val>
                                            <p:fltVal val="0"/>
                                          </p:val>
                                        </p:tav>
                                        <p:tav tm="100000">
                                          <p:val>
                                            <p:strVal val="#ppt_w"/>
                                          </p:val>
                                        </p:tav>
                                      </p:tavLst>
                                    </p:anim>
                                    <p:anim calcmode="lin" valueType="num">
                                      <p:cBhvr>
                                        <p:cTn id="28" dur="500" fill="hold"/>
                                        <p:tgtEl>
                                          <p:spTgt spid="63"/>
                                        </p:tgtEl>
                                        <p:attrNameLst>
                                          <p:attrName>ppt_h</p:attrName>
                                        </p:attrNameLst>
                                      </p:cBhvr>
                                      <p:tavLst>
                                        <p:tav tm="0">
                                          <p:val>
                                            <p:fltVal val="0"/>
                                          </p:val>
                                        </p:tav>
                                        <p:tav tm="100000">
                                          <p:val>
                                            <p:strVal val="#ppt_h"/>
                                          </p:val>
                                        </p:tav>
                                      </p:tavLst>
                                    </p:anim>
                                    <p:animEffect transition="in" filter="fade">
                                      <p:cBhvr>
                                        <p:cTn id="29" dur="500"/>
                                        <p:tgtEl>
                                          <p:spTgt spid="63"/>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64"/>
                                        </p:tgtEl>
                                        <p:attrNameLst>
                                          <p:attrName>style.visibility</p:attrName>
                                        </p:attrNameLst>
                                      </p:cBhvr>
                                      <p:to>
                                        <p:strVal val="visible"/>
                                      </p:to>
                                    </p:set>
                                    <p:anim calcmode="lin" valueType="num">
                                      <p:cBhvr>
                                        <p:cTn id="32" dur="500" fill="hold"/>
                                        <p:tgtEl>
                                          <p:spTgt spid="64"/>
                                        </p:tgtEl>
                                        <p:attrNameLst>
                                          <p:attrName>ppt_w</p:attrName>
                                        </p:attrNameLst>
                                      </p:cBhvr>
                                      <p:tavLst>
                                        <p:tav tm="0">
                                          <p:val>
                                            <p:fltVal val="0"/>
                                          </p:val>
                                        </p:tav>
                                        <p:tav tm="100000">
                                          <p:val>
                                            <p:strVal val="#ppt_w"/>
                                          </p:val>
                                        </p:tav>
                                      </p:tavLst>
                                    </p:anim>
                                    <p:anim calcmode="lin" valueType="num">
                                      <p:cBhvr>
                                        <p:cTn id="33" dur="500" fill="hold"/>
                                        <p:tgtEl>
                                          <p:spTgt spid="64"/>
                                        </p:tgtEl>
                                        <p:attrNameLst>
                                          <p:attrName>ppt_h</p:attrName>
                                        </p:attrNameLst>
                                      </p:cBhvr>
                                      <p:tavLst>
                                        <p:tav tm="0">
                                          <p:val>
                                            <p:fltVal val="0"/>
                                          </p:val>
                                        </p:tav>
                                        <p:tav tm="100000">
                                          <p:val>
                                            <p:strVal val="#ppt_h"/>
                                          </p:val>
                                        </p:tav>
                                      </p:tavLst>
                                    </p:anim>
                                    <p:animEffect transition="in" filter="fade">
                                      <p:cBhvr>
                                        <p:cTn id="34" dur="500"/>
                                        <p:tgtEl>
                                          <p:spTgt spid="64"/>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65"/>
                                        </p:tgtEl>
                                        <p:attrNameLst>
                                          <p:attrName>style.visibility</p:attrName>
                                        </p:attrNameLst>
                                      </p:cBhvr>
                                      <p:to>
                                        <p:strVal val="visible"/>
                                      </p:to>
                                    </p:set>
                                    <p:anim calcmode="lin" valueType="num">
                                      <p:cBhvr>
                                        <p:cTn id="37" dur="500" fill="hold"/>
                                        <p:tgtEl>
                                          <p:spTgt spid="65"/>
                                        </p:tgtEl>
                                        <p:attrNameLst>
                                          <p:attrName>ppt_w</p:attrName>
                                        </p:attrNameLst>
                                      </p:cBhvr>
                                      <p:tavLst>
                                        <p:tav tm="0">
                                          <p:val>
                                            <p:fltVal val="0"/>
                                          </p:val>
                                        </p:tav>
                                        <p:tav tm="100000">
                                          <p:val>
                                            <p:strVal val="#ppt_w"/>
                                          </p:val>
                                        </p:tav>
                                      </p:tavLst>
                                    </p:anim>
                                    <p:anim calcmode="lin" valueType="num">
                                      <p:cBhvr>
                                        <p:cTn id="38" dur="500" fill="hold"/>
                                        <p:tgtEl>
                                          <p:spTgt spid="65"/>
                                        </p:tgtEl>
                                        <p:attrNameLst>
                                          <p:attrName>ppt_h</p:attrName>
                                        </p:attrNameLst>
                                      </p:cBhvr>
                                      <p:tavLst>
                                        <p:tav tm="0">
                                          <p:val>
                                            <p:fltVal val="0"/>
                                          </p:val>
                                        </p:tav>
                                        <p:tav tm="100000">
                                          <p:val>
                                            <p:strVal val="#ppt_h"/>
                                          </p:val>
                                        </p:tav>
                                      </p:tavLst>
                                    </p:anim>
                                    <p:animEffect transition="in" filter="fade">
                                      <p:cBhvr>
                                        <p:cTn id="39" dur="500"/>
                                        <p:tgtEl>
                                          <p:spTgt spid="65"/>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67"/>
                                        </p:tgtEl>
                                        <p:attrNameLst>
                                          <p:attrName>style.visibility</p:attrName>
                                        </p:attrNameLst>
                                      </p:cBhvr>
                                      <p:to>
                                        <p:strVal val="visible"/>
                                      </p:to>
                                    </p:set>
                                    <p:anim calcmode="lin" valueType="num">
                                      <p:cBhvr>
                                        <p:cTn id="42" dur="500" fill="hold"/>
                                        <p:tgtEl>
                                          <p:spTgt spid="67"/>
                                        </p:tgtEl>
                                        <p:attrNameLst>
                                          <p:attrName>ppt_w</p:attrName>
                                        </p:attrNameLst>
                                      </p:cBhvr>
                                      <p:tavLst>
                                        <p:tav tm="0">
                                          <p:val>
                                            <p:fltVal val="0"/>
                                          </p:val>
                                        </p:tav>
                                        <p:tav tm="100000">
                                          <p:val>
                                            <p:strVal val="#ppt_w"/>
                                          </p:val>
                                        </p:tav>
                                      </p:tavLst>
                                    </p:anim>
                                    <p:anim calcmode="lin" valueType="num">
                                      <p:cBhvr>
                                        <p:cTn id="43" dur="500" fill="hold"/>
                                        <p:tgtEl>
                                          <p:spTgt spid="67"/>
                                        </p:tgtEl>
                                        <p:attrNameLst>
                                          <p:attrName>ppt_h</p:attrName>
                                        </p:attrNameLst>
                                      </p:cBhvr>
                                      <p:tavLst>
                                        <p:tav tm="0">
                                          <p:val>
                                            <p:fltVal val="0"/>
                                          </p:val>
                                        </p:tav>
                                        <p:tav tm="100000">
                                          <p:val>
                                            <p:strVal val="#ppt_h"/>
                                          </p:val>
                                        </p:tav>
                                      </p:tavLst>
                                    </p:anim>
                                    <p:animEffect transition="in" filter="fade">
                                      <p:cBhvr>
                                        <p:cTn id="44" dur="500"/>
                                        <p:tgtEl>
                                          <p:spTgt spid="67"/>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68"/>
                                        </p:tgtEl>
                                        <p:attrNameLst>
                                          <p:attrName>style.visibility</p:attrName>
                                        </p:attrNameLst>
                                      </p:cBhvr>
                                      <p:to>
                                        <p:strVal val="visible"/>
                                      </p:to>
                                    </p:set>
                                    <p:anim calcmode="lin" valueType="num">
                                      <p:cBhvr>
                                        <p:cTn id="47" dur="500" fill="hold"/>
                                        <p:tgtEl>
                                          <p:spTgt spid="68"/>
                                        </p:tgtEl>
                                        <p:attrNameLst>
                                          <p:attrName>ppt_w</p:attrName>
                                        </p:attrNameLst>
                                      </p:cBhvr>
                                      <p:tavLst>
                                        <p:tav tm="0">
                                          <p:val>
                                            <p:fltVal val="0"/>
                                          </p:val>
                                        </p:tav>
                                        <p:tav tm="100000">
                                          <p:val>
                                            <p:strVal val="#ppt_w"/>
                                          </p:val>
                                        </p:tav>
                                      </p:tavLst>
                                    </p:anim>
                                    <p:anim calcmode="lin" valueType="num">
                                      <p:cBhvr>
                                        <p:cTn id="48" dur="500" fill="hold"/>
                                        <p:tgtEl>
                                          <p:spTgt spid="68"/>
                                        </p:tgtEl>
                                        <p:attrNameLst>
                                          <p:attrName>ppt_h</p:attrName>
                                        </p:attrNameLst>
                                      </p:cBhvr>
                                      <p:tavLst>
                                        <p:tav tm="0">
                                          <p:val>
                                            <p:fltVal val="0"/>
                                          </p:val>
                                        </p:tav>
                                        <p:tav tm="100000">
                                          <p:val>
                                            <p:strVal val="#ppt_h"/>
                                          </p:val>
                                        </p:tav>
                                      </p:tavLst>
                                    </p:anim>
                                    <p:animEffect transition="in" filter="fade">
                                      <p:cBhvr>
                                        <p:cTn id="49" dur="500"/>
                                        <p:tgtEl>
                                          <p:spTgt spid="68"/>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70"/>
                                        </p:tgtEl>
                                        <p:attrNameLst>
                                          <p:attrName>style.visibility</p:attrName>
                                        </p:attrNameLst>
                                      </p:cBhvr>
                                      <p:to>
                                        <p:strVal val="visible"/>
                                      </p:to>
                                    </p:set>
                                    <p:anim calcmode="lin" valueType="num">
                                      <p:cBhvr>
                                        <p:cTn id="52" dur="500" fill="hold"/>
                                        <p:tgtEl>
                                          <p:spTgt spid="70"/>
                                        </p:tgtEl>
                                        <p:attrNameLst>
                                          <p:attrName>ppt_w</p:attrName>
                                        </p:attrNameLst>
                                      </p:cBhvr>
                                      <p:tavLst>
                                        <p:tav tm="0">
                                          <p:val>
                                            <p:fltVal val="0"/>
                                          </p:val>
                                        </p:tav>
                                        <p:tav tm="100000">
                                          <p:val>
                                            <p:strVal val="#ppt_w"/>
                                          </p:val>
                                        </p:tav>
                                      </p:tavLst>
                                    </p:anim>
                                    <p:anim calcmode="lin" valueType="num">
                                      <p:cBhvr>
                                        <p:cTn id="53" dur="500" fill="hold"/>
                                        <p:tgtEl>
                                          <p:spTgt spid="70"/>
                                        </p:tgtEl>
                                        <p:attrNameLst>
                                          <p:attrName>ppt_h</p:attrName>
                                        </p:attrNameLst>
                                      </p:cBhvr>
                                      <p:tavLst>
                                        <p:tav tm="0">
                                          <p:val>
                                            <p:fltVal val="0"/>
                                          </p:val>
                                        </p:tav>
                                        <p:tav tm="100000">
                                          <p:val>
                                            <p:strVal val="#ppt_h"/>
                                          </p:val>
                                        </p:tav>
                                      </p:tavLst>
                                    </p:anim>
                                    <p:animEffect transition="in" filter="fade">
                                      <p:cBhvr>
                                        <p:cTn id="54" dur="500"/>
                                        <p:tgtEl>
                                          <p:spTgt spid="70"/>
                                        </p:tgtEl>
                                      </p:cBhvr>
                                    </p:animEffect>
                                  </p:childTnLst>
                                </p:cTn>
                              </p:par>
                              <p:par>
                                <p:cTn id="55" presetID="53" presetClass="entr" presetSubtype="16" fill="hold" nodeType="withEffect">
                                  <p:stCondLst>
                                    <p:cond delay="0"/>
                                  </p:stCondLst>
                                  <p:childTnLst>
                                    <p:set>
                                      <p:cBhvr>
                                        <p:cTn id="56" dur="1" fill="hold">
                                          <p:stCondLst>
                                            <p:cond delay="0"/>
                                          </p:stCondLst>
                                        </p:cTn>
                                        <p:tgtEl>
                                          <p:spTgt spid="71"/>
                                        </p:tgtEl>
                                        <p:attrNameLst>
                                          <p:attrName>style.visibility</p:attrName>
                                        </p:attrNameLst>
                                      </p:cBhvr>
                                      <p:to>
                                        <p:strVal val="visible"/>
                                      </p:to>
                                    </p:set>
                                    <p:anim calcmode="lin" valueType="num">
                                      <p:cBhvr>
                                        <p:cTn id="57" dur="500" fill="hold"/>
                                        <p:tgtEl>
                                          <p:spTgt spid="71"/>
                                        </p:tgtEl>
                                        <p:attrNameLst>
                                          <p:attrName>ppt_w</p:attrName>
                                        </p:attrNameLst>
                                      </p:cBhvr>
                                      <p:tavLst>
                                        <p:tav tm="0">
                                          <p:val>
                                            <p:fltVal val="0"/>
                                          </p:val>
                                        </p:tav>
                                        <p:tav tm="100000">
                                          <p:val>
                                            <p:strVal val="#ppt_w"/>
                                          </p:val>
                                        </p:tav>
                                      </p:tavLst>
                                    </p:anim>
                                    <p:anim calcmode="lin" valueType="num">
                                      <p:cBhvr>
                                        <p:cTn id="58" dur="500" fill="hold"/>
                                        <p:tgtEl>
                                          <p:spTgt spid="71"/>
                                        </p:tgtEl>
                                        <p:attrNameLst>
                                          <p:attrName>ppt_h</p:attrName>
                                        </p:attrNameLst>
                                      </p:cBhvr>
                                      <p:tavLst>
                                        <p:tav tm="0">
                                          <p:val>
                                            <p:fltVal val="0"/>
                                          </p:val>
                                        </p:tav>
                                        <p:tav tm="100000">
                                          <p:val>
                                            <p:strVal val="#ppt_h"/>
                                          </p:val>
                                        </p:tav>
                                      </p:tavLst>
                                    </p:anim>
                                    <p:animEffect transition="in" filter="fade">
                                      <p:cBhvr>
                                        <p:cTn id="59" dur="500"/>
                                        <p:tgtEl>
                                          <p:spTgt spid="71"/>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77"/>
                                        </p:tgtEl>
                                        <p:attrNameLst>
                                          <p:attrName>style.visibility</p:attrName>
                                        </p:attrNameLst>
                                      </p:cBhvr>
                                      <p:to>
                                        <p:strVal val="visible"/>
                                      </p:to>
                                    </p:set>
                                    <p:anim calcmode="lin" valueType="num">
                                      <p:cBhvr>
                                        <p:cTn id="62" dur="500" fill="hold"/>
                                        <p:tgtEl>
                                          <p:spTgt spid="77"/>
                                        </p:tgtEl>
                                        <p:attrNameLst>
                                          <p:attrName>ppt_w</p:attrName>
                                        </p:attrNameLst>
                                      </p:cBhvr>
                                      <p:tavLst>
                                        <p:tav tm="0">
                                          <p:val>
                                            <p:fltVal val="0"/>
                                          </p:val>
                                        </p:tav>
                                        <p:tav tm="100000">
                                          <p:val>
                                            <p:strVal val="#ppt_w"/>
                                          </p:val>
                                        </p:tav>
                                      </p:tavLst>
                                    </p:anim>
                                    <p:anim calcmode="lin" valueType="num">
                                      <p:cBhvr>
                                        <p:cTn id="63" dur="500" fill="hold"/>
                                        <p:tgtEl>
                                          <p:spTgt spid="77"/>
                                        </p:tgtEl>
                                        <p:attrNameLst>
                                          <p:attrName>ppt_h</p:attrName>
                                        </p:attrNameLst>
                                      </p:cBhvr>
                                      <p:tavLst>
                                        <p:tav tm="0">
                                          <p:val>
                                            <p:fltVal val="0"/>
                                          </p:val>
                                        </p:tav>
                                        <p:tav tm="100000">
                                          <p:val>
                                            <p:strVal val="#ppt_h"/>
                                          </p:val>
                                        </p:tav>
                                      </p:tavLst>
                                    </p:anim>
                                    <p:animEffect transition="in" filter="fade">
                                      <p:cBhvr>
                                        <p:cTn id="64" dur="500"/>
                                        <p:tgtEl>
                                          <p:spTgt spid="77"/>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78"/>
                                        </p:tgtEl>
                                        <p:attrNameLst>
                                          <p:attrName>style.visibility</p:attrName>
                                        </p:attrNameLst>
                                      </p:cBhvr>
                                      <p:to>
                                        <p:strVal val="visible"/>
                                      </p:to>
                                    </p:set>
                                    <p:anim calcmode="lin" valueType="num">
                                      <p:cBhvr>
                                        <p:cTn id="67" dur="500" fill="hold"/>
                                        <p:tgtEl>
                                          <p:spTgt spid="78"/>
                                        </p:tgtEl>
                                        <p:attrNameLst>
                                          <p:attrName>ppt_w</p:attrName>
                                        </p:attrNameLst>
                                      </p:cBhvr>
                                      <p:tavLst>
                                        <p:tav tm="0">
                                          <p:val>
                                            <p:fltVal val="0"/>
                                          </p:val>
                                        </p:tav>
                                        <p:tav tm="100000">
                                          <p:val>
                                            <p:strVal val="#ppt_w"/>
                                          </p:val>
                                        </p:tav>
                                      </p:tavLst>
                                    </p:anim>
                                    <p:anim calcmode="lin" valueType="num">
                                      <p:cBhvr>
                                        <p:cTn id="68" dur="500" fill="hold"/>
                                        <p:tgtEl>
                                          <p:spTgt spid="78"/>
                                        </p:tgtEl>
                                        <p:attrNameLst>
                                          <p:attrName>ppt_h</p:attrName>
                                        </p:attrNameLst>
                                      </p:cBhvr>
                                      <p:tavLst>
                                        <p:tav tm="0">
                                          <p:val>
                                            <p:fltVal val="0"/>
                                          </p:val>
                                        </p:tav>
                                        <p:tav tm="100000">
                                          <p:val>
                                            <p:strVal val="#ppt_h"/>
                                          </p:val>
                                        </p:tav>
                                      </p:tavLst>
                                    </p:anim>
                                    <p:animEffect transition="in" filter="fade">
                                      <p:cBhvr>
                                        <p:cTn id="69" dur="500"/>
                                        <p:tgtEl>
                                          <p:spTgt spid="78"/>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80"/>
                                        </p:tgtEl>
                                        <p:attrNameLst>
                                          <p:attrName>style.visibility</p:attrName>
                                        </p:attrNameLst>
                                      </p:cBhvr>
                                      <p:to>
                                        <p:strVal val="visible"/>
                                      </p:to>
                                    </p:set>
                                    <p:anim calcmode="lin" valueType="num">
                                      <p:cBhvr>
                                        <p:cTn id="72" dur="500" fill="hold"/>
                                        <p:tgtEl>
                                          <p:spTgt spid="80"/>
                                        </p:tgtEl>
                                        <p:attrNameLst>
                                          <p:attrName>ppt_w</p:attrName>
                                        </p:attrNameLst>
                                      </p:cBhvr>
                                      <p:tavLst>
                                        <p:tav tm="0">
                                          <p:val>
                                            <p:fltVal val="0"/>
                                          </p:val>
                                        </p:tav>
                                        <p:tav tm="100000">
                                          <p:val>
                                            <p:strVal val="#ppt_w"/>
                                          </p:val>
                                        </p:tav>
                                      </p:tavLst>
                                    </p:anim>
                                    <p:anim calcmode="lin" valueType="num">
                                      <p:cBhvr>
                                        <p:cTn id="73" dur="500" fill="hold"/>
                                        <p:tgtEl>
                                          <p:spTgt spid="80"/>
                                        </p:tgtEl>
                                        <p:attrNameLst>
                                          <p:attrName>ppt_h</p:attrName>
                                        </p:attrNameLst>
                                      </p:cBhvr>
                                      <p:tavLst>
                                        <p:tav tm="0">
                                          <p:val>
                                            <p:fltVal val="0"/>
                                          </p:val>
                                        </p:tav>
                                        <p:tav tm="100000">
                                          <p:val>
                                            <p:strVal val="#ppt_h"/>
                                          </p:val>
                                        </p:tav>
                                      </p:tavLst>
                                    </p:anim>
                                    <p:animEffect transition="in" filter="fade">
                                      <p:cBhvr>
                                        <p:cTn id="74" dur="500"/>
                                        <p:tgtEl>
                                          <p:spTgt spid="80"/>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81"/>
                                        </p:tgtEl>
                                        <p:attrNameLst>
                                          <p:attrName>style.visibility</p:attrName>
                                        </p:attrNameLst>
                                      </p:cBhvr>
                                      <p:to>
                                        <p:strVal val="visible"/>
                                      </p:to>
                                    </p:set>
                                    <p:anim calcmode="lin" valueType="num">
                                      <p:cBhvr>
                                        <p:cTn id="77" dur="500" fill="hold"/>
                                        <p:tgtEl>
                                          <p:spTgt spid="81"/>
                                        </p:tgtEl>
                                        <p:attrNameLst>
                                          <p:attrName>ppt_w</p:attrName>
                                        </p:attrNameLst>
                                      </p:cBhvr>
                                      <p:tavLst>
                                        <p:tav tm="0">
                                          <p:val>
                                            <p:fltVal val="0"/>
                                          </p:val>
                                        </p:tav>
                                        <p:tav tm="100000">
                                          <p:val>
                                            <p:strVal val="#ppt_w"/>
                                          </p:val>
                                        </p:tav>
                                      </p:tavLst>
                                    </p:anim>
                                    <p:anim calcmode="lin" valueType="num">
                                      <p:cBhvr>
                                        <p:cTn id="78" dur="500" fill="hold"/>
                                        <p:tgtEl>
                                          <p:spTgt spid="81"/>
                                        </p:tgtEl>
                                        <p:attrNameLst>
                                          <p:attrName>ppt_h</p:attrName>
                                        </p:attrNameLst>
                                      </p:cBhvr>
                                      <p:tavLst>
                                        <p:tav tm="0">
                                          <p:val>
                                            <p:fltVal val="0"/>
                                          </p:val>
                                        </p:tav>
                                        <p:tav tm="100000">
                                          <p:val>
                                            <p:strVal val="#ppt_h"/>
                                          </p:val>
                                        </p:tav>
                                      </p:tavLst>
                                    </p:anim>
                                    <p:animEffect transition="in" filter="fade">
                                      <p:cBhvr>
                                        <p:cTn id="79" dur="500"/>
                                        <p:tgtEl>
                                          <p:spTgt spid="81"/>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82"/>
                                        </p:tgtEl>
                                        <p:attrNameLst>
                                          <p:attrName>style.visibility</p:attrName>
                                        </p:attrNameLst>
                                      </p:cBhvr>
                                      <p:to>
                                        <p:strVal val="visible"/>
                                      </p:to>
                                    </p:set>
                                    <p:anim calcmode="lin" valueType="num">
                                      <p:cBhvr>
                                        <p:cTn id="82" dur="500" fill="hold"/>
                                        <p:tgtEl>
                                          <p:spTgt spid="82"/>
                                        </p:tgtEl>
                                        <p:attrNameLst>
                                          <p:attrName>ppt_w</p:attrName>
                                        </p:attrNameLst>
                                      </p:cBhvr>
                                      <p:tavLst>
                                        <p:tav tm="0">
                                          <p:val>
                                            <p:fltVal val="0"/>
                                          </p:val>
                                        </p:tav>
                                        <p:tav tm="100000">
                                          <p:val>
                                            <p:strVal val="#ppt_w"/>
                                          </p:val>
                                        </p:tav>
                                      </p:tavLst>
                                    </p:anim>
                                    <p:anim calcmode="lin" valueType="num">
                                      <p:cBhvr>
                                        <p:cTn id="83" dur="500" fill="hold"/>
                                        <p:tgtEl>
                                          <p:spTgt spid="82"/>
                                        </p:tgtEl>
                                        <p:attrNameLst>
                                          <p:attrName>ppt_h</p:attrName>
                                        </p:attrNameLst>
                                      </p:cBhvr>
                                      <p:tavLst>
                                        <p:tav tm="0">
                                          <p:val>
                                            <p:fltVal val="0"/>
                                          </p:val>
                                        </p:tav>
                                        <p:tav tm="100000">
                                          <p:val>
                                            <p:strVal val="#ppt_h"/>
                                          </p:val>
                                        </p:tav>
                                      </p:tavLst>
                                    </p:anim>
                                    <p:animEffect transition="in" filter="fade">
                                      <p:cBhvr>
                                        <p:cTn id="84" dur="500"/>
                                        <p:tgtEl>
                                          <p:spTgt spid="82"/>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84"/>
                                        </p:tgtEl>
                                        <p:attrNameLst>
                                          <p:attrName>style.visibility</p:attrName>
                                        </p:attrNameLst>
                                      </p:cBhvr>
                                      <p:to>
                                        <p:strVal val="visible"/>
                                      </p:to>
                                    </p:set>
                                    <p:anim calcmode="lin" valueType="num">
                                      <p:cBhvr>
                                        <p:cTn id="87" dur="500" fill="hold"/>
                                        <p:tgtEl>
                                          <p:spTgt spid="84"/>
                                        </p:tgtEl>
                                        <p:attrNameLst>
                                          <p:attrName>ppt_w</p:attrName>
                                        </p:attrNameLst>
                                      </p:cBhvr>
                                      <p:tavLst>
                                        <p:tav tm="0">
                                          <p:val>
                                            <p:fltVal val="0"/>
                                          </p:val>
                                        </p:tav>
                                        <p:tav tm="100000">
                                          <p:val>
                                            <p:strVal val="#ppt_w"/>
                                          </p:val>
                                        </p:tav>
                                      </p:tavLst>
                                    </p:anim>
                                    <p:anim calcmode="lin" valueType="num">
                                      <p:cBhvr>
                                        <p:cTn id="88" dur="500" fill="hold"/>
                                        <p:tgtEl>
                                          <p:spTgt spid="84"/>
                                        </p:tgtEl>
                                        <p:attrNameLst>
                                          <p:attrName>ppt_h</p:attrName>
                                        </p:attrNameLst>
                                      </p:cBhvr>
                                      <p:tavLst>
                                        <p:tav tm="0">
                                          <p:val>
                                            <p:fltVal val="0"/>
                                          </p:val>
                                        </p:tav>
                                        <p:tav tm="100000">
                                          <p:val>
                                            <p:strVal val="#ppt_h"/>
                                          </p:val>
                                        </p:tav>
                                      </p:tavLst>
                                    </p:anim>
                                    <p:animEffect transition="in" filter="fade">
                                      <p:cBhvr>
                                        <p:cTn id="89" dur="500"/>
                                        <p:tgtEl>
                                          <p:spTgt spid="84"/>
                                        </p:tgtEl>
                                      </p:cBhvr>
                                    </p:animEffect>
                                  </p:childTnLst>
                                </p:cTn>
                              </p:par>
                              <p:par>
                                <p:cTn id="90" presetID="53" presetClass="entr" presetSubtype="16" fill="hold" grpId="0" nodeType="withEffect">
                                  <p:stCondLst>
                                    <p:cond delay="0"/>
                                  </p:stCondLst>
                                  <p:childTnLst>
                                    <p:set>
                                      <p:cBhvr>
                                        <p:cTn id="91" dur="1" fill="hold">
                                          <p:stCondLst>
                                            <p:cond delay="0"/>
                                          </p:stCondLst>
                                        </p:cTn>
                                        <p:tgtEl>
                                          <p:spTgt spid="85"/>
                                        </p:tgtEl>
                                        <p:attrNameLst>
                                          <p:attrName>style.visibility</p:attrName>
                                        </p:attrNameLst>
                                      </p:cBhvr>
                                      <p:to>
                                        <p:strVal val="visible"/>
                                      </p:to>
                                    </p:set>
                                    <p:anim calcmode="lin" valueType="num">
                                      <p:cBhvr>
                                        <p:cTn id="92" dur="500" fill="hold"/>
                                        <p:tgtEl>
                                          <p:spTgt spid="85"/>
                                        </p:tgtEl>
                                        <p:attrNameLst>
                                          <p:attrName>ppt_w</p:attrName>
                                        </p:attrNameLst>
                                      </p:cBhvr>
                                      <p:tavLst>
                                        <p:tav tm="0">
                                          <p:val>
                                            <p:fltVal val="0"/>
                                          </p:val>
                                        </p:tav>
                                        <p:tav tm="100000">
                                          <p:val>
                                            <p:strVal val="#ppt_w"/>
                                          </p:val>
                                        </p:tav>
                                      </p:tavLst>
                                    </p:anim>
                                    <p:anim calcmode="lin" valueType="num">
                                      <p:cBhvr>
                                        <p:cTn id="93" dur="500" fill="hold"/>
                                        <p:tgtEl>
                                          <p:spTgt spid="85"/>
                                        </p:tgtEl>
                                        <p:attrNameLst>
                                          <p:attrName>ppt_h</p:attrName>
                                        </p:attrNameLst>
                                      </p:cBhvr>
                                      <p:tavLst>
                                        <p:tav tm="0">
                                          <p:val>
                                            <p:fltVal val="0"/>
                                          </p:val>
                                        </p:tav>
                                        <p:tav tm="100000">
                                          <p:val>
                                            <p:strVal val="#ppt_h"/>
                                          </p:val>
                                        </p:tav>
                                      </p:tavLst>
                                    </p:anim>
                                    <p:animEffect transition="in" filter="fade">
                                      <p:cBhvr>
                                        <p:cTn id="94" dur="500"/>
                                        <p:tgtEl>
                                          <p:spTgt spid="85"/>
                                        </p:tgtEl>
                                      </p:cBhvr>
                                    </p:animEffect>
                                  </p:childTnLst>
                                </p:cTn>
                              </p:par>
                              <p:par>
                                <p:cTn id="95" presetID="53" presetClass="entr" presetSubtype="16" fill="hold" grpId="0" nodeType="withEffect">
                                  <p:stCondLst>
                                    <p:cond delay="0"/>
                                  </p:stCondLst>
                                  <p:childTnLst>
                                    <p:set>
                                      <p:cBhvr>
                                        <p:cTn id="96" dur="1" fill="hold">
                                          <p:stCondLst>
                                            <p:cond delay="0"/>
                                          </p:stCondLst>
                                        </p:cTn>
                                        <p:tgtEl>
                                          <p:spTgt spid="86"/>
                                        </p:tgtEl>
                                        <p:attrNameLst>
                                          <p:attrName>style.visibility</p:attrName>
                                        </p:attrNameLst>
                                      </p:cBhvr>
                                      <p:to>
                                        <p:strVal val="visible"/>
                                      </p:to>
                                    </p:set>
                                    <p:anim calcmode="lin" valueType="num">
                                      <p:cBhvr>
                                        <p:cTn id="97" dur="500" fill="hold"/>
                                        <p:tgtEl>
                                          <p:spTgt spid="86"/>
                                        </p:tgtEl>
                                        <p:attrNameLst>
                                          <p:attrName>ppt_w</p:attrName>
                                        </p:attrNameLst>
                                      </p:cBhvr>
                                      <p:tavLst>
                                        <p:tav tm="0">
                                          <p:val>
                                            <p:fltVal val="0"/>
                                          </p:val>
                                        </p:tav>
                                        <p:tav tm="100000">
                                          <p:val>
                                            <p:strVal val="#ppt_w"/>
                                          </p:val>
                                        </p:tav>
                                      </p:tavLst>
                                    </p:anim>
                                    <p:anim calcmode="lin" valueType="num">
                                      <p:cBhvr>
                                        <p:cTn id="98" dur="500" fill="hold"/>
                                        <p:tgtEl>
                                          <p:spTgt spid="86"/>
                                        </p:tgtEl>
                                        <p:attrNameLst>
                                          <p:attrName>ppt_h</p:attrName>
                                        </p:attrNameLst>
                                      </p:cBhvr>
                                      <p:tavLst>
                                        <p:tav tm="0">
                                          <p:val>
                                            <p:fltVal val="0"/>
                                          </p:val>
                                        </p:tav>
                                        <p:tav tm="100000">
                                          <p:val>
                                            <p:strVal val="#ppt_h"/>
                                          </p:val>
                                        </p:tav>
                                      </p:tavLst>
                                    </p:anim>
                                    <p:animEffect transition="in" filter="fade">
                                      <p:cBhvr>
                                        <p:cTn id="99"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3" grpId="1" animBg="1"/>
      <p:bldP spid="64" grpId="0" animBg="1"/>
      <p:bldP spid="64" grpId="1" animBg="1"/>
      <p:bldP spid="65" grpId="0" animBg="1"/>
      <p:bldP spid="65" grpId="1" animBg="1"/>
      <p:bldP spid="67" grpId="0" animBg="1"/>
      <p:bldP spid="67" grpId="1" animBg="1"/>
      <p:bldP spid="68" grpId="0" animBg="1"/>
      <p:bldP spid="68" grpId="1" animBg="1"/>
      <p:bldP spid="70" grpId="0" animBg="1"/>
      <p:bldP spid="70" grpId="1" animBg="1"/>
      <p:bldP spid="77" grpId="0" animBg="1"/>
      <p:bldP spid="77" grpId="1" animBg="1"/>
      <p:bldP spid="78" grpId="0" animBg="1"/>
      <p:bldP spid="78" grpId="1" animBg="1"/>
      <p:bldP spid="80" grpId="0"/>
      <p:bldP spid="80" grpId="1"/>
      <p:bldP spid="81" grpId="0"/>
      <p:bldP spid="81" grpId="1"/>
      <p:bldP spid="82" grpId="0"/>
      <p:bldP spid="82" grpId="1"/>
      <p:bldP spid="84" grpId="0"/>
      <p:bldP spid="84" grpId="1"/>
      <p:bldP spid="85" grpId="0"/>
      <p:bldP spid="85" grpId="1"/>
      <p:bldP spid="86" grpId="0"/>
      <p:bldP spid="86" grpId="1"/>
    </p:bldLst>
  </p:timing>
</p:sld>
</file>

<file path=ppt/tags/tag1.xml><?xml version="1.0" encoding="utf-8"?>
<p:tagLst xmlns:a="http://schemas.openxmlformats.org/drawingml/2006/main" xmlns:r="http://schemas.openxmlformats.org/officeDocument/2006/relationships" xmlns:p="http://schemas.openxmlformats.org/presentationml/2006/main">
  <p:tag name="KSO_WPP_MARK_KEY" val="c9311467-7deb-400a-927e-5f257bfb4f2a"/>
  <p:tag name="COMMONDATA" val="eyJoZGlkIjoiMTYxMmFhYzg4MGVkZGI5ODYyNGZjZDc2ZTQ3NTA5MGQifQ=="/>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自定义 1">
      <a:dk1>
        <a:sysClr val="windowText" lastClr="000000"/>
      </a:dk1>
      <a:lt1>
        <a:sysClr val="window" lastClr="FFFFFF"/>
      </a:lt1>
      <a:dk2>
        <a:srgbClr val="FF0000"/>
      </a:dk2>
      <a:lt2>
        <a:srgbClr val="F60000"/>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588ku">
      <a:majorFont>
        <a:latin typeface="Arial Black"/>
        <a:ea typeface="思源黑体 CN Bold"/>
        <a:cs typeface=""/>
      </a:majorFont>
      <a:minorFont>
        <a:latin typeface="Arial"/>
        <a:ea typeface="思源黑体 CN Regula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296</TotalTime>
  <Words>1271</Words>
  <Application>Microsoft Office PowerPoint</Application>
  <PresentationFormat>宽屏</PresentationFormat>
  <Paragraphs>167</Paragraphs>
  <Slides>18</Slides>
  <Notes>18</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18</vt:i4>
      </vt:variant>
    </vt:vector>
  </HeadingPairs>
  <TitlesOfParts>
    <vt:vector size="27" baseType="lpstr">
      <vt:lpstr>等线</vt:lpstr>
      <vt:lpstr>思源黑体 CN Bold</vt:lpstr>
      <vt:lpstr>思源黑体 Light</vt:lpstr>
      <vt:lpstr>思源黑体 Medium</vt:lpstr>
      <vt:lpstr>思源黑体 Normal</vt:lpstr>
      <vt:lpstr>思源宋体 CN Medium</vt:lpstr>
      <vt:lpstr>Arial</vt:lpstr>
      <vt:lpstr>Arial Black</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kumo Mashimaro</cp:lastModifiedBy>
  <cp:revision>227</cp:revision>
  <dcterms:created xsi:type="dcterms:W3CDTF">2022-07-08T03:17:08Z</dcterms:created>
  <dcterms:modified xsi:type="dcterms:W3CDTF">2024-11-25T11:15:23Z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48B04416159A48708CB3735743574150</vt:lpwstr>
  </property>
  <property fmtid="{D5CDD505-2E9C-101B-9397-08002B2CF9AE}" pid="3" name="KSOProductBuildVer">
    <vt:lpwstr>2052-11.1.0.11830</vt:lpwstr>
  </property>
</Properties>
</file>