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Open Sans Light"/>
      <p:regular r:id="rId21"/>
      <p:bold r:id="rId22"/>
      <p:italic r:id="rId23"/>
      <p:boldItalic r:id="rId24"/>
    </p:embeddedFont>
    <p:embeddedFont>
      <p:font typeface="Open Sa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22" Type="http://schemas.openxmlformats.org/officeDocument/2006/relationships/font" Target="fonts/OpenSansLight-bold.fntdata"/><Relationship Id="rId21" Type="http://schemas.openxmlformats.org/officeDocument/2006/relationships/font" Target="fonts/OpenSansLight-regular.fntdata"/><Relationship Id="rId24" Type="http://schemas.openxmlformats.org/officeDocument/2006/relationships/font" Target="fonts/OpenSansLight-boldItalic.fntdata"/><Relationship Id="rId23" Type="http://schemas.openxmlformats.org/officeDocument/2006/relationships/font" Target="fonts/OpenSansLigh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bold.fntdata"/><Relationship Id="rId25" Type="http://schemas.openxmlformats.org/officeDocument/2006/relationships/font" Target="fonts/OpenSans-regular.fntdata"/><Relationship Id="rId28" Type="http://schemas.openxmlformats.org/officeDocument/2006/relationships/font" Target="fonts/OpenSans-boldItalic.fntdata"/><Relationship Id="rId27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ee5d346da8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ee5d346da8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ee5d346da8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ee5d346da8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0c48244fed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0c48244fed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3d0669e6b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3d0669e6b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3d0669e6b1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3d0669e6b1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abfb3ff6db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abfb3ff6db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3d0669e6b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3d0669e6b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abfb3ff6db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abfb3ff6db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3d0669e6b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3d0669e6b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ee5d346da8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ee5d346da8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viewer.diagrams.net/?tags=%7B%7D&amp;highlight=0000ff&amp;edit=_blank&amp;layers=1&amp;nav=1&amp;title=planning#R7V1Zd9s2Fv41Pqd9sA53Uo%2Fy1mYaT9M4J2nnZQ5FQhIbitCQkCX11w8AggsWSZTFRY7tpI0Jghvu%2FS4u7oYr83a5%2FSX1V4tHGIL4ytDC7ZV5d2UYumO5%2BB%2FSsstbDNMY5y3zNArzNq1qeIr%2BAezSonUdhSBjbXkTgjBG0YpvDGCSgABxbX6awg3fbQbjkGtY%2BXMgNTwFfiy3fotCtMhbPcOp2n8F0XxRPFl32PdN%2FeD7PIXrhD0vgQnIzyz94jbsG7OFH8JNrcm8vzJvUwhR%2FttyewtiMq78iD3sOVu%2BcgoS1OSC3%2F6wd8%2FJ31kC4q%2BuPY42u1%2Fvrg3Ly%2B%2Fz7MdrNhjsddGuGB36fYDcRr8ybzaLCIGnlR%2BQsxvMELhtgZYxOz2DCWIExi%2BEj6M4voUxTOm9TKCHNnBxe4ZS%2BB0UZ%2Bi4mTfyN7HPfAYpAttaE%2FvGXwBcApTucJeSG9l4M1689tjxpiKsq7G2RY2otssafcZM8%2FLe1ajiX9jAqgf5z9%2FWm%2Flj8ut8%2Bvyf3%2F%2FM%2Fv2vT4l9bSmG2InxY28mTwisViDFx3NEvx9znKmTcfsGpter2N9tUvqKIk0wN63Ir0sYrknbjR9H8wQ3xGBG7pRhAkXJ%2FCM9yilR9Ajw4OJHmjdkUCMMggk7geCKJ6BuyAQMfeDNAomA%2BIwTeGA6K6kokUxB2L1UNDSdo6Jhy1TULUemotMCEdVIsRsgpYaDYnA%2F%2BlMQf4JZhCJIBnkKEYJLFTli0vOmFCi1kZ3Rn70UyylRCC5DRRtN87QHwgSlFCIHoZ8tKK7ZmZyjtnMi5UcRzNxRhCVuNgpiuA4V2G4Brobm8HAt5WWN0oanwKtudUVqXbclUt%2FC5QpmeLAMDc4kuoMQTyfsEKZoAecw8eP7qvWmkqFk4Ko%2BHyEhIeWYvwFCOza8%2FhpBXq7iIU53f5LrR6Y3Lhr%2Bqp%2B927Lb50e7%2BtEnkEZ4dAij3R0kXQbXacA%2Biwku5KdzgA4OmJn3JONwkOopiH0UPfPTroqA9NJJmvq7WocVjBKU1e78iTTUmEmQ%2FbZlC8yQ37FijfLVGnGLLMifMHr9FENFYgnVNHlUAi%2BjMKTsQpHGbqZLEDdlsTyzyR92Za09%2F1GKa%2FrTEop1ixt4RwHisQLDnUlrXaHXfEgy5Cco8hEYAsDivAq2EcrxbFkuOy7hjH%2Bv0EwOdrWDF2F5zzB1A1wJmZYwn5tj4Ra5jGFXCcQ%2FDaTq2dtUifQE%2BQGSoTsAM2DOTNGErGQqZZi2PUTkQ88lczH6xyW52TpDnIfj4s1rdLtPyCy8zojavEcrXi%2FjSYBgXcTu1cPUOlWdVo1WMPjM2HFN35Gk9%2Fni1fP4ec1VaMNmn%2BK1fFqNLA%2BpvwSDgKlUjcqDv6hctY8oRn2D0GgKQsO%2BKBAahbWjRu3P4DkCm2HJrXVPbnHxawMvtFTY94ypeVibapNBxpfFIOWb1xjkDjyDGOa2DWrrmNasHAOI7XNI11xSu8Jy1nUHltS6rli0ILDKqJlUnkF7wO8ZCOlonXlUXbWsztRVpcVQVlbvtyBYI2p%2FmO4uSOoekLlmKZDVCxaBiGeyxHGhma91%2BrZJ6MwGUdokdMFMf6Q%2FVvYEDjvPhnF4FOv6HPDROgWU0fCSeQkSxVLpbVk5TE1JymNWDrsz4V6sal%2Bnvn0G6gsNuY5667J0IkMW4ncgi1Iqw2frJCAaDcYKIu%2F005e7u58lWr7U8XaW3%2BYsiFiFICkMgY7Cb2P0ulR13CEw0vPasvBUd60YmTovAh1Rtu1RjE6dNS1X%2FZxuZ8FiFLl17jwFWUYWHz8COoUJbHB06q5sWsCIeN12pDNwbDbWZl23E8SfClTPcHmWcnsAquHI3p0BDVIXb1hq36ivZoaxqCCLcqNjL0%2F5oTW%2B%2BGOCb%2FW0Xq0wYd%2BUKcrTDZ4YikCofp0GmqwRf0rhcxQO4o99JV4D05VnhAtb6RSvWDcxrkAQzTAoCFaIrREDzl9S6wD9P255Qn4S%2BmmYNUBlm6rWbDYzAqWqFTpTx24JfbbgslNFRPS8EHJlI%2F0lwK8HL84Z8LOMpgpZ%2B7bpMyNgZHI%2FxFChIdWIokJWMSNGGbxdTwEZ8yrq%2Bfc1iqOksN%2FhLpNknpvzbAWthBjV09dAC5hG%2F5CwjaO%2BhBMWRTxQLc%2BWgKoy6ulaZ2siW3bZ3C8jOQZ4QJS6PEz1hlGHLa6UrOZ2%2F9adpS8zaQiLb8M97AiQ%2But9OAKGsZbVglttq85p%2BkjTnCMzwuVwmtONFe70MFg%2BGrOPJXk5Sm8sy%2BG8XJUiCrKAuKVQEnvNciiFpYKMHz7C%2BVxJxfzENSbmEwy%2BA4Wf8AcnpCkoEboi7KNnQtrGQUGOvzVCu89UDsGkVWGu0shBEoo6Opgv8wGnLBSs0%2BdygZfL5FKkP%2BXMwd6I2ZDUJ9sU%2Bz25VMSkBbOAYF9GM0v2etBsl4R4%2FEd%2FN3P61%2BjPL9b9NGAEsRuhugwO4IMB6K0wq2WMuJXMwEdEZUApAA8wDvMWnbU84vVt2ZCATY3R765cIsP%2BtyYJmDcVNsqmK3NSO78HL1Vv47Y6qEFAfbs8T1R5bQmVk68sIFW%2FkCiRtS4MZlwP%2Fh5q6NUv4O%2B4B478Be6dAptl9pnCRDqbAWePkcYdT7US6oyURhuTseByNBX2UqXFxuxMhivcHENo51LmSi0VzeWspy9W1%2FfSr%2FtIP3OkO%2Fa4%2FOFVZ0zckek0kseKW495hnK1EV7UGY5r2LbteJbF35dB72zXufDYgj%2B79cgpol1uU%2BCjgT2519pIM7hsSW2k68dsjI1WlB0bHu3GKTt2657gMzVPRcoOjV4l4cZHTf34CdEqAzXD43oZk1StFOLXeBVhFqY4kxR2Aa4EgTyReJ2Z%2FguP0XBWHc%2FkQWj0hkFRs%2FACoNYspp5t2eeiVhGXqCaJ7nUywZ06W%2BCJiONV60h48pH%2BXc0usodxgpAfLGgwJea7gbnbcevcTSadquWS55im3Hop0UaO6fHcZx3m1iP9OzKF2vttaNNi3vsMsnVcBqTg50z3zojZJlrGPqV9fc1DrSaLKA4%2F%2Bju4JtTDnBF8L45kXxllnKJ8h3NgcqyufCJ3ZM9KAVl7fyr4TBeaHv0t1%2FGjn6HiLWEc%2B6ssmpaB%2FkvMcFFywwJoaKeD8VQdTta24GYxNZXpTukAtPZz95kalGyR%2BeRnJIyCqFDazI9iiUvw5yJprJjIqBOaNQn21z2FZTirrFW1fGbDQJogvnYWUwm1iMIQJFS4Ih%2F505JPGa7xi9o3%2BC%2BxIBBPv31HTAn2jV4d23e0e4qwyoe%2FxY8oYQFmpg0gDHWqAihzyBHMHmecYl0lK3VKPjGczthEnhW%2F4OnknTWGZo3C9j4ga8iWo1t%2FRfK55PX4O3v0zB6uNzR7OLKz9huYyqvzyg8gcc2lRA01sBS3oCWIRQUVjtp%2Bg4QMW06cKOhHBpAjVmGLJyeucw%2FKBHfQjdWWDk%2FlTcjJfgdWIAmpvpHUVNT8vvvsNr3aoamHuOPVUWG1Ob6WvzALnOHoQ5BnyLocZ9j12mSEQkwMHWqmCeEIRyLNxO69eAxcOcqRlzuDmnQq%2B2STEos9221OkEytBzGcqXjIK9vJahWzRAGJ5rQk6nHVLVrm9Z2j5Ry%2FVhBHeFQxfz%2F8Avz0v7rhbfF%2FoxWJA7iM5ADd411016rkAJVG2GEepiYN%2Fnu40EmYHHci%2BhuHEfcWLqQoBvY7FttfQAwqXnwPF3oPF%2Fqxw4XECgXK2F1VfmV34ULeYRneldJU1LG9qmrYMqV%2FfxXb4TPtXUVeZa%2B1NU721AoMZ4%2F78GW5so35Zj2nH5tnVAsM9wozNcVxVQG536IYnjzFEshKg10Y2RZg689JTvrNquZQZq2lrDUaECTagmJ7losJpxG1ZV3hoXMVsfXd7Q9QmPq4oiUpmMHtmyUR72fXbXNoEslBaI9wGsVvFURiTlipmgxFIaMwBbzXauEZt69aLWKQoqiXdr2OHO9PGKxFycTAz0gNym9%2B%2FB0tMPnni8GCZkztaqDgmHP1qD5cZGPBimwpJIw6kMbobhaQbcwkQoI6Hw3taxQCOXSwXXd4ZZ94qUe8RQ%2B46FzvyCNeIruxR7wpq3S3dh7LMXtPIH2OAhIwoS3x0LzzyfB8oqpX2DOfyA6MOzxW7zxyMTwyHppHDE1evrNCSwPvlzHinJqVee1iI9QNja0rG1R5MTrRm0%2Buh8lXby92I93nej%2FcvSPPuyYHB3JOWC2ESwx4WaeuErLoZj%2FHUU9HC6T3zyAXOyoOOl1ZlZxCLWivNq%2B8qnaNtW2V8trhHkvyAulDEtH96151edyut1lqXK6n%2FW2WXiYyxFKB4yMy43D%2FjoSGKS%2BlPhD4vaqqu72wVbF3zNBsNebnFtfohU1UJdQvYKuwkVMXWvpIM80jYqurBNSO9xBrzKbjCwsN0%2BTpDmvN4TogPI1VZzznv7HNxMZjQdAPvZkY1nYU6GYmWoEMP2jonmjlNBS5%2Ff2G7hmKXSsuofQGKXbCpUX3tt7sM%2BO%2FzOMfIof6TDDLy8AHVWbpSSEdVfye9TJSNA7xOSFUS1CYraa1uDt0fg6ycdelay9GQYSunZ%2BeMLOaWrMaT%2B0VtJAjSPIM7%2B6w14ByHWBP3BDV8BTzZb%2FYK9nxHXuqbPLjSSXto%2FQ8ghabs0p7xJPCMBrIfwUZooHGWpjiN6JWznyH4jwGWiP2Ts2fEl9HkO%2BzCpLnKIWJeuNL5tnh8hhOc%2FIcD2lXwZ3nQzEjsh7qYLWCXg68rsL%2FZjq9%2BlZsWXBO9hCtvlY8Ixn2p9sYrkMaxK5tYPqd7IZKzeSk4etj%2Fi9Awc%2BqtWnekq38ZP87bNjAkbewWDSG%2BBLyvSeUXzmzPVr4hJPXGfVZo0UK6O6tpRv7Vr4LzQ7Q4Ix82yIKFoSOPt0bmngOCUZmURKxTVzIh%2B67RZTRDyRbusR5yoHQzacwrHXGAAIplqD415Hc%2FcsC8H3YZ3AvqNg6ZorXovmDyvfJt5jJ951JptlKOZw%2FASIbbidfng7QEbNsTso9pofzhUJeBr0tmZAvk7lNds%2BXCXaxj0zhKlEEbyjL23UX52MU4aY%2Fcj660bwi5IVYoHVN2Mva0%2FowQSvqT8rcUVaZrIOVWQ7zmD%2By6bWsg2n0R6WDzWbsjMgWLWBO14Sd9VxFlEOvyUaGK5trD%2BzoxcTy61C7X1rI4LTKxg0A3zTNu6vgB3n73z2pMi3v%2Fis85looSHD0tcwedsoxFEXangod5W3YwksZUNKpaXxed8ZwRU20N0YVS9iLZPjiAuWd3y5RbHGDmKZVJjskyjA1oYtsYbaFXJEwfNUoXVgbjcdCIWnNfQ3V3MfN3fKXtY1kuZKrexcXKVSUmXwriXT8hufFHNh%2BHh0%2BTCGxAlVqCx6ixSMMiYS8%2Fz8%3D" TargetMode="External"/><Relationship Id="rId4" Type="http://schemas.openxmlformats.org/officeDocument/2006/relationships/image" Target="../media/image1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12.png"/><Relationship Id="rId5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13.png"/><Relationship Id="rId6" Type="http://schemas.openxmlformats.org/officeDocument/2006/relationships/image" Target="../media/image11.png"/><Relationship Id="rId7" Type="http://schemas.openxmlformats.org/officeDocument/2006/relationships/image" Target="../media/image3.png"/><Relationship Id="rId8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6801775" y="3528850"/>
            <a:ext cx="30000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CA" sz="1100" u="sng">
                <a:solidFill>
                  <a:srgbClr val="1155CC"/>
                </a:solidFill>
                <a:latin typeface="Open Sans Light"/>
                <a:ea typeface="Open Sans Light"/>
                <a:cs typeface="Open Sans Light"/>
                <a:sym typeface="Open Sans Ligh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Overview diagram</a:t>
            </a:r>
            <a:endParaRPr sz="11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80475" y="98100"/>
            <a:ext cx="488936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0" y="0"/>
            <a:ext cx="19161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CA">
                <a:latin typeface="Open Sans Light"/>
                <a:ea typeface="Open Sans Light"/>
                <a:cs typeface="Open Sans Light"/>
                <a:sym typeface="Open Sans Light"/>
              </a:rPr>
              <a:t>Haibun</a:t>
            </a:r>
            <a:br>
              <a:rPr lang="en-CA">
                <a:latin typeface="Open Sans Light"/>
                <a:ea typeface="Open Sans Light"/>
                <a:cs typeface="Open Sans Light"/>
                <a:sym typeface="Open Sans Light"/>
              </a:rPr>
            </a:br>
            <a:br>
              <a:rPr lang="en-CA">
                <a:latin typeface="Open Sans Light"/>
                <a:ea typeface="Open Sans Light"/>
                <a:cs typeface="Open Sans Light"/>
                <a:sym typeface="Open Sans Light"/>
              </a:rPr>
            </a:br>
            <a:r>
              <a:rPr lang="en-CA">
                <a:latin typeface="Open Sans Light"/>
                <a:ea typeface="Open Sans Light"/>
                <a:cs typeface="Open Sans Light"/>
                <a:sym typeface="Open Sans Light"/>
              </a:rPr>
              <a:t>End to end</a:t>
            </a:r>
            <a:br>
              <a:rPr lang="en-CA">
                <a:latin typeface="Open Sans Light"/>
                <a:ea typeface="Open Sans Light"/>
                <a:cs typeface="Open Sans Light"/>
                <a:sym typeface="Open Sans Light"/>
              </a:rPr>
            </a:br>
            <a:r>
              <a:rPr lang="en-CA">
                <a:latin typeface="Open Sans Light"/>
                <a:ea typeface="Open Sans Light"/>
                <a:cs typeface="Open Sans Light"/>
                <a:sym typeface="Open Sans Light"/>
              </a:rPr>
              <a:t>test driven</a:t>
            </a:r>
            <a:br>
              <a:rPr lang="en-CA">
                <a:latin typeface="Open Sans Light"/>
                <a:ea typeface="Open Sans Light"/>
                <a:cs typeface="Open Sans Light"/>
                <a:sym typeface="Open Sans Light"/>
              </a:rPr>
            </a:br>
            <a:r>
              <a:rPr lang="en-CA">
                <a:latin typeface="Open Sans Light"/>
                <a:ea typeface="Open Sans Light"/>
                <a:cs typeface="Open Sans Light"/>
                <a:sym typeface="Open Sans Light"/>
              </a:rPr>
              <a:t>d</a:t>
            </a:r>
            <a:r>
              <a:rPr lang="en-CA">
                <a:latin typeface="Open Sans Light"/>
                <a:ea typeface="Open Sans Light"/>
                <a:cs typeface="Open Sans Light"/>
                <a:sym typeface="Open Sans Light"/>
              </a:rPr>
              <a:t>evelopment</a:t>
            </a:r>
            <a:br>
              <a:rPr lang="en-CA">
                <a:latin typeface="Open Sans Light"/>
                <a:ea typeface="Open Sans Light"/>
                <a:cs typeface="Open Sans Light"/>
                <a:sym typeface="Open Sans Light"/>
              </a:rPr>
            </a:br>
            <a:r>
              <a:rPr lang="en-CA">
                <a:latin typeface="Open Sans Light"/>
                <a:ea typeface="Open Sans Light"/>
                <a:cs typeface="Open Sans Light"/>
                <a:sym typeface="Open Sans Light"/>
              </a:rPr>
              <a:t>in </a:t>
            </a:r>
            <a:br>
              <a:rPr lang="en-CA">
                <a:latin typeface="Open Sans Light"/>
                <a:ea typeface="Open Sans Light"/>
                <a:cs typeface="Open Sans Light"/>
                <a:sym typeface="Open Sans Light"/>
              </a:rPr>
            </a:br>
            <a:r>
              <a:rPr lang="en-CA">
                <a:latin typeface="Open Sans Light"/>
                <a:ea typeface="Open Sans Light"/>
                <a:cs typeface="Open Sans Light"/>
                <a:sym typeface="Open Sans Light"/>
              </a:rPr>
              <a:t>abstracted</a:t>
            </a:r>
            <a:br>
              <a:rPr lang="en-CA">
                <a:latin typeface="Open Sans Light"/>
                <a:ea typeface="Open Sans Light"/>
                <a:cs typeface="Open Sans Light"/>
                <a:sym typeface="Open Sans Light"/>
              </a:rPr>
            </a:br>
            <a:r>
              <a:rPr lang="en-CA">
                <a:latin typeface="Open Sans Light"/>
                <a:ea typeface="Open Sans Light"/>
                <a:cs typeface="Open Sans Light"/>
                <a:sym typeface="Open Sans Light"/>
              </a:rPr>
              <a:t>environments </a:t>
            </a:r>
            <a:endParaRPr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1834775" y="136075"/>
            <a:ext cx="389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 txBox="1"/>
          <p:nvPr/>
        </p:nvSpPr>
        <p:spPr>
          <a:xfrm>
            <a:off x="5936575" y="182600"/>
            <a:ext cx="3000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GC workflow options using Haibun reviews, schemas and graphs</a:t>
            </a:r>
            <a:br>
              <a:rPr lang="en-CA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</a:br>
            <a:r>
              <a:rPr lang="en-CA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Jan 4, 2024</a:t>
            </a: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5936575" y="1104475"/>
            <a:ext cx="1822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latin typeface="Open Sans"/>
                <a:ea typeface="Open Sans"/>
                <a:cs typeface="Open Sans"/>
                <a:sym typeface="Open Sans"/>
              </a:rPr>
              <a:t>david.mason@tbs-sct.gc.ca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idx="1" type="subTitle"/>
          </p:nvPr>
        </p:nvSpPr>
        <p:spPr>
          <a:xfrm>
            <a:off x="79925" y="269550"/>
            <a:ext cx="8430600" cy="8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latin typeface="Open Sans Light"/>
                <a:ea typeface="Open Sans Light"/>
                <a:cs typeface="Open Sans Light"/>
                <a:sym typeface="Open Sans Light"/>
              </a:rPr>
              <a:t>Graph features: re-use focus, making relationships clear</a:t>
            </a:r>
            <a:endParaRPr sz="175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46" name="Google Shape;146;p22"/>
          <p:cNvSpPr txBox="1"/>
          <p:nvPr/>
        </p:nvSpPr>
        <p:spPr>
          <a:xfrm>
            <a:off x="229050" y="764500"/>
            <a:ext cx="7825500" cy="4186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-CA" sz="1000"/>
              <a:t>Graph Search Algorithms: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-CA" sz="1000"/>
              <a:t>Useful for traversing or searching graph data, navigating through nodes by following edges (</a:t>
            </a:r>
            <a:r>
              <a:rPr b="1" lang="en-CA" sz="1000"/>
              <a:t>network based, between services and without having to maintain lookup tables for every type; same-as, subclass-of, etc relationships</a:t>
            </a:r>
            <a:r>
              <a:rPr lang="en-CA" sz="1000"/>
              <a:t>)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-CA" sz="1000"/>
              <a:t>Shortest Path Algorithms: Efficient for finding the shortest path between nodes; networking, recommendation systems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-CA" sz="1000"/>
              <a:t>Network Analysis: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-CA" sz="1000"/>
              <a:t>Centrality Measures: Identify the most influential nodes in a network, useful in social network analysis, identifying key influencers or hubs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-CA" sz="1000"/>
              <a:t>Community Detection: Detect clusters or communities within a network, helping understand group dynamics or segment networks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-CA" sz="1000"/>
              <a:t>Recommendation Systems: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-CA" sz="1000"/>
              <a:t>Collaborative Filtering: By analyzing the relationships and interactions among users and items, recommend items to a user based on the preferences of similar users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-CA" sz="1000"/>
              <a:t>Content-Based Filtering: Recommends items similar to what a user likes, based on their past behavior or preferences graphically represented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-CA" sz="1000"/>
              <a:t>Graph-Based Machine Learning: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-CA" sz="1000"/>
              <a:t>Graph Neural Networks (GNNs): A type of neural network that directly operates on the graph structure, useful for tasks like node classification, link prediction, and graph classification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-CA" sz="1000"/>
              <a:t>Pattern Recognition and Anomaly Detection: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-CA" sz="1000"/>
              <a:t>Algorithms can identify patterns, irregularities, or unusual patterns in graphs, which is valuable in fraud detection, network security, and anomaly detection in various domains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-CA" sz="1000"/>
              <a:t>Graph Embedding Techniques: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-CA" sz="1000"/>
              <a:t>Convert graph data into vector space, enabling the application of traditional machine learning algorithms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-CA" sz="1000"/>
              <a:t>Temporal Graph Analysis: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-CA" sz="1000"/>
              <a:t>Analyzing graphs that change over time (dynamic graphs) to understand evolving patterns and trends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-CA" sz="1000"/>
              <a:t>Add these features to user toolkit instead of backend exclusivity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-CA" sz="1000">
                <a:solidFill>
                  <a:schemeClr val="dk1"/>
                </a:solidFill>
              </a:rPr>
              <a:t>Requirement/f</a:t>
            </a:r>
            <a:r>
              <a:rPr lang="en-CA" sz="1000">
                <a:solidFill>
                  <a:schemeClr val="dk1"/>
                </a:solidFill>
              </a:rPr>
              <a:t>oundation for ontologies, enterprise knowledge graph (KG), reasoning systems</a:t>
            </a:r>
            <a:endParaRPr sz="1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601" y="301800"/>
            <a:ext cx="6475648" cy="4714449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3"/>
          <p:cNvSpPr txBox="1"/>
          <p:nvPr>
            <p:ph idx="1" type="subTitle"/>
          </p:nvPr>
        </p:nvSpPr>
        <p:spPr>
          <a:xfrm>
            <a:off x="7585750" y="372300"/>
            <a:ext cx="1442700" cy="8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latin typeface="Open Sans Light"/>
                <a:ea typeface="Open Sans Light"/>
                <a:cs typeface="Open Sans Light"/>
                <a:sym typeface="Open Sans Light"/>
              </a:rPr>
              <a:t>Xmas research</a:t>
            </a:r>
            <a:endParaRPr sz="175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53" name="Google Shape;153;p23"/>
          <p:cNvSpPr txBox="1"/>
          <p:nvPr/>
        </p:nvSpPr>
        <p:spPr>
          <a:xfrm>
            <a:off x="6697475" y="1278175"/>
            <a:ext cx="24825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50"/>
              <a:buFont typeface="Open Sans Light"/>
              <a:buChar char="●"/>
            </a:pPr>
            <a:r>
              <a:rPr lang="en-CA" sz="125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Scalable real time graph</a:t>
            </a:r>
            <a:endParaRPr sz="1250">
              <a:solidFill>
                <a:schemeClr val="dk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50"/>
              <a:buFont typeface="Open Sans Light"/>
              <a:buChar char="●"/>
            </a:pPr>
            <a:r>
              <a:rPr lang="en-CA" sz="125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Supports filters, VR</a:t>
            </a:r>
            <a:endParaRPr sz="1250">
              <a:solidFill>
                <a:schemeClr val="dk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50"/>
              <a:buFont typeface="Open Sans Light"/>
              <a:buChar char="●"/>
            </a:pPr>
            <a:r>
              <a:rPr lang="en-CA" sz="125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Useful for debugging, whirlygig</a:t>
            </a:r>
            <a:endParaRPr sz="1250">
              <a:solidFill>
                <a:schemeClr val="dk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54" name="Google Shape;154;p23"/>
          <p:cNvSpPr txBox="1"/>
          <p:nvPr/>
        </p:nvSpPr>
        <p:spPr>
          <a:xfrm>
            <a:off x="6847950" y="4545500"/>
            <a:ext cx="2438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800"/>
              <a:t>https://github.com/withhaibun/graphaibun</a:t>
            </a:r>
            <a:endParaRPr sz="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idx="1" type="subTitle"/>
          </p:nvPr>
        </p:nvSpPr>
        <p:spPr>
          <a:xfrm>
            <a:off x="3916750" y="877925"/>
            <a:ext cx="4641600" cy="39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latin typeface="Open Sans Light"/>
                <a:ea typeface="Open Sans Light"/>
                <a:cs typeface="Open Sans Light"/>
                <a:sym typeface="Open Sans Light"/>
              </a:rPr>
              <a:t>Checklist</a:t>
            </a:r>
            <a:endParaRPr sz="10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D1D5DB"/>
              </a:solidFill>
              <a:highlight>
                <a:srgbClr val="34354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/>
              <a:t>✓</a:t>
            </a:r>
            <a:r>
              <a:rPr lang="en-CA" sz="1000">
                <a:latin typeface="Open Sans Light"/>
                <a:ea typeface="Open Sans Light"/>
                <a:cs typeface="Open Sans Light"/>
                <a:sym typeface="Open Sans Light"/>
              </a:rPr>
              <a:t>Minimum re-invention </a:t>
            </a:r>
            <a:endParaRPr sz="10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Char char="●"/>
            </a:pPr>
            <a:r>
              <a:rPr lang="en-CA" sz="1000">
                <a:latin typeface="Open Sans Light"/>
                <a:ea typeface="Open Sans Light"/>
                <a:cs typeface="Open Sans Light"/>
                <a:sym typeface="Open Sans Light"/>
              </a:rPr>
              <a:t>stick to spec, testing, verification, understanding, documentation</a:t>
            </a:r>
            <a:br>
              <a:rPr lang="en-CA" sz="1000">
                <a:latin typeface="Open Sans Light"/>
                <a:ea typeface="Open Sans Light"/>
                <a:cs typeface="Open Sans Light"/>
                <a:sym typeface="Open Sans Light"/>
              </a:rPr>
            </a:br>
            <a:endParaRPr sz="10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/>
              <a:t>✓</a:t>
            </a:r>
            <a:r>
              <a:rPr lang="en-CA" sz="1000">
                <a:latin typeface="Open Sans Light"/>
                <a:ea typeface="Open Sans Light"/>
                <a:cs typeface="Open Sans Light"/>
                <a:sym typeface="Open Sans Light"/>
              </a:rPr>
              <a:t>Good DX</a:t>
            </a:r>
            <a:endParaRPr sz="10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Char char="●"/>
            </a:pPr>
            <a:r>
              <a:rPr lang="en-CA" sz="1000">
                <a:latin typeface="Open Sans Light"/>
                <a:ea typeface="Open Sans Light"/>
                <a:cs typeface="Open Sans Light"/>
                <a:sym typeface="Open Sans Light"/>
              </a:rPr>
              <a:t>With specs in place, it “just works”</a:t>
            </a:r>
            <a:endParaRPr sz="10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Char char="●"/>
            </a:pPr>
            <a:r>
              <a:rPr lang="en-CA" sz="1000">
                <a:latin typeface="Open Sans Light"/>
                <a:ea typeface="Open Sans Light"/>
                <a:cs typeface="Open Sans Light"/>
                <a:sym typeface="Open Sans Light"/>
              </a:rPr>
              <a:t>Low level code is separate, just edit natural language</a:t>
            </a:r>
            <a:br>
              <a:rPr lang="en-CA" sz="1000">
                <a:latin typeface="Open Sans Light"/>
                <a:ea typeface="Open Sans Light"/>
                <a:cs typeface="Open Sans Light"/>
                <a:sym typeface="Open Sans Light"/>
              </a:rPr>
            </a:br>
            <a:endParaRPr sz="10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/>
              <a:t>✓</a:t>
            </a:r>
            <a:r>
              <a:rPr lang="en-CA" sz="1000">
                <a:latin typeface="Open Sans Light"/>
                <a:ea typeface="Open Sans Light"/>
                <a:cs typeface="Open Sans Light"/>
                <a:sym typeface="Open Sans Light"/>
              </a:rPr>
              <a:t>Maximum re-use</a:t>
            </a:r>
            <a:endParaRPr sz="10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Char char="●"/>
            </a:pPr>
            <a:r>
              <a:rPr lang="en-CA" sz="1000">
                <a:latin typeface="Open Sans Light"/>
                <a:ea typeface="Open Sans Light"/>
                <a:cs typeface="Open Sans Light"/>
                <a:sym typeface="Open Sans Light"/>
              </a:rPr>
              <a:t>spec, testing, verification, understanding, documentation</a:t>
            </a:r>
            <a:endParaRPr sz="10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Char char="●"/>
            </a:pPr>
            <a:r>
              <a:rPr lang="en-CA" sz="1000">
                <a:latin typeface="Open Sans Light"/>
                <a:ea typeface="Open Sans Light"/>
                <a:cs typeface="Open Sans Light"/>
                <a:sym typeface="Open Sans Light"/>
              </a:rPr>
              <a:t>Accessible to varied perspectives</a:t>
            </a:r>
            <a:endParaRPr sz="10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Char char="○"/>
            </a:pPr>
            <a:r>
              <a:rPr lang="en-CA" sz="1000">
                <a:latin typeface="Open Sans Light"/>
                <a:ea typeface="Open Sans Light"/>
                <a:cs typeface="Open Sans Light"/>
                <a:sym typeface="Open Sans Light"/>
              </a:rPr>
              <a:t>Product manager, developer team, end user</a:t>
            </a:r>
            <a:endParaRPr sz="10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/>
              <a:t>✓</a:t>
            </a:r>
            <a:r>
              <a:rPr lang="en-CA" sz="1000">
                <a:latin typeface="Open Sans Light"/>
                <a:ea typeface="Open Sans Light"/>
                <a:cs typeface="Open Sans Light"/>
                <a:sym typeface="Open Sans Light"/>
              </a:rPr>
              <a:t>Hedge proprietary code</a:t>
            </a:r>
            <a:endParaRPr sz="10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Char char="●"/>
            </a:pPr>
            <a:r>
              <a:rPr lang="en-CA" sz="1000">
                <a:latin typeface="Open Sans Light"/>
                <a:ea typeface="Open Sans Light"/>
                <a:cs typeface="Open Sans Light"/>
                <a:sym typeface="Open Sans Light"/>
              </a:rPr>
              <a:t>Glue between abstract systems</a:t>
            </a:r>
            <a:endParaRPr sz="10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Char char="●"/>
            </a:pPr>
            <a:r>
              <a:rPr lang="en-CA" sz="1000">
                <a:latin typeface="Open Sans Light"/>
                <a:ea typeface="Open Sans Light"/>
                <a:cs typeface="Open Sans Light"/>
                <a:sym typeface="Open Sans Light"/>
              </a:rPr>
              <a:t>Creates description of interactions &amp; data</a:t>
            </a:r>
            <a:endParaRPr sz="10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/>
              <a:t>✓</a:t>
            </a:r>
            <a:r>
              <a:rPr lang="en-CA" sz="1000">
                <a:latin typeface="Open Sans Light"/>
                <a:ea typeface="Open Sans Light"/>
                <a:cs typeface="Open Sans Light"/>
                <a:sym typeface="Open Sans Light"/>
              </a:rPr>
              <a:t>Opportunistically provide features</a:t>
            </a:r>
            <a:endParaRPr sz="10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Open Sans Light"/>
              <a:buChar char="●"/>
            </a:pPr>
            <a:r>
              <a:rPr lang="en-CA" sz="1000">
                <a:latin typeface="Open Sans Light"/>
                <a:ea typeface="Open Sans Light"/>
                <a:cs typeface="Open Sans Light"/>
                <a:sym typeface="Open Sans Light"/>
              </a:rPr>
              <a:t>spec, testing, verification, understanding, documentation</a:t>
            </a:r>
            <a:br>
              <a:rPr lang="en-CA" sz="1000">
                <a:latin typeface="Open Sans Light"/>
                <a:ea typeface="Open Sans Light"/>
                <a:cs typeface="Open Sans Light"/>
                <a:sym typeface="Open Sans Light"/>
              </a:rPr>
            </a:br>
            <a:endParaRPr sz="10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65" name="Google Shape;65;p14"/>
          <p:cNvSpPr txBox="1"/>
          <p:nvPr>
            <p:ph idx="1" type="subTitle"/>
          </p:nvPr>
        </p:nvSpPr>
        <p:spPr>
          <a:xfrm>
            <a:off x="311700" y="568750"/>
            <a:ext cx="3722400" cy="30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latin typeface="Open Sans Light"/>
                <a:ea typeface="Open Sans Light"/>
                <a:cs typeface="Open Sans Light"/>
                <a:sym typeface="Open Sans Light"/>
              </a:rPr>
              <a:t>What was done</a:t>
            </a:r>
            <a:br>
              <a:rPr lang="en-CA">
                <a:latin typeface="Open Sans Light"/>
                <a:ea typeface="Open Sans Light"/>
                <a:cs typeface="Open Sans Light"/>
                <a:sym typeface="Open Sans Light"/>
              </a:rPr>
            </a:br>
            <a:endParaRPr sz="175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750">
                <a:latin typeface="Open Sans Light"/>
                <a:ea typeface="Open Sans Light"/>
                <a:cs typeface="Open Sans Light"/>
                <a:sym typeface="Open Sans Light"/>
              </a:rPr>
              <a:t>Set up Azure Pipelines &amp; Github Actions to run Haibun e2e tests, create review site</a:t>
            </a:r>
            <a:endParaRPr sz="175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idx="1" type="subTitle"/>
          </p:nvPr>
        </p:nvSpPr>
        <p:spPr>
          <a:xfrm>
            <a:off x="311700" y="568750"/>
            <a:ext cx="8520600" cy="30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latin typeface="Open Sans Light"/>
                <a:ea typeface="Open Sans Light"/>
                <a:cs typeface="Open Sans Light"/>
                <a:sym typeface="Open Sans Light"/>
              </a:rPr>
              <a:t>Where does it fit in</a:t>
            </a:r>
            <a:br>
              <a:rPr lang="en-CA">
                <a:latin typeface="Open Sans Light"/>
                <a:ea typeface="Open Sans Light"/>
                <a:cs typeface="Open Sans Light"/>
                <a:sym typeface="Open Sans Light"/>
              </a:rPr>
            </a:br>
            <a:endParaRPr sz="175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143325"/>
            <a:ext cx="3209925" cy="16764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/>
        </p:nvSpPr>
        <p:spPr>
          <a:xfrm>
            <a:off x="3783775" y="917100"/>
            <a:ext cx="52812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CA" sz="10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</a:br>
            <a:r>
              <a:rPr lang="en-CA" sz="10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On commit to repo, via Github Actions, Azure Devops or both (can also run locally during dev)</a:t>
            </a:r>
            <a:br>
              <a:rPr lang="en-CA" sz="10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</a:br>
            <a:endParaRPr sz="1000">
              <a:solidFill>
                <a:schemeClr val="dk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In the on-commit pipeline:</a:t>
            </a:r>
            <a:endParaRPr sz="1000">
              <a:solidFill>
                <a:schemeClr val="dk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Open Sans Light"/>
              <a:buChar char="●"/>
            </a:pPr>
            <a:r>
              <a:rPr lang="en-CA" sz="10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Build &amp; start instance</a:t>
            </a:r>
            <a:endParaRPr sz="1000">
              <a:solidFill>
                <a:schemeClr val="dk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Open Sans Light"/>
              <a:buChar char="●"/>
            </a:pPr>
            <a:r>
              <a:rPr lang="en-CA" sz="10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Run tests via Executor</a:t>
            </a:r>
            <a:endParaRPr sz="1000">
              <a:solidFill>
                <a:schemeClr val="dk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Open Sans Light"/>
              <a:buChar char="●"/>
            </a:pPr>
            <a:r>
              <a:rPr lang="en-CA" sz="10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Copy results to a storage location for reviews dashboard</a:t>
            </a:r>
            <a:endParaRPr sz="1000">
              <a:solidFill>
                <a:schemeClr val="dk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Open Sans Light"/>
              <a:buChar char="●"/>
            </a:pPr>
            <a:r>
              <a:rPr lang="en-CA" sz="10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Team members access reviews</a:t>
            </a:r>
            <a:endParaRPr sz="1000">
              <a:solidFill>
                <a:schemeClr val="dk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Open Sans Light"/>
              <a:buChar char="●"/>
            </a:pPr>
            <a:r>
              <a:rPr lang="en-CA" sz="10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(eventually) use as gateways in release pipelines, create tickets, etc</a:t>
            </a:r>
            <a:endParaRPr sz="1000">
              <a:solidFill>
                <a:schemeClr val="dk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idx="1" type="subTitle"/>
          </p:nvPr>
        </p:nvSpPr>
        <p:spPr>
          <a:xfrm>
            <a:off x="334250" y="112225"/>
            <a:ext cx="8520600" cy="57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latin typeface="Open Sans Light"/>
                <a:ea typeface="Open Sans Light"/>
                <a:cs typeface="Open Sans Light"/>
                <a:sym typeface="Open Sans Light"/>
              </a:rPr>
              <a:t>Approach 1: Azure Pipelines</a:t>
            </a:r>
            <a:br>
              <a:rPr lang="en-CA">
                <a:latin typeface="Open Sans Light"/>
                <a:ea typeface="Open Sans Light"/>
                <a:cs typeface="Open Sans Light"/>
                <a:sym typeface="Open Sans Light"/>
              </a:rPr>
            </a:br>
            <a:endParaRPr sz="175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153900" y="524550"/>
            <a:ext cx="3000000" cy="3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700">
                <a:solidFill>
                  <a:srgbClr val="008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resources</a:t>
            </a:r>
            <a:r>
              <a:rPr lang="en-CA" sz="7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7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7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CA" sz="700">
                <a:solidFill>
                  <a:srgbClr val="008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pipelines</a:t>
            </a:r>
            <a:r>
              <a:rPr lang="en-CA" sz="7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7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7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- </a:t>
            </a:r>
            <a:r>
              <a:rPr lang="en-CA" sz="700">
                <a:solidFill>
                  <a:srgbClr val="008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pipeline</a:t>
            </a:r>
            <a:r>
              <a:rPr lang="en-CA" sz="7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CA" sz="700">
                <a:solidFill>
                  <a:srgbClr val="0451A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post-pr-e2e-tests</a:t>
            </a:r>
            <a:endParaRPr sz="700">
              <a:solidFill>
                <a:srgbClr val="0451A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7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CA" sz="700">
                <a:solidFill>
                  <a:srgbClr val="008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project</a:t>
            </a:r>
            <a:r>
              <a:rPr lang="en-CA" sz="7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CA" sz="700">
                <a:solidFill>
                  <a:srgbClr val="0451A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gccollab-IaC-resources</a:t>
            </a:r>
            <a:endParaRPr sz="700">
              <a:solidFill>
                <a:srgbClr val="0451A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7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CA" sz="700">
                <a:solidFill>
                  <a:srgbClr val="008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source</a:t>
            </a:r>
            <a:r>
              <a:rPr lang="en-CA" sz="7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CA" sz="700">
                <a:solidFill>
                  <a:srgbClr val="0451A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gctools-outilsgc.gcconnex - PR</a:t>
            </a:r>
            <a:endParaRPr sz="700">
              <a:solidFill>
                <a:srgbClr val="0451A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7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CA" sz="700">
                <a:solidFill>
                  <a:srgbClr val="008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trigger</a:t>
            </a:r>
            <a:r>
              <a:rPr lang="en-CA" sz="7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CA" sz="7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sz="700">
              <a:solidFill>
                <a:srgbClr val="0000F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7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700">
                <a:solidFill>
                  <a:srgbClr val="008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jobs</a:t>
            </a:r>
            <a:r>
              <a:rPr lang="en-CA" sz="7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7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7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- </a:t>
            </a:r>
            <a:r>
              <a:rPr lang="en-CA" sz="700">
                <a:solidFill>
                  <a:srgbClr val="008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job</a:t>
            </a:r>
            <a:r>
              <a:rPr lang="en-CA" sz="7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CA" sz="700">
                <a:solidFill>
                  <a:srgbClr val="0451A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e2etests</a:t>
            </a:r>
            <a:endParaRPr sz="700">
              <a:solidFill>
                <a:srgbClr val="0451A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7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CA" sz="700">
                <a:solidFill>
                  <a:srgbClr val="008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pool</a:t>
            </a:r>
            <a:r>
              <a:rPr lang="en-CA" sz="7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7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7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CA" sz="700">
                <a:solidFill>
                  <a:srgbClr val="008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vmImage</a:t>
            </a:r>
            <a:r>
              <a:rPr lang="en-CA" sz="7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CA" sz="700">
                <a:solidFill>
                  <a:srgbClr val="0451A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"ubuntu-latest"</a:t>
            </a:r>
            <a:endParaRPr sz="700">
              <a:solidFill>
                <a:srgbClr val="0451A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7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CA" sz="700">
                <a:solidFill>
                  <a:srgbClr val="008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container</a:t>
            </a:r>
            <a:r>
              <a:rPr lang="en-CA" sz="7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7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7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en-CA" sz="700">
                <a:solidFill>
                  <a:srgbClr val="008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image</a:t>
            </a:r>
            <a:r>
              <a:rPr b="1" lang="en-CA" sz="7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-CA" sz="600">
                <a:solidFill>
                  <a:srgbClr val="008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mcr.microsoft.com/playwright:v1.40.0-jammy</a:t>
            </a:r>
            <a:r>
              <a:rPr lang="en-CA" sz="7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CA" sz="700">
                <a:solidFill>
                  <a:srgbClr val="008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volumes</a:t>
            </a:r>
            <a:r>
              <a:rPr b="1" lang="en-CA" sz="7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 [</a:t>
            </a:r>
            <a:r>
              <a:rPr b="1" lang="en-CA" sz="700">
                <a:solidFill>
                  <a:srgbClr val="0451A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e2e-reviews</a:t>
            </a:r>
            <a:r>
              <a:rPr b="1" lang="en-CA" sz="7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b="1" sz="7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7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CA" sz="700">
                <a:solidFill>
                  <a:srgbClr val="008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steps</a:t>
            </a:r>
            <a:r>
              <a:rPr lang="en-CA" sz="7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7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7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- </a:t>
            </a:r>
            <a:r>
              <a:rPr lang="en-CA" sz="700">
                <a:solidFill>
                  <a:srgbClr val="008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task</a:t>
            </a:r>
            <a:r>
              <a:rPr lang="en-CA" sz="7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CA" sz="700">
                <a:solidFill>
                  <a:srgbClr val="0451A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Npm@1</a:t>
            </a:r>
            <a:endParaRPr sz="700">
              <a:solidFill>
                <a:srgbClr val="0451A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7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CA" sz="700">
                <a:solidFill>
                  <a:srgbClr val="008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inputs</a:t>
            </a:r>
            <a:r>
              <a:rPr lang="en-CA" sz="7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7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7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-CA" sz="700">
                <a:solidFill>
                  <a:srgbClr val="008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command</a:t>
            </a:r>
            <a:r>
              <a:rPr lang="en-CA" sz="7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CA" sz="700">
                <a:solidFill>
                  <a:srgbClr val="0451A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"ci"</a:t>
            </a:r>
            <a:endParaRPr sz="700">
              <a:solidFill>
                <a:srgbClr val="0451A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7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7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- </a:t>
            </a:r>
            <a:r>
              <a:rPr lang="en-CA" sz="700">
                <a:solidFill>
                  <a:srgbClr val="008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task</a:t>
            </a:r>
            <a:r>
              <a:rPr lang="en-CA" sz="7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CA" sz="700">
                <a:solidFill>
                  <a:srgbClr val="0451A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CmdLine@2</a:t>
            </a:r>
            <a:endParaRPr sz="700">
              <a:solidFill>
                <a:srgbClr val="0451A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7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CA" sz="700">
                <a:solidFill>
                  <a:srgbClr val="008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displayName</a:t>
            </a:r>
            <a:r>
              <a:rPr lang="en-CA" sz="7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  </a:t>
            </a:r>
            <a:r>
              <a:rPr lang="en-CA" sz="700">
                <a:solidFill>
                  <a:srgbClr val="0451A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"Run server in background"</a:t>
            </a:r>
            <a:endParaRPr sz="700">
              <a:solidFill>
                <a:srgbClr val="0451A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7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CA" sz="700">
                <a:solidFill>
                  <a:srgbClr val="008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inputs</a:t>
            </a:r>
            <a:r>
              <a:rPr lang="en-CA" sz="7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7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7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-CA" sz="700">
                <a:solidFill>
                  <a:srgbClr val="008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lang="en-CA" sz="7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 |</a:t>
            </a:r>
            <a:endParaRPr sz="7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700">
                <a:solidFill>
                  <a:srgbClr val="0451A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npm start &amp;</a:t>
            </a:r>
            <a:endParaRPr sz="700">
              <a:solidFill>
                <a:srgbClr val="0451A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700">
                <a:solidFill>
                  <a:srgbClr val="0451A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Sleep 30</a:t>
            </a:r>
            <a:endParaRPr sz="7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2881500" y="578400"/>
            <a:ext cx="30000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7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CA" sz="700">
                <a:solidFill>
                  <a:srgbClr val="0072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 - checkout: e2etest</a:t>
            </a:r>
            <a:endParaRPr sz="700">
              <a:solidFill>
                <a:srgbClr val="0072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7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- </a:t>
            </a:r>
            <a:r>
              <a:rPr lang="en-CA" sz="700">
                <a:solidFill>
                  <a:srgbClr val="008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task</a:t>
            </a:r>
            <a:r>
              <a:rPr lang="en-CA" sz="7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CA" sz="700">
                <a:solidFill>
                  <a:srgbClr val="0451A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Npm@1</a:t>
            </a:r>
            <a:endParaRPr sz="700">
              <a:solidFill>
                <a:srgbClr val="0451A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7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CA" sz="700">
                <a:solidFill>
                  <a:srgbClr val="008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displayName</a:t>
            </a:r>
            <a:r>
              <a:rPr lang="en-CA" sz="7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CA" sz="700">
                <a:solidFill>
                  <a:srgbClr val="0451A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"installing dependencies"</a:t>
            </a:r>
            <a:endParaRPr sz="700">
              <a:solidFill>
                <a:srgbClr val="0451A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7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CA" sz="700">
                <a:solidFill>
                  <a:srgbClr val="008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inputs</a:t>
            </a:r>
            <a:r>
              <a:rPr lang="en-CA" sz="7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7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7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-CA" sz="700">
                <a:solidFill>
                  <a:srgbClr val="008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workingDir</a:t>
            </a:r>
            <a:r>
              <a:rPr lang="en-CA" sz="7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CA" sz="700">
                <a:solidFill>
                  <a:srgbClr val="0451A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haibun-e2e-tests</a:t>
            </a:r>
            <a:endParaRPr sz="700">
              <a:solidFill>
                <a:srgbClr val="0451A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7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-CA" sz="700">
                <a:solidFill>
                  <a:srgbClr val="008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command</a:t>
            </a:r>
            <a:r>
              <a:rPr lang="en-CA" sz="7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CA" sz="700">
                <a:solidFill>
                  <a:srgbClr val="0451A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"ci"</a:t>
            </a:r>
            <a:endParaRPr sz="700">
              <a:solidFill>
                <a:srgbClr val="0451A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7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- </a:t>
            </a:r>
            <a:r>
              <a:rPr lang="en-CA" sz="700">
                <a:solidFill>
                  <a:srgbClr val="008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task</a:t>
            </a:r>
            <a:r>
              <a:rPr lang="en-CA" sz="7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CA" sz="700">
                <a:solidFill>
                  <a:srgbClr val="0451A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CmdLine@2</a:t>
            </a:r>
            <a:endParaRPr sz="700">
              <a:solidFill>
                <a:srgbClr val="0451A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7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CA" sz="700">
                <a:solidFill>
                  <a:srgbClr val="008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displayName</a:t>
            </a:r>
            <a:r>
              <a:rPr lang="en-CA" sz="7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CA" sz="700">
                <a:solidFill>
                  <a:srgbClr val="0451A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"make junit test directory"</a:t>
            </a:r>
            <a:endParaRPr sz="700">
              <a:solidFill>
                <a:srgbClr val="0451A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7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CA" sz="700">
                <a:solidFill>
                  <a:srgbClr val="008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continueOnError</a:t>
            </a:r>
            <a:r>
              <a:rPr lang="en-CA" sz="7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CA" sz="7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 sz="700">
              <a:solidFill>
                <a:srgbClr val="0000F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7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CA" sz="700">
                <a:solidFill>
                  <a:srgbClr val="008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inputs</a:t>
            </a:r>
            <a:r>
              <a:rPr lang="en-CA" sz="7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7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7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-CA" sz="700">
                <a:solidFill>
                  <a:srgbClr val="008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workingDirectory</a:t>
            </a:r>
            <a:r>
              <a:rPr lang="en-CA" sz="7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CA" sz="700">
                <a:solidFill>
                  <a:srgbClr val="0451A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haibun-e2e-tests</a:t>
            </a:r>
            <a:endParaRPr sz="700">
              <a:solidFill>
                <a:srgbClr val="0451A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7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-CA" sz="700">
                <a:solidFill>
                  <a:srgbClr val="008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lang="en-CA" sz="7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 |</a:t>
            </a:r>
            <a:endParaRPr sz="7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700">
                <a:solidFill>
                  <a:srgbClr val="0451A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mkdir junit</a:t>
            </a:r>
            <a:br>
              <a:rPr lang="en-CA" sz="700">
                <a:solidFill>
                  <a:srgbClr val="0451A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endParaRPr sz="700">
              <a:solidFill>
                <a:srgbClr val="0072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7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- </a:t>
            </a:r>
            <a:r>
              <a:rPr lang="en-CA" sz="700">
                <a:solidFill>
                  <a:srgbClr val="008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task</a:t>
            </a:r>
            <a:r>
              <a:rPr lang="en-CA" sz="7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CA" sz="700">
                <a:solidFill>
                  <a:srgbClr val="0451A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CmdLine@2</a:t>
            </a:r>
            <a:endParaRPr sz="700">
              <a:solidFill>
                <a:srgbClr val="0451A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7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CA" sz="700">
                <a:solidFill>
                  <a:srgbClr val="008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displayName</a:t>
            </a:r>
            <a:r>
              <a:rPr lang="en-CA" sz="7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CA" sz="700">
                <a:solidFill>
                  <a:srgbClr val="0451A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"Running home e2e tests"</a:t>
            </a:r>
            <a:endParaRPr sz="700">
              <a:solidFill>
                <a:srgbClr val="0451A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7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CA" sz="700">
                <a:solidFill>
                  <a:srgbClr val="008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continueOnError</a:t>
            </a:r>
            <a:r>
              <a:rPr lang="en-CA" sz="7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CA" sz="7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sz="700">
              <a:solidFill>
                <a:srgbClr val="0000F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7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CA" sz="700">
                <a:solidFill>
                  <a:srgbClr val="008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inputs</a:t>
            </a:r>
            <a:r>
              <a:rPr lang="en-CA" sz="7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7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7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-CA" sz="700">
                <a:solidFill>
                  <a:srgbClr val="008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workingDirectory</a:t>
            </a:r>
            <a:r>
              <a:rPr lang="en-CA" sz="7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CA" sz="700">
                <a:solidFill>
                  <a:srgbClr val="0451A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haibun-e2e-tests</a:t>
            </a:r>
            <a:endParaRPr sz="700">
              <a:solidFill>
                <a:srgbClr val="0451A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7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-CA" sz="700">
                <a:solidFill>
                  <a:srgbClr val="008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lang="en-CA" sz="7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 |</a:t>
            </a:r>
            <a:endParaRPr sz="7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700">
                <a:solidFill>
                  <a:srgbClr val="0451A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CA" sz="400">
                <a:solidFill>
                  <a:srgbClr val="0451A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HAIBUN_O_WEBPLAYWRIGHT_HEADLESS=true</a:t>
            </a:r>
            <a:r>
              <a:rPr lang="en-CA" sz="700">
                <a:solidFill>
                  <a:srgbClr val="0451A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npm run test home</a:t>
            </a:r>
            <a:endParaRPr sz="700">
              <a:solidFill>
                <a:srgbClr val="0451A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6072000" y="463050"/>
            <a:ext cx="3000000" cy="38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7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- </a:t>
            </a:r>
            <a:r>
              <a:rPr lang="en-CA" sz="700">
                <a:solidFill>
                  <a:srgbClr val="008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task</a:t>
            </a:r>
            <a:r>
              <a:rPr lang="en-CA" sz="7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CA" sz="700">
                <a:solidFill>
                  <a:srgbClr val="0451A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CmdLine@2</a:t>
            </a:r>
            <a:endParaRPr sz="700">
              <a:solidFill>
                <a:srgbClr val="0451A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7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CA" sz="700">
                <a:solidFill>
                  <a:srgbClr val="008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displayName</a:t>
            </a:r>
            <a:r>
              <a:rPr lang="en-CA" sz="7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-CA" sz="700">
                <a:solidFill>
                  <a:srgbClr val="0451A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"Publish test result history"</a:t>
            </a:r>
            <a:endParaRPr b="1" sz="700">
              <a:solidFill>
                <a:srgbClr val="0451A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7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CA" sz="700">
                <a:solidFill>
                  <a:srgbClr val="008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continueOnError</a:t>
            </a:r>
            <a:r>
              <a:rPr lang="en-CA" sz="7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CA" sz="7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sz="700">
              <a:solidFill>
                <a:srgbClr val="0000F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7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CA" sz="700">
                <a:solidFill>
                  <a:srgbClr val="008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inputs</a:t>
            </a:r>
            <a:r>
              <a:rPr lang="en-CA" sz="7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7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7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-CA" sz="700">
                <a:solidFill>
                  <a:srgbClr val="008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workingDirectory</a:t>
            </a:r>
            <a:r>
              <a:rPr lang="en-CA" sz="7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CA" sz="700">
                <a:solidFill>
                  <a:srgbClr val="0451A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haibun-e2e-tests</a:t>
            </a:r>
            <a:endParaRPr sz="700">
              <a:solidFill>
                <a:srgbClr val="0451A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7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-CA" sz="700">
                <a:solidFill>
                  <a:srgbClr val="008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lang="en-CA" sz="7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 |</a:t>
            </a:r>
            <a:endParaRPr sz="7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700">
                <a:solidFill>
                  <a:srgbClr val="0451A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npm run publish-history-azure</a:t>
            </a:r>
            <a:endParaRPr sz="700">
              <a:solidFill>
                <a:srgbClr val="0451A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7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7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- </a:t>
            </a:r>
            <a:r>
              <a:rPr lang="en-CA" sz="700">
                <a:solidFill>
                  <a:srgbClr val="008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task</a:t>
            </a:r>
            <a:r>
              <a:rPr lang="en-CA" sz="7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CA" sz="700">
                <a:solidFill>
                  <a:srgbClr val="0451A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CmdLine@2</a:t>
            </a:r>
            <a:endParaRPr sz="700">
              <a:solidFill>
                <a:srgbClr val="0451A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7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CA" sz="700">
                <a:solidFill>
                  <a:srgbClr val="008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displayName</a:t>
            </a:r>
            <a:r>
              <a:rPr lang="en-CA" sz="7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-CA" sz="700">
                <a:solidFill>
                  <a:srgbClr val="0451A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"Publish dashboard"</a:t>
            </a:r>
            <a:endParaRPr b="1" sz="700">
              <a:solidFill>
                <a:srgbClr val="0451A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7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CA" sz="700">
                <a:solidFill>
                  <a:srgbClr val="008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continueOnError</a:t>
            </a:r>
            <a:r>
              <a:rPr lang="en-CA" sz="7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CA" sz="7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sz="700">
              <a:solidFill>
                <a:srgbClr val="0000F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7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CA" sz="700">
                <a:solidFill>
                  <a:srgbClr val="008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inputs</a:t>
            </a:r>
            <a:r>
              <a:rPr lang="en-CA" sz="7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7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7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-CA" sz="700">
                <a:solidFill>
                  <a:srgbClr val="008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workingDirectory</a:t>
            </a:r>
            <a:r>
              <a:rPr lang="en-CA" sz="7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CA" sz="700">
                <a:solidFill>
                  <a:srgbClr val="0451A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haibun-e2e-tests</a:t>
            </a:r>
            <a:endParaRPr sz="700">
              <a:solidFill>
                <a:srgbClr val="0451A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7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-CA" sz="700">
                <a:solidFill>
                  <a:srgbClr val="008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lang="en-CA" sz="7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 |</a:t>
            </a:r>
            <a:endParaRPr sz="700">
              <a:solidFill>
                <a:srgbClr val="0451A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700">
                <a:solidFill>
                  <a:srgbClr val="0451A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npm run publish-reviewer-azure</a:t>
            </a:r>
            <a:endParaRPr sz="700">
              <a:solidFill>
                <a:srgbClr val="0451A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7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7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- </a:t>
            </a:r>
            <a:r>
              <a:rPr lang="en-CA" sz="700">
                <a:solidFill>
                  <a:srgbClr val="008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task</a:t>
            </a:r>
            <a:r>
              <a:rPr lang="en-CA" sz="7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CA" sz="700">
                <a:solidFill>
                  <a:srgbClr val="0451A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PublishTestResults@2</a:t>
            </a:r>
            <a:endParaRPr sz="700">
              <a:solidFill>
                <a:srgbClr val="0451A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7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CA" sz="700">
                <a:solidFill>
                  <a:srgbClr val="008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inputs</a:t>
            </a:r>
            <a:r>
              <a:rPr lang="en-CA" sz="7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7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7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-CA" sz="700">
                <a:solidFill>
                  <a:srgbClr val="008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searchFolder</a:t>
            </a:r>
            <a:r>
              <a:rPr lang="en-CA" sz="7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CA" sz="400">
                <a:solidFill>
                  <a:srgbClr val="0451A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"$(System.DefaultWorkingDirectory)/haibun-e2e-tests"</a:t>
            </a:r>
            <a:endParaRPr sz="400">
              <a:solidFill>
                <a:srgbClr val="0451A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7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-CA" sz="700">
                <a:solidFill>
                  <a:srgbClr val="008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testResultsFormat</a:t>
            </a:r>
            <a:r>
              <a:rPr lang="en-CA" sz="7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CA" sz="700">
                <a:solidFill>
                  <a:srgbClr val="0451A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"JUnit"</a:t>
            </a:r>
            <a:endParaRPr sz="700">
              <a:solidFill>
                <a:srgbClr val="0451A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7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-CA" sz="700">
                <a:solidFill>
                  <a:srgbClr val="008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testResultsFiles</a:t>
            </a:r>
            <a:r>
              <a:rPr lang="en-CA" sz="7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CA" sz="700">
                <a:solidFill>
                  <a:srgbClr val="0451A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"junit/**.xml"</a:t>
            </a:r>
            <a:endParaRPr sz="700">
              <a:solidFill>
                <a:srgbClr val="0451A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7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700">
              <a:solidFill>
                <a:schemeClr val="dk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700">
              <a:solidFill>
                <a:schemeClr val="dk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7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808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81" name="Google Shape;81;p16"/>
          <p:cNvCxnSpPr/>
          <p:nvPr/>
        </p:nvCxnSpPr>
        <p:spPr>
          <a:xfrm rot="10800000">
            <a:off x="2143950" y="2481825"/>
            <a:ext cx="189600" cy="14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" name="Google Shape;82;p16"/>
          <p:cNvCxnSpPr/>
          <p:nvPr/>
        </p:nvCxnSpPr>
        <p:spPr>
          <a:xfrm rot="10800000">
            <a:off x="8458725" y="884575"/>
            <a:ext cx="189600" cy="14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" name="Google Shape;83;p16"/>
          <p:cNvCxnSpPr/>
          <p:nvPr/>
        </p:nvCxnSpPr>
        <p:spPr>
          <a:xfrm rot="10800000">
            <a:off x="8175450" y="1985575"/>
            <a:ext cx="189600" cy="14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4" name="Google Shape;84;p16"/>
          <p:cNvSpPr txBox="1"/>
          <p:nvPr/>
        </p:nvSpPr>
        <p:spPr>
          <a:xfrm>
            <a:off x="105400" y="4197000"/>
            <a:ext cx="86013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65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Triggers on commit, runs tests, produces reviews site hosted in azdo/azure storage</a:t>
            </a:r>
            <a:endParaRPr/>
          </a:p>
        </p:txBody>
      </p:sp>
      <p:cxnSp>
        <p:nvCxnSpPr>
          <p:cNvPr id="85" name="Google Shape;85;p16"/>
          <p:cNvCxnSpPr/>
          <p:nvPr/>
        </p:nvCxnSpPr>
        <p:spPr>
          <a:xfrm rot="10800000">
            <a:off x="5082950" y="3858950"/>
            <a:ext cx="189600" cy="14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idx="1" type="subTitle"/>
          </p:nvPr>
        </p:nvSpPr>
        <p:spPr>
          <a:xfrm>
            <a:off x="334250" y="112225"/>
            <a:ext cx="8520600" cy="57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latin typeface="Open Sans Light"/>
                <a:ea typeface="Open Sans Light"/>
                <a:cs typeface="Open Sans Light"/>
                <a:sym typeface="Open Sans Light"/>
              </a:rPr>
              <a:t>Approach 2: Github Actions</a:t>
            </a:r>
            <a:br>
              <a:rPr lang="en-CA">
                <a:latin typeface="Open Sans Light"/>
                <a:ea typeface="Open Sans Light"/>
                <a:cs typeface="Open Sans Light"/>
                <a:sym typeface="Open Sans Light"/>
              </a:rPr>
            </a:br>
            <a:endParaRPr sz="175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91" name="Google Shape;91;p17"/>
          <p:cNvSpPr txBox="1"/>
          <p:nvPr/>
        </p:nvSpPr>
        <p:spPr>
          <a:xfrm>
            <a:off x="153900" y="524550"/>
            <a:ext cx="3000000" cy="32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700">
                <a:solidFill>
                  <a:srgbClr val="008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name: "GCCollab Haibun front end tests"</a:t>
            </a:r>
            <a:endParaRPr sz="700">
              <a:solidFill>
                <a:srgbClr val="00808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00808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700">
                <a:solidFill>
                  <a:srgbClr val="008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on:</a:t>
            </a:r>
            <a:endParaRPr sz="700">
              <a:solidFill>
                <a:srgbClr val="00808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700">
                <a:solidFill>
                  <a:srgbClr val="008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workflow_dispatch:</a:t>
            </a:r>
            <a:endParaRPr sz="700">
              <a:solidFill>
                <a:srgbClr val="00808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700">
                <a:solidFill>
                  <a:srgbClr val="008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push:</a:t>
            </a:r>
            <a:endParaRPr sz="700">
              <a:solidFill>
                <a:srgbClr val="00808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700">
                <a:solidFill>
                  <a:srgbClr val="008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branches:</a:t>
            </a:r>
            <a:endParaRPr sz="700">
              <a:solidFill>
                <a:srgbClr val="00808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700">
                <a:solidFill>
                  <a:srgbClr val="008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- implement-e2e-tests</a:t>
            </a:r>
            <a:endParaRPr sz="700">
              <a:solidFill>
                <a:srgbClr val="00808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700">
                <a:solidFill>
                  <a:srgbClr val="008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pull_request:</a:t>
            </a:r>
            <a:endParaRPr sz="700">
              <a:solidFill>
                <a:srgbClr val="00808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00808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700">
                <a:solidFill>
                  <a:srgbClr val="008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permissions:</a:t>
            </a:r>
            <a:endParaRPr sz="700">
              <a:solidFill>
                <a:srgbClr val="00808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700">
                <a:solidFill>
                  <a:srgbClr val="008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contents: read</a:t>
            </a:r>
            <a:endParaRPr sz="700">
              <a:solidFill>
                <a:srgbClr val="00808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700">
                <a:solidFill>
                  <a:srgbClr val="008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pull-requests: read</a:t>
            </a:r>
            <a:endParaRPr sz="700">
              <a:solidFill>
                <a:srgbClr val="00808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00808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700">
                <a:solidFill>
                  <a:srgbClr val="008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 This allows a subsequently queued workflow run to interrupt previous runs</a:t>
            </a:r>
            <a:endParaRPr sz="700">
              <a:solidFill>
                <a:srgbClr val="00808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700">
                <a:solidFill>
                  <a:srgbClr val="008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concurrency:</a:t>
            </a:r>
            <a:endParaRPr sz="700">
              <a:solidFill>
                <a:srgbClr val="00808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700">
                <a:solidFill>
                  <a:srgbClr val="008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group: "${{ github.workflow }} @ ${{ github.event.pull_request.head.label || github.head_ref || github.ref }}"</a:t>
            </a:r>
            <a:endParaRPr sz="700">
              <a:solidFill>
                <a:srgbClr val="00808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700">
                <a:solidFill>
                  <a:srgbClr val="008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cancel-in-progress: true</a:t>
            </a:r>
            <a:endParaRPr sz="700">
              <a:solidFill>
                <a:srgbClr val="00808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00808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2" name="Google Shape;92;p17"/>
          <p:cNvSpPr txBox="1"/>
          <p:nvPr/>
        </p:nvSpPr>
        <p:spPr>
          <a:xfrm>
            <a:off x="2881500" y="578400"/>
            <a:ext cx="3000000" cy="36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700">
              <a:solidFill>
                <a:srgbClr val="00808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700">
                <a:solidFill>
                  <a:srgbClr val="008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jobs:</a:t>
            </a:r>
            <a:endParaRPr sz="700">
              <a:solidFill>
                <a:srgbClr val="00808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700">
                <a:solidFill>
                  <a:srgbClr val="008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e2e_test:</a:t>
            </a:r>
            <a:endParaRPr sz="700">
              <a:solidFill>
                <a:srgbClr val="00808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700">
                <a:solidFill>
                  <a:srgbClr val="008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runs-on: ubuntu-latest</a:t>
            </a:r>
            <a:endParaRPr sz="700">
              <a:solidFill>
                <a:srgbClr val="00808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700">
                <a:solidFill>
                  <a:srgbClr val="008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container:</a:t>
            </a:r>
            <a:endParaRPr sz="700">
              <a:solidFill>
                <a:srgbClr val="00808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700">
                <a:solidFill>
                  <a:srgbClr val="008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image: </a:t>
            </a:r>
            <a:r>
              <a:rPr b="1" lang="en-CA" sz="600">
                <a:solidFill>
                  <a:srgbClr val="008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mcr.microsoft.com/playwright:v1.40.0-jammy</a:t>
            </a:r>
            <a:endParaRPr b="1" sz="600">
              <a:solidFill>
                <a:srgbClr val="00808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700">
                <a:solidFill>
                  <a:srgbClr val="008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steps:</a:t>
            </a:r>
            <a:endParaRPr sz="700">
              <a:solidFill>
                <a:srgbClr val="00808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700">
                <a:solidFill>
                  <a:srgbClr val="008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- uses: actions/checkout@v3</a:t>
            </a:r>
            <a:endParaRPr sz="700">
              <a:solidFill>
                <a:srgbClr val="00808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700">
                <a:solidFill>
                  <a:srgbClr val="008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- uses: actions/setup-node@v3.5.1</a:t>
            </a:r>
            <a:endParaRPr sz="700">
              <a:solidFill>
                <a:srgbClr val="00808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700">
                <a:solidFill>
                  <a:srgbClr val="008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with:</a:t>
            </a:r>
            <a:endParaRPr sz="700">
              <a:solidFill>
                <a:srgbClr val="00808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700">
                <a:solidFill>
                  <a:srgbClr val="008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node-version: 18</a:t>
            </a:r>
            <a:endParaRPr sz="700">
              <a:solidFill>
                <a:srgbClr val="00808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700">
                <a:solidFill>
                  <a:srgbClr val="008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- name: Install dependencies</a:t>
            </a:r>
            <a:endParaRPr sz="700">
              <a:solidFill>
                <a:srgbClr val="00808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700">
                <a:solidFill>
                  <a:srgbClr val="008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run: npm ci</a:t>
            </a:r>
            <a:endParaRPr sz="700">
              <a:solidFill>
                <a:srgbClr val="00808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700">
                <a:solidFill>
                  <a:srgbClr val="008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- name: ng build</a:t>
            </a:r>
            <a:endParaRPr sz="700">
              <a:solidFill>
                <a:srgbClr val="00808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700">
                <a:solidFill>
                  <a:srgbClr val="008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run: |</a:t>
            </a:r>
            <a:endParaRPr sz="700">
              <a:solidFill>
                <a:srgbClr val="00808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700">
                <a:solidFill>
                  <a:srgbClr val="008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npm start &amp;</a:t>
            </a:r>
            <a:endParaRPr sz="700">
              <a:solidFill>
                <a:srgbClr val="00808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700">
                <a:solidFill>
                  <a:srgbClr val="008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sleep 30</a:t>
            </a:r>
            <a:endParaRPr sz="700">
              <a:solidFill>
                <a:srgbClr val="00808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700">
                <a:solidFill>
                  <a:srgbClr val="008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- name: wait for it to start (not sure this helps since it fails with a too-short delay)</a:t>
            </a:r>
            <a:endParaRPr sz="700">
              <a:solidFill>
                <a:srgbClr val="00808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700">
                <a:solidFill>
                  <a:srgbClr val="008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run: |</a:t>
            </a:r>
            <a:endParaRPr sz="700">
              <a:solidFill>
                <a:srgbClr val="00808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700">
                <a:solidFill>
                  <a:srgbClr val="008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npm i -g wait-on</a:t>
            </a:r>
            <a:endParaRPr sz="700">
              <a:solidFill>
                <a:srgbClr val="00808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700">
                <a:solidFill>
                  <a:srgbClr val="008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wait-on --log --timeout 30000 http-get://localhost:4200/</a:t>
            </a:r>
            <a:endParaRPr sz="700">
              <a:solidFill>
                <a:srgbClr val="00808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3" name="Google Shape;93;p17"/>
          <p:cNvSpPr txBox="1"/>
          <p:nvPr/>
        </p:nvSpPr>
        <p:spPr>
          <a:xfrm>
            <a:off x="6072000" y="463050"/>
            <a:ext cx="3000000" cy="40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700">
              <a:solidFill>
                <a:srgbClr val="00808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700">
                <a:solidFill>
                  <a:srgbClr val="008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- name: Run tests</a:t>
            </a:r>
            <a:endParaRPr sz="700">
              <a:solidFill>
                <a:srgbClr val="00808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700">
                <a:solidFill>
                  <a:srgbClr val="008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run: |</a:t>
            </a:r>
            <a:endParaRPr sz="700">
              <a:solidFill>
                <a:srgbClr val="00808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700">
                <a:solidFill>
                  <a:srgbClr val="008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cd haibun-e2e-tests</a:t>
            </a:r>
            <a:endParaRPr sz="700">
              <a:solidFill>
                <a:srgbClr val="00808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700">
                <a:solidFill>
                  <a:srgbClr val="008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npm ci</a:t>
            </a:r>
            <a:endParaRPr sz="700">
              <a:solidFill>
                <a:srgbClr val="00808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700">
                <a:solidFill>
                  <a:srgbClr val="008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npm run test home</a:t>
            </a:r>
            <a:endParaRPr sz="700">
              <a:solidFill>
                <a:srgbClr val="00808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700">
              <a:solidFill>
                <a:srgbClr val="00808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700">
                <a:solidFill>
                  <a:srgbClr val="008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- name: Checkout Repository</a:t>
            </a:r>
            <a:endParaRPr sz="700">
              <a:solidFill>
                <a:srgbClr val="00808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700">
                <a:solidFill>
                  <a:srgbClr val="008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uses: actions/checkout@v2</a:t>
            </a:r>
            <a:endParaRPr sz="700">
              <a:solidFill>
                <a:srgbClr val="00808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700">
                <a:solidFill>
                  <a:srgbClr val="008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with:</a:t>
            </a:r>
            <a:endParaRPr sz="700">
              <a:solidFill>
                <a:srgbClr val="00808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700">
                <a:solidFill>
                  <a:srgbClr val="008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ref: gh-pages</a:t>
            </a:r>
            <a:endParaRPr sz="700">
              <a:solidFill>
                <a:srgbClr val="00808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700">
              <a:solidFill>
                <a:srgbClr val="00808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700">
                <a:solidFill>
                  <a:srgbClr val="008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- name: </a:t>
            </a:r>
            <a:r>
              <a:rPr b="1" lang="en-CA" sz="700">
                <a:solidFill>
                  <a:srgbClr val="008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Publish history</a:t>
            </a:r>
            <a:endParaRPr b="1" sz="700">
              <a:solidFill>
                <a:srgbClr val="00808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700">
                <a:solidFill>
                  <a:srgbClr val="008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run: npm run publish-history-azure</a:t>
            </a:r>
            <a:endParaRPr sz="700">
              <a:solidFill>
                <a:srgbClr val="00808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700">
              <a:solidFill>
                <a:srgbClr val="00808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700">
                <a:solidFill>
                  <a:srgbClr val="008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- name: </a:t>
            </a:r>
            <a:r>
              <a:rPr b="1" lang="en-CA" sz="700">
                <a:solidFill>
                  <a:srgbClr val="008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Publish reviews</a:t>
            </a:r>
            <a:endParaRPr b="1" sz="700">
              <a:solidFill>
                <a:srgbClr val="00808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700">
                <a:solidFill>
                  <a:srgbClr val="008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run: npm run publish-reviewer-azure</a:t>
            </a:r>
            <a:endParaRPr sz="700">
              <a:solidFill>
                <a:srgbClr val="00808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700">
              <a:solidFill>
                <a:srgbClr val="00808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700">
                <a:solidFill>
                  <a:srgbClr val="008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- name: Push Changes</a:t>
            </a:r>
            <a:endParaRPr sz="700">
              <a:solidFill>
                <a:srgbClr val="00808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700">
                <a:solidFill>
                  <a:srgbClr val="008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uses: ad-m/github-push-action@main</a:t>
            </a:r>
            <a:endParaRPr sz="700">
              <a:solidFill>
                <a:srgbClr val="00808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700">
                <a:solidFill>
                  <a:srgbClr val="008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with:</a:t>
            </a:r>
            <a:endParaRPr sz="700">
              <a:solidFill>
                <a:srgbClr val="00808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700">
                <a:solidFill>
                  <a:srgbClr val="008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github_token: ${{ secrets.GITHUB_TOKEN }}</a:t>
            </a:r>
            <a:endParaRPr sz="700">
              <a:solidFill>
                <a:srgbClr val="00808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700">
                <a:solidFill>
                  <a:srgbClr val="008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branch: gh-pages</a:t>
            </a:r>
            <a:endParaRPr sz="700">
              <a:solidFill>
                <a:srgbClr val="00808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700">
              <a:solidFill>
                <a:srgbClr val="00808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700">
              <a:solidFill>
                <a:srgbClr val="00808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7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94" name="Google Shape;94;p17"/>
          <p:cNvCxnSpPr/>
          <p:nvPr/>
        </p:nvCxnSpPr>
        <p:spPr>
          <a:xfrm rot="10800000">
            <a:off x="5376200" y="1547275"/>
            <a:ext cx="189600" cy="14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" name="Google Shape;95;p17"/>
          <p:cNvCxnSpPr/>
          <p:nvPr/>
        </p:nvCxnSpPr>
        <p:spPr>
          <a:xfrm rot="10800000">
            <a:off x="7742000" y="2424150"/>
            <a:ext cx="189600" cy="14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" name="Google Shape;96;p17"/>
          <p:cNvCxnSpPr/>
          <p:nvPr/>
        </p:nvCxnSpPr>
        <p:spPr>
          <a:xfrm rot="10800000">
            <a:off x="7585225" y="2927150"/>
            <a:ext cx="189600" cy="14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7" name="Google Shape;97;p17"/>
          <p:cNvSpPr txBox="1"/>
          <p:nvPr/>
        </p:nvSpPr>
        <p:spPr>
          <a:xfrm>
            <a:off x="63250" y="4138700"/>
            <a:ext cx="87915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65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Triggers on commit, runs tests, produces reviews site integrated in github pages</a:t>
            </a:r>
            <a:endParaRPr/>
          </a:p>
        </p:txBody>
      </p:sp>
      <p:cxnSp>
        <p:nvCxnSpPr>
          <p:cNvPr id="98" name="Google Shape;98;p17"/>
          <p:cNvCxnSpPr/>
          <p:nvPr/>
        </p:nvCxnSpPr>
        <p:spPr>
          <a:xfrm rot="10800000">
            <a:off x="7307300" y="1340100"/>
            <a:ext cx="189600" cy="14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idx="1" type="subTitle"/>
          </p:nvPr>
        </p:nvSpPr>
        <p:spPr>
          <a:xfrm>
            <a:off x="39000" y="104425"/>
            <a:ext cx="8520600" cy="9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latin typeface="Open Sans Light"/>
                <a:ea typeface="Open Sans Light"/>
                <a:cs typeface="Open Sans Light"/>
                <a:sym typeface="Open Sans Light"/>
              </a:rPr>
              <a:t>Azure Pipelines evaluation</a:t>
            </a:r>
            <a:br>
              <a:rPr lang="en-CA">
                <a:latin typeface="Open Sans Light"/>
                <a:ea typeface="Open Sans Light"/>
                <a:cs typeface="Open Sans Light"/>
                <a:sym typeface="Open Sans Light"/>
              </a:rPr>
            </a:br>
            <a:endParaRPr sz="175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04" name="Google Shape;104;p18"/>
          <p:cNvSpPr txBox="1"/>
          <p:nvPr/>
        </p:nvSpPr>
        <p:spPr>
          <a:xfrm>
            <a:off x="4572000" y="297600"/>
            <a:ext cx="45648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Build on azdo pipelines, dashboard widgets</a:t>
            </a:r>
            <a:br>
              <a:rPr lang="en-CA" sz="10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</a:br>
            <a:br>
              <a:rPr lang="en-CA" sz="10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</a:br>
            <a:r>
              <a:rPr b="1" lang="en-CA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Advantages</a:t>
            </a:r>
            <a:endParaRPr b="1"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Open Sans Light"/>
              <a:buChar char="●"/>
            </a:pPr>
            <a:r>
              <a:rPr lang="en-CA" sz="10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Azure Storage can manage assets, including expiration</a:t>
            </a:r>
            <a:endParaRPr sz="1000">
              <a:solidFill>
                <a:schemeClr val="dk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Open Sans Light"/>
              <a:buChar char="●"/>
            </a:pPr>
            <a:r>
              <a:rPr lang="en-CA" sz="10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All project reviews stored in one place</a:t>
            </a:r>
            <a:endParaRPr sz="1000">
              <a:solidFill>
                <a:schemeClr val="dk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Open Sans Light"/>
              <a:buChar char="●"/>
            </a:pPr>
            <a:r>
              <a:rPr lang="en-CA" sz="10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More opinionated </a:t>
            </a:r>
            <a:endParaRPr sz="1000">
              <a:solidFill>
                <a:schemeClr val="dk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Open Sans Light"/>
              <a:buChar char="○"/>
            </a:pPr>
            <a:r>
              <a:rPr lang="en-CA" sz="10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complete development &amp; deployment pipeline, including gateways</a:t>
            </a:r>
            <a:endParaRPr sz="1000">
              <a:solidFill>
                <a:schemeClr val="dk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Open Sans Light"/>
              <a:buChar char="○"/>
            </a:pPr>
            <a:r>
              <a:rPr lang="en-CA" sz="10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Built in and third party pieces</a:t>
            </a:r>
            <a:endParaRPr sz="1000">
              <a:solidFill>
                <a:schemeClr val="dk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Disadvantages</a:t>
            </a:r>
            <a:endParaRPr b="1"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Open Sans Light"/>
              <a:buChar char="●"/>
            </a:pPr>
            <a:r>
              <a:rPr lang="en-CA" sz="10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Challenging to make it fully public</a:t>
            </a:r>
            <a:endParaRPr sz="1000">
              <a:solidFill>
                <a:schemeClr val="dk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Open Sans Light"/>
              <a:buChar char="●"/>
            </a:pPr>
            <a:r>
              <a:rPr lang="en-CA" sz="10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Less opensourcistical </a:t>
            </a:r>
            <a:endParaRPr sz="1000">
              <a:solidFill>
                <a:schemeClr val="dk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Open Sans Light"/>
              <a:buChar char="●"/>
            </a:pPr>
            <a:r>
              <a:rPr lang="en-CA" sz="10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Split repo &amp; build, difficult to reproduce</a:t>
            </a:r>
            <a:endParaRPr sz="1000">
              <a:solidFill>
                <a:schemeClr val="dk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Open Sans Light"/>
              <a:buChar char="●"/>
            </a:pPr>
            <a:r>
              <a:rPr lang="en-CA" sz="10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More opinionated/friction</a:t>
            </a:r>
            <a:endParaRPr sz="1000">
              <a:solidFill>
                <a:schemeClr val="dk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Open Sans Light"/>
              <a:buChar char="●"/>
            </a:pPr>
            <a:r>
              <a:rPr lang="en-CA" sz="10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Increasing dependency on one vendor instead of choosing interop</a:t>
            </a:r>
            <a:endParaRPr sz="1000">
              <a:solidFill>
                <a:schemeClr val="dk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5075" y="2826175"/>
            <a:ext cx="2952600" cy="213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8675" y="744950"/>
            <a:ext cx="3531224" cy="201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 txBox="1"/>
          <p:nvPr/>
        </p:nvSpPr>
        <p:spPr>
          <a:xfrm>
            <a:off x="3879400" y="4764075"/>
            <a:ext cx="50946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700"/>
              <a:t>https://dev.azure.com/dev-gcx/gccollab-IaC-resources/_dashboards/dashboard/7e455477-8503-439b-b0f4-014a87081ad6</a:t>
            </a:r>
            <a:endParaRPr sz="700"/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8475" y="2137675"/>
            <a:ext cx="2069075" cy="140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idx="1" type="subTitle"/>
          </p:nvPr>
        </p:nvSpPr>
        <p:spPr>
          <a:xfrm>
            <a:off x="6170100" y="68075"/>
            <a:ext cx="2852700" cy="8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latin typeface="Open Sans Light"/>
                <a:ea typeface="Open Sans Light"/>
                <a:cs typeface="Open Sans Light"/>
                <a:sym typeface="Open Sans Light"/>
              </a:rPr>
              <a:t>Github pages</a:t>
            </a:r>
            <a:br>
              <a:rPr lang="en-CA">
                <a:latin typeface="Open Sans Light"/>
                <a:ea typeface="Open Sans Light"/>
                <a:cs typeface="Open Sans Light"/>
                <a:sym typeface="Open Sans Light"/>
              </a:rPr>
            </a:br>
            <a:endParaRPr sz="175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14" name="Google Shape;114;p19"/>
          <p:cNvSpPr txBox="1"/>
          <p:nvPr/>
        </p:nvSpPr>
        <p:spPr>
          <a:xfrm>
            <a:off x="4455050" y="565575"/>
            <a:ext cx="46506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Build on Github Actions, Github Pages site</a:t>
            </a:r>
            <a:endParaRPr sz="1000">
              <a:solidFill>
                <a:schemeClr val="dk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1" lang="en-CA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1" lang="en-CA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Advantages</a:t>
            </a:r>
            <a:endParaRPr b="1"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Open Sans Light"/>
              <a:buChar char="●"/>
            </a:pPr>
            <a:r>
              <a:rPr lang="en-CA" sz="10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More opensourceistical, build in the open</a:t>
            </a:r>
            <a:endParaRPr sz="1000">
              <a:solidFill>
                <a:schemeClr val="dk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Open Sans Light"/>
              <a:buChar char="●"/>
            </a:pPr>
            <a:r>
              <a:rPr lang="en-CA" sz="10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Project is more self-contained on repo</a:t>
            </a:r>
            <a:endParaRPr sz="1000">
              <a:solidFill>
                <a:schemeClr val="dk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Open Sans Light"/>
              <a:buChar char="●"/>
            </a:pPr>
            <a:r>
              <a:rPr lang="en-CA" sz="10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One stop documentation &amp; status</a:t>
            </a:r>
            <a:endParaRPr sz="1000">
              <a:solidFill>
                <a:schemeClr val="dk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Open Sans Light"/>
              <a:buChar char="●"/>
            </a:pPr>
            <a:r>
              <a:rPr lang="en-CA" sz="10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Easy to reproduce - just fork the repo</a:t>
            </a:r>
            <a:endParaRPr sz="1000">
              <a:solidFill>
                <a:schemeClr val="dk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Open Sans Light"/>
              <a:buChar char="●"/>
            </a:pPr>
            <a:r>
              <a:rPr lang="en-CA" sz="10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Less opinionated </a:t>
            </a:r>
            <a:endParaRPr sz="1000">
              <a:solidFill>
                <a:schemeClr val="dk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Open Sans Light"/>
              <a:buChar char="○"/>
            </a:pPr>
            <a:r>
              <a:rPr lang="en-CA" sz="10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Á la carte</a:t>
            </a:r>
            <a:endParaRPr sz="1000">
              <a:solidFill>
                <a:schemeClr val="dk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Open Sans Light"/>
              <a:buChar char="○"/>
            </a:pPr>
            <a:r>
              <a:rPr lang="en-CA" sz="10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Full development pipeline, including gateways</a:t>
            </a:r>
            <a:endParaRPr sz="1000">
              <a:solidFill>
                <a:schemeClr val="dk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Open Sans Light"/>
              <a:buChar char="○"/>
            </a:pPr>
            <a:r>
              <a:rPr lang="en-CA" sz="10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Can be </a:t>
            </a:r>
            <a:r>
              <a:rPr lang="en-CA" sz="10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hybrid</a:t>
            </a:r>
            <a:r>
              <a:rPr lang="en-CA" sz="10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lang="en-CA" sz="10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between</a:t>
            </a:r>
            <a:r>
              <a:rPr lang="en-CA" sz="10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github/azdo/others</a:t>
            </a:r>
            <a:endParaRPr sz="1000">
              <a:solidFill>
                <a:schemeClr val="dk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Disadvantages</a:t>
            </a:r>
            <a:endParaRPr b="1"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Open Sans Light"/>
              <a:buChar char="●"/>
            </a:pPr>
            <a:r>
              <a:rPr lang="en-CA" sz="10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Have to manage review results (expiry)</a:t>
            </a:r>
            <a:endParaRPr sz="1000">
              <a:solidFill>
                <a:schemeClr val="dk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Open Sans Light"/>
              <a:buChar char="●"/>
            </a:pPr>
            <a:r>
              <a:rPr lang="en-CA" sz="10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Less opinionated: Find third party apps or create for dashboard, complete process (can always use hybrid)</a:t>
            </a:r>
            <a:endParaRPr sz="1000">
              <a:solidFill>
                <a:schemeClr val="dk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115" name="Google Shape;11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396" y="2604971"/>
            <a:ext cx="4174551" cy="1340217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9"/>
          <p:cNvSpPr txBox="1"/>
          <p:nvPr/>
        </p:nvSpPr>
        <p:spPr>
          <a:xfrm>
            <a:off x="842450" y="2848025"/>
            <a:ext cx="3625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8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This is some cool info about the project, links to documentation, etc.</a:t>
            </a:r>
            <a:br>
              <a:rPr lang="en-CA" sz="8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</a:br>
            <a:br>
              <a:rPr lang="en-CA" sz="8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</a:br>
            <a:r>
              <a:rPr lang="en-CA" sz="8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Here are recent </a:t>
            </a:r>
            <a:r>
              <a:rPr lang="en-CA" sz="8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reviews of builds &amp; deployments</a:t>
            </a:r>
            <a:endParaRPr sz="800">
              <a:solidFill>
                <a:schemeClr val="dk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117" name="Google Shape;11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238426" y="3008550"/>
            <a:ext cx="466125" cy="233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52400"/>
            <a:ext cx="3378642" cy="2082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5000" y="3402128"/>
            <a:ext cx="4174549" cy="692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70150" y="3402125"/>
            <a:ext cx="1515325" cy="19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296300" y="3599325"/>
            <a:ext cx="989175" cy="11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7250" y="379925"/>
            <a:ext cx="7901977" cy="482445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0"/>
          <p:cNvSpPr txBox="1"/>
          <p:nvPr>
            <p:ph idx="1" type="subTitle"/>
          </p:nvPr>
        </p:nvSpPr>
        <p:spPr>
          <a:xfrm>
            <a:off x="5915250" y="153975"/>
            <a:ext cx="3117900" cy="8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latin typeface="Open Sans Light"/>
                <a:ea typeface="Open Sans Light"/>
                <a:cs typeface="Open Sans Light"/>
                <a:sym typeface="Open Sans Light"/>
              </a:rPr>
              <a:t>Next steps</a:t>
            </a:r>
            <a:br>
              <a:rPr lang="en-CA">
                <a:latin typeface="Open Sans Light"/>
                <a:ea typeface="Open Sans Light"/>
                <a:cs typeface="Open Sans Light"/>
                <a:sym typeface="Open Sans Light"/>
              </a:rPr>
            </a:br>
            <a:endParaRPr sz="175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28" name="Google Shape;128;p20"/>
          <p:cNvSpPr txBox="1"/>
          <p:nvPr/>
        </p:nvSpPr>
        <p:spPr>
          <a:xfrm>
            <a:off x="6115275" y="655350"/>
            <a:ext cx="2957100" cy="21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Open Sans Light"/>
              <a:buChar char="●"/>
            </a:pPr>
            <a:r>
              <a:rPr lang="en-CA" sz="10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Settle on azdo or gh pages</a:t>
            </a:r>
            <a:endParaRPr sz="1000">
              <a:solidFill>
                <a:schemeClr val="dk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Open Sans Light"/>
              <a:buChar char="●"/>
            </a:pPr>
            <a:r>
              <a:rPr lang="en-CA" sz="10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Expand tests for gccollab</a:t>
            </a:r>
            <a:endParaRPr sz="1000">
              <a:solidFill>
                <a:schemeClr val="dk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Open Sans Light"/>
              <a:buChar char="●"/>
            </a:pPr>
            <a:r>
              <a:rPr lang="en-CA" sz="10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E2E smoke tests for gcwikis</a:t>
            </a:r>
            <a:endParaRPr sz="1000">
              <a:solidFill>
                <a:schemeClr val="dk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Open Sans Light"/>
              <a:buChar char="●"/>
            </a:pPr>
            <a:r>
              <a:rPr lang="en-CA" sz="10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GCExchange</a:t>
            </a:r>
            <a:br>
              <a:rPr lang="en-CA" sz="10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</a:br>
            <a:endParaRPr sz="1000">
              <a:solidFill>
                <a:schemeClr val="dk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Open Sans Light"/>
              <a:buChar char="●"/>
            </a:pPr>
            <a:r>
              <a:rPr lang="en-CA" sz="10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Web-vitals extension - https://web.dev/articles/vitals</a:t>
            </a:r>
            <a:br>
              <a:rPr lang="en-CA" sz="10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</a:br>
            <a:endParaRPr sz="1000">
              <a:solidFill>
                <a:schemeClr val="dk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Open Sans Light"/>
              <a:buChar char="●"/>
            </a:pPr>
            <a:r>
              <a:rPr lang="en-CA" sz="10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Automatically generate a map based on output of paths between services; make data more evident</a:t>
            </a:r>
            <a:br>
              <a:rPr lang="en-CA" sz="10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</a:br>
            <a:endParaRPr sz="1000">
              <a:solidFill>
                <a:schemeClr val="dk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cxnSp>
        <p:nvCxnSpPr>
          <p:cNvPr id="129" name="Google Shape;129;p20"/>
          <p:cNvCxnSpPr/>
          <p:nvPr/>
        </p:nvCxnSpPr>
        <p:spPr>
          <a:xfrm flipH="1">
            <a:off x="2387525" y="1597400"/>
            <a:ext cx="227400" cy="165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0" name="Google Shape;130;p20"/>
          <p:cNvCxnSpPr/>
          <p:nvPr/>
        </p:nvCxnSpPr>
        <p:spPr>
          <a:xfrm flipH="1">
            <a:off x="4626175" y="2222050"/>
            <a:ext cx="227400" cy="165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1" name="Google Shape;131;p20"/>
          <p:cNvCxnSpPr/>
          <p:nvPr/>
        </p:nvCxnSpPr>
        <p:spPr>
          <a:xfrm flipH="1">
            <a:off x="6608650" y="2810900"/>
            <a:ext cx="227400" cy="165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2" name="Google Shape;132;p20"/>
          <p:cNvCxnSpPr/>
          <p:nvPr/>
        </p:nvCxnSpPr>
        <p:spPr>
          <a:xfrm flipH="1">
            <a:off x="7543500" y="3453875"/>
            <a:ext cx="227400" cy="165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" name="Google Shape;133;p20"/>
          <p:cNvCxnSpPr/>
          <p:nvPr/>
        </p:nvCxnSpPr>
        <p:spPr>
          <a:xfrm flipH="1">
            <a:off x="2680825" y="956775"/>
            <a:ext cx="227400" cy="165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250" y="94600"/>
            <a:ext cx="4261729" cy="4838702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1"/>
          <p:cNvSpPr txBox="1"/>
          <p:nvPr>
            <p:ph idx="1" type="subTitle"/>
          </p:nvPr>
        </p:nvSpPr>
        <p:spPr>
          <a:xfrm>
            <a:off x="4979425" y="359450"/>
            <a:ext cx="3117900" cy="8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latin typeface="Open Sans Light"/>
                <a:ea typeface="Open Sans Light"/>
                <a:cs typeface="Open Sans Light"/>
                <a:sym typeface="Open Sans Light"/>
              </a:rPr>
              <a:t>Use of schemas</a:t>
            </a:r>
            <a:endParaRPr sz="175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40" name="Google Shape;140;p21"/>
          <p:cNvSpPr txBox="1"/>
          <p:nvPr/>
        </p:nvSpPr>
        <p:spPr>
          <a:xfrm>
            <a:off x="4914975" y="1226825"/>
            <a:ext cx="32871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Open Sans Light"/>
              <a:buChar char="●"/>
            </a:pPr>
            <a:r>
              <a:rPr lang="en-CA" sz="10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Standards based (Linked Data), application, vendor (MS, etc)</a:t>
            </a:r>
            <a:endParaRPr sz="1000">
              <a:solidFill>
                <a:schemeClr val="dk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Open Sans Light"/>
              <a:buChar char="●"/>
            </a:pPr>
            <a:r>
              <a:rPr lang="en-CA" sz="10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Provides identity and open-ended relationships for data</a:t>
            </a:r>
            <a:endParaRPr sz="1000">
              <a:solidFill>
                <a:schemeClr val="dk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Open Sans Light"/>
              <a:buChar char="●"/>
            </a:pPr>
            <a:r>
              <a:rPr lang="en-CA" sz="10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Validation</a:t>
            </a:r>
            <a:endParaRPr sz="1000">
              <a:solidFill>
                <a:schemeClr val="dk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Open Sans Light"/>
              <a:buChar char="●"/>
            </a:pPr>
            <a:r>
              <a:rPr lang="en-CA" sz="10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Re-use consistency between services</a:t>
            </a:r>
            <a:endParaRPr sz="1000">
              <a:solidFill>
                <a:schemeClr val="dk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Open Sans Light"/>
              <a:buChar char="●"/>
            </a:pPr>
            <a:r>
              <a:rPr lang="en-CA" sz="10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Grounding for AI systems</a:t>
            </a:r>
            <a:endParaRPr sz="1000">
              <a:solidFill>
                <a:schemeClr val="dk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