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9"/>
  </p:notesMasterIdLst>
  <p:sldIdLst>
    <p:sldId id="256" r:id="rId2"/>
    <p:sldId id="447" r:id="rId3"/>
    <p:sldId id="414" r:id="rId4"/>
    <p:sldId id="257" r:id="rId5"/>
    <p:sldId id="407" r:id="rId6"/>
    <p:sldId id="424" r:id="rId7"/>
    <p:sldId id="418" r:id="rId8"/>
    <p:sldId id="487" r:id="rId9"/>
    <p:sldId id="419" r:id="rId10"/>
    <p:sldId id="488" r:id="rId11"/>
    <p:sldId id="489" r:id="rId12"/>
    <p:sldId id="421" r:id="rId13"/>
    <p:sldId id="428" r:id="rId14"/>
    <p:sldId id="420" r:id="rId15"/>
    <p:sldId id="464" r:id="rId16"/>
    <p:sldId id="423" r:id="rId17"/>
    <p:sldId id="395" r:id="rId18"/>
    <p:sldId id="398" r:id="rId19"/>
    <p:sldId id="425" r:id="rId20"/>
    <p:sldId id="399" r:id="rId21"/>
    <p:sldId id="408" r:id="rId22"/>
    <p:sldId id="520" r:id="rId23"/>
    <p:sldId id="415" r:id="rId24"/>
    <p:sldId id="416" r:id="rId25"/>
    <p:sldId id="465" r:id="rId26"/>
    <p:sldId id="522" r:id="rId27"/>
    <p:sldId id="523" r:id="rId28"/>
    <p:sldId id="417" r:id="rId29"/>
    <p:sldId id="470" r:id="rId30"/>
    <p:sldId id="450" r:id="rId31"/>
    <p:sldId id="454" r:id="rId32"/>
    <p:sldId id="525" r:id="rId33"/>
    <p:sldId id="526" r:id="rId34"/>
    <p:sldId id="527" r:id="rId35"/>
    <p:sldId id="528" r:id="rId36"/>
    <p:sldId id="524" r:id="rId37"/>
    <p:sldId id="502" r:id="rId38"/>
    <p:sldId id="393" r:id="rId39"/>
    <p:sldId id="503" r:id="rId40"/>
    <p:sldId id="504" r:id="rId41"/>
    <p:sldId id="505" r:id="rId42"/>
    <p:sldId id="543" r:id="rId43"/>
    <p:sldId id="544" r:id="rId44"/>
    <p:sldId id="557" r:id="rId45"/>
    <p:sldId id="529" r:id="rId46"/>
    <p:sldId id="560" r:id="rId47"/>
    <p:sldId id="561" r:id="rId48"/>
    <p:sldId id="530" r:id="rId49"/>
    <p:sldId id="531" r:id="rId50"/>
    <p:sldId id="532" r:id="rId51"/>
    <p:sldId id="533" r:id="rId52"/>
    <p:sldId id="534" r:id="rId53"/>
    <p:sldId id="535" r:id="rId54"/>
    <p:sldId id="536" r:id="rId55"/>
    <p:sldId id="537" r:id="rId56"/>
    <p:sldId id="538" r:id="rId57"/>
    <p:sldId id="539" r:id="rId58"/>
    <p:sldId id="540" r:id="rId59"/>
    <p:sldId id="541" r:id="rId60"/>
    <p:sldId id="542" r:id="rId61"/>
    <p:sldId id="583" r:id="rId62"/>
    <p:sldId id="546" r:id="rId63"/>
    <p:sldId id="545" r:id="rId64"/>
    <p:sldId id="547" r:id="rId65"/>
    <p:sldId id="548" r:id="rId66"/>
    <p:sldId id="552" r:id="rId67"/>
    <p:sldId id="553" r:id="rId68"/>
    <p:sldId id="554" r:id="rId69"/>
    <p:sldId id="555" r:id="rId70"/>
    <p:sldId id="584" r:id="rId71"/>
    <p:sldId id="550" r:id="rId72"/>
    <p:sldId id="585" r:id="rId73"/>
    <p:sldId id="551" r:id="rId74"/>
    <p:sldId id="518" r:id="rId75"/>
    <p:sldId id="587" r:id="rId76"/>
    <p:sldId id="588" r:id="rId77"/>
    <p:sldId id="589" r:id="rId78"/>
    <p:sldId id="586" r:id="rId79"/>
    <p:sldId id="591" r:id="rId80"/>
    <p:sldId id="592" r:id="rId81"/>
    <p:sldId id="593" r:id="rId82"/>
    <p:sldId id="594" r:id="rId83"/>
    <p:sldId id="590" r:id="rId84"/>
    <p:sldId id="602" r:id="rId85"/>
    <p:sldId id="603" r:id="rId86"/>
    <p:sldId id="604" r:id="rId87"/>
    <p:sldId id="558" r:id="rId88"/>
    <p:sldId id="438" r:id="rId89"/>
    <p:sldId id="468" r:id="rId90"/>
    <p:sldId id="469" r:id="rId91"/>
    <p:sldId id="437" r:id="rId92"/>
    <p:sldId id="439" r:id="rId93"/>
    <p:sldId id="595" r:id="rId94"/>
    <p:sldId id="440" r:id="rId95"/>
    <p:sldId id="471" r:id="rId96"/>
    <p:sldId id="472" r:id="rId97"/>
    <p:sldId id="473" r:id="rId98"/>
    <p:sldId id="474" r:id="rId99"/>
    <p:sldId id="475" r:id="rId100"/>
    <p:sldId id="476" r:id="rId101"/>
    <p:sldId id="402" r:id="rId102"/>
    <p:sldId id="403" r:id="rId103"/>
    <p:sldId id="404" r:id="rId104"/>
    <p:sldId id="263" r:id="rId105"/>
    <p:sldId id="457" r:id="rId106"/>
    <p:sldId id="280" r:id="rId107"/>
    <p:sldId id="413" r:id="rId108"/>
    <p:sldId id="458" r:id="rId109"/>
    <p:sldId id="459" r:id="rId110"/>
    <p:sldId id="448" r:id="rId111"/>
    <p:sldId id="597" r:id="rId112"/>
    <p:sldId id="598" r:id="rId113"/>
    <p:sldId id="599" r:id="rId114"/>
    <p:sldId id="600" r:id="rId115"/>
    <p:sldId id="601" r:id="rId116"/>
    <p:sldId id="370" r:id="rId117"/>
    <p:sldId id="372" r:id="rId118"/>
    <p:sldId id="386" r:id="rId119"/>
    <p:sldId id="365" r:id="rId120"/>
    <p:sldId id="564" r:id="rId121"/>
    <p:sldId id="374" r:id="rId122"/>
    <p:sldId id="375" r:id="rId123"/>
    <p:sldId id="376" r:id="rId124"/>
    <p:sldId id="377" r:id="rId125"/>
    <p:sldId id="378" r:id="rId126"/>
    <p:sldId id="379" r:id="rId127"/>
    <p:sldId id="380" r:id="rId128"/>
    <p:sldId id="373" r:id="rId129"/>
    <p:sldId id="364" r:id="rId130"/>
    <p:sldId id="366" r:id="rId131"/>
    <p:sldId id="367" r:id="rId132"/>
    <p:sldId id="368" r:id="rId133"/>
    <p:sldId id="369" r:id="rId134"/>
    <p:sldId id="559" r:id="rId135"/>
    <p:sldId id="299" r:id="rId136"/>
    <p:sldId id="383" r:id="rId137"/>
    <p:sldId id="460" r:id="rId138"/>
    <p:sldId id="461" r:id="rId139"/>
    <p:sldId id="463" r:id="rId140"/>
    <p:sldId id="300" r:id="rId141"/>
    <p:sldId id="301" r:id="rId142"/>
    <p:sldId id="302" r:id="rId143"/>
    <p:sldId id="303" r:id="rId144"/>
    <p:sldId id="304" r:id="rId145"/>
    <p:sldId id="305" r:id="rId146"/>
    <p:sldId id="306" r:id="rId147"/>
    <p:sldId id="509" r:id="rId148"/>
    <p:sldId id="510" r:id="rId149"/>
    <p:sldId id="511" r:id="rId150"/>
    <p:sldId id="512" r:id="rId151"/>
    <p:sldId id="513" r:id="rId152"/>
    <p:sldId id="580" r:id="rId153"/>
    <p:sldId id="581" r:id="rId154"/>
    <p:sldId id="582" r:id="rId155"/>
    <p:sldId id="605" r:id="rId156"/>
    <p:sldId id="606" r:id="rId157"/>
    <p:sldId id="607" r:id="rId15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0000FF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89760" autoAdjust="0"/>
  </p:normalViewPr>
  <p:slideViewPr>
    <p:cSldViewPr snapToGrid="0">
      <p:cViewPr varScale="1">
        <p:scale>
          <a:sx n="103" d="100"/>
          <a:sy n="103" d="100"/>
        </p:scale>
        <p:origin x="20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notesMaster" Target="notesMasters/notes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presProps" Target="pres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458AA-31CD-4AD3-AF09-116AFAC2667F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ABC65-F905-45D8-9690-7B8042B63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073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ABC65-F905-45D8-9690-7B8042B636E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745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61382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5244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Header extends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React.Component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constructor(props)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super(props);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this.state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{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favoritecolor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"red"};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static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getDerivedStateFromProps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(props, state)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{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favoritecolor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props.favcol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render()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(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&lt;h1&gt;My Favorite Color is {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this.state.favoritecolor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}&lt;/h1&gt;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ReactDOM.render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(&lt;Header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favcol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="yellow"/&gt;,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document.getElementById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('root'));</a:t>
            </a: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/>
              <a:t>class Header extends </a:t>
            </a:r>
            <a:r>
              <a:rPr lang="en-US" altLang="ko-KR" dirty="0" err="1"/>
              <a:t>React.Component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constructor(props) {</a:t>
            </a:r>
          </a:p>
          <a:p>
            <a:r>
              <a:rPr lang="en-US" altLang="ko-KR" dirty="0"/>
              <a:t>    super(props);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this.state</a:t>
            </a:r>
            <a:r>
              <a:rPr lang="en-US" altLang="ko-KR" dirty="0"/>
              <a:t> = {</a:t>
            </a:r>
            <a:r>
              <a:rPr lang="en-US" altLang="ko-KR" dirty="0" err="1"/>
              <a:t>favoritecolor</a:t>
            </a:r>
            <a:r>
              <a:rPr lang="en-US" altLang="ko-KR" dirty="0"/>
              <a:t>: "red"};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componentDidMount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setTimeout</a:t>
            </a:r>
            <a:r>
              <a:rPr lang="en-US" altLang="ko-KR" dirty="0"/>
              <a:t>(() =&gt; {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this.setState</a:t>
            </a:r>
            <a:r>
              <a:rPr lang="en-US" altLang="ko-KR" dirty="0"/>
              <a:t>({</a:t>
            </a:r>
            <a:r>
              <a:rPr lang="en-US" altLang="ko-KR" dirty="0" err="1"/>
              <a:t>favoritecolor</a:t>
            </a:r>
            <a:r>
              <a:rPr lang="en-US" altLang="ko-KR" dirty="0"/>
              <a:t>: "yellow"})</a:t>
            </a:r>
          </a:p>
          <a:p>
            <a:r>
              <a:rPr lang="en-US" altLang="ko-KR" dirty="0"/>
              <a:t>    }, 1000)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  render() {</a:t>
            </a:r>
          </a:p>
          <a:p>
            <a:r>
              <a:rPr lang="en-US" altLang="ko-KR" dirty="0"/>
              <a:t>    return (</a:t>
            </a:r>
          </a:p>
          <a:p>
            <a:r>
              <a:rPr lang="en-US" altLang="ko-KR" dirty="0"/>
              <a:t>      &lt;h1&gt;My Favorite Color is {</a:t>
            </a:r>
            <a:r>
              <a:rPr lang="en-US" altLang="ko-KR" dirty="0" err="1"/>
              <a:t>this.state.favoritecolor</a:t>
            </a:r>
            <a:r>
              <a:rPr lang="en-US" altLang="ko-KR" dirty="0"/>
              <a:t>}&lt;/h1&gt;</a:t>
            </a:r>
          </a:p>
          <a:p>
            <a:r>
              <a:rPr lang="en-US" altLang="ko-KR" dirty="0"/>
              <a:t>    );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ReactDOM.render</a:t>
            </a:r>
            <a:r>
              <a:rPr lang="en-US" altLang="ko-KR" dirty="0"/>
              <a:t>(&lt;Header /&gt;,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('root'));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18678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Header extends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React.Component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constructor(props)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super(props);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this.state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{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favoritecolor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"red"};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static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getDerivedStateFromProps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(props, state)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{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favoritecolor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props.favcol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render()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(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&lt;h1&gt;My Favorite Color is {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this.state.favoritecolor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}&lt;/h1&gt;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ReactDOM.render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(&lt;Header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favcol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="yellow"/&gt;,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document.getElementById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('root'));</a:t>
            </a: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/>
              <a:t>class Header extends </a:t>
            </a:r>
            <a:r>
              <a:rPr lang="en-US" altLang="ko-KR" dirty="0" err="1"/>
              <a:t>React.Component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constructor(props) {</a:t>
            </a:r>
          </a:p>
          <a:p>
            <a:r>
              <a:rPr lang="en-US" altLang="ko-KR" dirty="0"/>
              <a:t>    super(props);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this.state</a:t>
            </a:r>
            <a:r>
              <a:rPr lang="en-US" altLang="ko-KR" dirty="0"/>
              <a:t> = {</a:t>
            </a:r>
            <a:r>
              <a:rPr lang="en-US" altLang="ko-KR" dirty="0" err="1"/>
              <a:t>favoritecolor</a:t>
            </a:r>
            <a:r>
              <a:rPr lang="en-US" altLang="ko-KR" dirty="0"/>
              <a:t>: "red"};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componentDidMount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setTimeout</a:t>
            </a:r>
            <a:r>
              <a:rPr lang="en-US" altLang="ko-KR" dirty="0"/>
              <a:t>(() =&gt; {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this.setState</a:t>
            </a:r>
            <a:r>
              <a:rPr lang="en-US" altLang="ko-KR" dirty="0"/>
              <a:t>({</a:t>
            </a:r>
            <a:r>
              <a:rPr lang="en-US" altLang="ko-KR" dirty="0" err="1"/>
              <a:t>favoritecolor</a:t>
            </a:r>
            <a:r>
              <a:rPr lang="en-US" altLang="ko-KR" dirty="0"/>
              <a:t>: "yellow"})</a:t>
            </a:r>
          </a:p>
          <a:p>
            <a:r>
              <a:rPr lang="en-US" altLang="ko-KR" dirty="0"/>
              <a:t>    }, 1000)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  render() {</a:t>
            </a:r>
          </a:p>
          <a:p>
            <a:r>
              <a:rPr lang="en-US" altLang="ko-KR" dirty="0"/>
              <a:t>    return (</a:t>
            </a:r>
          </a:p>
          <a:p>
            <a:r>
              <a:rPr lang="en-US" altLang="ko-KR" dirty="0"/>
              <a:t>      &lt;h1&gt;My Favorite Color is {</a:t>
            </a:r>
            <a:r>
              <a:rPr lang="en-US" altLang="ko-KR" dirty="0" err="1"/>
              <a:t>this.state.favoritecolor</a:t>
            </a:r>
            <a:r>
              <a:rPr lang="en-US" altLang="ko-KR" dirty="0"/>
              <a:t>}&lt;/h1&gt;</a:t>
            </a:r>
          </a:p>
          <a:p>
            <a:r>
              <a:rPr lang="en-US" altLang="ko-KR" dirty="0"/>
              <a:t>    );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ReactDOM.render</a:t>
            </a:r>
            <a:r>
              <a:rPr lang="en-US" altLang="ko-KR" dirty="0"/>
              <a:t>(&lt;Header /&gt;,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('root'));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75731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Header extends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React.Component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constructor(props)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super(props);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this.state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{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favoritecolor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"red"};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static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getDerivedStateFromProps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(props, state)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{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favoritecolor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props.favcol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render()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(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&lt;h1&gt;My Favorite Color is {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this.state.favoritecolor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}&lt;/h1&gt;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ReactDOM.render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(&lt;Header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favcol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="yellow"/&gt;,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document.getElementById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('root'));</a:t>
            </a: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/>
              <a:t>class Header extends </a:t>
            </a:r>
            <a:r>
              <a:rPr lang="en-US" altLang="ko-KR" dirty="0" err="1"/>
              <a:t>React.Component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constructor(props) {</a:t>
            </a:r>
          </a:p>
          <a:p>
            <a:r>
              <a:rPr lang="en-US" altLang="ko-KR" dirty="0"/>
              <a:t>    super(props);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this.state</a:t>
            </a:r>
            <a:r>
              <a:rPr lang="en-US" altLang="ko-KR" dirty="0"/>
              <a:t> = {</a:t>
            </a:r>
            <a:r>
              <a:rPr lang="en-US" altLang="ko-KR" dirty="0" err="1"/>
              <a:t>favoritecolor</a:t>
            </a:r>
            <a:r>
              <a:rPr lang="en-US" altLang="ko-KR" dirty="0"/>
              <a:t>: "red"};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componentDidMount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setTimeout</a:t>
            </a:r>
            <a:r>
              <a:rPr lang="en-US" altLang="ko-KR" dirty="0"/>
              <a:t>(() =&gt; {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this.setState</a:t>
            </a:r>
            <a:r>
              <a:rPr lang="en-US" altLang="ko-KR" dirty="0"/>
              <a:t>({</a:t>
            </a:r>
            <a:r>
              <a:rPr lang="en-US" altLang="ko-KR" dirty="0" err="1"/>
              <a:t>favoritecolor</a:t>
            </a:r>
            <a:r>
              <a:rPr lang="en-US" altLang="ko-KR" dirty="0"/>
              <a:t>: "yellow"})</a:t>
            </a:r>
          </a:p>
          <a:p>
            <a:r>
              <a:rPr lang="en-US" altLang="ko-KR" dirty="0"/>
              <a:t>    }, 1000)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  render() {</a:t>
            </a:r>
          </a:p>
          <a:p>
            <a:r>
              <a:rPr lang="en-US" altLang="ko-KR" dirty="0"/>
              <a:t>    return (</a:t>
            </a:r>
          </a:p>
          <a:p>
            <a:r>
              <a:rPr lang="en-US" altLang="ko-KR" dirty="0"/>
              <a:t>      &lt;h1&gt;My Favorite Color is {</a:t>
            </a:r>
            <a:r>
              <a:rPr lang="en-US" altLang="ko-KR" dirty="0" err="1"/>
              <a:t>this.state.favoritecolor</a:t>
            </a:r>
            <a:r>
              <a:rPr lang="en-US" altLang="ko-KR" dirty="0"/>
              <a:t>}&lt;/h1&gt;</a:t>
            </a:r>
          </a:p>
          <a:p>
            <a:r>
              <a:rPr lang="en-US" altLang="ko-KR" dirty="0"/>
              <a:t>    );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ReactDOM.render</a:t>
            </a:r>
            <a:r>
              <a:rPr lang="en-US" altLang="ko-KR" dirty="0"/>
              <a:t>(&lt;Header /&gt;,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('root'));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30828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Header extends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React.Component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constructor(props)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super(props);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this.state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{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favoritecolor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"red"};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static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getDerivedStateFromProps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(props, state)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{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favoritecolor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props.favcol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render()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(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&lt;h1&gt;My Favorite Color is {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this.state.favoritecolor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}&lt;/h1&gt;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ReactDOM.render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(&lt;Header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favcol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="yellow"/&gt;,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document.getElementById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('root'));</a:t>
            </a: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/>
              <a:t>class Header extends </a:t>
            </a:r>
            <a:r>
              <a:rPr lang="en-US" altLang="ko-KR" dirty="0" err="1"/>
              <a:t>React.Component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constructor(props) {</a:t>
            </a:r>
          </a:p>
          <a:p>
            <a:r>
              <a:rPr lang="en-US" altLang="ko-KR" dirty="0"/>
              <a:t>    super(props);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this.state</a:t>
            </a:r>
            <a:r>
              <a:rPr lang="en-US" altLang="ko-KR" dirty="0"/>
              <a:t> = {</a:t>
            </a:r>
            <a:r>
              <a:rPr lang="en-US" altLang="ko-KR" dirty="0" err="1"/>
              <a:t>favoritecolor</a:t>
            </a:r>
            <a:r>
              <a:rPr lang="en-US" altLang="ko-KR" dirty="0"/>
              <a:t>: "red"};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componentDidMount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setTimeout</a:t>
            </a:r>
            <a:r>
              <a:rPr lang="en-US" altLang="ko-KR" dirty="0"/>
              <a:t>(() =&gt; {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this.setState</a:t>
            </a:r>
            <a:r>
              <a:rPr lang="en-US" altLang="ko-KR" dirty="0"/>
              <a:t>({</a:t>
            </a:r>
            <a:r>
              <a:rPr lang="en-US" altLang="ko-KR" dirty="0" err="1"/>
              <a:t>favoritecolor</a:t>
            </a:r>
            <a:r>
              <a:rPr lang="en-US" altLang="ko-KR" dirty="0"/>
              <a:t>: "yellow"})</a:t>
            </a:r>
          </a:p>
          <a:p>
            <a:r>
              <a:rPr lang="en-US" altLang="ko-KR" dirty="0"/>
              <a:t>    }, 1000)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  render() {</a:t>
            </a:r>
          </a:p>
          <a:p>
            <a:r>
              <a:rPr lang="en-US" altLang="ko-KR" dirty="0"/>
              <a:t>    return (</a:t>
            </a:r>
          </a:p>
          <a:p>
            <a:r>
              <a:rPr lang="en-US" altLang="ko-KR" dirty="0"/>
              <a:t>      &lt;h1&gt;My Favorite Color is {</a:t>
            </a:r>
            <a:r>
              <a:rPr lang="en-US" altLang="ko-KR" dirty="0" err="1"/>
              <a:t>this.state.favoritecolor</a:t>
            </a:r>
            <a:r>
              <a:rPr lang="en-US" altLang="ko-KR" dirty="0"/>
              <a:t>}&lt;/h1&gt;</a:t>
            </a:r>
          </a:p>
          <a:p>
            <a:r>
              <a:rPr lang="en-US" altLang="ko-KR" dirty="0"/>
              <a:t>    );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ReactDOM.render</a:t>
            </a:r>
            <a:r>
              <a:rPr lang="en-US" altLang="ko-KR" dirty="0"/>
              <a:t>(&lt;Header /&gt;,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('root'));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52527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Header extends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React.Component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constructor(props)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super(props);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this.state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{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favoritecolor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"red"};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static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getDerivedStateFromProps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(props, state)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{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favoritecolor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props.favcol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};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render() 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(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&lt;h1&gt;My Favorite Color is {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this.state.favoritecolor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}&lt;/h1&gt;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ReactDOM.render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(&lt;Header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favcol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="yellow"/&gt;,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document.getElementById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('root'));</a:t>
            </a: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/>
              <a:t>class Header extends </a:t>
            </a:r>
            <a:r>
              <a:rPr lang="en-US" altLang="ko-KR" dirty="0" err="1"/>
              <a:t>React.Component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constructor(props) {</a:t>
            </a:r>
          </a:p>
          <a:p>
            <a:r>
              <a:rPr lang="en-US" altLang="ko-KR" dirty="0"/>
              <a:t>    super(props);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this.state</a:t>
            </a:r>
            <a:r>
              <a:rPr lang="en-US" altLang="ko-KR" dirty="0"/>
              <a:t> = {</a:t>
            </a:r>
            <a:r>
              <a:rPr lang="en-US" altLang="ko-KR" dirty="0" err="1"/>
              <a:t>favoritecolor</a:t>
            </a:r>
            <a:r>
              <a:rPr lang="en-US" altLang="ko-KR" dirty="0"/>
              <a:t>: "red"};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componentDidMount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setTimeout</a:t>
            </a:r>
            <a:r>
              <a:rPr lang="en-US" altLang="ko-KR" dirty="0"/>
              <a:t>(() =&gt; {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this.setState</a:t>
            </a:r>
            <a:r>
              <a:rPr lang="en-US" altLang="ko-KR" dirty="0"/>
              <a:t>({</a:t>
            </a:r>
            <a:r>
              <a:rPr lang="en-US" altLang="ko-KR" dirty="0" err="1"/>
              <a:t>favoritecolor</a:t>
            </a:r>
            <a:r>
              <a:rPr lang="en-US" altLang="ko-KR" dirty="0"/>
              <a:t>: "yellow"})</a:t>
            </a:r>
          </a:p>
          <a:p>
            <a:r>
              <a:rPr lang="en-US" altLang="ko-KR" dirty="0"/>
              <a:t>    }, 1000)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  render() {</a:t>
            </a:r>
          </a:p>
          <a:p>
            <a:r>
              <a:rPr lang="en-US" altLang="ko-KR" dirty="0"/>
              <a:t>    return (</a:t>
            </a:r>
          </a:p>
          <a:p>
            <a:r>
              <a:rPr lang="en-US" altLang="ko-KR" dirty="0"/>
              <a:t>      &lt;h1&gt;My Favorite Color is {</a:t>
            </a:r>
            <a:r>
              <a:rPr lang="en-US" altLang="ko-KR" dirty="0" err="1"/>
              <a:t>this.state.favoritecolor</a:t>
            </a:r>
            <a:r>
              <a:rPr lang="en-US" altLang="ko-KR" dirty="0"/>
              <a:t>}&lt;/h1&gt;</a:t>
            </a:r>
          </a:p>
          <a:p>
            <a:r>
              <a:rPr lang="en-US" altLang="ko-KR" dirty="0"/>
              <a:t>    );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ReactDOM.render</a:t>
            </a:r>
            <a:r>
              <a:rPr lang="en-US" altLang="ko-KR" dirty="0"/>
              <a:t>(&lt;Header /&gt;,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('root'));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80326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7181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77724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52472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412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54415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98534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99376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45664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31969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268226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7726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503803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973562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</a:t>
            </a:r>
            <a:r>
              <a:rPr lang="en-US" altLang="ko-KR" dirty="0" err="1"/>
              <a:t>src</a:t>
            </a:r>
            <a:r>
              <a:rPr lang="en-US" altLang="ko-KR" dirty="0"/>
              <a:t>/components/Sends.js</a:t>
            </a:r>
          </a:p>
          <a:p>
            <a:r>
              <a:rPr lang="en-US" altLang="ko-KR" dirty="0"/>
              <a:t>import React, { Component } from 'react';</a:t>
            </a:r>
          </a:p>
          <a:p>
            <a:r>
              <a:rPr lang="en-US" altLang="ko-KR" dirty="0"/>
              <a:t>import { </a:t>
            </a:r>
            <a:r>
              <a:rPr lang="en-US" altLang="ko-KR" dirty="0" err="1"/>
              <a:t>SampleConsumer</a:t>
            </a:r>
            <a:r>
              <a:rPr lang="en-US" altLang="ko-KR" dirty="0"/>
              <a:t> } from '../contexts/sample';</a:t>
            </a:r>
          </a:p>
          <a:p>
            <a:endParaRPr lang="en-US" altLang="ko-KR" dirty="0"/>
          </a:p>
          <a:p>
            <a:r>
              <a:rPr lang="en-US" altLang="ko-KR" dirty="0"/>
              <a:t>class Sends extends Component {</a:t>
            </a:r>
          </a:p>
          <a:p>
            <a:endParaRPr lang="en-US" altLang="ko-KR" dirty="0"/>
          </a:p>
          <a:p>
            <a:r>
              <a:rPr lang="en-US" altLang="ko-KR" dirty="0"/>
              <a:t>  state = {</a:t>
            </a:r>
          </a:p>
          <a:p>
            <a:r>
              <a:rPr lang="en-US" altLang="ko-KR" dirty="0"/>
              <a:t>    input: ''</a:t>
            </a:r>
          </a:p>
          <a:p>
            <a:r>
              <a:rPr lang="en-US" altLang="ko-KR" dirty="0"/>
              <a:t>  }</a:t>
            </a:r>
          </a:p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en-US" altLang="ko-KR" dirty="0" err="1"/>
              <a:t>componentDidMount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// :: </a:t>
            </a:r>
            <a:r>
              <a:rPr lang="ko-KR" altLang="en-US" dirty="0"/>
              <a:t>초기 값 설정</a:t>
            </a:r>
          </a:p>
          <a:p>
            <a:r>
              <a:rPr lang="ko-KR" altLang="en-US" dirty="0"/>
              <a:t>    </a:t>
            </a:r>
            <a:r>
              <a:rPr lang="en-US" altLang="ko-KR" dirty="0" err="1"/>
              <a:t>this.setState</a:t>
            </a:r>
            <a:r>
              <a:rPr lang="en-US" altLang="ko-KR" dirty="0"/>
              <a:t>({</a:t>
            </a:r>
          </a:p>
          <a:p>
            <a:r>
              <a:rPr lang="en-US" altLang="ko-KR" dirty="0"/>
              <a:t>      input: </a:t>
            </a:r>
            <a:r>
              <a:rPr lang="en-US" altLang="ko-KR" dirty="0" err="1"/>
              <a:t>this.props.value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   })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handleChange</a:t>
            </a:r>
            <a:r>
              <a:rPr lang="en-US" altLang="ko-KR" dirty="0"/>
              <a:t> = (e) =&gt;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this.setState</a:t>
            </a:r>
            <a:r>
              <a:rPr lang="en-US" altLang="ko-KR" dirty="0"/>
              <a:t>({ input: </a:t>
            </a:r>
            <a:r>
              <a:rPr lang="en-US" altLang="ko-KR" dirty="0" err="1"/>
              <a:t>e.target.value</a:t>
            </a:r>
            <a:r>
              <a:rPr lang="en-US" altLang="ko-KR" dirty="0"/>
              <a:t> });</a:t>
            </a:r>
          </a:p>
          <a:p>
            <a:r>
              <a:rPr lang="en-US" altLang="ko-KR" dirty="0"/>
              <a:t>  }</a:t>
            </a:r>
          </a:p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en-US" altLang="ko-KR" dirty="0" err="1"/>
              <a:t>handleSubmit</a:t>
            </a:r>
            <a:r>
              <a:rPr lang="en-US" altLang="ko-KR" dirty="0"/>
              <a:t> = (e) =&gt;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e.preventDefault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// :: props</a:t>
            </a:r>
            <a:r>
              <a:rPr lang="ko-KR" altLang="en-US" dirty="0"/>
              <a:t>로 받은 </a:t>
            </a:r>
            <a:r>
              <a:rPr lang="en-US" altLang="ko-KR" dirty="0" err="1"/>
              <a:t>setValue</a:t>
            </a:r>
            <a:r>
              <a:rPr lang="en-US" altLang="ko-KR" dirty="0"/>
              <a:t> </a:t>
            </a:r>
            <a:r>
              <a:rPr lang="ko-KR" altLang="en-US" dirty="0"/>
              <a:t>호출</a:t>
            </a:r>
          </a:p>
          <a:p>
            <a:r>
              <a:rPr lang="ko-KR" altLang="en-US" dirty="0"/>
              <a:t>    </a:t>
            </a:r>
            <a:r>
              <a:rPr lang="en-US" altLang="ko-KR" dirty="0" err="1"/>
              <a:t>this.props.setValue</a:t>
            </a:r>
            <a:r>
              <a:rPr lang="en-US" altLang="ko-KR" dirty="0"/>
              <a:t>(</a:t>
            </a:r>
            <a:r>
              <a:rPr lang="en-US" altLang="ko-KR" dirty="0" err="1"/>
              <a:t>this.state.input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}</a:t>
            </a:r>
          </a:p>
          <a:p>
            <a:endParaRPr lang="en-US" altLang="ko-KR" dirty="0"/>
          </a:p>
          <a:p>
            <a:r>
              <a:rPr lang="en-US" altLang="ko-KR" dirty="0"/>
              <a:t>  render() {</a:t>
            </a:r>
          </a:p>
          <a:p>
            <a:r>
              <a:rPr lang="en-US" altLang="ko-KR" dirty="0"/>
              <a:t>    return (</a:t>
            </a:r>
          </a:p>
          <a:p>
            <a:r>
              <a:rPr lang="en-US" altLang="ko-KR" dirty="0"/>
              <a:t>      &lt;form </a:t>
            </a:r>
            <a:r>
              <a:rPr lang="en-US" altLang="ko-KR" dirty="0" err="1"/>
              <a:t>onSubmit</a:t>
            </a:r>
            <a:r>
              <a:rPr lang="en-US" altLang="ko-KR" dirty="0"/>
              <a:t>={</a:t>
            </a:r>
            <a:r>
              <a:rPr lang="en-US" altLang="ko-KR" dirty="0" err="1"/>
              <a:t>this.handleSubmit</a:t>
            </a:r>
            <a:r>
              <a:rPr lang="en-US" altLang="ko-KR" dirty="0"/>
              <a:t>}&gt;</a:t>
            </a:r>
          </a:p>
          <a:p>
            <a:r>
              <a:rPr lang="en-US" altLang="ko-KR" dirty="0"/>
              <a:t>        &lt;input value={</a:t>
            </a:r>
            <a:r>
              <a:rPr lang="en-US" altLang="ko-KR" dirty="0" err="1"/>
              <a:t>this.state.input</a:t>
            </a:r>
            <a:r>
              <a:rPr lang="en-US" altLang="ko-KR" dirty="0"/>
              <a:t>} </a:t>
            </a:r>
            <a:r>
              <a:rPr lang="en-US" altLang="ko-KR" dirty="0" err="1"/>
              <a:t>onChange</a:t>
            </a:r>
            <a:r>
              <a:rPr lang="en-US" altLang="ko-KR" dirty="0"/>
              <a:t>={</a:t>
            </a:r>
            <a:r>
              <a:rPr lang="en-US" altLang="ko-KR" dirty="0" err="1"/>
              <a:t>this.handleChange</a:t>
            </a:r>
            <a:r>
              <a:rPr lang="en-US" altLang="ko-KR" dirty="0"/>
              <a:t>}/&gt;</a:t>
            </a:r>
          </a:p>
          <a:p>
            <a:r>
              <a:rPr lang="en-US" altLang="ko-KR" dirty="0"/>
              <a:t>        &lt;button type="submit"&gt;</a:t>
            </a:r>
            <a:r>
              <a:rPr lang="ko-KR" altLang="en-US" dirty="0"/>
              <a:t>설정</a:t>
            </a:r>
            <a:r>
              <a:rPr lang="en-US" altLang="ko-KR" dirty="0"/>
              <a:t>&lt;/button&gt;</a:t>
            </a:r>
          </a:p>
          <a:p>
            <a:r>
              <a:rPr lang="en-US" altLang="ko-KR" dirty="0"/>
              <a:t>      &lt;/form&gt;</a:t>
            </a:r>
          </a:p>
          <a:p>
            <a:r>
              <a:rPr lang="en-US" altLang="ko-KR" dirty="0"/>
              <a:t>    );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// :: Consumer </a:t>
            </a:r>
            <a:r>
              <a:rPr lang="ko-KR" altLang="en-US" dirty="0"/>
              <a:t>를 사용하여 </a:t>
            </a:r>
            <a:r>
              <a:rPr lang="en-US" altLang="ko-KR" dirty="0"/>
              <a:t>context </a:t>
            </a:r>
            <a:r>
              <a:rPr lang="ko-KR" altLang="en-US" dirty="0"/>
              <a:t>값을 전달해준 컨테이너 컴포넌트</a:t>
            </a:r>
          </a:p>
          <a:p>
            <a:r>
              <a:rPr lang="en-US" altLang="ko-KR" dirty="0" err="1"/>
              <a:t>const</a:t>
            </a:r>
            <a:r>
              <a:rPr lang="en-US" altLang="ko-KR" dirty="0"/>
              <a:t> </a:t>
            </a:r>
            <a:r>
              <a:rPr lang="en-US" altLang="ko-KR" dirty="0" err="1"/>
              <a:t>SendsContainer</a:t>
            </a:r>
            <a:r>
              <a:rPr lang="en-US" altLang="ko-KR" dirty="0"/>
              <a:t> = () =&gt; (</a:t>
            </a:r>
          </a:p>
          <a:p>
            <a:r>
              <a:rPr lang="en-US" altLang="ko-KR" dirty="0"/>
              <a:t>  &lt;</a:t>
            </a:r>
            <a:r>
              <a:rPr lang="en-US" altLang="ko-KR" dirty="0" err="1"/>
              <a:t>SampleConsumer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({state, actions}) =&gt; (</a:t>
            </a:r>
          </a:p>
          <a:p>
            <a:r>
              <a:rPr lang="en-US" altLang="ko-KR" dirty="0"/>
              <a:t>        &lt;Sends </a:t>
            </a:r>
          </a:p>
          <a:p>
            <a:r>
              <a:rPr lang="en-US" altLang="ko-KR" dirty="0"/>
              <a:t>          value={</a:t>
            </a:r>
            <a:r>
              <a:rPr lang="en-US" altLang="ko-KR" dirty="0" err="1"/>
              <a:t>state.value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          </a:t>
            </a:r>
            <a:r>
              <a:rPr lang="en-US" altLang="ko-KR" dirty="0" err="1"/>
              <a:t>setValue</a:t>
            </a:r>
            <a:r>
              <a:rPr lang="en-US" altLang="ko-KR" dirty="0"/>
              <a:t>={</a:t>
            </a:r>
            <a:r>
              <a:rPr lang="en-US" altLang="ko-KR" dirty="0" err="1"/>
              <a:t>actions.setValue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        /&gt;</a:t>
            </a:r>
          </a:p>
          <a:p>
            <a:r>
              <a:rPr lang="en-US" altLang="ko-KR" dirty="0"/>
              <a:t>      )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&lt;/</a:t>
            </a:r>
            <a:r>
              <a:rPr lang="en-US" altLang="ko-KR" dirty="0" err="1"/>
              <a:t>SampleConsumer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// :: Sends </a:t>
            </a:r>
            <a:r>
              <a:rPr lang="ko-KR" altLang="en-US" dirty="0"/>
              <a:t>대신에 </a:t>
            </a:r>
            <a:r>
              <a:rPr lang="en-US" altLang="ko-KR" dirty="0" err="1"/>
              <a:t>SendsContainer</a:t>
            </a:r>
            <a:r>
              <a:rPr lang="en-US" altLang="ko-KR" dirty="0"/>
              <a:t> </a:t>
            </a:r>
            <a:r>
              <a:rPr lang="ko-KR" altLang="en-US" dirty="0"/>
              <a:t>를 내보내줌</a:t>
            </a:r>
          </a:p>
          <a:p>
            <a:r>
              <a:rPr lang="en-US" altLang="ko-KR" dirty="0"/>
              <a:t>export default </a:t>
            </a:r>
            <a:r>
              <a:rPr lang="en-US" altLang="ko-KR" dirty="0" err="1"/>
              <a:t>SendsContainer</a:t>
            </a:r>
            <a:r>
              <a:rPr lang="en-US" altLang="ko-KR" dirty="0"/>
              <a:t>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480980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424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645236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129980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17624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06387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69283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89203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131435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920451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17915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215846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ABC65-F905-45D8-9690-7B8042B636E9}" type="slidenum">
              <a:rPr lang="ko-KR" altLang="en-US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519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45816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145503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255952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404499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719595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605249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510748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203056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645314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55601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55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0297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293725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701685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513855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378235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986781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370348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19065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751188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450084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718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895939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871614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633317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767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123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732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286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63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200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ABC65-F905-45D8-9690-7B8042B636E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593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303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5723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1390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3095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0544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6012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332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3433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904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379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723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0739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1078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6210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8015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7088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6120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0156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6251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9300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835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0156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2075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2367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67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4735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7747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2553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1547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07208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1789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218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5190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5049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6511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39665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1360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68232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7253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11155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98238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7142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419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47705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63141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82956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2750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35064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7258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58043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81438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ABC65-F905-45D8-9690-7B8042B636E9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21082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00511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02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80169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29868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94909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91283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99039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22092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30326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19622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39039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80920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716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13219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22531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93316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35849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04566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59836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38584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29731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1182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54180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374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22147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72478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91279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27423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7246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19161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44145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64454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60223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54665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199A-1B17-4333-8DAC-ACD539E78DC3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999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A3BB-2832-414E-97AE-1110D762BC7C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CD16-A65C-48B1-9DC3-68B53C196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65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A3BB-2832-414E-97AE-1110D762BC7C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CD16-A65C-48B1-9DC3-68B53C196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5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A3BB-2832-414E-97AE-1110D762BC7C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CD16-A65C-48B1-9DC3-68B53C196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8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41" y="259648"/>
            <a:ext cx="6461845" cy="375648"/>
          </a:xfr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841" y="978010"/>
            <a:ext cx="8571009" cy="519895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A3BB-2832-414E-97AE-1110D762BC7C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CD16-A65C-48B1-9DC3-68B53C196B9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6650" y="31322"/>
            <a:ext cx="1530976" cy="702103"/>
          </a:xfrm>
          <a:prstGeom prst="rect">
            <a:avLst/>
          </a:prstGeom>
        </p:spPr>
      </p:pic>
      <p:grpSp>
        <p:nvGrpSpPr>
          <p:cNvPr id="8" name="그룹 7"/>
          <p:cNvGrpSpPr/>
          <p:nvPr userDrawn="1"/>
        </p:nvGrpSpPr>
        <p:grpSpPr>
          <a:xfrm>
            <a:off x="0" y="733425"/>
            <a:ext cx="9144000" cy="0"/>
            <a:chOff x="0" y="733425"/>
            <a:chExt cx="12192000" cy="0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832992" y="733425"/>
              <a:ext cx="3119669" cy="0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 userDrawn="1"/>
          </p:nvCxnSpPr>
          <p:spPr>
            <a:xfrm>
              <a:off x="5952662" y="733425"/>
              <a:ext cx="3119669" cy="0"/>
            </a:xfrm>
            <a:prstGeom prst="line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9072331" y="733425"/>
              <a:ext cx="3119669" cy="0"/>
            </a:xfrm>
            <a:prstGeom prst="line">
              <a:avLst/>
            </a:prstGeom>
            <a:ln w="76200">
              <a:solidFill>
                <a:schemeClr val="accent3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0" y="733425"/>
              <a:ext cx="3119669" cy="0"/>
            </a:xfrm>
            <a:prstGeom prst="line">
              <a:avLst/>
            </a:prstGeom>
            <a:ln w="762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964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A3BB-2832-414E-97AE-1110D762BC7C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CD16-A65C-48B1-9DC3-68B53C196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58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A3BB-2832-414E-97AE-1110D762BC7C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CD16-A65C-48B1-9DC3-68B53C196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07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A3BB-2832-414E-97AE-1110D762BC7C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CD16-A65C-48B1-9DC3-68B53C196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0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A3BB-2832-414E-97AE-1110D762BC7C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CD16-A65C-48B1-9DC3-68B53C196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49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A3BB-2832-414E-97AE-1110D762BC7C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CD16-A65C-48B1-9DC3-68B53C196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5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A3BB-2832-414E-97AE-1110D762BC7C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CD16-A65C-48B1-9DC3-68B53C196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9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A3BB-2832-414E-97AE-1110D762BC7C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CD16-A65C-48B1-9DC3-68B53C196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2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0A3BB-2832-414E-97AE-1110D762BC7C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CCD16-A65C-48B1-9DC3-68B53C196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56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npkg.com/react@18/umd/react.development.j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39" y="1624356"/>
            <a:ext cx="8024555" cy="45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95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2741" y="873624"/>
            <a:ext cx="8530517" cy="55271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1800" dirty="0"/>
              <a:t> </a:t>
            </a:r>
            <a:r>
              <a:rPr lang="en-US" altLang="ko-KR" sz="1800" dirty="0" err="1">
                <a:latin typeface="+mn-ea"/>
              </a:rPr>
              <a:t>package.json</a:t>
            </a:r>
            <a:r>
              <a:rPr lang="en-US" altLang="ko-KR" sz="1400" dirty="0">
                <a:latin typeface="+mn-ea"/>
              </a:rPr>
              <a:t> </a:t>
            </a:r>
            <a:endParaRPr lang="en-US" altLang="ko-KR" sz="16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9AFF8-86F9-401E-8438-722CC719BAC1}"/>
              </a:ext>
            </a:extLst>
          </p:cNvPr>
          <p:cNvSpPr txBox="1"/>
          <p:nvPr/>
        </p:nvSpPr>
        <p:spPr>
          <a:xfrm>
            <a:off x="164515" y="143864"/>
            <a:ext cx="7248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React</a:t>
            </a:r>
            <a:r>
              <a:rPr lang="ko-KR" altLang="en-US" sz="2800" dirty="0"/>
              <a:t> 개발 환경 구성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969155"/>
              </p:ext>
            </p:extLst>
          </p:nvPr>
        </p:nvGraphicFramePr>
        <p:xfrm>
          <a:off x="645726" y="1365608"/>
          <a:ext cx="8276601" cy="5212080"/>
        </p:xfrm>
        <a:graphic>
          <a:graphicData uri="http://schemas.openxmlformats.org/drawingml/2006/table">
            <a:tbl>
              <a:tblPr/>
              <a:tblGrid>
                <a:gridCol w="1479664">
                  <a:extLst>
                    <a:ext uri="{9D8B030D-6E8A-4147-A177-3AD203B41FA5}">
                      <a16:colId xmlns:a16="http://schemas.microsoft.com/office/drawing/2014/main" val="3819723151"/>
                    </a:ext>
                  </a:extLst>
                </a:gridCol>
                <a:gridCol w="6796937">
                  <a:extLst>
                    <a:ext uri="{9D8B030D-6E8A-4147-A177-3AD203B41FA5}">
                      <a16:colId xmlns:a16="http://schemas.microsoft.com/office/drawing/2014/main" val="3090095318"/>
                    </a:ext>
                  </a:extLst>
                </a:gridCol>
              </a:tblGrid>
              <a:tr h="350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855774"/>
                  </a:ext>
                </a:extLst>
              </a:tr>
              <a:tr h="3215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name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프로젝트의 이름을 정의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377487"/>
                  </a:ext>
                </a:extLst>
              </a:tr>
              <a:tr h="3215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version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프로젝트의 현재 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780545"/>
                  </a:ext>
                </a:extLst>
              </a:tr>
              <a:tr h="3215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private : true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프로젝트를 </a:t>
                      </a:r>
                      <a:r>
                        <a:rPr lang="en-US" altLang="ko-KR" sz="1600" dirty="0" err="1"/>
                        <a:t>npm</a:t>
                      </a:r>
                      <a:r>
                        <a:rPr lang="ko-KR" altLang="en-US" sz="1600" dirty="0"/>
                        <a:t>에 게시하지 못하도록 합니다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64261"/>
                  </a:ext>
                </a:extLst>
              </a:tr>
              <a:tr h="19583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dependencies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프로덕션 및 개발에 필요한 라이브러리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@testing-library/* React </a:t>
                      </a:r>
                      <a:r>
                        <a:rPr lang="ko-KR" altLang="en-US" sz="1600" dirty="0"/>
                        <a:t>컴포넌트 테스트를 위한 라이브러리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"react": "^19.1.0"  React </a:t>
                      </a:r>
                      <a:r>
                        <a:rPr lang="ko-KR" altLang="en-US" sz="1600" dirty="0"/>
                        <a:t>라이브러리의 주요 패키지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"react-</a:t>
                      </a:r>
                      <a:r>
                        <a:rPr lang="en-US" altLang="ko-KR" sz="1600" dirty="0" err="1"/>
                        <a:t>dom</a:t>
                      </a:r>
                      <a:r>
                        <a:rPr lang="en-US" altLang="ko-KR" sz="1600" dirty="0"/>
                        <a:t>": "^19.1.0" </a:t>
                      </a:r>
                      <a:r>
                        <a:rPr lang="ko-KR" altLang="en-US" sz="1600" dirty="0"/>
                        <a:t>는 </a:t>
                      </a:r>
                      <a:r>
                        <a:rPr lang="en-US" altLang="ko-KR" sz="1600" dirty="0"/>
                        <a:t>React</a:t>
                      </a:r>
                      <a:r>
                        <a:rPr lang="ko-KR" altLang="en-US" sz="1600" dirty="0"/>
                        <a:t>를 브라우저에서 렌더링할 때 필요한 패키지 </a:t>
                      </a:r>
                    </a:p>
                    <a:p>
                      <a:pPr latinLnBrk="1"/>
                      <a:r>
                        <a:rPr lang="en-US" altLang="ko-KR" sz="1600" dirty="0"/>
                        <a:t>"react-scripts": "5.0.1"</a:t>
                      </a:r>
                      <a:r>
                        <a:rPr lang="ko-KR" altLang="en-US" sz="1600" dirty="0"/>
                        <a:t>는 </a:t>
                      </a:r>
                      <a:r>
                        <a:rPr lang="en-US" altLang="ko-KR" sz="1600" dirty="0"/>
                        <a:t>create-react-app</a:t>
                      </a:r>
                      <a:r>
                        <a:rPr lang="ko-KR" altLang="en-US" sz="1600" dirty="0"/>
                        <a:t>을 기반으로 프로젝트를 실행하는 스크립트 및 설정을 포함하는 패키지 </a:t>
                      </a:r>
                    </a:p>
                    <a:p>
                      <a:pPr latinLnBrk="1"/>
                      <a:r>
                        <a:rPr lang="en-US" altLang="ko-KR" sz="1600" dirty="0"/>
                        <a:t>Webpack, Babel </a:t>
                      </a:r>
                      <a:r>
                        <a:rPr lang="ko-KR" altLang="en-US" sz="1600" dirty="0"/>
                        <a:t>등의 설정이 포함되어 있습니다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r>
                        <a:rPr lang="en-US" altLang="ko-KR" sz="1600" dirty="0"/>
                        <a:t>"web-vitals": "^2.1.4" </a:t>
                      </a:r>
                      <a:r>
                        <a:rPr lang="ko-KR" altLang="en-US" sz="1600" dirty="0"/>
                        <a:t>는 웹 성능을 측정하기 위한 라이브러리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6449106"/>
                  </a:ext>
                </a:extLst>
              </a:tr>
              <a:tr h="17245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scripts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npm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명령어 설정</a:t>
                      </a:r>
                      <a:endParaRPr lang="en-US" altLang="ko-KR" sz="16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"start": "react-scripts start"  </a:t>
                      </a:r>
                      <a:r>
                        <a:rPr lang="ko-KR" altLang="en-US" sz="1600" dirty="0"/>
                        <a:t>개발 서버를 실행하여 </a:t>
                      </a:r>
                      <a:r>
                        <a:rPr lang="en-US" altLang="ko-KR" sz="1600" dirty="0"/>
                        <a:t>React </a:t>
                      </a:r>
                      <a:r>
                        <a:rPr lang="ko-KR" altLang="en-US" sz="1600" dirty="0"/>
                        <a:t>애플리케이션을 실행</a:t>
                      </a:r>
                      <a:endParaRPr lang="en-US" altLang="ko-KR" sz="16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"build": "react-scripts build" </a:t>
                      </a:r>
                      <a:r>
                        <a:rPr lang="ko-KR" altLang="en-US" sz="1600" dirty="0"/>
                        <a:t>프로덕션용으로 </a:t>
                      </a:r>
                      <a:r>
                        <a:rPr lang="en-US" altLang="ko-KR" sz="1600" dirty="0"/>
                        <a:t>React </a:t>
                      </a:r>
                      <a:r>
                        <a:rPr lang="ko-KR" altLang="en-US" sz="1600" dirty="0"/>
                        <a:t>애플리케이션을 빌드</a:t>
                      </a:r>
                    </a:p>
                    <a:p>
                      <a:pPr latinLnBrk="1"/>
                      <a:r>
                        <a:rPr lang="en-US" altLang="ko-KR" sz="1600" dirty="0"/>
                        <a:t>"test": "react-scripts test" Jest </a:t>
                      </a:r>
                      <a:r>
                        <a:rPr lang="ko-KR" altLang="en-US" sz="1600" dirty="0"/>
                        <a:t>기반으로 테스트를 실행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"eject": "react-scripts eject" create-react-app</a:t>
                      </a:r>
                      <a:r>
                        <a:rPr lang="ko-KR" altLang="en-US" sz="1600" dirty="0"/>
                        <a:t>의 기본 설정</a:t>
                      </a:r>
                      <a:r>
                        <a:rPr lang="en-US" altLang="ko-KR" sz="1600" dirty="0"/>
                        <a:t>(Webpack, Babel </a:t>
                      </a:r>
                      <a:r>
                        <a:rPr lang="ko-KR" altLang="en-US" sz="1600" dirty="0"/>
                        <a:t>등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을 프로젝트 내에서 직접 수정할 수 있도록 설정을 추출</a:t>
                      </a:r>
                      <a:endParaRPr lang="en-US" altLang="ko-K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042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53755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8988" y="881149"/>
            <a:ext cx="8362774" cy="15513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/>
              <a:t>React</a:t>
            </a:r>
            <a:r>
              <a:rPr lang="ko-KR" altLang="en-US" sz="1800" dirty="0"/>
              <a:t>에서 </a:t>
            </a:r>
            <a:r>
              <a:rPr lang="en-US" altLang="ko-KR" sz="1800" dirty="0"/>
              <a:t>drop down list </a:t>
            </a:r>
            <a:r>
              <a:rPr lang="ko-KR" altLang="en-US" sz="1800" dirty="0"/>
              <a:t>의  선택된 값은 </a:t>
            </a:r>
            <a:r>
              <a:rPr lang="en-US" altLang="ko-KR" sz="1800" dirty="0"/>
              <a:t>selected  </a:t>
            </a:r>
            <a:r>
              <a:rPr lang="ko-KR" altLang="en-US" sz="1800" dirty="0"/>
              <a:t>속성에 배치됩니다</a:t>
            </a:r>
            <a:r>
              <a:rPr lang="en-US" altLang="ko-KR" sz="1800" dirty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/>
              <a:t>React</a:t>
            </a:r>
            <a:r>
              <a:rPr lang="ko-KR" altLang="en-US" sz="1800" dirty="0"/>
              <a:t>에서 </a:t>
            </a:r>
            <a:r>
              <a:rPr lang="en-US" altLang="ko-KR" sz="1800" dirty="0"/>
              <a:t>select box</a:t>
            </a:r>
            <a:r>
              <a:rPr lang="ko-KR" altLang="en-US" sz="1800" dirty="0"/>
              <a:t>의  선택된 값은 </a:t>
            </a:r>
            <a:r>
              <a:rPr lang="en-US" altLang="ko-KR" sz="1800" dirty="0"/>
              <a:t>value  </a:t>
            </a:r>
            <a:r>
              <a:rPr lang="ko-KR" altLang="en-US" sz="1800" dirty="0"/>
              <a:t>속성에 배치됩니다</a:t>
            </a:r>
            <a:r>
              <a:rPr lang="en-US" altLang="ko-KR" sz="1800" dirty="0"/>
              <a:t>. </a:t>
            </a: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5797B-A27C-4DD9-9DA0-9849829AA955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React </a:t>
            </a:r>
            <a:r>
              <a:rPr lang="en-US" altLang="ko-KR" sz="2400" dirty="0" err="1"/>
              <a:t>textarea</a:t>
            </a:r>
            <a:endParaRPr lang="ko-KR" altLang="en-US" sz="2400" dirty="0"/>
          </a:p>
        </p:txBody>
      </p:sp>
      <p:sp>
        <p:nvSpPr>
          <p:cNvPr id="8" name="직사각형 7"/>
          <p:cNvSpPr/>
          <p:nvPr/>
        </p:nvSpPr>
        <p:spPr>
          <a:xfrm>
            <a:off x="685799" y="1724642"/>
            <a:ext cx="7772401" cy="43078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function </a:t>
            </a:r>
            <a:r>
              <a:rPr lang="en-US" altLang="ko-KR" sz="1600" dirty="0" err="1">
                <a:solidFill>
                  <a:schemeClr val="tx1"/>
                </a:solidFill>
              </a:rPr>
              <a:t>MyForm</a:t>
            </a:r>
            <a:r>
              <a:rPr lang="en-US" altLang="ko-KR" sz="16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</a:rPr>
              <a:t> [</a:t>
            </a:r>
            <a:r>
              <a:rPr lang="en-US" altLang="ko-KR" sz="1600" dirty="0" err="1">
                <a:solidFill>
                  <a:schemeClr val="tx1"/>
                </a:solidFill>
              </a:rPr>
              <a:t>myCar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setMyCar</a:t>
            </a:r>
            <a:r>
              <a:rPr lang="en-US" altLang="ko-KR" sz="1600" dirty="0">
                <a:solidFill>
                  <a:schemeClr val="tx1"/>
                </a:solidFill>
              </a:rPr>
              <a:t>] = </a:t>
            </a:r>
            <a:r>
              <a:rPr lang="en-US" altLang="ko-KR" sz="1600" dirty="0" err="1">
                <a:solidFill>
                  <a:schemeClr val="tx1"/>
                </a:solidFill>
              </a:rPr>
              <a:t>useState</a:t>
            </a:r>
            <a:r>
              <a:rPr lang="en-US" altLang="ko-KR" sz="1600" dirty="0">
                <a:solidFill>
                  <a:schemeClr val="tx1"/>
                </a:solidFill>
              </a:rPr>
              <a:t>("Volvo");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handleChange</a:t>
            </a:r>
            <a:r>
              <a:rPr lang="en-US" altLang="ko-KR" sz="1600" dirty="0">
                <a:solidFill>
                  <a:schemeClr val="tx1"/>
                </a:solidFill>
              </a:rPr>
              <a:t> = (event) =&gt;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setMyCar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event.target.value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}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return (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&lt;form&gt;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&lt;select </a:t>
            </a:r>
            <a:r>
              <a:rPr lang="en-US" altLang="ko-KR" sz="1600" dirty="0">
                <a:solidFill>
                  <a:srgbClr val="C00000"/>
                </a:solidFill>
              </a:rPr>
              <a:t>value={</a:t>
            </a:r>
            <a:r>
              <a:rPr lang="en-US" altLang="ko-KR" sz="1600" dirty="0" err="1">
                <a:solidFill>
                  <a:srgbClr val="C00000"/>
                </a:solidFill>
              </a:rPr>
              <a:t>myCar</a:t>
            </a:r>
            <a:r>
              <a:rPr lang="en-US" altLang="ko-KR" sz="1600" dirty="0">
                <a:solidFill>
                  <a:srgbClr val="C00000"/>
                </a:solidFill>
              </a:rPr>
              <a:t>}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onChange</a:t>
            </a:r>
            <a:r>
              <a:rPr lang="en-US" altLang="ko-KR" sz="1600" dirty="0">
                <a:solidFill>
                  <a:schemeClr val="tx1"/>
                </a:solidFill>
              </a:rPr>
              <a:t>={</a:t>
            </a:r>
            <a:r>
              <a:rPr lang="en-US" altLang="ko-KR" sz="1600" dirty="0" err="1">
                <a:solidFill>
                  <a:schemeClr val="tx1"/>
                </a:solidFill>
              </a:rPr>
              <a:t>handleChange</a:t>
            </a:r>
            <a:r>
              <a:rPr lang="en-US" altLang="ko-KR" sz="1600" dirty="0">
                <a:solidFill>
                  <a:schemeClr val="tx1"/>
                </a:solidFill>
              </a:rPr>
              <a:t>}&gt;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&lt;option value="Ford"&gt;Ford&lt;/option&gt;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&lt;option value="Volvo"&gt;Volvo&lt;/option&gt;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&lt;option value="Fiat"&gt;Fiat&lt;/option&gt;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&lt;/select&gt;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&lt;/form&gt;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097455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6" name="직사각형 5"/>
          <p:cNvSpPr/>
          <p:nvPr/>
        </p:nvSpPr>
        <p:spPr>
          <a:xfrm>
            <a:off x="589281" y="995680"/>
            <a:ext cx="7599680" cy="5415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class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TodoApp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extends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React.Component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constructor(props)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super(props);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this.state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= { items: [], text: '' };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this.handleChange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this.handleChange.bind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(this);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this.handleSubmit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this.handleSubmit.bind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(this);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render()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return (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&lt;div&gt;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&lt;h3&gt;TODO&lt;/h3&gt;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&lt;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TodoList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items={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this.state.items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 /&gt;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&lt;form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onSubmit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={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this.handleSubmit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  &lt;label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htmlFor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="new-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todo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"&gt;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    What needs to be done?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  &lt;/label&gt;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  &lt;input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    id="new-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todo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"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   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onChange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={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this.handleChange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    value={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this.state.text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  /&gt;  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props</a:t>
            </a:r>
            <a:r>
              <a:rPr lang="ko-KR" altLang="en-US" sz="2400" dirty="0"/>
              <a:t>와 </a:t>
            </a:r>
            <a:r>
              <a:rPr lang="en-US" altLang="ko-KR" sz="2400" dirty="0"/>
              <a:t>state</a:t>
            </a:r>
            <a:r>
              <a:rPr lang="ko-KR" altLang="en-US" sz="2400" dirty="0"/>
              <a:t>를 사용한 </a:t>
            </a:r>
            <a:r>
              <a:rPr lang="en-US" altLang="ko-KR" sz="2400" dirty="0" err="1"/>
              <a:t>Todo</a:t>
            </a:r>
            <a:r>
              <a:rPr lang="en-US" altLang="ko-KR" sz="2400" dirty="0"/>
              <a:t> </a:t>
            </a:r>
            <a:r>
              <a:rPr lang="ko-KR" altLang="en-US" sz="2400" dirty="0"/>
              <a:t>애플리케이션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239991076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6" name="직사각형 5"/>
          <p:cNvSpPr/>
          <p:nvPr/>
        </p:nvSpPr>
        <p:spPr>
          <a:xfrm>
            <a:off x="635426" y="1029150"/>
            <a:ext cx="7282941" cy="51222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&lt;button&gt;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    Add #{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this.state.items.length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+ 1}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  &lt;/button&gt;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&lt;/form&gt;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&lt;/div&gt;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}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handleChange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(e)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this.setState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({ text: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e.target.value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});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}</a:t>
            </a:r>
          </a:p>
          <a:p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handleSubmit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(e)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e.preventDefault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if (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this.state.text.length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=== 0)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return;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newItem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=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text: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this.state.text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id: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Date.now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};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props</a:t>
            </a:r>
            <a:r>
              <a:rPr lang="ko-KR" altLang="en-US" sz="2400" dirty="0"/>
              <a:t>와 </a:t>
            </a:r>
            <a:r>
              <a:rPr lang="en-US" altLang="ko-KR" sz="2400" dirty="0"/>
              <a:t>state</a:t>
            </a:r>
            <a:r>
              <a:rPr lang="ko-KR" altLang="en-US" sz="2400" dirty="0"/>
              <a:t>를 사용한 </a:t>
            </a:r>
            <a:r>
              <a:rPr lang="en-US" altLang="ko-KR" sz="2400" dirty="0" err="1"/>
              <a:t>Todo</a:t>
            </a:r>
            <a:r>
              <a:rPr lang="en-US" altLang="ko-KR" sz="2400" dirty="0"/>
              <a:t> </a:t>
            </a:r>
            <a:r>
              <a:rPr lang="ko-KR" altLang="en-US" sz="2400" dirty="0"/>
              <a:t>애플리케이션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123371379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6" name="직사각형 5"/>
          <p:cNvSpPr/>
          <p:nvPr/>
        </p:nvSpPr>
        <p:spPr>
          <a:xfrm>
            <a:off x="607130" y="1111135"/>
            <a:ext cx="7337863" cy="51130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this.setState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(state =&gt; ({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items: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state.items.concat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newItem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),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text: ''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}));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class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TodoList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extends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React.Component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render()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return (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&lt;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ul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{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this.props.items.map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(item =&gt; (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  &lt;li key={item.id}&gt;{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item.text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}&lt;/li&gt;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))}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&lt;/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ul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root.render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(&lt;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TodoApp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/&gt;);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props</a:t>
            </a:r>
            <a:r>
              <a:rPr lang="ko-KR" altLang="en-US" sz="2400" dirty="0"/>
              <a:t>와 </a:t>
            </a:r>
            <a:r>
              <a:rPr lang="en-US" altLang="ko-KR" sz="2400" dirty="0"/>
              <a:t>state</a:t>
            </a:r>
            <a:r>
              <a:rPr lang="ko-KR" altLang="en-US" sz="2400" dirty="0"/>
              <a:t>를 사용한 </a:t>
            </a:r>
            <a:r>
              <a:rPr lang="en-US" altLang="ko-KR" sz="2400" dirty="0" err="1"/>
              <a:t>Todo</a:t>
            </a:r>
            <a:r>
              <a:rPr lang="en-US" altLang="ko-KR" sz="2400" dirty="0"/>
              <a:t> </a:t>
            </a:r>
            <a:r>
              <a:rPr lang="ko-KR" altLang="en-US" sz="2400" dirty="0"/>
              <a:t>애플리케이션</a:t>
            </a:r>
          </a:p>
        </p:txBody>
      </p:sp>
    </p:spTree>
    <p:extLst>
      <p:ext uri="{BB962C8B-B14F-4D97-AF65-F5344CB8AC3E}">
        <p14:creationId xmlns:p14="http://schemas.microsoft.com/office/powerpoint/2010/main" val="45813137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72" y="939472"/>
            <a:ext cx="7600598" cy="54513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2EF162-365D-4959-A0FB-6B55D9D9DA08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React  Component Lifecycle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44649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9F75C4-F0F4-43E1-A690-6D8C17DDE3BC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React  Component Lifecycle </a:t>
            </a: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566635"/>
              </p:ext>
            </p:extLst>
          </p:nvPr>
        </p:nvGraphicFramePr>
        <p:xfrm>
          <a:off x="405442" y="1043796"/>
          <a:ext cx="8402128" cy="5608320"/>
        </p:xfrm>
        <a:graphic>
          <a:graphicData uri="http://schemas.openxmlformats.org/drawingml/2006/table">
            <a:tbl>
              <a:tblPr/>
              <a:tblGrid>
                <a:gridCol w="2581762">
                  <a:extLst>
                    <a:ext uri="{9D8B030D-6E8A-4147-A177-3AD203B41FA5}">
                      <a16:colId xmlns:a16="http://schemas.microsoft.com/office/drawing/2014/main" val="548912972"/>
                    </a:ext>
                  </a:extLst>
                </a:gridCol>
                <a:gridCol w="5820366">
                  <a:extLst>
                    <a:ext uri="{9D8B030D-6E8A-4147-A177-3AD203B41FA5}">
                      <a16:colId xmlns:a16="http://schemas.microsoft.com/office/drawing/2014/main" val="156209316"/>
                    </a:ext>
                  </a:extLst>
                </a:gridCol>
              </a:tblGrid>
              <a:tr h="2027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Lifecycle </a:t>
                      </a:r>
                      <a:r>
                        <a:rPr lang="ko-KR" altLang="en-US" sz="1600" dirty="0"/>
                        <a:t>메서드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883441"/>
                  </a:ext>
                </a:extLst>
              </a:tr>
              <a:tr h="202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constructor() 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컴포넌트가 처음 생성될 때 한번만 호출됨</a:t>
                      </a:r>
                    </a:p>
                    <a:p>
                      <a:pPr latinLnBrk="1"/>
                      <a:r>
                        <a:rPr lang="ko-KR" altLang="en-US" sz="1600" dirty="0" err="1"/>
                        <a:t>생성자</a:t>
                      </a:r>
                      <a:r>
                        <a:rPr lang="ko-KR" altLang="en-US" sz="1600" dirty="0"/>
                        <a:t> 내에서 항상 </a:t>
                      </a:r>
                      <a:r>
                        <a:rPr lang="en-US" altLang="ko-KR" sz="1600" dirty="0"/>
                        <a:t>super()</a:t>
                      </a:r>
                      <a:r>
                        <a:rPr lang="ko-KR" altLang="en-US" sz="1600" dirty="0"/>
                        <a:t>함수를 가장 먼저에 호출해야 합니다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r>
                        <a:rPr lang="ko-KR" altLang="en-US" sz="1600" dirty="0"/>
                        <a:t>상태를 초기화하거나 인스턴스를 설정하는 데 사용됩니다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648156"/>
                  </a:ext>
                </a:extLst>
              </a:tr>
              <a:tr h="202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getDerivedStateFromProps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props</a:t>
                      </a:r>
                      <a:r>
                        <a:rPr lang="ko-KR" altLang="en-US" sz="1600" dirty="0"/>
                        <a:t>가 변경될 때마다 호출되며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새 </a:t>
                      </a:r>
                      <a:r>
                        <a:rPr lang="en-US" altLang="ko-KR" sz="1600" dirty="0"/>
                        <a:t>props</a:t>
                      </a:r>
                      <a:r>
                        <a:rPr lang="ko-KR" altLang="en-US" sz="1600" dirty="0"/>
                        <a:t>에 대해 상태를 업데이트할 수 있습니다</a:t>
                      </a:r>
                      <a:r>
                        <a:rPr lang="en-US" altLang="ko-KR" sz="1600" dirty="0"/>
                        <a:t>.</a:t>
                      </a:r>
                      <a:br>
                        <a:rPr lang="en-US" altLang="ko-KR" sz="1600" dirty="0"/>
                      </a:br>
                      <a:r>
                        <a:rPr lang="en-US" altLang="ko-KR" sz="1600" dirty="0"/>
                        <a:t>static </a:t>
                      </a:r>
                      <a:r>
                        <a:rPr lang="ko-KR" altLang="en-US" sz="1600" dirty="0"/>
                        <a:t>메서드로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클래스 메서드 안에서 </a:t>
                      </a:r>
                      <a:r>
                        <a:rPr lang="en-US" altLang="ko-KR" sz="1600" dirty="0"/>
                        <a:t>this</a:t>
                      </a:r>
                      <a:r>
                        <a:rPr lang="ko-KR" altLang="en-US" sz="1600" dirty="0"/>
                        <a:t>를 사용할 수 없습니다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767413"/>
                  </a:ext>
                </a:extLst>
              </a:tr>
              <a:tr h="202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render()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UI</a:t>
                      </a:r>
                      <a:r>
                        <a:rPr lang="ko-KR" altLang="en-US" sz="1600" dirty="0"/>
                        <a:t>를 반환하는 메서드로 </a:t>
                      </a:r>
                      <a:r>
                        <a:rPr lang="en-US" altLang="ko-KR" sz="1600" dirty="0"/>
                        <a:t>JSX</a:t>
                      </a:r>
                      <a:r>
                        <a:rPr lang="ko-KR" altLang="en-US" sz="1600" dirty="0"/>
                        <a:t>를 반환합니다</a:t>
                      </a:r>
                      <a:r>
                        <a:rPr lang="en-US" altLang="ko-KR" sz="1600" dirty="0"/>
                        <a:t>.   </a:t>
                      </a:r>
                      <a:br>
                        <a:rPr lang="en-US" altLang="ko-KR" sz="1600" dirty="0"/>
                      </a:br>
                      <a:r>
                        <a:rPr lang="ko-KR" altLang="en-US" sz="1600" dirty="0"/>
                        <a:t>데이터가 변경되어 새 화면을 그려야 할 때 자동으로 호출됨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566736"/>
                  </a:ext>
                </a:extLst>
              </a:tr>
              <a:tr h="202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componentDidMount</a:t>
                      </a:r>
                      <a:r>
                        <a:rPr lang="en-US" altLang="ko-KR" sz="1600" dirty="0"/>
                        <a:t>() 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컴포넌트가 </a:t>
                      </a:r>
                      <a:r>
                        <a:rPr lang="en-US" altLang="ko-KR" sz="1600" dirty="0"/>
                        <a:t>DOM</a:t>
                      </a:r>
                      <a:r>
                        <a:rPr lang="ko-KR" altLang="en-US" sz="1600" dirty="0"/>
                        <a:t>에 </a:t>
                      </a:r>
                      <a:r>
                        <a:rPr lang="ko-KR" altLang="en-US" sz="1600" dirty="0" err="1"/>
                        <a:t>렌더링된</a:t>
                      </a:r>
                      <a:r>
                        <a:rPr lang="ko-KR" altLang="en-US" sz="1600" dirty="0"/>
                        <a:t> 후에 </a:t>
                      </a:r>
                      <a:r>
                        <a:rPr lang="en-US" altLang="ko-KR" sz="1600" dirty="0"/>
                        <a:t>DOM</a:t>
                      </a:r>
                      <a:r>
                        <a:rPr lang="ko-KR" altLang="en-US" sz="1600" dirty="0"/>
                        <a:t>에 삽입된 직후 호출됨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API </a:t>
                      </a:r>
                      <a:r>
                        <a:rPr lang="ko-KR" altLang="en-US" sz="1600" dirty="0"/>
                        <a:t>호출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타이머 설정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외부 라이브러리와의 통합 등 </a:t>
                      </a:r>
                      <a:r>
                        <a:rPr lang="en-US" altLang="ko-KR" sz="1600" dirty="0"/>
                        <a:t>DOM</a:t>
                      </a:r>
                      <a:r>
                        <a:rPr lang="ko-KR" altLang="en-US" sz="1600" dirty="0"/>
                        <a:t>과 관련된 작업 및 비동기 작업을 수행 할 수 있습니다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165188"/>
                  </a:ext>
                </a:extLst>
              </a:tr>
              <a:tr h="202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getSnapshotBeforeUpdate</a:t>
                      </a:r>
                      <a:r>
                        <a:rPr lang="en-US" altLang="ko-KR" sz="1600" dirty="0"/>
                        <a:t>()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컴포넌트의 </a:t>
                      </a:r>
                      <a:r>
                        <a:rPr lang="en-US" altLang="ko-KR" sz="1600" dirty="0"/>
                        <a:t>DOM</a:t>
                      </a:r>
                      <a:r>
                        <a:rPr lang="ko-KR" altLang="en-US" sz="1600" dirty="0"/>
                        <a:t>이 업데이트되기 직전에 호출됩니다</a:t>
                      </a:r>
                      <a:r>
                        <a:rPr lang="en-US" altLang="ko-KR" sz="1600" dirty="0"/>
                        <a:t>. </a:t>
                      </a:r>
                    </a:p>
                    <a:p>
                      <a:pPr latinLnBrk="1"/>
                      <a:r>
                        <a:rPr lang="ko-KR" altLang="en-US" sz="1600" dirty="0"/>
                        <a:t>렌더링 결과를 </a:t>
                      </a:r>
                      <a:r>
                        <a:rPr lang="en-US" altLang="ko-KR" sz="1600" dirty="0"/>
                        <a:t>DOM</a:t>
                      </a:r>
                      <a:r>
                        <a:rPr lang="ko-KR" altLang="en-US" sz="1600" dirty="0"/>
                        <a:t>에 반영하기 전에 필요한 값을 캡처할 때 유용합니다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190470"/>
                  </a:ext>
                </a:extLst>
              </a:tr>
              <a:tr h="202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componentDidUpdate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prevProps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prevState</a:t>
                      </a:r>
                      <a:r>
                        <a:rPr lang="en-US" altLang="ko-KR" sz="1600" dirty="0"/>
                        <a:t>, snapshot)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컴포넌트가 업데이트된 후에 호출</a:t>
                      </a:r>
                      <a:r>
                        <a:rPr lang="en-US" altLang="ko-KR" sz="1600" dirty="0"/>
                        <a:t/>
                      </a:r>
                      <a:br>
                        <a:rPr lang="en-US" altLang="ko-KR" sz="1600" dirty="0"/>
                      </a:br>
                      <a:r>
                        <a:rPr lang="ko-KR" altLang="en-US" sz="1600" dirty="0"/>
                        <a:t>이전 </a:t>
                      </a:r>
                      <a:r>
                        <a:rPr lang="en-US" altLang="ko-KR" sz="1600" dirty="0"/>
                        <a:t>props</a:t>
                      </a:r>
                      <a:r>
                        <a:rPr lang="ko-KR" altLang="en-US" sz="1600" dirty="0"/>
                        <a:t>와 </a:t>
                      </a:r>
                      <a:r>
                        <a:rPr lang="en-US" altLang="ko-KR" sz="1600" dirty="0"/>
                        <a:t>state</a:t>
                      </a:r>
                      <a:r>
                        <a:rPr lang="ko-KR" altLang="en-US" sz="1600" dirty="0"/>
                        <a:t>를 비교하여 추가 작업을 할 수 있습니다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279573"/>
                  </a:ext>
                </a:extLst>
              </a:tr>
              <a:tr h="202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componentWillUnmount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컴포넌트가 제거되기 직전에 호출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주로 타이머를 정리하거나 이벤트 </a:t>
                      </a:r>
                      <a:r>
                        <a:rPr lang="ko-KR" altLang="en-US" sz="1600" dirty="0" err="1"/>
                        <a:t>리스너를</a:t>
                      </a:r>
                      <a:r>
                        <a:rPr lang="ko-KR" altLang="en-US" sz="1600" dirty="0"/>
                        <a:t> 제거하는 데 사용됩니다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367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7677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6315" y="949900"/>
            <a:ext cx="8232608" cy="4773534"/>
          </a:xfrm>
        </p:spPr>
        <p:txBody>
          <a:bodyPr>
            <a:noAutofit/>
          </a:bodyPr>
          <a:lstStyle/>
          <a:p>
            <a:pPr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constructor()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컴포넌트가 처음 생성될 때 한번만 호출됨</a:t>
            </a:r>
            <a:endParaRPr lang="en-US" altLang="ko-KR" sz="1600" dirty="0">
              <a:latin typeface="+mn-ea"/>
            </a:endParaRPr>
          </a:p>
          <a:p>
            <a:pPr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+mn-ea"/>
              </a:rPr>
              <a:t>생성자</a:t>
            </a:r>
            <a:r>
              <a:rPr lang="ko-KR" altLang="en-US" sz="1600" dirty="0">
                <a:latin typeface="+mn-ea"/>
              </a:rPr>
              <a:t> 내에서 항상 </a:t>
            </a:r>
            <a:r>
              <a:rPr lang="en-US" altLang="ko-KR" sz="1600" dirty="0">
                <a:latin typeface="+mn-ea"/>
              </a:rPr>
              <a:t>super()</a:t>
            </a:r>
            <a:r>
              <a:rPr lang="ko-KR" altLang="en-US" sz="1600" dirty="0">
                <a:latin typeface="+mn-ea"/>
              </a:rPr>
              <a:t>함수를 가장 먼저에 호출해야 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상태를 초기화하거나 인스턴스를 설정하는 데 사용됩니다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600" dirty="0" err="1">
                <a:solidFill>
                  <a:srgbClr val="C00000"/>
                </a:solidFill>
                <a:latin typeface="+mn-ea"/>
              </a:rPr>
              <a:t>componentWillMount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()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컴포넌트가 </a:t>
            </a:r>
            <a:r>
              <a:rPr lang="ko-KR" altLang="en-US" sz="1600" dirty="0" err="1">
                <a:latin typeface="+mn-ea"/>
              </a:rPr>
              <a:t>렌더링되기</a:t>
            </a:r>
            <a:r>
              <a:rPr lang="ko-KR" altLang="en-US" sz="1600" dirty="0">
                <a:latin typeface="+mn-ea"/>
              </a:rPr>
              <a:t> 직전에 호출  </a:t>
            </a:r>
            <a:endParaRPr lang="en-US" altLang="ko-KR" sz="1600" dirty="0">
              <a:latin typeface="+mn-ea"/>
            </a:endParaRPr>
          </a:p>
          <a:p>
            <a:pPr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상태를 설정하거나 초기화 작업을 할 때 유용</a:t>
            </a:r>
            <a:endParaRPr lang="en-US" altLang="ko-KR" sz="1600" dirty="0"/>
          </a:p>
          <a:p>
            <a:pPr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render() </a:t>
            </a:r>
            <a:r>
              <a:rPr lang="ko-KR" altLang="en-US" sz="1600" dirty="0">
                <a:latin typeface="+mn-ea"/>
              </a:rPr>
              <a:t>메서드가 호출되기 직전에 호출</a:t>
            </a:r>
            <a:endParaRPr lang="en-US" altLang="ko-KR" sz="1600" dirty="0">
              <a:latin typeface="+mn-ea"/>
            </a:endParaRPr>
          </a:p>
          <a:p>
            <a:pPr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컴포넌트가 </a:t>
            </a:r>
            <a:r>
              <a:rPr lang="ko-KR" altLang="en-US" sz="1600" dirty="0" err="1">
                <a:latin typeface="+mn-ea"/>
              </a:rPr>
              <a:t>렌더링되기</a:t>
            </a:r>
            <a:r>
              <a:rPr lang="ko-KR" altLang="en-US" sz="1600" dirty="0">
                <a:latin typeface="+mn-ea"/>
              </a:rPr>
              <a:t> 전에 변경을 일으킬 수 있기 때문에</a:t>
            </a:r>
            <a:r>
              <a:rPr lang="en-US" altLang="ko-KR" sz="1600" dirty="0">
                <a:latin typeface="+mn-ea"/>
              </a:rPr>
              <a:t>, React 16.3</a:t>
            </a:r>
            <a:r>
              <a:rPr lang="ko-KR" altLang="en-US" sz="1600" dirty="0">
                <a:latin typeface="+mn-ea"/>
              </a:rPr>
              <a:t>부터 </a:t>
            </a:r>
            <a:r>
              <a:rPr lang="en-US" altLang="ko-KR" sz="1600" dirty="0">
                <a:latin typeface="+mn-ea"/>
              </a:rPr>
              <a:t>deprecated(</a:t>
            </a:r>
            <a:r>
              <a:rPr lang="ko-KR" altLang="en-US" sz="1600" dirty="0">
                <a:latin typeface="+mn-ea"/>
              </a:rPr>
              <a:t>사용되지 않음</a:t>
            </a:r>
            <a:r>
              <a:rPr lang="en-US" altLang="ko-KR" sz="1600" dirty="0">
                <a:latin typeface="+mn-ea"/>
              </a:rPr>
              <a:t>) </a:t>
            </a:r>
            <a:r>
              <a:rPr lang="ko-KR" altLang="en-US" sz="1600" dirty="0">
                <a:latin typeface="+mn-ea"/>
              </a:rPr>
              <a:t>되어 </a:t>
            </a:r>
            <a:r>
              <a:rPr lang="en-US" altLang="ko-KR" sz="1600" dirty="0" err="1">
                <a:latin typeface="+mn-ea"/>
              </a:rPr>
              <a:t>UNSAFE_componentWillMount</a:t>
            </a:r>
            <a:r>
              <a:rPr lang="en-US" altLang="ko-KR" sz="1600" dirty="0">
                <a:latin typeface="+mn-ea"/>
              </a:rPr>
              <a:t>()</a:t>
            </a:r>
            <a:r>
              <a:rPr lang="ko-KR" altLang="en-US" sz="1600" dirty="0">
                <a:latin typeface="+mn-ea"/>
              </a:rPr>
              <a:t>로 대체</a:t>
            </a:r>
            <a:endParaRPr lang="en-US" altLang="ko-KR" sz="1600" dirty="0">
              <a:latin typeface="+mn-ea"/>
            </a:endParaRPr>
          </a:p>
          <a:p>
            <a:pPr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600" dirty="0" err="1">
                <a:solidFill>
                  <a:srgbClr val="C00000"/>
                </a:solidFill>
                <a:latin typeface="+mn-ea"/>
              </a:rPr>
              <a:t>componentDidMount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() 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컴포넌트가 </a:t>
            </a:r>
            <a:r>
              <a:rPr lang="en-US" altLang="ko-KR" sz="1600" dirty="0">
                <a:latin typeface="+mn-ea"/>
              </a:rPr>
              <a:t>DOM</a:t>
            </a:r>
            <a:r>
              <a:rPr lang="ko-KR" altLang="en-US" sz="1600" dirty="0">
                <a:latin typeface="+mn-ea"/>
              </a:rPr>
              <a:t>에 </a:t>
            </a:r>
            <a:r>
              <a:rPr lang="ko-KR" altLang="en-US" sz="1600" dirty="0" err="1">
                <a:latin typeface="+mn-ea"/>
              </a:rPr>
              <a:t>렌더링된</a:t>
            </a:r>
            <a:r>
              <a:rPr lang="ko-KR" altLang="en-US" sz="1600" dirty="0">
                <a:latin typeface="+mn-ea"/>
              </a:rPr>
              <a:t> 후에 </a:t>
            </a:r>
            <a:r>
              <a:rPr lang="en-US" altLang="ko-KR" sz="1600" dirty="0">
                <a:latin typeface="+mn-ea"/>
              </a:rPr>
              <a:t>DOM</a:t>
            </a:r>
            <a:r>
              <a:rPr lang="ko-KR" altLang="en-US" sz="1600" dirty="0">
                <a:latin typeface="+mn-ea"/>
              </a:rPr>
              <a:t>에 삽입된 직후 호출됨</a:t>
            </a:r>
            <a:endParaRPr lang="en-US" altLang="ko-KR" sz="1600" dirty="0">
              <a:latin typeface="+mn-ea"/>
            </a:endParaRPr>
          </a:p>
          <a:p>
            <a:pPr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API </a:t>
            </a:r>
            <a:r>
              <a:rPr lang="ko-KR" altLang="en-US" sz="1600" dirty="0"/>
              <a:t>호출</a:t>
            </a:r>
            <a:r>
              <a:rPr lang="en-US" altLang="ko-KR" sz="1600" dirty="0"/>
              <a:t>, </a:t>
            </a:r>
            <a:r>
              <a:rPr lang="ko-KR" altLang="en-US" sz="1600" dirty="0"/>
              <a:t>타이머 설정</a:t>
            </a:r>
            <a:r>
              <a:rPr lang="en-US" altLang="ko-KR" sz="1600" dirty="0"/>
              <a:t>, </a:t>
            </a:r>
            <a:r>
              <a:rPr lang="ko-KR" altLang="en-US" sz="1600" dirty="0"/>
              <a:t>외부 라이브러리와의 통합 등 </a:t>
            </a:r>
            <a:r>
              <a:rPr lang="en-US" altLang="ko-KR" sz="1600" dirty="0"/>
              <a:t>DOM</a:t>
            </a:r>
            <a:r>
              <a:rPr lang="ko-KR" altLang="en-US" sz="1600" dirty="0"/>
              <a:t>과 관련된 작업을 수행</a:t>
            </a:r>
            <a:endParaRPr lang="en-US" altLang="ko-KR" sz="1600" dirty="0"/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endParaRPr lang="en-US" altLang="ko-KR" sz="1600" dirty="0"/>
          </a:p>
          <a:p>
            <a:pPr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/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>
                <a:latin typeface="+mn-ea"/>
              </a:rPr>
              <a:t>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9F75C4-F0F4-43E1-A690-6D8C17DDE3BC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React  Component Lifecycle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358215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9F75C4-F0F4-43E1-A690-6D8C17DDE3BC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React  Component Lifecycle </a:t>
            </a:r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94D6D8-5360-4E59-AA7F-B09D69FF51CE}"/>
              </a:ext>
            </a:extLst>
          </p:cNvPr>
          <p:cNvSpPr/>
          <p:nvPr/>
        </p:nvSpPr>
        <p:spPr>
          <a:xfrm>
            <a:off x="408887" y="930167"/>
            <a:ext cx="8120257" cy="5392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import React, { Component } from 'react';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class </a:t>
            </a:r>
            <a:r>
              <a:rPr lang="en-US" altLang="ko-KR" sz="1600" dirty="0" err="1">
                <a:solidFill>
                  <a:schemeClr val="tx1"/>
                </a:solidFill>
              </a:rPr>
              <a:t>LifecycleExample</a:t>
            </a:r>
            <a:r>
              <a:rPr lang="en-US" altLang="ko-KR" sz="1600" dirty="0">
                <a:solidFill>
                  <a:schemeClr val="tx1"/>
                </a:solidFill>
              </a:rPr>
              <a:t> extends Component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constructor(props)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super(props);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this.state</a:t>
            </a:r>
            <a:r>
              <a:rPr lang="en-US" altLang="ko-KR" sz="1600" dirty="0">
                <a:solidFill>
                  <a:schemeClr val="tx1"/>
                </a:solidFill>
              </a:rPr>
              <a:t> =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count: 0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};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console.log('Constructor: </a:t>
            </a:r>
            <a:r>
              <a:rPr lang="ko-KR" altLang="en-US" sz="1600" dirty="0">
                <a:solidFill>
                  <a:schemeClr val="tx1"/>
                </a:solidFill>
              </a:rPr>
              <a:t>초기화</a:t>
            </a:r>
            <a:r>
              <a:rPr lang="en-US" altLang="ko-KR" sz="1600" dirty="0">
                <a:solidFill>
                  <a:schemeClr val="tx1"/>
                </a:solidFill>
              </a:rPr>
              <a:t>');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}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static </a:t>
            </a:r>
            <a:r>
              <a:rPr lang="en-US" altLang="ko-KR" sz="1600" dirty="0" err="1">
                <a:solidFill>
                  <a:schemeClr val="tx1"/>
                </a:solidFill>
              </a:rPr>
              <a:t>getDerivedStateFromProps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nextProps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nextState</a:t>
            </a:r>
            <a:r>
              <a:rPr lang="en-US" altLang="ko-KR" sz="16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console.log('</a:t>
            </a:r>
            <a:r>
              <a:rPr lang="en-US" altLang="ko-KR" sz="1600" dirty="0" err="1">
                <a:solidFill>
                  <a:schemeClr val="tx1"/>
                </a:solidFill>
              </a:rPr>
              <a:t>getDerivedStateFromProps</a:t>
            </a:r>
            <a:r>
              <a:rPr lang="en-US" altLang="ko-KR" sz="1600" dirty="0">
                <a:solidFill>
                  <a:schemeClr val="tx1"/>
                </a:solidFill>
              </a:rPr>
              <a:t>: props</a:t>
            </a:r>
            <a:r>
              <a:rPr lang="ko-KR" altLang="en-US" sz="1600" dirty="0">
                <a:solidFill>
                  <a:schemeClr val="tx1"/>
                </a:solidFill>
              </a:rPr>
              <a:t>로부터 상태 업데이트</a:t>
            </a:r>
            <a:r>
              <a:rPr lang="en-US" altLang="ko-KR" sz="1600" dirty="0">
                <a:solidFill>
                  <a:schemeClr val="tx1"/>
                </a:solidFill>
              </a:rPr>
              <a:t>');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return null;  // </a:t>
            </a:r>
            <a:r>
              <a:rPr lang="ko-KR" altLang="en-US" sz="1600" dirty="0">
                <a:solidFill>
                  <a:schemeClr val="tx1"/>
                </a:solidFill>
              </a:rPr>
              <a:t>상태를 수정하지 않으면 </a:t>
            </a:r>
            <a:r>
              <a:rPr lang="en-US" altLang="ko-KR" sz="1600" dirty="0">
                <a:solidFill>
                  <a:schemeClr val="tx1"/>
                </a:solidFill>
              </a:rPr>
              <a:t>null</a:t>
            </a:r>
            <a:r>
              <a:rPr lang="ko-KR" altLang="en-US" sz="1600" dirty="0">
                <a:solidFill>
                  <a:schemeClr val="tx1"/>
                </a:solidFill>
              </a:rPr>
              <a:t>을 반환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shouldComponentUpdate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nextProps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nextState</a:t>
            </a:r>
            <a:r>
              <a:rPr lang="en-US" altLang="ko-KR" sz="16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console.log('</a:t>
            </a:r>
            <a:r>
              <a:rPr lang="en-US" altLang="ko-KR" sz="1600" dirty="0" err="1">
                <a:solidFill>
                  <a:schemeClr val="tx1"/>
                </a:solidFill>
              </a:rPr>
              <a:t>shouldComponentUpdate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렌더링 여부를 결정</a:t>
            </a:r>
            <a:r>
              <a:rPr lang="en-US" altLang="ko-KR" sz="1600" dirty="0">
                <a:solidFill>
                  <a:schemeClr val="tx1"/>
                </a:solidFill>
              </a:rPr>
              <a:t>');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return true;  // </a:t>
            </a:r>
            <a:r>
              <a:rPr lang="ko-KR" altLang="en-US" sz="1600" dirty="0">
                <a:solidFill>
                  <a:schemeClr val="tx1"/>
                </a:solidFill>
              </a:rPr>
              <a:t>항상 렌더링하도록 </a:t>
            </a:r>
            <a:r>
              <a:rPr lang="en-US" altLang="ko-KR" sz="1600" dirty="0">
                <a:solidFill>
                  <a:schemeClr val="tx1"/>
                </a:solidFill>
              </a:rPr>
              <a:t>true</a:t>
            </a:r>
            <a:r>
              <a:rPr lang="ko-KR" altLang="en-US" sz="1600" dirty="0">
                <a:solidFill>
                  <a:schemeClr val="tx1"/>
                </a:solidFill>
              </a:rPr>
              <a:t>를 반환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19213769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9F75C4-F0F4-43E1-A690-6D8C17DDE3BC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React  Component Lifecycle </a:t>
            </a:r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94D6D8-5360-4E59-AA7F-B09D69FF51CE}"/>
              </a:ext>
            </a:extLst>
          </p:cNvPr>
          <p:cNvSpPr/>
          <p:nvPr/>
        </p:nvSpPr>
        <p:spPr>
          <a:xfrm>
            <a:off x="408887" y="930166"/>
            <a:ext cx="8120257" cy="56677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render()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console.log('Render: UI </a:t>
            </a:r>
            <a:r>
              <a:rPr lang="ko-KR" altLang="en-US" sz="1600" dirty="0">
                <a:solidFill>
                  <a:schemeClr val="tx1"/>
                </a:solidFill>
              </a:rPr>
              <a:t>반환</a:t>
            </a:r>
            <a:r>
              <a:rPr lang="en-US" altLang="ko-KR" sz="1600" dirty="0">
                <a:solidFill>
                  <a:schemeClr val="tx1"/>
                </a:solidFill>
              </a:rPr>
              <a:t>');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return (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&lt;div&gt;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&lt;h1&gt;</a:t>
            </a:r>
            <a:r>
              <a:rPr lang="ko-KR" altLang="en-US" sz="1600" dirty="0">
                <a:solidFill>
                  <a:schemeClr val="tx1"/>
                </a:solidFill>
              </a:rPr>
              <a:t>카운트</a:t>
            </a:r>
            <a:r>
              <a:rPr lang="en-US" altLang="ko-KR" sz="1600" dirty="0">
                <a:solidFill>
                  <a:schemeClr val="tx1"/>
                </a:solidFill>
              </a:rPr>
              <a:t>: {</a:t>
            </a:r>
            <a:r>
              <a:rPr lang="en-US" altLang="ko-KR" sz="1600" dirty="0" err="1">
                <a:solidFill>
                  <a:schemeClr val="tx1"/>
                </a:solidFill>
              </a:rPr>
              <a:t>this.state.count</a:t>
            </a:r>
            <a:r>
              <a:rPr lang="en-US" altLang="ko-KR" sz="1600" dirty="0">
                <a:solidFill>
                  <a:schemeClr val="tx1"/>
                </a:solidFill>
              </a:rPr>
              <a:t>}&lt;/h1&gt;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&lt;button </a:t>
            </a:r>
            <a:r>
              <a:rPr lang="en-US" altLang="ko-KR" sz="1600" dirty="0" err="1">
                <a:solidFill>
                  <a:schemeClr val="tx1"/>
                </a:solidFill>
              </a:rPr>
              <a:t>onClick</a:t>
            </a:r>
            <a:r>
              <a:rPr lang="en-US" altLang="ko-KR" sz="1600" dirty="0">
                <a:solidFill>
                  <a:schemeClr val="tx1"/>
                </a:solidFill>
              </a:rPr>
              <a:t>={() =&gt; </a:t>
            </a:r>
            <a:r>
              <a:rPr lang="en-US" altLang="ko-KR" sz="1600" dirty="0" err="1">
                <a:solidFill>
                  <a:schemeClr val="tx1"/>
                </a:solidFill>
              </a:rPr>
              <a:t>this.setState</a:t>
            </a:r>
            <a:r>
              <a:rPr lang="en-US" altLang="ko-KR" sz="1600" dirty="0">
                <a:solidFill>
                  <a:schemeClr val="tx1"/>
                </a:solidFill>
              </a:rPr>
              <a:t>({ count: </a:t>
            </a:r>
            <a:r>
              <a:rPr lang="en-US" altLang="ko-KR" sz="1600" dirty="0" err="1">
                <a:solidFill>
                  <a:schemeClr val="tx1"/>
                </a:solidFill>
              </a:rPr>
              <a:t>this.state.count</a:t>
            </a:r>
            <a:r>
              <a:rPr lang="en-US" altLang="ko-KR" sz="1600" dirty="0">
                <a:solidFill>
                  <a:schemeClr val="tx1"/>
                </a:solidFill>
              </a:rPr>
              <a:t> + 1 })}&gt;</a:t>
            </a:r>
            <a:r>
              <a:rPr lang="ko-KR" altLang="en-US" sz="1600" dirty="0">
                <a:solidFill>
                  <a:schemeClr val="tx1"/>
                </a:solidFill>
              </a:rPr>
              <a:t>증가</a:t>
            </a:r>
            <a:r>
              <a:rPr lang="en-US" altLang="ko-KR" sz="1600" dirty="0">
                <a:solidFill>
                  <a:schemeClr val="tx1"/>
                </a:solidFill>
              </a:rPr>
              <a:t>&lt;/button&gt;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&lt;/div&gt;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}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getSnapshotBeforeUpdate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prevProps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prevState</a:t>
            </a:r>
            <a:r>
              <a:rPr lang="en-US" altLang="ko-KR" sz="16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console.log('</a:t>
            </a:r>
            <a:r>
              <a:rPr lang="en-US" altLang="ko-KR" sz="1600" dirty="0" err="1">
                <a:solidFill>
                  <a:schemeClr val="tx1"/>
                </a:solidFill>
              </a:rPr>
              <a:t>getSnapshotBeforeUpdate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업데이트 직전</a:t>
            </a:r>
            <a:r>
              <a:rPr lang="en-US" altLang="ko-KR" sz="1600" dirty="0">
                <a:solidFill>
                  <a:schemeClr val="tx1"/>
                </a:solidFill>
              </a:rPr>
              <a:t>');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return null;  // </a:t>
            </a:r>
            <a:r>
              <a:rPr lang="ko-KR" altLang="en-US" sz="1600" dirty="0" err="1">
                <a:solidFill>
                  <a:schemeClr val="tx1"/>
                </a:solidFill>
              </a:rPr>
              <a:t>반환값은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componentDidUpdate</a:t>
            </a:r>
            <a:r>
              <a:rPr lang="ko-KR" altLang="en-US" sz="1600" dirty="0">
                <a:solidFill>
                  <a:schemeClr val="tx1"/>
                </a:solidFill>
              </a:rPr>
              <a:t>에서 사용됨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componentDidMount</a:t>
            </a:r>
            <a:r>
              <a:rPr lang="en-US" altLang="ko-KR" sz="16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console.log('</a:t>
            </a:r>
            <a:r>
              <a:rPr lang="en-US" altLang="ko-KR" sz="1600" dirty="0" err="1">
                <a:solidFill>
                  <a:schemeClr val="tx1"/>
                </a:solidFill>
              </a:rPr>
              <a:t>componentDidMount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마운트 후</a:t>
            </a:r>
            <a:r>
              <a:rPr lang="en-US" altLang="ko-KR" sz="1600" dirty="0">
                <a:solidFill>
                  <a:schemeClr val="tx1"/>
                </a:solidFill>
              </a:rPr>
              <a:t>');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}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componentDidUpdate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prevProps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prevState</a:t>
            </a:r>
            <a:r>
              <a:rPr lang="en-US" altLang="ko-KR" sz="1600" dirty="0">
                <a:solidFill>
                  <a:schemeClr val="tx1"/>
                </a:solidFill>
              </a:rPr>
              <a:t>, snapshot)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console.log('</a:t>
            </a:r>
            <a:r>
              <a:rPr lang="en-US" altLang="ko-KR" sz="1600" dirty="0" err="1">
                <a:solidFill>
                  <a:schemeClr val="tx1"/>
                </a:solidFill>
              </a:rPr>
              <a:t>componentDidUpdate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업데이트 후</a:t>
            </a:r>
            <a:r>
              <a:rPr lang="en-US" altLang="ko-KR" sz="1600" dirty="0">
                <a:solidFill>
                  <a:schemeClr val="tx1"/>
                </a:solidFill>
              </a:rPr>
              <a:t>');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} </a:t>
            </a:r>
          </a:p>
        </p:txBody>
      </p:sp>
    </p:spTree>
    <p:extLst>
      <p:ext uri="{BB962C8B-B14F-4D97-AF65-F5344CB8AC3E}">
        <p14:creationId xmlns:p14="http://schemas.microsoft.com/office/powerpoint/2010/main" val="142664922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9F75C4-F0F4-43E1-A690-6D8C17DDE3BC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React  Component Lifecycle </a:t>
            </a:r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94D6D8-5360-4E59-AA7F-B09D69FF51CE}"/>
              </a:ext>
            </a:extLst>
          </p:cNvPr>
          <p:cNvSpPr/>
          <p:nvPr/>
        </p:nvSpPr>
        <p:spPr>
          <a:xfrm>
            <a:off x="408887" y="930166"/>
            <a:ext cx="8120257" cy="2089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componentWillUnmount</a:t>
            </a:r>
            <a:r>
              <a:rPr lang="en-US" altLang="ko-KR" sz="16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console.log('</a:t>
            </a:r>
            <a:r>
              <a:rPr lang="en-US" altLang="ko-KR" sz="1600" dirty="0" err="1">
                <a:solidFill>
                  <a:schemeClr val="tx1"/>
                </a:solidFill>
              </a:rPr>
              <a:t>componentWillUnmount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제거 직전</a:t>
            </a:r>
            <a:r>
              <a:rPr lang="en-US" altLang="ko-KR" sz="1600" dirty="0">
                <a:solidFill>
                  <a:schemeClr val="tx1"/>
                </a:solidFill>
              </a:rPr>
              <a:t>');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export default </a:t>
            </a:r>
            <a:r>
              <a:rPr lang="en-US" altLang="ko-KR" sz="1600" dirty="0" err="1">
                <a:solidFill>
                  <a:schemeClr val="tx1"/>
                </a:solidFill>
              </a:rPr>
              <a:t>LifecycleExample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81487" y="3730709"/>
            <a:ext cx="2449902" cy="2674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constructor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1487" y="4259753"/>
            <a:ext cx="2449902" cy="2674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getDerivedStateFromProps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3174" y="4855374"/>
            <a:ext cx="2449902" cy="2674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render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33174" y="5443576"/>
            <a:ext cx="2449902" cy="2674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componentDidMount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79034" y="3730709"/>
            <a:ext cx="2449902" cy="2674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shouldComponentUpdate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779034" y="4259754"/>
            <a:ext cx="2449902" cy="2674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render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79034" y="4855374"/>
            <a:ext cx="2449902" cy="2674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getSnapshotBeforeUpdate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779034" y="5443575"/>
            <a:ext cx="2449902" cy="2674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componentWillUnmount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7294" y="3209058"/>
            <a:ext cx="280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컴포넌트가 처음 마운트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69015" y="3214174"/>
            <a:ext cx="342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버튼 클릭으로 상태가 변경되면</a:t>
            </a:r>
          </a:p>
        </p:txBody>
      </p:sp>
    </p:spTree>
    <p:extLst>
      <p:ext uri="{BB962C8B-B14F-4D97-AF65-F5344CB8AC3E}">
        <p14:creationId xmlns:p14="http://schemas.microsoft.com/office/powerpoint/2010/main" val="1689600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2741" y="873624"/>
            <a:ext cx="8530517" cy="55271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1800" dirty="0"/>
              <a:t> </a:t>
            </a:r>
            <a:r>
              <a:rPr lang="en-US" altLang="ko-KR" sz="1800" dirty="0" err="1">
                <a:latin typeface="+mn-ea"/>
              </a:rPr>
              <a:t>package.json</a:t>
            </a:r>
            <a:r>
              <a:rPr lang="en-US" altLang="ko-KR" sz="1400" dirty="0">
                <a:latin typeface="+mn-ea"/>
              </a:rPr>
              <a:t> </a:t>
            </a:r>
            <a:endParaRPr lang="en-US" altLang="ko-KR" sz="16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9AFF8-86F9-401E-8438-722CC719BAC1}"/>
              </a:ext>
            </a:extLst>
          </p:cNvPr>
          <p:cNvSpPr txBox="1"/>
          <p:nvPr/>
        </p:nvSpPr>
        <p:spPr>
          <a:xfrm>
            <a:off x="164515" y="143864"/>
            <a:ext cx="7248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React</a:t>
            </a:r>
            <a:r>
              <a:rPr lang="ko-KR" altLang="en-US" sz="2800" dirty="0"/>
              <a:t> 개발 환경 구성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545016"/>
              </p:ext>
            </p:extLst>
          </p:nvPr>
        </p:nvGraphicFramePr>
        <p:xfrm>
          <a:off x="645726" y="1365608"/>
          <a:ext cx="8276601" cy="2987040"/>
        </p:xfrm>
        <a:graphic>
          <a:graphicData uri="http://schemas.openxmlformats.org/drawingml/2006/table">
            <a:tbl>
              <a:tblPr/>
              <a:tblGrid>
                <a:gridCol w="1479664">
                  <a:extLst>
                    <a:ext uri="{9D8B030D-6E8A-4147-A177-3AD203B41FA5}">
                      <a16:colId xmlns:a16="http://schemas.microsoft.com/office/drawing/2014/main" val="3819723151"/>
                    </a:ext>
                  </a:extLst>
                </a:gridCol>
                <a:gridCol w="6796937">
                  <a:extLst>
                    <a:ext uri="{9D8B030D-6E8A-4147-A177-3AD203B41FA5}">
                      <a16:colId xmlns:a16="http://schemas.microsoft.com/office/drawing/2014/main" val="3090095318"/>
                    </a:ext>
                  </a:extLst>
                </a:gridCol>
              </a:tblGrid>
              <a:tr h="350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855774"/>
                  </a:ext>
                </a:extLst>
              </a:tr>
              <a:tr h="3215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eslintConfig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ESLint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정적 코드 분석 도구</a:t>
                      </a:r>
                      <a:r>
                        <a:rPr lang="en-US" altLang="ko-KR" sz="1600" dirty="0"/>
                        <a:t>) </a:t>
                      </a:r>
                      <a:r>
                        <a:rPr lang="ko-KR" altLang="en-US" sz="1600" dirty="0"/>
                        <a:t>설정을 확장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react-app: create-react-app</a:t>
                      </a:r>
                      <a:r>
                        <a:rPr lang="ko-KR" altLang="en-US" sz="1600" dirty="0"/>
                        <a:t>의 기본 </a:t>
                      </a:r>
                      <a:r>
                        <a:rPr lang="en-US" altLang="ko-KR" sz="1600" dirty="0" err="1"/>
                        <a:t>ESLint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규칙을 따릅니다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r>
                        <a:rPr lang="en-US" altLang="ko-KR" sz="1600" dirty="0"/>
                        <a:t>react-app/jest: Jest(</a:t>
                      </a:r>
                      <a:r>
                        <a:rPr lang="ko-KR" altLang="en-US" sz="1600" dirty="0"/>
                        <a:t>테스트 프레임워크</a:t>
                      </a:r>
                      <a:r>
                        <a:rPr lang="en-US" altLang="ko-KR" sz="1600" dirty="0"/>
                        <a:t>) </a:t>
                      </a:r>
                      <a:r>
                        <a:rPr lang="ko-KR" altLang="en-US" sz="1600" dirty="0"/>
                        <a:t>관련 </a:t>
                      </a:r>
                      <a:r>
                        <a:rPr lang="en-US" altLang="ko-KR" sz="1600" dirty="0" err="1"/>
                        <a:t>ESLint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규칙을 적용합니다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377487"/>
                  </a:ext>
                </a:extLst>
              </a:tr>
              <a:tr h="3215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browserslist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브라우저 호환성 설정 </a:t>
                      </a:r>
                      <a:r>
                        <a:rPr lang="en-US" altLang="ko-KR" sz="1600" dirty="0"/>
                        <a:t>(production</a:t>
                      </a:r>
                      <a:r>
                        <a:rPr lang="ko-KR" altLang="en-US" sz="1600" dirty="0"/>
                        <a:t>모드</a:t>
                      </a:r>
                      <a:r>
                        <a:rPr lang="en-US" altLang="ko-KR" sz="1600" dirty="0"/>
                        <a:t>, development </a:t>
                      </a:r>
                      <a:r>
                        <a:rPr lang="ko-KR" altLang="en-US" sz="1600" dirty="0"/>
                        <a:t>모드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latinLnBrk="1"/>
                      <a:r>
                        <a:rPr lang="en-US" altLang="ko-KR" sz="1600" dirty="0"/>
                        <a:t>"&gt;0.2%": </a:t>
                      </a:r>
                      <a:r>
                        <a:rPr lang="ko-KR" altLang="en-US" sz="1600" dirty="0"/>
                        <a:t>전 세계 사용률이 </a:t>
                      </a:r>
                      <a:r>
                        <a:rPr lang="en-US" altLang="ko-KR" sz="1600" dirty="0"/>
                        <a:t>0.2% </a:t>
                      </a:r>
                      <a:r>
                        <a:rPr lang="ko-KR" altLang="en-US" sz="1600" dirty="0"/>
                        <a:t>이상인 브라우저를 지원합니다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r>
                        <a:rPr lang="en-US" altLang="ko-KR" sz="1600" dirty="0"/>
                        <a:t>"not dead": </a:t>
                      </a:r>
                      <a:r>
                        <a:rPr lang="ko-KR" altLang="en-US" sz="1600" dirty="0"/>
                        <a:t>공식적으로 지원이 중단되지 않은 브라우저만 지원합니다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r>
                        <a:rPr lang="en-US" altLang="ko-KR" sz="1600" dirty="0"/>
                        <a:t>"not </a:t>
                      </a:r>
                      <a:r>
                        <a:rPr lang="en-US" altLang="ko-KR" sz="1600" dirty="0" err="1"/>
                        <a:t>op_mini</a:t>
                      </a:r>
                      <a:r>
                        <a:rPr lang="en-US" altLang="ko-KR" sz="1600" dirty="0"/>
                        <a:t> all": Opera Mini </a:t>
                      </a:r>
                      <a:r>
                        <a:rPr lang="ko-KR" altLang="en-US" sz="1600" dirty="0"/>
                        <a:t>브라우저는 지원하지 않습니다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r>
                        <a:rPr lang="en-US" altLang="ko-KR" sz="1600" dirty="0"/>
                        <a:t>"last 1 chrome version": </a:t>
                      </a:r>
                      <a:r>
                        <a:rPr lang="ko-KR" altLang="en-US" sz="1600" dirty="0"/>
                        <a:t>최신 버전의 </a:t>
                      </a:r>
                      <a:r>
                        <a:rPr lang="en-US" altLang="ko-KR" sz="1600" dirty="0"/>
                        <a:t>Chrome</a:t>
                      </a:r>
                      <a:r>
                        <a:rPr lang="ko-KR" altLang="en-US" sz="1600" dirty="0"/>
                        <a:t>을 사용합니다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r>
                        <a:rPr lang="en-US" altLang="ko-KR" sz="1600" dirty="0"/>
                        <a:t>"last 1 </a:t>
                      </a:r>
                      <a:r>
                        <a:rPr lang="en-US" altLang="ko-KR" sz="1600" dirty="0" err="1"/>
                        <a:t>firefox</a:t>
                      </a:r>
                      <a:r>
                        <a:rPr lang="en-US" altLang="ko-KR" sz="1600" dirty="0"/>
                        <a:t> version": </a:t>
                      </a:r>
                      <a:r>
                        <a:rPr lang="ko-KR" altLang="en-US" sz="1600" dirty="0"/>
                        <a:t>최신 버전의 </a:t>
                      </a:r>
                      <a:r>
                        <a:rPr lang="en-US" altLang="ko-KR" sz="1600" dirty="0"/>
                        <a:t>Firefox</a:t>
                      </a:r>
                      <a:r>
                        <a:rPr lang="ko-KR" altLang="en-US" sz="1600" dirty="0"/>
                        <a:t>를 사용합니다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r>
                        <a:rPr lang="en-US" altLang="ko-KR" sz="1600" dirty="0"/>
                        <a:t>"last 1 safari version": </a:t>
                      </a:r>
                      <a:r>
                        <a:rPr lang="ko-KR" altLang="en-US" sz="1600" dirty="0"/>
                        <a:t>최신 버전의 </a:t>
                      </a:r>
                      <a:r>
                        <a:rPr lang="en-US" altLang="ko-KR" sz="1600" dirty="0"/>
                        <a:t>Safari</a:t>
                      </a:r>
                      <a:r>
                        <a:rPr lang="ko-KR" altLang="en-US" sz="1600" dirty="0"/>
                        <a:t>를 사용합니다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780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3721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8597" y="889697"/>
            <a:ext cx="8362774" cy="33350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1800" dirty="0" err="1"/>
              <a:t>클래스형</a:t>
            </a:r>
            <a:r>
              <a:rPr lang="ko-KR" altLang="en-US" sz="1800" dirty="0"/>
              <a:t> 컴포넌트  </a:t>
            </a:r>
            <a:r>
              <a:rPr lang="en-US" altLang="ko-KR" sz="1800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ko-KR" altLang="en-US" sz="1800" dirty="0"/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6" name="직사각형 5"/>
          <p:cNvSpPr/>
          <p:nvPr/>
        </p:nvSpPr>
        <p:spPr>
          <a:xfrm>
            <a:off x="614687" y="1263731"/>
            <a:ext cx="7261622" cy="5444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import React, { Component } from "react";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class</a:t>
            </a:r>
            <a:r>
              <a:rPr lang="en-US" altLang="ko-KR" sz="1400" dirty="0">
                <a:solidFill>
                  <a:schemeClr val="tx1"/>
                </a:solidFill>
              </a:rPr>
              <a:t> Counter </a:t>
            </a:r>
            <a:r>
              <a:rPr lang="en-US" altLang="ko-KR" sz="1400" dirty="0">
                <a:solidFill>
                  <a:srgbClr val="C00000"/>
                </a:solidFill>
              </a:rPr>
              <a:t>extends Component </a:t>
            </a:r>
            <a:r>
              <a:rPr lang="en-US" altLang="ko-KR" sz="1400" dirty="0">
                <a:solidFill>
                  <a:schemeClr val="tx1"/>
                </a:solidFill>
              </a:rPr>
              <a:t>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constructor(props)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super(props);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</a:rPr>
              <a:t>this.state</a:t>
            </a:r>
            <a:r>
              <a:rPr lang="en-US" altLang="ko-KR" sz="1400" dirty="0">
                <a:solidFill>
                  <a:schemeClr val="tx1"/>
                </a:solidFill>
              </a:rPr>
              <a:t> = { count: 0 };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componentDidMount</a:t>
            </a:r>
            <a:r>
              <a:rPr lang="en-US" altLang="ko-KR" sz="14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console.log("</a:t>
            </a:r>
            <a:r>
              <a:rPr lang="ko-KR" altLang="en-US" sz="1400" dirty="0">
                <a:solidFill>
                  <a:schemeClr val="tx1"/>
                </a:solidFill>
              </a:rPr>
              <a:t>컴포넌트가 </a:t>
            </a:r>
            <a:r>
              <a:rPr lang="ko-KR" altLang="en-US" sz="1400" dirty="0" err="1">
                <a:solidFill>
                  <a:schemeClr val="tx1"/>
                </a:solidFill>
              </a:rPr>
              <a:t>마운트됨</a:t>
            </a:r>
            <a:r>
              <a:rPr lang="en-US" altLang="ko-KR" sz="1400" dirty="0">
                <a:solidFill>
                  <a:schemeClr val="tx1"/>
                </a:solidFill>
              </a:rPr>
              <a:t>");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componentDidUpdate</a:t>
            </a:r>
            <a:r>
              <a:rPr lang="en-US" altLang="ko-KR" sz="14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console.log("</a:t>
            </a:r>
            <a:r>
              <a:rPr lang="ko-KR" altLang="en-US" sz="1400" dirty="0">
                <a:solidFill>
                  <a:schemeClr val="tx1"/>
                </a:solidFill>
              </a:rPr>
              <a:t>컴포넌트가 </a:t>
            </a:r>
            <a:r>
              <a:rPr lang="ko-KR" altLang="en-US" sz="1400" dirty="0" err="1">
                <a:solidFill>
                  <a:schemeClr val="tx1"/>
                </a:solidFill>
              </a:rPr>
              <a:t>업데이트됨</a:t>
            </a:r>
            <a:r>
              <a:rPr lang="en-US" altLang="ko-KR" sz="1400" dirty="0">
                <a:solidFill>
                  <a:schemeClr val="tx1"/>
                </a:solidFill>
              </a:rPr>
              <a:t>");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</a:rPr>
              <a:t>componentWillUnmount</a:t>
            </a:r>
            <a:r>
              <a:rPr lang="en-US" altLang="ko-KR" sz="14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console.log("</a:t>
            </a:r>
            <a:r>
              <a:rPr lang="ko-KR" altLang="en-US" sz="1400" dirty="0">
                <a:solidFill>
                  <a:schemeClr val="tx1"/>
                </a:solidFill>
              </a:rPr>
              <a:t>컴포넌트가 </a:t>
            </a:r>
            <a:r>
              <a:rPr lang="ko-KR" altLang="en-US" sz="1400" dirty="0" err="1">
                <a:solidFill>
                  <a:schemeClr val="tx1"/>
                </a:solidFill>
              </a:rPr>
              <a:t>언마운트됨</a:t>
            </a:r>
            <a:r>
              <a:rPr lang="en-US" altLang="ko-KR" sz="1400" dirty="0">
                <a:solidFill>
                  <a:schemeClr val="tx1"/>
                </a:solidFill>
              </a:rPr>
              <a:t>");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render()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return (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&lt;div&gt;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&lt;p&gt;Count: {</a:t>
            </a:r>
            <a:r>
              <a:rPr lang="en-US" altLang="ko-KR" sz="1400" dirty="0" err="1">
                <a:solidFill>
                  <a:schemeClr val="tx1"/>
                </a:solidFill>
              </a:rPr>
              <a:t>this.state.count</a:t>
            </a:r>
            <a:r>
              <a:rPr lang="en-US" altLang="ko-KR" sz="1400" dirty="0">
                <a:solidFill>
                  <a:schemeClr val="tx1"/>
                </a:solidFill>
              </a:rPr>
              <a:t>}&lt;/p&gt;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  &lt;button </a:t>
            </a:r>
            <a:r>
              <a:rPr lang="en-US" altLang="ko-KR" sz="1400" dirty="0" err="1">
                <a:solidFill>
                  <a:schemeClr val="tx1"/>
                </a:solidFill>
              </a:rPr>
              <a:t>onClick</a:t>
            </a:r>
            <a:r>
              <a:rPr lang="en-US" altLang="ko-KR" sz="1400" dirty="0">
                <a:solidFill>
                  <a:schemeClr val="tx1"/>
                </a:solidFill>
              </a:rPr>
              <a:t>={() =&gt; </a:t>
            </a:r>
            <a:r>
              <a:rPr lang="en-US" altLang="ko-KR" sz="1400" dirty="0" err="1">
                <a:solidFill>
                  <a:schemeClr val="tx1"/>
                </a:solidFill>
              </a:rPr>
              <a:t>this.setState</a:t>
            </a:r>
            <a:r>
              <a:rPr lang="en-US" altLang="ko-KR" sz="1400" dirty="0">
                <a:solidFill>
                  <a:schemeClr val="tx1"/>
                </a:solidFill>
              </a:rPr>
              <a:t>({ count: </a:t>
            </a:r>
            <a:r>
              <a:rPr lang="en-US" altLang="ko-KR" sz="1400" dirty="0" err="1">
                <a:solidFill>
                  <a:schemeClr val="tx1"/>
                </a:solidFill>
              </a:rPr>
              <a:t>this.state.count</a:t>
            </a:r>
            <a:r>
              <a:rPr lang="en-US" altLang="ko-KR" sz="1400" dirty="0">
                <a:solidFill>
                  <a:schemeClr val="tx1"/>
                </a:solidFill>
              </a:rPr>
              <a:t> + 1 })}&gt;          +        &lt;/button&gt;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&lt;/div&gt;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export default Counter;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React Component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242234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525" y="1720762"/>
            <a:ext cx="4838949" cy="341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0426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7019" y="896872"/>
            <a:ext cx="8020735" cy="141143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React version 16</a:t>
            </a:r>
            <a:r>
              <a:rPr lang="ko-KR" altLang="en-US" sz="1600" dirty="0">
                <a:latin typeface="+mn-ea"/>
              </a:rPr>
              <a:t>부터 사용 가능한 </a:t>
            </a:r>
            <a:r>
              <a:rPr lang="en-US" altLang="ko-KR" sz="1600" dirty="0">
                <a:latin typeface="+mn-ea"/>
              </a:rPr>
              <a:t>React</a:t>
            </a:r>
            <a:r>
              <a:rPr lang="ko-KR" altLang="en-US" sz="1600" dirty="0">
                <a:latin typeface="+mn-ea"/>
              </a:rPr>
              <a:t>의 내장 </a:t>
            </a:r>
            <a:r>
              <a:rPr lang="en-US" altLang="ko-KR" sz="1600" dirty="0">
                <a:latin typeface="+mn-ea"/>
              </a:rPr>
              <a:t>API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props</a:t>
            </a:r>
            <a:r>
              <a:rPr lang="ko-KR" altLang="en-US" sz="1600" dirty="0">
                <a:latin typeface="+mn-ea"/>
              </a:rPr>
              <a:t>를 사용하지 않고 필요한 데이터</a:t>
            </a:r>
            <a:r>
              <a:rPr lang="en-US" altLang="ko-KR" sz="1600" dirty="0">
                <a:latin typeface="+mn-ea"/>
              </a:rPr>
              <a:t>(state)</a:t>
            </a:r>
            <a:r>
              <a:rPr lang="ko-KR" altLang="en-US" sz="1600" dirty="0">
                <a:latin typeface="+mn-ea"/>
              </a:rPr>
              <a:t>를 쉽게 공유</a:t>
            </a:r>
            <a:endParaRPr lang="en-US" altLang="ko-KR" sz="16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props drilling</a:t>
            </a:r>
            <a:r>
              <a:rPr lang="ko-KR" altLang="en-US" sz="1600" dirty="0">
                <a:latin typeface="+mn-ea"/>
              </a:rPr>
              <a:t>을 해결하기 위해 사용</a:t>
            </a:r>
            <a:endParaRPr lang="en-US" altLang="ko-KR" sz="16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깊이 여부와 무관하게 데이터가 필요한 컴포넌트에서만 불러다가 사용할 수 있다</a:t>
            </a:r>
            <a:endParaRPr lang="en-US" altLang="ko-KR" sz="16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앱의 모든 컴포넌트에서 사용할 수 있는 데이터</a:t>
            </a:r>
            <a:r>
              <a:rPr lang="en-US" altLang="ko-KR" sz="1600" dirty="0">
                <a:latin typeface="+mn-ea"/>
              </a:rPr>
              <a:t>(state)</a:t>
            </a:r>
            <a:r>
              <a:rPr lang="ko-KR" altLang="en-US" sz="1600" dirty="0">
                <a:latin typeface="+mn-ea"/>
              </a:rPr>
              <a:t>를 전달할 때 유용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Context API</a:t>
            </a:r>
            <a:r>
              <a:rPr lang="ko-KR" altLang="en-US" sz="1600" dirty="0">
                <a:latin typeface="+mn-ea"/>
              </a:rPr>
              <a:t>는 자주 업데이트할 필요가 없는 데이터에 사용한다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Context API</a:t>
            </a:r>
            <a:r>
              <a:rPr lang="ko-KR" altLang="en-US" sz="1600" dirty="0">
                <a:latin typeface="+mn-ea"/>
              </a:rPr>
              <a:t>에서 </a:t>
            </a:r>
            <a:r>
              <a:rPr lang="en-US" altLang="ko-KR" sz="1600" dirty="0">
                <a:latin typeface="+mn-ea"/>
              </a:rPr>
              <a:t>State</a:t>
            </a:r>
            <a:r>
              <a:rPr lang="ko-KR" altLang="en-US" sz="1600" dirty="0">
                <a:latin typeface="+mn-ea"/>
              </a:rPr>
              <a:t>값을 변경하면</a:t>
            </a:r>
            <a:r>
              <a:rPr lang="en-US" altLang="ko-KR" sz="1600" dirty="0">
                <a:latin typeface="+mn-ea"/>
              </a:rPr>
              <a:t>, Provider</a:t>
            </a:r>
            <a:r>
              <a:rPr lang="ko-KR" altLang="en-US" sz="1600" dirty="0">
                <a:latin typeface="+mn-ea"/>
              </a:rPr>
              <a:t>로 감싼 모든 자식 컴포넌트들이 </a:t>
            </a:r>
            <a:r>
              <a:rPr lang="ko-KR" altLang="en-US" sz="1600" dirty="0" err="1">
                <a:latin typeface="+mn-ea"/>
              </a:rPr>
              <a:t>리렌더링되므로</a:t>
            </a:r>
            <a:r>
              <a:rPr lang="ko-KR" altLang="en-US" sz="1600" dirty="0">
                <a:latin typeface="+mn-ea"/>
              </a:rPr>
              <a:t> 전역 상태 관리를 위한 도구가 아닌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데이터를 쉽게 전달하고 공유하기 위한 목적으로 사용하는 것이 적합하다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195147" y="133814"/>
            <a:ext cx="3518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React</a:t>
            </a:r>
            <a:r>
              <a:rPr lang="ko-KR" altLang="en-US" sz="2800" dirty="0"/>
              <a:t>  </a:t>
            </a:r>
            <a:r>
              <a:rPr lang="en-US" altLang="ko-KR" sz="2800" dirty="0"/>
              <a:t>Context API</a:t>
            </a:r>
            <a:endParaRPr lang="ko-KR" altLang="en-US" sz="2800" dirty="0"/>
          </a:p>
        </p:txBody>
      </p:sp>
      <p:sp>
        <p:nvSpPr>
          <p:cNvPr id="8" name="직사각형 7"/>
          <p:cNvSpPr/>
          <p:nvPr/>
        </p:nvSpPr>
        <p:spPr>
          <a:xfrm>
            <a:off x="711410" y="5506903"/>
            <a:ext cx="7915005" cy="8996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중간에 여러 컴포넌트를 거쳐야 하거나 앱의 여러 컴포넌트에서 동일한 데이터를 필요로 하는 경우에는  계속 </a:t>
            </a:r>
            <a:r>
              <a:rPr lang="en-US" altLang="ko-KR" sz="1600" dirty="0">
                <a:solidFill>
                  <a:schemeClr val="tx1"/>
                </a:solidFill>
              </a:rPr>
              <a:t>props</a:t>
            </a:r>
            <a:r>
              <a:rPr lang="ko-KR" altLang="en-US" sz="1600" dirty="0">
                <a:solidFill>
                  <a:schemeClr val="tx1"/>
                </a:solidFill>
              </a:rPr>
              <a:t>로 넘겨줘야 하는 </a:t>
            </a:r>
            <a:r>
              <a:rPr lang="en-US" altLang="ko-KR" sz="1600" dirty="0">
                <a:solidFill>
                  <a:schemeClr val="tx1"/>
                </a:solidFill>
              </a:rPr>
              <a:t>prop drilling</a:t>
            </a:r>
            <a:r>
              <a:rPr lang="ko-KR" altLang="en-US" sz="1600" dirty="0">
                <a:solidFill>
                  <a:schemeClr val="tx1"/>
                </a:solidFill>
              </a:rPr>
              <a:t>을 해야만 한다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Props drilling: </a:t>
            </a:r>
            <a:r>
              <a:rPr lang="ko-KR" altLang="en-US" sz="1600" dirty="0">
                <a:solidFill>
                  <a:schemeClr val="tx1"/>
                </a:solidFill>
              </a:rPr>
              <a:t>중첩된 여러 계층의 </a:t>
            </a:r>
            <a:r>
              <a:rPr lang="ko-KR" altLang="en-US" sz="1600" dirty="0" err="1">
                <a:solidFill>
                  <a:schemeClr val="tx1"/>
                </a:solidFill>
              </a:rPr>
              <a:t>컴포넌트들에게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props</a:t>
            </a:r>
            <a:r>
              <a:rPr lang="ko-KR" altLang="en-US" sz="1600" dirty="0">
                <a:solidFill>
                  <a:schemeClr val="tx1"/>
                </a:solidFill>
              </a:rPr>
              <a:t>를 전달해 주는 것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19950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6303" y="896872"/>
            <a:ext cx="8465388" cy="141143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Context API</a:t>
            </a:r>
            <a:r>
              <a:rPr lang="ko-KR" altLang="en-US" sz="1600" dirty="0">
                <a:latin typeface="+mn-ea"/>
              </a:rPr>
              <a:t>를 통해 전달하는 데이터의 종류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테마 데이터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 err="1">
                <a:latin typeface="+mn-ea"/>
              </a:rPr>
              <a:t>다크</a:t>
            </a:r>
            <a:r>
              <a:rPr lang="ko-KR" altLang="en-US" sz="1600" dirty="0">
                <a:latin typeface="+mn-ea"/>
              </a:rPr>
              <a:t> 모드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라이트 모드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사용자 데이터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현재 인증된 사용자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언어 혹은 지역 데이터</a:t>
            </a:r>
            <a:endParaRPr lang="en-US" altLang="ko-KR" sz="1600" dirty="0">
              <a:latin typeface="+mn-ea"/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Context API </a:t>
            </a:r>
            <a:r>
              <a:rPr lang="ko-KR" altLang="en-US" sz="1600" dirty="0">
                <a:latin typeface="+mn-ea"/>
              </a:rPr>
              <a:t>사용 방법</a:t>
            </a:r>
            <a:endParaRPr lang="en-US" altLang="ko-KR" sz="1600" dirty="0">
              <a:latin typeface="+mn-ea"/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latin typeface="+mn-ea"/>
              </a:rPr>
              <a:t>createContext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메서드를 사용하여 </a:t>
            </a:r>
            <a:r>
              <a:rPr lang="en-US" altLang="ko-KR" sz="1600" dirty="0">
                <a:latin typeface="+mn-ea"/>
              </a:rPr>
              <a:t>context </a:t>
            </a:r>
            <a:r>
              <a:rPr lang="ko-KR" altLang="en-US" sz="1600" dirty="0">
                <a:latin typeface="+mn-ea"/>
              </a:rPr>
              <a:t>생성한다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생성한 </a:t>
            </a:r>
            <a:r>
              <a:rPr lang="en-US" altLang="ko-KR" sz="1600" dirty="0">
                <a:latin typeface="+mn-ea"/>
              </a:rPr>
              <a:t>context</a:t>
            </a:r>
            <a:r>
              <a:rPr lang="ko-KR" altLang="en-US" sz="1600" dirty="0">
                <a:latin typeface="+mn-ea"/>
              </a:rPr>
              <a:t>를 대상 컴포넌트에 값을 내려주기 위해서 </a:t>
            </a:r>
            <a:r>
              <a:rPr lang="en-US" altLang="ko-KR" sz="1600" dirty="0">
                <a:latin typeface="+mn-ea"/>
              </a:rPr>
              <a:t>Provider</a:t>
            </a:r>
            <a:r>
              <a:rPr lang="ko-KR" altLang="en-US" sz="1600" dirty="0">
                <a:latin typeface="+mn-ea"/>
              </a:rPr>
              <a:t>로 대상 컴포넌트를 감싼다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Provider</a:t>
            </a:r>
            <a:r>
              <a:rPr lang="ko-KR" altLang="en-US" sz="1600" dirty="0">
                <a:latin typeface="+mn-ea"/>
              </a:rPr>
              <a:t>의 </a:t>
            </a:r>
            <a:r>
              <a:rPr lang="ko-KR" altLang="en-US" sz="1600" dirty="0" err="1">
                <a:latin typeface="+mn-ea"/>
              </a:rPr>
              <a:t>프로퍼티인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value</a:t>
            </a:r>
            <a:r>
              <a:rPr lang="ko-KR" altLang="en-US" sz="1600" dirty="0">
                <a:latin typeface="+mn-ea"/>
              </a:rPr>
              <a:t>에 전달할 데이터를 넣는다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Provider</a:t>
            </a:r>
            <a:r>
              <a:rPr lang="ko-KR" altLang="en-US" sz="1600" dirty="0">
                <a:latin typeface="+mn-ea"/>
              </a:rPr>
              <a:t>의 </a:t>
            </a:r>
            <a:r>
              <a:rPr lang="en-US" altLang="ko-KR" sz="1600" dirty="0">
                <a:latin typeface="+mn-ea"/>
              </a:rPr>
              <a:t>value</a:t>
            </a:r>
            <a:r>
              <a:rPr lang="ko-KR" altLang="en-US" sz="1600" dirty="0">
                <a:latin typeface="+mn-ea"/>
              </a:rPr>
              <a:t>에 담은 데이터를 전달 할 때는</a:t>
            </a:r>
            <a:r>
              <a:rPr lang="en-US" altLang="ko-KR" sz="1600" dirty="0">
                <a:latin typeface="+mn-ea"/>
              </a:rPr>
              <a:t>Consumer </a:t>
            </a:r>
            <a:r>
              <a:rPr lang="ko-KR" altLang="en-US" sz="1600" dirty="0">
                <a:latin typeface="+mn-ea"/>
              </a:rPr>
              <a:t>컴포넌트 또는 </a:t>
            </a:r>
            <a:r>
              <a:rPr lang="en-US" altLang="ko-KR" sz="1600" dirty="0" err="1">
                <a:latin typeface="+mn-ea"/>
              </a:rPr>
              <a:t>useContext</a:t>
            </a:r>
            <a:r>
              <a:rPr lang="ko-KR" altLang="en-US" sz="1600" dirty="0">
                <a:latin typeface="+mn-ea"/>
              </a:rPr>
              <a:t>라는 훅을 이용하여 전달한다</a:t>
            </a:r>
            <a:r>
              <a:rPr lang="en-US" altLang="ko-KR" sz="1600" dirty="0">
                <a:latin typeface="+mn-ea"/>
              </a:rPr>
              <a:t>.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195147" y="133814"/>
            <a:ext cx="3518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React</a:t>
            </a:r>
            <a:r>
              <a:rPr lang="ko-KR" altLang="en-US" sz="2800" dirty="0"/>
              <a:t>  </a:t>
            </a:r>
            <a:r>
              <a:rPr lang="en-US" altLang="ko-KR" sz="2800" dirty="0"/>
              <a:t>Context API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5961971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195147" y="133814"/>
            <a:ext cx="3518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React</a:t>
            </a:r>
            <a:r>
              <a:rPr lang="ko-KR" altLang="en-US" sz="2800" dirty="0"/>
              <a:t>  </a:t>
            </a:r>
            <a:r>
              <a:rPr lang="en-US" altLang="ko-KR" sz="2800" dirty="0"/>
              <a:t>Context API</a:t>
            </a: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675752" y="1125830"/>
            <a:ext cx="7342940" cy="10928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//Context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생성</a:t>
            </a:r>
            <a:endParaRPr lang="en-US" altLang="ko-KR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import { </a:t>
            </a:r>
            <a:r>
              <a:rPr lang="en-US" altLang="ko-KR" sz="1600" dirty="0" err="1">
                <a:solidFill>
                  <a:schemeClr val="tx1"/>
                </a:solidFill>
              </a:rPr>
              <a:t>createContext</a:t>
            </a:r>
            <a:r>
              <a:rPr lang="en-US" altLang="ko-KR" sz="1600" dirty="0">
                <a:solidFill>
                  <a:schemeClr val="tx1"/>
                </a:solidFill>
              </a:rPr>
              <a:t> } from "react";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MyContext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createContext</a:t>
            </a:r>
            <a:r>
              <a:rPr lang="en-US" altLang="ko-KR" sz="1600" dirty="0">
                <a:solidFill>
                  <a:schemeClr val="tx1"/>
                </a:solidFill>
              </a:rPr>
              <a:t>();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5752" y="2706590"/>
            <a:ext cx="7342940" cy="2971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// Provider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로 데이터 제공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import { </a:t>
            </a:r>
            <a:r>
              <a:rPr lang="en-US" altLang="ko-KR" sz="1600" dirty="0" err="1">
                <a:solidFill>
                  <a:schemeClr val="tx1"/>
                </a:solidFill>
              </a:rPr>
              <a:t>useState</a:t>
            </a:r>
            <a:r>
              <a:rPr lang="en-US" altLang="ko-KR" sz="1600" dirty="0">
                <a:solidFill>
                  <a:schemeClr val="tx1"/>
                </a:solidFill>
              </a:rPr>
              <a:t> } from "react";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export </a:t>
            </a:r>
            <a:r>
              <a:rPr lang="en-US" altLang="ko-KR" sz="1600" dirty="0" err="1">
                <a:solidFill>
                  <a:schemeClr val="tx1"/>
                </a:solidFill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MyProvider</a:t>
            </a:r>
            <a:r>
              <a:rPr lang="en-US" altLang="ko-KR" sz="1600" dirty="0">
                <a:solidFill>
                  <a:schemeClr val="tx1"/>
                </a:solidFill>
              </a:rPr>
              <a:t> = ({ children }) =&gt;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</a:rPr>
              <a:t> [user, </a:t>
            </a:r>
            <a:r>
              <a:rPr lang="en-US" altLang="ko-KR" sz="1600" dirty="0" err="1">
                <a:solidFill>
                  <a:schemeClr val="tx1"/>
                </a:solidFill>
              </a:rPr>
              <a:t>setUser</a:t>
            </a:r>
            <a:r>
              <a:rPr lang="en-US" altLang="ko-KR" sz="1600" dirty="0">
                <a:solidFill>
                  <a:schemeClr val="tx1"/>
                </a:solidFill>
              </a:rPr>
              <a:t>] = </a:t>
            </a:r>
            <a:r>
              <a:rPr lang="en-US" altLang="ko-KR" sz="1600" dirty="0" err="1">
                <a:solidFill>
                  <a:schemeClr val="tx1"/>
                </a:solidFill>
              </a:rPr>
              <a:t>useState</a:t>
            </a:r>
            <a:r>
              <a:rPr lang="en-US" altLang="ko-KR" sz="1600" dirty="0">
                <a:solidFill>
                  <a:schemeClr val="tx1"/>
                </a:solidFill>
              </a:rPr>
              <a:t>("John Doe");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return (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&lt;</a:t>
            </a:r>
            <a:r>
              <a:rPr lang="en-US" altLang="ko-KR" sz="1600" dirty="0" err="1">
                <a:solidFill>
                  <a:schemeClr val="tx1"/>
                </a:solidFill>
              </a:rPr>
              <a:t>MyContext.Provider</a:t>
            </a:r>
            <a:r>
              <a:rPr lang="en-US" altLang="ko-KR" sz="1600" dirty="0">
                <a:solidFill>
                  <a:schemeClr val="tx1"/>
                </a:solidFill>
              </a:rPr>
              <a:t> value={{ user, </a:t>
            </a:r>
            <a:r>
              <a:rPr lang="en-US" altLang="ko-KR" sz="1600" dirty="0" err="1">
                <a:solidFill>
                  <a:schemeClr val="tx1"/>
                </a:solidFill>
              </a:rPr>
              <a:t>setUser</a:t>
            </a:r>
            <a:r>
              <a:rPr lang="en-US" altLang="ko-KR" sz="1600" dirty="0">
                <a:solidFill>
                  <a:schemeClr val="tx1"/>
                </a:solidFill>
              </a:rPr>
              <a:t> }}&gt;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{children}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&lt;/</a:t>
            </a:r>
            <a:r>
              <a:rPr lang="en-US" altLang="ko-KR" sz="1600" dirty="0" err="1">
                <a:solidFill>
                  <a:schemeClr val="tx1"/>
                </a:solidFill>
              </a:rPr>
              <a:t>MyContext.Provider</a:t>
            </a:r>
            <a:r>
              <a:rPr lang="en-US" altLang="ko-KR" sz="16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};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16764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195147" y="133814"/>
            <a:ext cx="3518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React</a:t>
            </a:r>
            <a:r>
              <a:rPr lang="ko-KR" altLang="en-US" sz="2800" dirty="0"/>
              <a:t>  </a:t>
            </a:r>
            <a:r>
              <a:rPr lang="en-US" altLang="ko-KR" sz="2800" dirty="0"/>
              <a:t>Context API</a:t>
            </a:r>
            <a:endParaRPr lang="ko-KR" altLang="en-US" sz="2800" dirty="0"/>
          </a:p>
        </p:txBody>
      </p:sp>
      <p:sp>
        <p:nvSpPr>
          <p:cNvPr id="7" name="직사각형 6"/>
          <p:cNvSpPr/>
          <p:nvPr/>
        </p:nvSpPr>
        <p:spPr>
          <a:xfrm>
            <a:off x="550769" y="860987"/>
            <a:ext cx="7840523" cy="3323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// Consumer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또는 </a:t>
            </a:r>
            <a:r>
              <a:rPr lang="en-US" altLang="ko-KR" sz="1600" dirty="0" err="1">
                <a:solidFill>
                  <a:schemeClr val="accent6">
                    <a:lumMod val="75000"/>
                  </a:schemeClr>
                </a:solidFill>
              </a:rPr>
              <a:t>useContext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로 데이터 사용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import { </a:t>
            </a:r>
            <a:r>
              <a:rPr lang="en-US" altLang="ko-KR" sz="1600" dirty="0" err="1">
                <a:solidFill>
                  <a:schemeClr val="tx1"/>
                </a:solidFill>
              </a:rPr>
              <a:t>useContext</a:t>
            </a:r>
            <a:r>
              <a:rPr lang="en-US" altLang="ko-KR" sz="1600" dirty="0">
                <a:solidFill>
                  <a:schemeClr val="tx1"/>
                </a:solidFill>
              </a:rPr>
              <a:t> } from "react";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MyComponent</a:t>
            </a:r>
            <a:r>
              <a:rPr lang="en-US" altLang="ko-KR" sz="1600" dirty="0">
                <a:solidFill>
                  <a:schemeClr val="tx1"/>
                </a:solidFill>
              </a:rPr>
              <a:t> = () =&gt;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</a:rPr>
              <a:t> { user, </a:t>
            </a:r>
            <a:r>
              <a:rPr lang="en-US" altLang="ko-KR" sz="1600" dirty="0" err="1">
                <a:solidFill>
                  <a:schemeClr val="tx1"/>
                </a:solidFill>
              </a:rPr>
              <a:t>setUser</a:t>
            </a:r>
            <a:r>
              <a:rPr lang="en-US" altLang="ko-KR" sz="1600" dirty="0">
                <a:solidFill>
                  <a:schemeClr val="tx1"/>
                </a:solidFill>
              </a:rPr>
              <a:t> } = </a:t>
            </a:r>
            <a:r>
              <a:rPr lang="en-US" altLang="ko-KR" sz="1600" dirty="0" err="1">
                <a:solidFill>
                  <a:schemeClr val="tx1"/>
                </a:solidFill>
              </a:rPr>
              <a:t>useContext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MyContext</a:t>
            </a:r>
            <a:r>
              <a:rPr lang="en-US" altLang="ko-KR" sz="1600" dirty="0">
                <a:solidFill>
                  <a:schemeClr val="tx1"/>
                </a:solidFill>
              </a:rPr>
              <a:t>);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return (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&lt;div&gt;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&lt;p&gt;User: {user}&lt;/p&gt;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&lt;button </a:t>
            </a:r>
            <a:r>
              <a:rPr lang="en-US" altLang="ko-KR" sz="1600" dirty="0" err="1">
                <a:solidFill>
                  <a:schemeClr val="tx1"/>
                </a:solidFill>
              </a:rPr>
              <a:t>onClick</a:t>
            </a:r>
            <a:r>
              <a:rPr lang="en-US" altLang="ko-KR" sz="1600" dirty="0">
                <a:solidFill>
                  <a:schemeClr val="tx1"/>
                </a:solidFill>
              </a:rPr>
              <a:t>={() =&gt; </a:t>
            </a:r>
            <a:r>
              <a:rPr lang="en-US" altLang="ko-KR" sz="1600" dirty="0" err="1">
                <a:solidFill>
                  <a:schemeClr val="tx1"/>
                </a:solidFill>
              </a:rPr>
              <a:t>setUser</a:t>
            </a:r>
            <a:r>
              <a:rPr lang="en-US" altLang="ko-KR" sz="1600" dirty="0">
                <a:solidFill>
                  <a:schemeClr val="tx1"/>
                </a:solidFill>
              </a:rPr>
              <a:t>("Jane Doe")}&gt;Change User&lt;/button&gt;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&lt;/div&gt;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};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0768" y="4326673"/>
            <a:ext cx="7840523" cy="240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import { </a:t>
            </a:r>
            <a:r>
              <a:rPr lang="en-US" altLang="ko-KR" sz="1600" dirty="0" err="1">
                <a:solidFill>
                  <a:schemeClr val="tx1"/>
                </a:solidFill>
              </a:rPr>
              <a:t>MyProvider</a:t>
            </a:r>
            <a:r>
              <a:rPr lang="en-US" altLang="ko-KR" sz="1600" dirty="0">
                <a:solidFill>
                  <a:schemeClr val="tx1"/>
                </a:solidFill>
              </a:rPr>
              <a:t> } from "./</a:t>
            </a:r>
            <a:r>
              <a:rPr lang="en-US" altLang="ko-KR" sz="1600" dirty="0" err="1">
                <a:solidFill>
                  <a:schemeClr val="tx1"/>
                </a:solidFill>
              </a:rPr>
              <a:t>MyProvider</a:t>
            </a:r>
            <a:r>
              <a:rPr lang="en-US" altLang="ko-KR" sz="1600" dirty="0">
                <a:solidFill>
                  <a:schemeClr val="tx1"/>
                </a:solidFill>
              </a:rPr>
              <a:t>";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MyComponent</a:t>
            </a:r>
            <a:r>
              <a:rPr lang="en-US" altLang="ko-KR" sz="1600" dirty="0">
                <a:solidFill>
                  <a:schemeClr val="tx1"/>
                </a:solidFill>
              </a:rPr>
              <a:t> from "./</a:t>
            </a:r>
            <a:r>
              <a:rPr lang="en-US" altLang="ko-KR" sz="1600" dirty="0" err="1">
                <a:solidFill>
                  <a:schemeClr val="tx1"/>
                </a:solidFill>
              </a:rPr>
              <a:t>MyComponent</a:t>
            </a:r>
            <a:r>
              <a:rPr lang="en-US" altLang="ko-KR" sz="1600" dirty="0">
                <a:solidFill>
                  <a:schemeClr val="tx1"/>
                </a:solidFill>
              </a:rPr>
              <a:t>";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</a:rPr>
              <a:t> App = () =&gt; (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&lt;</a:t>
            </a:r>
            <a:r>
              <a:rPr lang="en-US" altLang="ko-KR" sz="1600" dirty="0" err="1">
                <a:solidFill>
                  <a:schemeClr val="tx1"/>
                </a:solidFill>
              </a:rPr>
              <a:t>MyProvider</a:t>
            </a:r>
            <a:r>
              <a:rPr lang="en-US" altLang="ko-KR" sz="16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&lt;</a:t>
            </a:r>
            <a:r>
              <a:rPr lang="en-US" altLang="ko-KR" sz="1600" dirty="0" err="1">
                <a:solidFill>
                  <a:schemeClr val="tx1"/>
                </a:solidFill>
              </a:rPr>
              <a:t>MyComponent</a:t>
            </a:r>
            <a:r>
              <a:rPr lang="en-US" altLang="ko-KR" sz="1600" dirty="0">
                <a:solidFill>
                  <a:schemeClr val="tx1"/>
                </a:solidFill>
              </a:rPr>
              <a:t> /&gt;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&lt;/</a:t>
            </a:r>
            <a:r>
              <a:rPr lang="en-US" altLang="ko-KR" sz="1600" dirty="0" err="1">
                <a:solidFill>
                  <a:schemeClr val="tx1"/>
                </a:solidFill>
              </a:rPr>
              <a:t>MyProvider</a:t>
            </a:r>
            <a:r>
              <a:rPr lang="en-US" altLang="ko-KR" sz="16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);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export default App;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2884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577" y="947464"/>
            <a:ext cx="8680206" cy="202131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context</a:t>
            </a:r>
            <a:r>
              <a:rPr lang="ko-KR" altLang="en-US" sz="1800" dirty="0">
                <a:latin typeface="+mn-ea"/>
              </a:rPr>
              <a:t>는 </a:t>
            </a:r>
            <a:r>
              <a:rPr lang="en-US" altLang="ko-KR" sz="1800" dirty="0">
                <a:latin typeface="+mn-ea"/>
              </a:rPr>
              <a:t>React </a:t>
            </a:r>
            <a:r>
              <a:rPr lang="ko-KR" altLang="en-US" sz="1800" dirty="0">
                <a:latin typeface="+mn-ea"/>
              </a:rPr>
              <a:t>컴포넌트 트리 안에서 전역적</a:t>
            </a:r>
            <a:r>
              <a:rPr lang="en-US" altLang="ko-KR" sz="1800" dirty="0">
                <a:latin typeface="+mn-ea"/>
              </a:rPr>
              <a:t>(global)</a:t>
            </a:r>
            <a:r>
              <a:rPr lang="ko-KR" altLang="en-US" sz="1800" dirty="0">
                <a:latin typeface="+mn-ea"/>
              </a:rPr>
              <a:t>이라고 볼 수 있는 데이터를 공유할 수 있도록 고안된 </a:t>
            </a:r>
            <a:r>
              <a:rPr lang="ko-KR" altLang="en-US" sz="1800" dirty="0" smtClean="0">
                <a:latin typeface="+mn-ea"/>
              </a:rPr>
              <a:t>방법 </a:t>
            </a: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latin typeface="+mn-ea"/>
              </a:rPr>
              <a:t>context</a:t>
            </a:r>
            <a:r>
              <a:rPr lang="ko-KR" altLang="en-US" sz="1800" dirty="0">
                <a:latin typeface="+mn-ea"/>
              </a:rPr>
              <a:t>를 이용하면 단계마다 일일이 </a:t>
            </a:r>
            <a:r>
              <a:rPr lang="en-US" altLang="ko-KR" sz="1800" dirty="0">
                <a:latin typeface="+mn-ea"/>
              </a:rPr>
              <a:t>props</a:t>
            </a:r>
            <a:r>
              <a:rPr lang="ko-KR" altLang="en-US" sz="1800" dirty="0">
                <a:latin typeface="+mn-ea"/>
              </a:rPr>
              <a:t>를 넘겨주지 않고도 컴포넌트 트리 전체에 데이터를 제공할 수 있습니다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latin typeface="+mn-ea"/>
              </a:rPr>
              <a:t>사용자 </a:t>
            </a:r>
            <a:r>
              <a:rPr lang="ko-KR" altLang="en-US" sz="1800" dirty="0">
                <a:latin typeface="+mn-ea"/>
              </a:rPr>
              <a:t>로그인 정보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애플리케이션 설정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테마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등 전역적으로 데이터를 관리하는 용도로 </a:t>
            </a:r>
            <a:r>
              <a:rPr lang="ko-KR" altLang="en-US" sz="1800" dirty="0" smtClean="0">
                <a:latin typeface="+mn-ea"/>
              </a:rPr>
              <a:t>사용</a:t>
            </a:r>
            <a:endParaRPr lang="en-US" altLang="ko-KR" sz="18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+mn-ea"/>
              </a:rPr>
              <a:t>여러 컴포넌트를 거치지 않고 </a:t>
            </a:r>
            <a:r>
              <a:rPr lang="en-US" altLang="ko-KR" sz="1800" dirty="0">
                <a:latin typeface="+mn-ea"/>
              </a:rPr>
              <a:t> Context </a:t>
            </a:r>
            <a:r>
              <a:rPr lang="ko-KR" altLang="en-US" sz="1800" dirty="0">
                <a:latin typeface="+mn-ea"/>
              </a:rPr>
              <a:t>를 통해서 원하는 값이나 함수를 바로 전달할 수 </a:t>
            </a:r>
            <a:r>
              <a:rPr lang="ko-KR" altLang="en-US" sz="1800" dirty="0" smtClean="0">
                <a:latin typeface="+mn-ea"/>
              </a:rPr>
              <a:t>있습니다</a:t>
            </a:r>
            <a:endParaRPr lang="ko-KR" altLang="en-US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98" y="3336667"/>
            <a:ext cx="3772582" cy="31254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763" y="3186626"/>
            <a:ext cx="3778974" cy="33242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5147" y="133814"/>
            <a:ext cx="3518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React</a:t>
            </a:r>
            <a:r>
              <a:rPr lang="ko-KR" altLang="en-US" sz="2800" dirty="0"/>
              <a:t>  </a:t>
            </a:r>
            <a:r>
              <a:rPr lang="en-US" altLang="ko-KR" sz="2800" dirty="0"/>
              <a:t>Context API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599538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3643" y="973720"/>
            <a:ext cx="8598139" cy="20213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latin typeface="+mn-ea"/>
              </a:rPr>
              <a:t>App </a:t>
            </a:r>
            <a:r>
              <a:rPr lang="ko-KR" altLang="en-US" sz="1800" dirty="0">
                <a:latin typeface="+mn-ea"/>
              </a:rPr>
              <a:t>컴포넌트 내부에 </a:t>
            </a:r>
            <a:r>
              <a:rPr lang="en-US" altLang="ko-KR" sz="1800" dirty="0" err="1">
                <a:latin typeface="+mn-ea"/>
              </a:rPr>
              <a:t>LeftPane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과 </a:t>
            </a:r>
            <a:r>
              <a:rPr lang="en-US" altLang="ko-KR" sz="1800" dirty="0" err="1">
                <a:latin typeface="+mn-ea"/>
              </a:rPr>
              <a:t>RightPane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라는 컴포넌트를</a:t>
            </a:r>
            <a:r>
              <a:rPr lang="en-US" altLang="ko-KR" sz="1800" dirty="0">
                <a:latin typeface="+mn-ea"/>
              </a:rPr>
              <a:t/>
            </a:r>
            <a:br>
              <a:rPr lang="en-US" altLang="ko-KR" sz="1800" dirty="0">
                <a:latin typeface="+mn-ea"/>
              </a:rPr>
            </a:br>
            <a:r>
              <a:rPr lang="ko-KR" altLang="en-US" sz="1800" dirty="0">
                <a:latin typeface="+mn-ea"/>
              </a:rPr>
              <a:t>만들고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한쪽에는 값을 설정시킬 </a:t>
            </a:r>
            <a:r>
              <a:rPr lang="en-US" altLang="ko-KR" sz="1800" dirty="0">
                <a:latin typeface="+mn-ea"/>
              </a:rPr>
              <a:t>Sends </a:t>
            </a:r>
            <a:r>
              <a:rPr lang="ko-KR" altLang="en-US" sz="1800" dirty="0">
                <a:latin typeface="+mn-ea"/>
              </a:rPr>
              <a:t>컴포넌트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 smtClean="0">
                <a:latin typeface="+mn-ea"/>
              </a:rPr>
              <a:t>반대쪽에는 </a:t>
            </a:r>
            <a:r>
              <a:rPr lang="en-US" altLang="ko-KR" sz="1800" dirty="0">
                <a:latin typeface="+mn-ea"/>
              </a:rPr>
              <a:t>Receives </a:t>
            </a:r>
            <a:r>
              <a:rPr lang="ko-KR" altLang="en-US" sz="1800" dirty="0">
                <a:latin typeface="+mn-ea"/>
              </a:rPr>
              <a:t>컴포넌트를 만들어서 </a:t>
            </a:r>
            <a:r>
              <a:rPr lang="en-US" altLang="ko-KR" sz="1800" dirty="0" smtClean="0">
                <a:latin typeface="+mn-ea"/>
              </a:rPr>
              <a:t>Context </a:t>
            </a:r>
            <a:r>
              <a:rPr lang="ko-KR" altLang="en-US" sz="1800" dirty="0">
                <a:latin typeface="+mn-ea"/>
              </a:rPr>
              <a:t>를 </a:t>
            </a:r>
            <a:r>
              <a:rPr lang="ko-KR" altLang="en-US" sz="1800" dirty="0" smtClean="0">
                <a:latin typeface="+mn-ea"/>
              </a:rPr>
              <a:t>사용하여 값 전달</a:t>
            </a:r>
            <a:endParaRPr lang="ko-KR" altLang="en-US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968" y="2466917"/>
            <a:ext cx="2786063" cy="34147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5147" y="133814"/>
            <a:ext cx="3518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React</a:t>
            </a:r>
            <a:r>
              <a:rPr lang="ko-KR" altLang="en-US" sz="2800" dirty="0"/>
              <a:t>  </a:t>
            </a:r>
            <a:r>
              <a:rPr lang="en-US" altLang="ko-KR" sz="2800" dirty="0"/>
              <a:t>Context API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7992408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5091" y="944511"/>
            <a:ext cx="8533817" cy="410074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latin typeface="+mn-ea"/>
              </a:rPr>
              <a:t>Context </a:t>
            </a:r>
            <a:r>
              <a:rPr lang="ko-KR" altLang="en-US" sz="1800" dirty="0">
                <a:latin typeface="+mn-ea"/>
              </a:rPr>
              <a:t>객체 생성</a:t>
            </a: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 smtClean="0">
                <a:latin typeface="+mn-ea"/>
              </a:rPr>
              <a:t>Context.Provider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를 이용하여 </a:t>
            </a:r>
            <a:r>
              <a:rPr lang="en-US" altLang="ko-KR" sz="1800" dirty="0">
                <a:latin typeface="+mn-ea"/>
              </a:rPr>
              <a:t>Context </a:t>
            </a:r>
            <a:r>
              <a:rPr lang="ko-KR" altLang="en-US" sz="1800" dirty="0">
                <a:latin typeface="+mn-ea"/>
              </a:rPr>
              <a:t>변경 사항을 자손들에게 </a:t>
            </a:r>
            <a:r>
              <a:rPr lang="ko-KR" altLang="en-US" sz="1800" dirty="0" smtClean="0">
                <a:latin typeface="+mn-ea"/>
              </a:rPr>
              <a:t>제공</a:t>
            </a: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Provider </a:t>
            </a:r>
            <a:r>
              <a:rPr lang="ko-KR" altLang="en-US" sz="1800" dirty="0">
                <a:latin typeface="+mn-ea"/>
              </a:rPr>
              <a:t>의 </a:t>
            </a:r>
            <a:r>
              <a:rPr lang="en-US" altLang="ko-KR" sz="1800" dirty="0">
                <a:latin typeface="+mn-ea"/>
              </a:rPr>
              <a:t>v</a:t>
            </a:r>
            <a:r>
              <a:rPr lang="en-US" altLang="ko-KR" sz="1800" dirty="0" smtClean="0">
                <a:latin typeface="+mn-ea"/>
              </a:rPr>
              <a:t>alue</a:t>
            </a:r>
            <a:r>
              <a:rPr lang="ko-KR" altLang="en-US" sz="1800" dirty="0">
                <a:latin typeface="+mn-ea"/>
              </a:rPr>
              <a:t>는 하위의 모든 </a:t>
            </a:r>
            <a:r>
              <a:rPr lang="en-US" altLang="ko-KR" sz="1800" dirty="0">
                <a:latin typeface="+mn-ea"/>
              </a:rPr>
              <a:t>Consumer </a:t>
            </a:r>
            <a:r>
              <a:rPr lang="ko-KR" altLang="en-US" sz="1800" dirty="0">
                <a:latin typeface="+mn-ea"/>
              </a:rPr>
              <a:t>에서 사용할 수 있으며</a:t>
            </a:r>
            <a:r>
              <a:rPr lang="en-US" altLang="ko-KR" sz="1800" dirty="0">
                <a:latin typeface="+mn-ea"/>
              </a:rPr>
              <a:t>, Provider </a:t>
            </a:r>
            <a:r>
              <a:rPr lang="ko-KR" altLang="en-US" sz="1800" dirty="0">
                <a:latin typeface="+mn-ea"/>
              </a:rPr>
              <a:t>하위의 모든 </a:t>
            </a:r>
            <a:r>
              <a:rPr lang="en-US" altLang="ko-KR" sz="1800" dirty="0">
                <a:latin typeface="+mn-ea"/>
              </a:rPr>
              <a:t>Consumer </a:t>
            </a:r>
            <a:r>
              <a:rPr lang="ko-KR" altLang="en-US" sz="1800" dirty="0">
                <a:latin typeface="+mn-ea"/>
              </a:rPr>
              <a:t>는 </a:t>
            </a:r>
            <a:r>
              <a:rPr lang="en-US" altLang="ko-KR" sz="1800" dirty="0">
                <a:latin typeface="+mn-ea"/>
              </a:rPr>
              <a:t>Provider </a:t>
            </a:r>
            <a:r>
              <a:rPr lang="ko-KR" altLang="en-US" sz="1800" dirty="0">
                <a:latin typeface="+mn-ea"/>
              </a:rPr>
              <a:t>의 </a:t>
            </a:r>
            <a:r>
              <a:rPr lang="en-US" altLang="ko-KR" sz="1800" dirty="0">
                <a:latin typeface="+mn-ea"/>
              </a:rPr>
              <a:t>value</a:t>
            </a:r>
            <a:r>
              <a:rPr lang="ko-KR" altLang="en-US" sz="1800" dirty="0">
                <a:latin typeface="+mn-ea"/>
              </a:rPr>
              <a:t>가 변경 될 때마다 </a:t>
            </a:r>
            <a:r>
              <a:rPr lang="ko-KR" altLang="en-US" sz="1800" dirty="0" smtClean="0">
                <a:latin typeface="+mn-ea"/>
              </a:rPr>
              <a:t>다시 </a:t>
            </a:r>
            <a:r>
              <a:rPr lang="ko-KR" altLang="en-US" sz="1800" dirty="0">
                <a:latin typeface="+mn-ea"/>
              </a:rPr>
              <a:t>렌더링 됩니다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 smtClean="0">
                <a:latin typeface="+mn-ea"/>
              </a:rPr>
              <a:t>Context.Consumer</a:t>
            </a:r>
            <a:r>
              <a:rPr lang="ko-KR" altLang="en-US" sz="1800" dirty="0">
                <a:latin typeface="+mn-ea"/>
              </a:rPr>
              <a:t>는 </a:t>
            </a:r>
            <a:r>
              <a:rPr lang="en-US" altLang="ko-KR" sz="1800" dirty="0">
                <a:latin typeface="+mn-ea"/>
              </a:rPr>
              <a:t>Provider</a:t>
            </a:r>
            <a:r>
              <a:rPr lang="ko-KR" altLang="en-US" sz="1800" dirty="0">
                <a:latin typeface="+mn-ea"/>
              </a:rPr>
              <a:t>의 </a:t>
            </a:r>
            <a:r>
              <a:rPr lang="en-US" altLang="ko-KR" sz="1800" dirty="0">
                <a:latin typeface="+mn-ea"/>
              </a:rPr>
              <a:t>Value</a:t>
            </a:r>
            <a:r>
              <a:rPr lang="ko-KR" altLang="en-US" sz="1800" dirty="0">
                <a:latin typeface="+mn-ea"/>
              </a:rPr>
              <a:t>의 변경 사항을 구독하며</a:t>
            </a:r>
            <a:r>
              <a:rPr lang="en-US" altLang="ko-KR" sz="1800" dirty="0">
                <a:latin typeface="+mn-ea"/>
              </a:rPr>
              <a:t>, Context </a:t>
            </a:r>
            <a:r>
              <a:rPr lang="ko-KR" altLang="en-US" sz="1800" dirty="0">
                <a:latin typeface="+mn-ea"/>
              </a:rPr>
              <a:t>에서 가장 가까운 </a:t>
            </a:r>
            <a:r>
              <a:rPr lang="en-US" altLang="ko-KR" sz="1800" dirty="0">
                <a:latin typeface="+mn-ea"/>
              </a:rPr>
              <a:t>Provider </a:t>
            </a:r>
            <a:r>
              <a:rPr lang="ko-KR" altLang="en-US" sz="1800" dirty="0">
                <a:latin typeface="+mn-ea"/>
              </a:rPr>
              <a:t>의 </a:t>
            </a:r>
            <a:r>
              <a:rPr lang="en-US" altLang="ko-KR" sz="1800" dirty="0">
                <a:latin typeface="+mn-ea"/>
              </a:rPr>
              <a:t>Value </a:t>
            </a:r>
            <a:r>
              <a:rPr lang="ko-KR" altLang="en-US" sz="1800" dirty="0">
                <a:latin typeface="+mn-ea"/>
              </a:rPr>
              <a:t>를 참조한다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>
                <a:latin typeface="+mn-ea"/>
              </a:rPr>
              <a:t>Class.contextType</a:t>
            </a:r>
            <a:r>
              <a:rPr lang="en-US" altLang="ko-KR" sz="1800" dirty="0">
                <a:latin typeface="+mn-ea"/>
              </a:rPr>
              <a:t> - Class </a:t>
            </a:r>
            <a:r>
              <a:rPr lang="ko-KR" altLang="en-US" sz="1800" dirty="0">
                <a:latin typeface="+mn-ea"/>
              </a:rPr>
              <a:t>의 </a:t>
            </a:r>
            <a:r>
              <a:rPr lang="en-US" altLang="ko-KR" sz="1800" dirty="0" err="1">
                <a:latin typeface="+mn-ea"/>
              </a:rPr>
              <a:t>contextType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에 </a:t>
            </a:r>
            <a:r>
              <a:rPr lang="en-US" altLang="ko-KR" sz="1800" dirty="0">
                <a:latin typeface="+mn-ea"/>
              </a:rPr>
              <a:t>Context </a:t>
            </a:r>
            <a:r>
              <a:rPr lang="ko-KR" altLang="en-US" sz="1800" dirty="0">
                <a:latin typeface="+mn-ea"/>
              </a:rPr>
              <a:t>객체를 할당 할 수 있다</a:t>
            </a:r>
            <a:r>
              <a:rPr lang="en-US" altLang="ko-KR" sz="1800" dirty="0">
                <a:latin typeface="+mn-ea"/>
              </a:rPr>
              <a:t>.</a:t>
            </a:r>
            <a:endParaRPr lang="ko-KR" altLang="en-US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직사각형 6"/>
          <p:cNvSpPr/>
          <p:nvPr/>
        </p:nvSpPr>
        <p:spPr>
          <a:xfrm>
            <a:off x="613758" y="1385722"/>
            <a:ext cx="7352795" cy="3553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MyContext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React.createContext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defaultValue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3758" y="3383885"/>
            <a:ext cx="7440476" cy="417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>
                <a:solidFill>
                  <a:schemeClr val="tx1"/>
                </a:solidFill>
                <a:latin typeface="+mn-ea"/>
              </a:rPr>
              <a:t>&lt;MyContext.Provider value={/* some value */}&gt;&lt;/MyContext.Provider&gt;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3758" y="4899192"/>
            <a:ext cx="7553212" cy="8252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&lt;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MyContext.Consumer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{(value) =&gt; (/* render something based on the context value */)}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&lt;/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MyContext.Consumer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5147" y="133814"/>
            <a:ext cx="3518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React</a:t>
            </a:r>
            <a:r>
              <a:rPr lang="ko-KR" altLang="en-US" sz="2800" dirty="0"/>
              <a:t>  </a:t>
            </a:r>
            <a:r>
              <a:rPr lang="en-US" altLang="ko-KR" sz="2800" dirty="0"/>
              <a:t>Context API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2174850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0473" y="944513"/>
            <a:ext cx="8469884" cy="20213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Context </a:t>
            </a:r>
            <a:r>
              <a:rPr lang="ko-KR" altLang="en-US" sz="1800" dirty="0">
                <a:latin typeface="+mn-ea"/>
              </a:rPr>
              <a:t>는 </a:t>
            </a:r>
            <a:r>
              <a:rPr lang="en-US" altLang="ko-KR" sz="1800" dirty="0" err="1">
                <a:latin typeface="+mn-ea"/>
              </a:rPr>
              <a:t>createContext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라는 함수를 사용해서 만들며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이 함수를 호출하면 </a:t>
            </a:r>
            <a:r>
              <a:rPr lang="en-US" altLang="ko-KR" sz="1800" dirty="0">
                <a:latin typeface="+mn-ea"/>
              </a:rPr>
              <a:t>Provider </a:t>
            </a:r>
            <a:r>
              <a:rPr lang="ko-KR" altLang="en-US" sz="1800" dirty="0">
                <a:latin typeface="+mn-ea"/>
              </a:rPr>
              <a:t>와 </a:t>
            </a:r>
            <a:r>
              <a:rPr lang="en-US" altLang="ko-KR" sz="1800" dirty="0">
                <a:latin typeface="+mn-ea"/>
              </a:rPr>
              <a:t>Consumer </a:t>
            </a:r>
            <a:r>
              <a:rPr lang="ko-KR" altLang="en-US" sz="1800" dirty="0">
                <a:latin typeface="+mn-ea"/>
              </a:rPr>
              <a:t>라는 컴포넌트들이 반환됩니다</a:t>
            </a:r>
            <a:r>
              <a:rPr lang="en-US" altLang="ko-KR" sz="1800" dirty="0" smtClean="0">
                <a:latin typeface="+mn-ea"/>
              </a:rPr>
              <a:t>. </a:t>
            </a: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Provider </a:t>
            </a:r>
            <a:r>
              <a:rPr lang="ko-KR" altLang="en-US" sz="1800" dirty="0">
                <a:latin typeface="+mn-ea"/>
              </a:rPr>
              <a:t>는 </a:t>
            </a:r>
            <a:r>
              <a:rPr lang="en-US" altLang="ko-KR" sz="1800" dirty="0">
                <a:latin typeface="+mn-ea"/>
              </a:rPr>
              <a:t>Context </a:t>
            </a:r>
            <a:r>
              <a:rPr lang="ko-KR" altLang="en-US" sz="1800" dirty="0">
                <a:latin typeface="+mn-ea"/>
              </a:rPr>
              <a:t>에서 사용 할 값을 설정할 때 사용되고</a:t>
            </a:r>
            <a:r>
              <a:rPr lang="en-US" altLang="ko-KR" sz="1800" dirty="0">
                <a:latin typeface="+mn-ea"/>
              </a:rPr>
              <a:t>, Consumer </a:t>
            </a:r>
            <a:r>
              <a:rPr lang="ko-KR" altLang="en-US" sz="1800" dirty="0">
                <a:latin typeface="+mn-ea"/>
              </a:rPr>
              <a:t>는 </a:t>
            </a:r>
            <a:r>
              <a:rPr lang="en-US" altLang="ko-KR" sz="1800" dirty="0">
                <a:latin typeface="+mn-ea"/>
              </a:rPr>
              <a:t>Context</a:t>
            </a:r>
            <a:r>
              <a:rPr lang="ko-KR" altLang="en-US" sz="1800" dirty="0">
                <a:latin typeface="+mn-ea"/>
              </a:rPr>
              <a:t>에 설정한 값을 불러와야 할 때 사용됩니다</a:t>
            </a:r>
            <a:r>
              <a:rPr lang="en-US" altLang="ko-KR" sz="1800" dirty="0">
                <a:latin typeface="+mn-ea"/>
              </a:rPr>
              <a:t>.</a:t>
            </a:r>
            <a:endParaRPr lang="ko-KR" altLang="en-US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직사각형 6"/>
          <p:cNvSpPr/>
          <p:nvPr/>
        </p:nvSpPr>
        <p:spPr>
          <a:xfrm>
            <a:off x="721512" y="2243717"/>
            <a:ext cx="7915184" cy="39504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import </a:t>
            </a:r>
            <a:r>
              <a:rPr lang="en-US" altLang="ko-KR" sz="1600" dirty="0">
                <a:solidFill>
                  <a:schemeClr val="tx1"/>
                </a:solidFill>
              </a:rPr>
              <a:t>React, { Component, </a:t>
            </a:r>
            <a:r>
              <a:rPr lang="en-US" altLang="ko-KR" sz="1600" dirty="0" err="1">
                <a:solidFill>
                  <a:schemeClr val="tx1"/>
                </a:solidFill>
              </a:rPr>
              <a:t>createContext</a:t>
            </a:r>
            <a:r>
              <a:rPr lang="en-US" altLang="ko-KR" sz="1600" dirty="0">
                <a:solidFill>
                  <a:schemeClr val="tx1"/>
                </a:solidFill>
              </a:rPr>
              <a:t> } from 'react';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</a:rPr>
              <a:t> Context = </a:t>
            </a:r>
            <a:r>
              <a:rPr lang="en-US" altLang="ko-KR" sz="1600" dirty="0" err="1">
                <a:solidFill>
                  <a:schemeClr val="tx1"/>
                </a:solidFill>
              </a:rPr>
              <a:t>createContext</a:t>
            </a:r>
            <a:r>
              <a:rPr lang="en-US" altLang="ko-KR" sz="1600" dirty="0">
                <a:solidFill>
                  <a:schemeClr val="tx1"/>
                </a:solidFill>
              </a:rPr>
              <a:t>(); // Context </a:t>
            </a:r>
            <a:r>
              <a:rPr lang="ko-KR" altLang="en-US" sz="1600" dirty="0">
                <a:solidFill>
                  <a:schemeClr val="tx1"/>
                </a:solidFill>
              </a:rPr>
              <a:t>를 만듭니다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rgbClr val="C00000"/>
                </a:solidFill>
              </a:rPr>
              <a:t>const</a:t>
            </a:r>
            <a:r>
              <a:rPr lang="en-US" altLang="ko-KR" sz="1600" dirty="0">
                <a:solidFill>
                  <a:srgbClr val="C00000"/>
                </a:solidFill>
              </a:rPr>
              <a:t> { Provider, Consumer: </a:t>
            </a:r>
            <a:r>
              <a:rPr lang="en-US" altLang="ko-KR" sz="1600" dirty="0" err="1">
                <a:solidFill>
                  <a:srgbClr val="C00000"/>
                </a:solidFill>
              </a:rPr>
              <a:t>SampleConsumer</a:t>
            </a:r>
            <a:r>
              <a:rPr lang="en-US" altLang="ko-KR" sz="1600" dirty="0">
                <a:solidFill>
                  <a:srgbClr val="C00000"/>
                </a:solidFill>
              </a:rPr>
              <a:t> } = Context; 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class </a:t>
            </a:r>
            <a:r>
              <a:rPr lang="en-US" altLang="ko-KR" sz="1600" dirty="0" err="1">
                <a:solidFill>
                  <a:srgbClr val="C00000"/>
                </a:solidFill>
              </a:rPr>
              <a:t>SampleProvider</a:t>
            </a:r>
            <a:r>
              <a:rPr lang="en-US" altLang="ko-KR" sz="1600" dirty="0">
                <a:solidFill>
                  <a:srgbClr val="C00000"/>
                </a:solidFill>
              </a:rPr>
              <a:t> extends Component {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state =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value: '</a:t>
            </a:r>
            <a:r>
              <a:rPr lang="ko-KR" altLang="en-US" sz="1600" dirty="0">
                <a:solidFill>
                  <a:schemeClr val="tx1"/>
                </a:solidFill>
              </a:rPr>
              <a:t>기본값입니다</a:t>
            </a:r>
            <a:r>
              <a:rPr lang="en-US" altLang="ko-KR" sz="1600" dirty="0">
                <a:solidFill>
                  <a:schemeClr val="tx1"/>
                </a:solidFill>
              </a:rPr>
              <a:t>'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actions</a:t>
            </a:r>
            <a:r>
              <a:rPr lang="en-US" altLang="ko-KR" sz="1600" dirty="0">
                <a:solidFill>
                  <a:schemeClr val="tx1"/>
                </a:solidFill>
              </a:rPr>
              <a:t> =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setValue</a:t>
            </a:r>
            <a:r>
              <a:rPr lang="en-US" altLang="ko-KR" sz="1600" dirty="0">
                <a:solidFill>
                  <a:schemeClr val="tx1"/>
                </a:solidFill>
              </a:rPr>
              <a:t>: (value) =&gt;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this.setState</a:t>
            </a:r>
            <a:r>
              <a:rPr lang="en-US" altLang="ko-KR" sz="1600" dirty="0">
                <a:solidFill>
                  <a:schemeClr val="tx1"/>
                </a:solidFill>
              </a:rPr>
              <a:t>({value});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}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5147" y="133814"/>
            <a:ext cx="3518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React</a:t>
            </a:r>
            <a:r>
              <a:rPr lang="ko-KR" altLang="en-US" sz="2800" dirty="0"/>
              <a:t>  </a:t>
            </a:r>
            <a:r>
              <a:rPr lang="en-US" altLang="ko-KR" sz="2800" dirty="0"/>
              <a:t>Context API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68587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2742" y="896116"/>
            <a:ext cx="8232608" cy="12579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ko-KR" sz="1800" dirty="0"/>
              <a:t>React Application</a:t>
            </a:r>
            <a:r>
              <a:rPr lang="ko-KR" altLang="en-US" sz="1800" dirty="0"/>
              <a:t>으로 실행</a:t>
            </a:r>
            <a:r>
              <a:rPr lang="en-US" altLang="ko-KR" sz="1800" dirty="0"/>
              <a:t> ( /react</a:t>
            </a:r>
            <a:r>
              <a:rPr lang="ko-KR" altLang="en-US" sz="1800" dirty="0"/>
              <a:t>프로젝트폴더</a:t>
            </a:r>
            <a:r>
              <a:rPr lang="en-US" altLang="ko-KR" sz="1800" dirty="0"/>
              <a:t>/</a:t>
            </a:r>
            <a:r>
              <a:rPr lang="en-US" altLang="ko-KR" sz="1800" dirty="0" err="1"/>
              <a:t>src</a:t>
            </a:r>
            <a:r>
              <a:rPr lang="en-US" altLang="ko-KR" sz="1800" dirty="0"/>
              <a:t>/App.js)</a:t>
            </a:r>
            <a:endParaRPr lang="ko-KR" altLang="en-US" sz="1800" dirty="0"/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6" name="직사각형 5"/>
          <p:cNvSpPr/>
          <p:nvPr/>
        </p:nvSpPr>
        <p:spPr>
          <a:xfrm>
            <a:off x="616618" y="1376121"/>
            <a:ext cx="3570371" cy="20365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function App()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return (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&lt;div 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</a:rPr>
              <a:t>className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="App"&gt;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      &lt;h1&gt;Hello World!&lt;/h1&gt;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    &lt;/div&gt;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export default App;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6382" y="3524771"/>
            <a:ext cx="61561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0000FF"/>
                </a:solidFill>
              </a:rPr>
              <a:t>/react</a:t>
            </a:r>
            <a:r>
              <a:rPr lang="ko-KR" altLang="en-US" sz="1600" dirty="0">
                <a:solidFill>
                  <a:srgbClr val="0000FF"/>
                </a:solidFill>
              </a:rPr>
              <a:t>프로젝트폴더</a:t>
            </a:r>
            <a:r>
              <a:rPr lang="en-US" altLang="ko-KR" sz="1600" dirty="0">
                <a:solidFill>
                  <a:srgbClr val="0000FF"/>
                </a:solidFill>
              </a:rPr>
              <a:t>/</a:t>
            </a:r>
            <a:r>
              <a:rPr lang="en-US" altLang="ko-KR" sz="1600" dirty="0" err="1">
                <a:solidFill>
                  <a:srgbClr val="0000FF"/>
                </a:solidFill>
              </a:rPr>
              <a:t>n</a:t>
            </a:r>
            <a:r>
              <a:rPr lang="en-US" altLang="ko-KR" sz="1600" dirty="0" err="1">
                <a:solidFill>
                  <a:srgbClr val="0000FF"/>
                </a:solidFill>
                <a:latin typeface="+mn-ea"/>
              </a:rPr>
              <a:t>pm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start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http://localhost:3000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sz="16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195" y="4250150"/>
            <a:ext cx="5519966" cy="2192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C9AFF8-86F9-401E-8438-722CC719BAC1}"/>
              </a:ext>
            </a:extLst>
          </p:cNvPr>
          <p:cNvSpPr txBox="1"/>
          <p:nvPr/>
        </p:nvSpPr>
        <p:spPr>
          <a:xfrm>
            <a:off x="158499" y="122973"/>
            <a:ext cx="7248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React</a:t>
            </a:r>
            <a:r>
              <a:rPr lang="ko-KR" altLang="en-US" sz="2800" dirty="0"/>
              <a:t> 개발 환경 구성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6618" y="6040427"/>
            <a:ext cx="8025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+mn-ea"/>
              </a:rPr>
              <a:t>src</a:t>
            </a:r>
            <a:r>
              <a:rPr lang="en-US" altLang="ko-KR" sz="1600" dirty="0">
                <a:latin typeface="+mn-ea"/>
              </a:rPr>
              <a:t>/index.js</a:t>
            </a:r>
            <a:r>
              <a:rPr lang="ko-KR" altLang="en-US" sz="1600" dirty="0">
                <a:latin typeface="+mn-ea"/>
              </a:rPr>
              <a:t>에서 </a:t>
            </a:r>
            <a:r>
              <a:rPr lang="en-US" altLang="ko-KR" sz="1600" dirty="0" err="1">
                <a:latin typeface="+mn-ea"/>
              </a:rPr>
              <a:t>ReactDOM</a:t>
            </a:r>
            <a:r>
              <a:rPr lang="ko-KR" altLang="en-US" sz="1600" dirty="0">
                <a:latin typeface="+mn-ea"/>
              </a:rPr>
              <a:t>의 </a:t>
            </a:r>
            <a:r>
              <a:rPr lang="en-US" altLang="ko-KR" sz="1600" dirty="0">
                <a:latin typeface="+mn-ea"/>
              </a:rPr>
              <a:t>render</a:t>
            </a:r>
            <a:r>
              <a:rPr lang="ko-KR" altLang="en-US" sz="1600" dirty="0">
                <a:latin typeface="+mn-ea"/>
              </a:rPr>
              <a:t>함수를 사용하여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src</a:t>
            </a:r>
            <a:r>
              <a:rPr lang="en-US" altLang="ko-KR" sz="1600" dirty="0">
                <a:latin typeface="+mn-ea"/>
              </a:rPr>
              <a:t>/App.js</a:t>
            </a:r>
            <a:r>
              <a:rPr lang="ko-KR" altLang="en-US" sz="1600" dirty="0">
                <a:latin typeface="+mn-ea"/>
              </a:rPr>
              <a:t>에서 생성한 컴포넌트를 </a:t>
            </a:r>
            <a:r>
              <a:rPr lang="en-US" altLang="ko-KR" sz="1600" dirty="0">
                <a:latin typeface="+mn-ea"/>
              </a:rPr>
              <a:t>DOM </a:t>
            </a:r>
            <a:r>
              <a:rPr lang="ko-KR" altLang="en-US" sz="1600" dirty="0">
                <a:latin typeface="+mn-ea"/>
              </a:rPr>
              <a:t>컨테이너</a:t>
            </a:r>
            <a:r>
              <a:rPr lang="en-US" altLang="ko-KR" sz="1600" dirty="0">
                <a:latin typeface="+mn-ea"/>
              </a:rPr>
              <a:t>( public/index.html)</a:t>
            </a:r>
            <a:r>
              <a:rPr lang="ko-KR" altLang="en-US" sz="1600" dirty="0">
                <a:latin typeface="+mn-ea"/>
              </a:rPr>
              <a:t>에 있는 </a:t>
            </a:r>
            <a:r>
              <a:rPr lang="en-US" altLang="ko-KR" sz="1600" dirty="0">
                <a:latin typeface="+mn-ea"/>
              </a:rPr>
              <a:t>div</a:t>
            </a:r>
            <a:r>
              <a:rPr lang="ko-KR" altLang="en-US" sz="1600" dirty="0">
                <a:latin typeface="+mn-ea"/>
              </a:rPr>
              <a:t>태그에 렌더링한다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101373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8" name="직사각형 7"/>
          <p:cNvSpPr/>
          <p:nvPr/>
        </p:nvSpPr>
        <p:spPr>
          <a:xfrm>
            <a:off x="679710" y="1021544"/>
            <a:ext cx="8057194" cy="38448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render()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{ state, actions } = this;   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value = { state, actions };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return (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      &lt;Provider value={value}&gt;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{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this.props.children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&lt;/Provider&gt;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export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SampleProvider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SampleConsumer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5147" y="133814"/>
            <a:ext cx="3518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React</a:t>
            </a:r>
            <a:r>
              <a:rPr lang="ko-KR" altLang="en-US" sz="2800" dirty="0"/>
              <a:t>  </a:t>
            </a:r>
            <a:r>
              <a:rPr lang="en-US" altLang="ko-KR" sz="2800" dirty="0"/>
              <a:t>Context API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445484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7739" y="875620"/>
            <a:ext cx="8232608" cy="20213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latin typeface="+mn-ea"/>
              </a:rPr>
              <a:t>Provider </a:t>
            </a:r>
            <a:r>
              <a:rPr lang="ko-KR" altLang="en-US" sz="1800" dirty="0">
                <a:latin typeface="+mn-ea"/>
              </a:rPr>
              <a:t>사용하기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직사각형 6"/>
          <p:cNvSpPr/>
          <p:nvPr/>
        </p:nvSpPr>
        <p:spPr>
          <a:xfrm>
            <a:off x="513567" y="1346548"/>
            <a:ext cx="8235864" cy="45281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#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src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/App.js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import React from 'react';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LeftPane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from './components/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LeftPane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';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RightPane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from './components/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RightPane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';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import {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SampleProvider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} from './contexts/sample';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App = () =&gt;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return (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&lt;</a:t>
            </a:r>
            <a:r>
              <a:rPr lang="en-US" altLang="ko-KR" sz="1600" dirty="0" err="1">
                <a:solidFill>
                  <a:srgbClr val="C00000"/>
                </a:solidFill>
                <a:latin typeface="+mn-ea"/>
              </a:rPr>
              <a:t>SampleProvider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&lt;div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className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="panes"&gt;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&lt;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LeftPane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/&gt;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&lt;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RightPane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/&gt;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&lt;/div&gt;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    &lt;/</a:t>
            </a:r>
            <a:r>
              <a:rPr lang="en-US" altLang="ko-KR" sz="1600" dirty="0" err="1">
                <a:solidFill>
                  <a:srgbClr val="C00000"/>
                </a:solidFill>
                <a:latin typeface="+mn-ea"/>
              </a:rPr>
              <a:t>SampleProvider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};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export default App;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5147" y="133814"/>
            <a:ext cx="3518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React</a:t>
            </a:r>
            <a:r>
              <a:rPr lang="ko-KR" altLang="en-US" sz="2800" dirty="0"/>
              <a:t>  </a:t>
            </a:r>
            <a:r>
              <a:rPr lang="en-US" altLang="ko-KR" sz="2800" dirty="0"/>
              <a:t>Context API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6518127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4210" y="919461"/>
            <a:ext cx="8232608" cy="20213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latin typeface="+mn-ea"/>
              </a:rPr>
              <a:t>Consumer </a:t>
            </a:r>
            <a:r>
              <a:rPr lang="ko-KR" altLang="en-US" sz="1800" dirty="0">
                <a:latin typeface="+mn-ea"/>
              </a:rPr>
              <a:t>사용하기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직사각형 6"/>
          <p:cNvSpPr/>
          <p:nvPr/>
        </p:nvSpPr>
        <p:spPr>
          <a:xfrm>
            <a:off x="722899" y="1426753"/>
            <a:ext cx="7631961" cy="48174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# </a:t>
            </a:r>
            <a:r>
              <a:rPr lang="en-US" altLang="ko-KR" sz="1600" dirty="0" err="1">
                <a:solidFill>
                  <a:schemeClr val="tx1"/>
                </a:solidFill>
              </a:rPr>
              <a:t>src</a:t>
            </a:r>
            <a:r>
              <a:rPr lang="en-US" altLang="ko-KR" sz="1600" dirty="0">
                <a:solidFill>
                  <a:schemeClr val="tx1"/>
                </a:solidFill>
              </a:rPr>
              <a:t>/components/Receives.js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import React from 'react';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import { </a:t>
            </a:r>
            <a:r>
              <a:rPr lang="en-US" altLang="ko-KR" sz="1600" dirty="0" err="1">
                <a:solidFill>
                  <a:schemeClr val="tx1"/>
                </a:solidFill>
              </a:rPr>
              <a:t>SampleConsumer</a:t>
            </a:r>
            <a:r>
              <a:rPr lang="en-US" altLang="ko-KR" sz="1600" dirty="0">
                <a:solidFill>
                  <a:schemeClr val="tx1"/>
                </a:solidFill>
              </a:rPr>
              <a:t> } from '../contexts/sample';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</a:rPr>
              <a:t> Receives = () =&gt;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return (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>
                <a:solidFill>
                  <a:srgbClr val="C00000"/>
                </a:solidFill>
              </a:rPr>
              <a:t>&lt;</a:t>
            </a:r>
            <a:r>
              <a:rPr lang="en-US" altLang="ko-KR" sz="1600" dirty="0" err="1">
                <a:solidFill>
                  <a:srgbClr val="C00000"/>
                </a:solidFill>
              </a:rPr>
              <a:t>SampleConsumer</a:t>
            </a:r>
            <a:r>
              <a:rPr lang="en-US" altLang="ko-KR" sz="1600" dirty="0">
                <a:solidFill>
                  <a:srgbClr val="C00000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>
                <a:solidFill>
                  <a:srgbClr val="C0000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    (sample) =&gt; (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      &lt;div&gt;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        </a:t>
            </a:r>
            <a:r>
              <a:rPr lang="ko-KR" altLang="en-US" sz="1600" dirty="0">
                <a:solidFill>
                  <a:srgbClr val="C00000"/>
                </a:solidFill>
              </a:rPr>
              <a:t>현재 설정된 값</a:t>
            </a:r>
            <a:r>
              <a:rPr lang="en-US" altLang="ko-KR" sz="1600" dirty="0">
                <a:solidFill>
                  <a:srgbClr val="C00000"/>
                </a:solidFill>
              </a:rPr>
              <a:t>: { </a:t>
            </a:r>
            <a:r>
              <a:rPr lang="en-US" altLang="ko-KR" sz="1600" dirty="0" err="1">
                <a:solidFill>
                  <a:srgbClr val="C00000"/>
                </a:solidFill>
              </a:rPr>
              <a:t>sample.state.value</a:t>
            </a:r>
            <a:r>
              <a:rPr lang="en-US" altLang="ko-KR" sz="1600" dirty="0">
                <a:solidFill>
                  <a:srgbClr val="C00000"/>
                </a:solidFill>
              </a:rPr>
              <a:t> }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      &lt;/div&gt;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    )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>
                <a:solidFill>
                  <a:srgbClr val="C00000"/>
                </a:solidFill>
              </a:rPr>
              <a:t>&lt;/</a:t>
            </a:r>
            <a:r>
              <a:rPr lang="en-US" altLang="ko-KR" sz="1600" dirty="0" err="1">
                <a:solidFill>
                  <a:srgbClr val="C00000"/>
                </a:solidFill>
              </a:rPr>
              <a:t>SampleConsumer</a:t>
            </a:r>
            <a:r>
              <a:rPr lang="en-US" altLang="ko-KR" sz="1600" dirty="0">
                <a:solidFill>
                  <a:srgbClr val="C00000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};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export default Receives;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5147" y="133814"/>
            <a:ext cx="3518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React</a:t>
            </a:r>
            <a:r>
              <a:rPr lang="ko-KR" altLang="en-US" sz="2800" dirty="0"/>
              <a:t>  </a:t>
            </a:r>
            <a:r>
              <a:rPr lang="en-US" altLang="ko-KR" sz="2800" dirty="0"/>
              <a:t>Context API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303617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직사각형 6"/>
          <p:cNvSpPr/>
          <p:nvPr/>
        </p:nvSpPr>
        <p:spPr>
          <a:xfrm>
            <a:off x="430940" y="939451"/>
            <a:ext cx="8255860" cy="56304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# </a:t>
            </a:r>
            <a:r>
              <a:rPr lang="en-US" altLang="ko-KR" sz="1600" dirty="0" err="1">
                <a:solidFill>
                  <a:schemeClr val="tx1"/>
                </a:solidFill>
              </a:rPr>
              <a:t>src</a:t>
            </a:r>
            <a:r>
              <a:rPr lang="en-US" altLang="ko-KR" sz="1600" dirty="0">
                <a:solidFill>
                  <a:schemeClr val="tx1"/>
                </a:solidFill>
              </a:rPr>
              <a:t>/contexts/sample.js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import React, { Component } from 'react';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import { </a:t>
            </a:r>
            <a:r>
              <a:rPr lang="en-US" altLang="ko-KR" sz="1600" dirty="0" err="1">
                <a:solidFill>
                  <a:schemeClr val="tx1"/>
                </a:solidFill>
              </a:rPr>
              <a:t>SampleConsumer</a:t>
            </a:r>
            <a:r>
              <a:rPr lang="en-US" altLang="ko-KR" sz="1600" dirty="0">
                <a:solidFill>
                  <a:schemeClr val="tx1"/>
                </a:solidFill>
              </a:rPr>
              <a:t> } from '../contexts/sample';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class Sends extends Component {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state =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input: ''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smtClean="0">
                <a:solidFill>
                  <a:schemeClr val="tx1"/>
                </a:solidFill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componentDidMount</a:t>
            </a:r>
            <a:r>
              <a:rPr lang="en-US" altLang="ko-KR" sz="16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this.setState</a:t>
            </a:r>
            <a:r>
              <a:rPr lang="en-US" altLang="ko-KR" sz="1600" dirty="0">
                <a:solidFill>
                  <a:schemeClr val="tx1"/>
                </a:solidFill>
              </a:rPr>
              <a:t>({                         		</a:t>
            </a:r>
            <a:r>
              <a:rPr lang="en-US" altLang="ko-KR" sz="1600" dirty="0" smtClean="0">
                <a:solidFill>
                  <a:schemeClr val="tx1"/>
                </a:solidFill>
              </a:rPr>
              <a:t>// </a:t>
            </a:r>
            <a:r>
              <a:rPr lang="ko-KR" altLang="en-US" sz="1600" dirty="0">
                <a:solidFill>
                  <a:schemeClr val="tx1"/>
                </a:solidFill>
              </a:rPr>
              <a:t>초기 값 </a:t>
            </a:r>
            <a:r>
              <a:rPr lang="ko-KR" altLang="en-US" sz="1600" dirty="0" smtClean="0">
                <a:solidFill>
                  <a:schemeClr val="tx1"/>
                </a:solidFill>
              </a:rPr>
              <a:t>설정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input: </a:t>
            </a:r>
            <a:r>
              <a:rPr lang="en-US" altLang="ko-KR" sz="1600" dirty="0" err="1">
                <a:solidFill>
                  <a:schemeClr val="tx1"/>
                </a:solidFill>
              </a:rPr>
              <a:t>this.props.value</a:t>
            </a:r>
            <a:r>
              <a:rPr lang="en-US" altLang="ko-KR" sz="1600" dirty="0" smtClean="0">
                <a:solidFill>
                  <a:schemeClr val="tx1"/>
                </a:solidFill>
              </a:rPr>
              <a:t>,    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})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}  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handleChange</a:t>
            </a:r>
            <a:r>
              <a:rPr lang="en-US" altLang="ko-KR" sz="1600" dirty="0">
                <a:solidFill>
                  <a:schemeClr val="tx1"/>
                </a:solidFill>
              </a:rPr>
              <a:t> = (e) =&gt;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this.setState</a:t>
            </a:r>
            <a:r>
              <a:rPr lang="en-US" altLang="ko-KR" sz="1600" dirty="0">
                <a:solidFill>
                  <a:schemeClr val="tx1"/>
                </a:solidFill>
              </a:rPr>
              <a:t>({ input: </a:t>
            </a:r>
            <a:r>
              <a:rPr lang="en-US" altLang="ko-KR" sz="1600" dirty="0" err="1">
                <a:solidFill>
                  <a:schemeClr val="tx1"/>
                </a:solidFill>
              </a:rPr>
              <a:t>e.target.value</a:t>
            </a:r>
            <a:r>
              <a:rPr lang="en-US" altLang="ko-KR" sz="1600" dirty="0">
                <a:solidFill>
                  <a:schemeClr val="tx1"/>
                </a:solidFill>
              </a:rPr>
              <a:t> });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handleSubmit</a:t>
            </a:r>
            <a:r>
              <a:rPr lang="en-US" altLang="ko-KR" sz="1600" dirty="0">
                <a:solidFill>
                  <a:schemeClr val="tx1"/>
                </a:solidFill>
              </a:rPr>
              <a:t> = (e) =&gt;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smtClean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e.preventDefault</a:t>
            </a:r>
            <a:r>
              <a:rPr lang="en-US" altLang="ko-KR" sz="16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  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this.props.setValue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this.state.input</a:t>
            </a:r>
            <a:r>
              <a:rPr lang="en-US" altLang="ko-KR" sz="1600" dirty="0">
                <a:solidFill>
                  <a:schemeClr val="tx1"/>
                </a:solidFill>
              </a:rPr>
              <a:t>); 		 </a:t>
            </a:r>
            <a:r>
              <a:rPr lang="en-US" altLang="ko-KR" sz="1600" dirty="0" smtClean="0">
                <a:solidFill>
                  <a:schemeClr val="tx1"/>
                </a:solidFill>
              </a:rPr>
              <a:t>// </a:t>
            </a:r>
            <a:r>
              <a:rPr lang="en-US" altLang="ko-KR" sz="1600" dirty="0">
                <a:solidFill>
                  <a:schemeClr val="tx1"/>
                </a:solidFill>
              </a:rPr>
              <a:t>props</a:t>
            </a:r>
            <a:r>
              <a:rPr lang="ko-KR" altLang="en-US" sz="1600" dirty="0">
                <a:solidFill>
                  <a:schemeClr val="tx1"/>
                </a:solidFill>
              </a:rPr>
              <a:t>로 받은 </a:t>
            </a:r>
            <a:r>
              <a:rPr lang="en-US" altLang="ko-KR" sz="1600" dirty="0" err="1">
                <a:solidFill>
                  <a:schemeClr val="tx1"/>
                </a:solidFill>
              </a:rPr>
              <a:t>setValue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호출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5147" y="133814"/>
            <a:ext cx="3518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React</a:t>
            </a:r>
            <a:r>
              <a:rPr lang="ko-KR" altLang="en-US" sz="2800" dirty="0"/>
              <a:t>  </a:t>
            </a:r>
            <a:r>
              <a:rPr lang="en-US" altLang="ko-KR" sz="2800" dirty="0"/>
              <a:t>Context API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696334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5317" y="900672"/>
            <a:ext cx="8522902" cy="20213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latin typeface="+mn-ea"/>
              </a:rPr>
              <a:t>Container </a:t>
            </a:r>
            <a:r>
              <a:rPr lang="ko-KR" altLang="en-US" sz="1800" dirty="0">
                <a:latin typeface="+mn-ea"/>
              </a:rPr>
              <a:t>를 만들 때 사용했던 </a:t>
            </a:r>
            <a:r>
              <a:rPr lang="ko-KR" altLang="en-US" sz="1800" dirty="0" err="1">
                <a:latin typeface="+mn-ea"/>
              </a:rPr>
              <a:t>로직을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쉽게 재사용 할 수 있도록 </a:t>
            </a:r>
            <a:r>
              <a:rPr lang="en-US" altLang="ko-KR" sz="1800" dirty="0" err="1">
                <a:latin typeface="+mn-ea"/>
              </a:rPr>
              <a:t>HoC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를 사용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직사각형 6"/>
          <p:cNvSpPr/>
          <p:nvPr/>
        </p:nvSpPr>
        <p:spPr>
          <a:xfrm>
            <a:off x="917057" y="2196953"/>
            <a:ext cx="7750953" cy="38835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#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src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/contexts/sample.js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import React, { Component,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createContext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} from 'react';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……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::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HoC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를 사용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function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useSample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WrappedComponent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return function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UseSample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(props)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return (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&lt;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SampleConsumer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  ({ state, actions }) =&gt; (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    &lt;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WrappedComponent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      value={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state.value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     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setValue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={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actions.setValue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    /&gt;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  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&lt;/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SampleConsumer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export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……….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useSample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5147" y="133814"/>
            <a:ext cx="3518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React</a:t>
            </a:r>
            <a:r>
              <a:rPr lang="ko-KR" altLang="en-US" sz="2800" dirty="0"/>
              <a:t>  </a:t>
            </a:r>
            <a:r>
              <a:rPr lang="en-US" altLang="ko-KR" sz="2800" dirty="0"/>
              <a:t>Context API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2613674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5147" y="845603"/>
            <a:ext cx="8232608" cy="20213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latin typeface="+mn-ea"/>
              </a:rPr>
              <a:t>Context </a:t>
            </a:r>
            <a:r>
              <a:rPr lang="ko-KR" altLang="en-US" sz="1800" dirty="0">
                <a:latin typeface="+mn-ea"/>
              </a:rPr>
              <a:t>를 </a:t>
            </a:r>
            <a:r>
              <a:rPr lang="ko-KR" altLang="en-US" sz="1800" dirty="0" err="1">
                <a:latin typeface="+mn-ea"/>
              </a:rPr>
              <a:t>여러개</a:t>
            </a:r>
            <a:r>
              <a:rPr lang="ko-KR" altLang="en-US" sz="1800" dirty="0">
                <a:latin typeface="+mn-ea"/>
              </a:rPr>
              <a:t> 만들 수도 있습니다</a:t>
            </a:r>
            <a:r>
              <a:rPr lang="en-US" altLang="ko-KR" sz="1800" dirty="0">
                <a:latin typeface="+mn-ea"/>
              </a:rPr>
              <a:t>.</a:t>
            </a:r>
            <a:endParaRPr lang="ko-KR" altLang="en-US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직사각형 6"/>
          <p:cNvSpPr/>
          <p:nvPr/>
        </p:nvSpPr>
        <p:spPr>
          <a:xfrm>
            <a:off x="582460" y="1296444"/>
            <a:ext cx="7947765" cy="53611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import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React, { Component,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createContext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} from 'react';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const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Context =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createContext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();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const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{   Provider,  Consumer: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AnotherConsumer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} = Context;</a:t>
            </a: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class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AnotherProvider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extends Component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state =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number: 1,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}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actions =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increment: () =&gt;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this.setState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({ number }) =&gt; ({ number: number + 1 })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}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}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render()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const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{ state, actions } = this;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const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value = { state, actions };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return (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&lt;Provider value={value}&gt;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{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this.props.children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&lt;/Provider&gt;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}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5147" y="133814"/>
            <a:ext cx="3518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React</a:t>
            </a:r>
            <a:r>
              <a:rPr lang="ko-KR" altLang="en-US" sz="2800" dirty="0"/>
              <a:t>  </a:t>
            </a:r>
            <a:r>
              <a:rPr lang="en-US" altLang="ko-KR" sz="2800" dirty="0"/>
              <a:t>Context API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4662388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직사각형 6"/>
          <p:cNvSpPr/>
          <p:nvPr/>
        </p:nvSpPr>
        <p:spPr>
          <a:xfrm>
            <a:off x="582461" y="1390389"/>
            <a:ext cx="7920517" cy="5210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AppProvider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= ({ contexts, children }) =&gt;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contexts.reduce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(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prev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context) =&gt;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React.createElement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(context,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children: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prev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}),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children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App = () =&gt;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return (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&lt;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AppProvider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contexts={[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SampleProvider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AnotherProvider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]}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&lt;div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className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="panes"&gt;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&lt;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LeftPane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/&gt;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&lt;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RightPane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/&gt;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&lt;/div&gt;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&lt;/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AppProvider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};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export default App;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195147" y="917013"/>
            <a:ext cx="8232608" cy="20213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latin typeface="+mn-ea"/>
              </a:rPr>
              <a:t>Context </a:t>
            </a:r>
            <a:r>
              <a:rPr lang="ko-KR" altLang="en-US" sz="1800" dirty="0">
                <a:latin typeface="+mn-ea"/>
              </a:rPr>
              <a:t>를 </a:t>
            </a:r>
            <a:r>
              <a:rPr lang="ko-KR" altLang="en-US" sz="1800" dirty="0" smtClean="0">
                <a:latin typeface="+mn-ea"/>
              </a:rPr>
              <a:t>여러 개 </a:t>
            </a:r>
            <a:r>
              <a:rPr lang="ko-KR" altLang="en-US" sz="1800" dirty="0">
                <a:latin typeface="+mn-ea"/>
              </a:rPr>
              <a:t>만들 수도 있습니다</a:t>
            </a:r>
            <a:r>
              <a:rPr lang="en-US" altLang="ko-KR" sz="1800" dirty="0">
                <a:latin typeface="+mn-ea"/>
              </a:rPr>
              <a:t>.</a:t>
            </a:r>
            <a:endParaRPr lang="ko-KR" altLang="en-US" sz="18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5147" y="133814"/>
            <a:ext cx="3518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React</a:t>
            </a:r>
            <a:r>
              <a:rPr lang="ko-KR" altLang="en-US" sz="2800" dirty="0"/>
              <a:t>  </a:t>
            </a:r>
            <a:r>
              <a:rPr lang="en-US" altLang="ko-KR" sz="2800" dirty="0"/>
              <a:t>Context API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440293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직사각형 6"/>
          <p:cNvSpPr/>
          <p:nvPr/>
        </p:nvSpPr>
        <p:spPr>
          <a:xfrm>
            <a:off x="601249" y="1411856"/>
            <a:ext cx="7415991" cy="33355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import React from 'react';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import { </a:t>
            </a:r>
            <a:r>
              <a:rPr lang="en-US" altLang="ko-KR" sz="1600" dirty="0" err="1">
                <a:solidFill>
                  <a:schemeClr val="tx1"/>
                </a:solidFill>
              </a:rPr>
              <a:t>useAnother</a:t>
            </a:r>
            <a:r>
              <a:rPr lang="en-US" altLang="ko-KR" sz="1600" dirty="0">
                <a:solidFill>
                  <a:schemeClr val="tx1"/>
                </a:solidFill>
              </a:rPr>
              <a:t> } from '../contexts/another';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</a:rPr>
              <a:t> Counter = ({ number, increment}) =&gt;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return (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&lt;div&gt;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&lt;h1&gt;{number}&lt;/h1&gt;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&lt;button </a:t>
            </a:r>
            <a:r>
              <a:rPr lang="en-US" altLang="ko-KR" sz="1600" dirty="0" err="1">
                <a:solidFill>
                  <a:schemeClr val="tx1"/>
                </a:solidFill>
              </a:rPr>
              <a:t>onClick</a:t>
            </a:r>
            <a:r>
              <a:rPr lang="en-US" altLang="ko-KR" sz="1600" dirty="0">
                <a:solidFill>
                  <a:schemeClr val="tx1"/>
                </a:solidFill>
              </a:rPr>
              <a:t>={increment}&gt;</a:t>
            </a:r>
            <a:r>
              <a:rPr lang="ko-KR" altLang="en-US" sz="1600" dirty="0">
                <a:solidFill>
                  <a:schemeClr val="tx1"/>
                </a:solidFill>
              </a:rPr>
              <a:t>더하기</a:t>
            </a:r>
            <a:r>
              <a:rPr lang="en-US" altLang="ko-KR" sz="1600" dirty="0">
                <a:solidFill>
                  <a:schemeClr val="tx1"/>
                </a:solidFill>
              </a:rPr>
              <a:t>&lt;/button&gt;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&lt;/div&gt;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};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export default </a:t>
            </a:r>
            <a:r>
              <a:rPr lang="en-US" altLang="ko-KR" sz="1600" dirty="0" err="1">
                <a:solidFill>
                  <a:schemeClr val="tx1"/>
                </a:solidFill>
              </a:rPr>
              <a:t>useAnother</a:t>
            </a:r>
            <a:r>
              <a:rPr lang="en-US" altLang="ko-KR" sz="1600" dirty="0">
                <a:solidFill>
                  <a:schemeClr val="tx1"/>
                </a:solidFill>
              </a:rPr>
              <a:t>(Counter);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07739" y="969565"/>
            <a:ext cx="8232608" cy="20213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latin typeface="+mn-ea"/>
              </a:rPr>
              <a:t>Context </a:t>
            </a:r>
            <a:r>
              <a:rPr lang="ko-KR" altLang="en-US" sz="1800" dirty="0">
                <a:latin typeface="+mn-ea"/>
              </a:rPr>
              <a:t>를 </a:t>
            </a:r>
            <a:r>
              <a:rPr lang="ko-KR" altLang="en-US" sz="1800" dirty="0" smtClean="0">
                <a:latin typeface="+mn-ea"/>
              </a:rPr>
              <a:t>여러 개 </a:t>
            </a:r>
            <a:r>
              <a:rPr lang="ko-KR" altLang="en-US" sz="1800" dirty="0">
                <a:latin typeface="+mn-ea"/>
              </a:rPr>
              <a:t>만들 수도 있습니다</a:t>
            </a:r>
            <a:r>
              <a:rPr lang="en-US" altLang="ko-KR" sz="1800" dirty="0">
                <a:latin typeface="+mn-ea"/>
              </a:rPr>
              <a:t>.</a:t>
            </a:r>
            <a:endParaRPr lang="ko-KR" altLang="en-US" sz="18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5147" y="133814"/>
            <a:ext cx="3518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React</a:t>
            </a:r>
            <a:r>
              <a:rPr lang="ko-KR" altLang="en-US" sz="2800" dirty="0"/>
              <a:t>  </a:t>
            </a:r>
            <a:r>
              <a:rPr lang="en-US" altLang="ko-KR" sz="2800" dirty="0"/>
              <a:t>Context API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5280103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직사각형 6"/>
          <p:cNvSpPr/>
          <p:nvPr/>
        </p:nvSpPr>
        <p:spPr>
          <a:xfrm>
            <a:off x="649662" y="1518112"/>
            <a:ext cx="8140920" cy="48770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class App extends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React.Component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render()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return &lt;Toolbar 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theme="dark"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/&gt;;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Toolbar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컴포넌트는 불필요한 테마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prop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를 받아서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ThemeButton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에 전달해야 합니다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function Toolbar(props) {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return (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&lt;div&gt;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&lt;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ThemedButton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theme={</a:t>
            </a:r>
            <a:r>
              <a:rPr lang="en-US" altLang="ko-KR" sz="1600" dirty="0" err="1">
                <a:solidFill>
                  <a:srgbClr val="C00000"/>
                </a:solidFill>
                <a:latin typeface="+mn-ea"/>
              </a:rPr>
              <a:t>props.theme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}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/&gt;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&lt;/div&gt;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class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ThemedButton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extends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React.Component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render()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return &lt;Button  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theme={</a:t>
            </a:r>
            <a:r>
              <a:rPr lang="en-US" altLang="ko-KR" sz="1600" dirty="0" err="1">
                <a:solidFill>
                  <a:srgbClr val="C00000"/>
                </a:solidFill>
                <a:latin typeface="+mn-ea"/>
              </a:rPr>
              <a:t>this.props.theme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 /&gt;;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70841" y="978011"/>
            <a:ext cx="8571009" cy="598348"/>
          </a:xfrm>
        </p:spPr>
        <p:txBody>
          <a:bodyPr>
            <a:normAutofit/>
          </a:bodyPr>
          <a:lstStyle/>
          <a:p>
            <a:r>
              <a:rPr lang="en-US" altLang="ko-KR" sz="1800" dirty="0" smtClean="0">
                <a:latin typeface="+mn-ea"/>
              </a:rPr>
              <a:t>props</a:t>
            </a:r>
            <a:r>
              <a:rPr lang="ko-KR" altLang="en-US" sz="1800" dirty="0" smtClean="0">
                <a:latin typeface="+mn-ea"/>
              </a:rPr>
              <a:t>로 전달하는 테마를 </a:t>
            </a:r>
            <a:r>
              <a:rPr lang="en-US" altLang="ko-KR" sz="1800" dirty="0" smtClean="0">
                <a:latin typeface="+mn-ea"/>
              </a:rPr>
              <a:t>Context</a:t>
            </a:r>
            <a:r>
              <a:rPr lang="ko-KR" altLang="en-US" sz="1800" dirty="0" smtClean="0">
                <a:latin typeface="+mn-ea"/>
              </a:rPr>
              <a:t>로 전달</a:t>
            </a:r>
            <a:endParaRPr lang="ko-KR" altLang="en-US" sz="18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5147" y="133814"/>
            <a:ext cx="3518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React</a:t>
            </a:r>
            <a:r>
              <a:rPr lang="ko-KR" altLang="en-US" sz="2800" dirty="0"/>
              <a:t>  </a:t>
            </a:r>
            <a:r>
              <a:rPr lang="en-US" altLang="ko-KR" sz="2800" dirty="0"/>
              <a:t>Context API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9657096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직사각형 6"/>
          <p:cNvSpPr/>
          <p:nvPr/>
        </p:nvSpPr>
        <p:spPr>
          <a:xfrm>
            <a:off x="617080" y="1284648"/>
            <a:ext cx="8038866" cy="5374203"/>
          </a:xfrm>
          <a:prstGeom prst="rect">
            <a:avLst/>
          </a:prstGeom>
          <a:solidFill>
            <a:srgbClr val="FFF2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rgbClr val="C00000"/>
                </a:solidFill>
                <a:latin typeface="+mn-ea"/>
              </a:rPr>
              <a:t>const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</a:rPr>
              <a:t>ThemeContext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 = 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</a:rPr>
              <a:t>React.createContext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('light');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class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App extends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React.Component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render() {     	</a:t>
            </a:r>
            <a:r>
              <a:rPr lang="en-US" altLang="ko-KR" sz="1400" dirty="0" smtClean="0">
                <a:solidFill>
                  <a:srgbClr val="002060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rgbClr val="002060"/>
                </a:solidFill>
                <a:latin typeface="+mn-ea"/>
              </a:rPr>
              <a:t>// Provider</a:t>
            </a:r>
            <a:r>
              <a:rPr lang="ko-KR" altLang="en-US" sz="1400" dirty="0">
                <a:solidFill>
                  <a:srgbClr val="002060"/>
                </a:solidFill>
                <a:latin typeface="+mn-ea"/>
              </a:rPr>
              <a:t>를 이용해 하위 </a:t>
            </a:r>
            <a:r>
              <a:rPr lang="ko-KR" altLang="en-US" sz="1400" dirty="0" err="1">
                <a:solidFill>
                  <a:srgbClr val="002060"/>
                </a:solidFill>
                <a:latin typeface="+mn-ea"/>
              </a:rPr>
              <a:t>트리에</a:t>
            </a:r>
            <a:r>
              <a:rPr lang="ko-KR" altLang="en-US" sz="1400" dirty="0">
                <a:solidFill>
                  <a:srgbClr val="002060"/>
                </a:solidFill>
                <a:latin typeface="+mn-ea"/>
              </a:rPr>
              <a:t> 테마 값을 보내줍니다</a:t>
            </a:r>
            <a:r>
              <a:rPr lang="en-US" altLang="ko-KR" sz="1400" dirty="0">
                <a:solidFill>
                  <a:srgbClr val="002060"/>
                </a:solidFill>
                <a:latin typeface="+mn-ea"/>
              </a:rPr>
              <a:t>.   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return (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&lt;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</a:rPr>
              <a:t>ThemeContext.Provider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value="dark"&gt;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&lt;Toolbar /&gt;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&lt;/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ThemeContext.Provider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}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function Toolbar()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return (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&lt;div&gt;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&lt;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ThemedButton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/&gt;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&lt;/div&gt;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class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ThemedButton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extends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React.Component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{  	</a:t>
            </a:r>
            <a:r>
              <a:rPr lang="en-US" altLang="ko-KR" sz="1400" dirty="0">
                <a:solidFill>
                  <a:srgbClr val="002060"/>
                </a:solidFill>
                <a:latin typeface="+mn-ea"/>
              </a:rPr>
              <a:t>// </a:t>
            </a:r>
            <a:r>
              <a:rPr lang="ko-KR" altLang="en-US" sz="1400" dirty="0">
                <a:solidFill>
                  <a:srgbClr val="002060"/>
                </a:solidFill>
                <a:latin typeface="+mn-ea"/>
              </a:rPr>
              <a:t>현재 선택된 테마 값을 읽기 위해 </a:t>
            </a:r>
            <a:r>
              <a:rPr lang="en-US" altLang="ko-KR" sz="1400" dirty="0" err="1">
                <a:solidFill>
                  <a:srgbClr val="002060"/>
                </a:solidFill>
                <a:latin typeface="+mn-ea"/>
              </a:rPr>
              <a:t>contextType</a:t>
            </a:r>
            <a:r>
              <a:rPr lang="ko-KR" altLang="en-US" sz="1400" dirty="0">
                <a:solidFill>
                  <a:srgbClr val="002060"/>
                </a:solidFill>
                <a:latin typeface="+mn-ea"/>
              </a:rPr>
              <a:t>을 </a:t>
            </a:r>
            <a:r>
              <a:rPr lang="ko-KR" altLang="en-US" sz="1400" dirty="0" smtClean="0">
                <a:solidFill>
                  <a:srgbClr val="002060"/>
                </a:solidFill>
                <a:latin typeface="+mn-ea"/>
              </a:rPr>
              <a:t>지정 </a:t>
            </a:r>
            <a:endParaRPr lang="en-US" altLang="ko-KR" sz="1400" dirty="0">
              <a:solidFill>
                <a:srgbClr val="002060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002060"/>
                </a:solidFill>
                <a:latin typeface="+mn-ea"/>
              </a:rPr>
              <a:t>  // React</a:t>
            </a:r>
            <a:r>
              <a:rPr lang="ko-KR" altLang="en-US" sz="1400" dirty="0">
                <a:solidFill>
                  <a:srgbClr val="002060"/>
                </a:solidFill>
                <a:latin typeface="+mn-ea"/>
              </a:rPr>
              <a:t>는 가장 가까이 있는 테마 </a:t>
            </a:r>
            <a:r>
              <a:rPr lang="en-US" altLang="ko-KR" sz="1400" dirty="0">
                <a:solidFill>
                  <a:srgbClr val="002060"/>
                </a:solidFill>
                <a:latin typeface="+mn-ea"/>
              </a:rPr>
              <a:t>Provider</a:t>
            </a:r>
            <a:r>
              <a:rPr lang="ko-KR" altLang="en-US" sz="1400" dirty="0">
                <a:solidFill>
                  <a:srgbClr val="002060"/>
                </a:solidFill>
                <a:latin typeface="+mn-ea"/>
              </a:rPr>
              <a:t>를 찾아 그 값을 </a:t>
            </a:r>
            <a:r>
              <a:rPr lang="ko-KR" altLang="en-US" sz="1400" dirty="0" smtClean="0">
                <a:solidFill>
                  <a:srgbClr val="002060"/>
                </a:solidFill>
                <a:latin typeface="+mn-ea"/>
              </a:rPr>
              <a:t>사용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static 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</a:rPr>
              <a:t>contextType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 = 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</a:rPr>
              <a:t>ThemeContext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render()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return &lt;Button 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theme={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</a:rPr>
              <a:t>this.context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}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/&gt;;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}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8" name="내용 개체 틀 1"/>
          <p:cNvSpPr>
            <a:spLocks noGrp="1"/>
          </p:cNvSpPr>
          <p:nvPr>
            <p:ph idx="1"/>
          </p:nvPr>
        </p:nvSpPr>
        <p:spPr>
          <a:xfrm>
            <a:off x="286495" y="941534"/>
            <a:ext cx="8571009" cy="598348"/>
          </a:xfrm>
        </p:spPr>
        <p:txBody>
          <a:bodyPr>
            <a:normAutofit/>
          </a:bodyPr>
          <a:lstStyle/>
          <a:p>
            <a:r>
              <a:rPr lang="en-US" altLang="ko-KR" sz="1800" dirty="0" smtClean="0">
                <a:latin typeface="+mn-ea"/>
              </a:rPr>
              <a:t>props</a:t>
            </a:r>
            <a:r>
              <a:rPr lang="ko-KR" altLang="en-US" sz="1800" dirty="0" smtClean="0">
                <a:latin typeface="+mn-ea"/>
              </a:rPr>
              <a:t>로 전달하는 테마를 </a:t>
            </a:r>
            <a:r>
              <a:rPr lang="en-US" altLang="ko-KR" sz="1800" dirty="0" smtClean="0">
                <a:latin typeface="+mn-ea"/>
              </a:rPr>
              <a:t>Context</a:t>
            </a:r>
            <a:r>
              <a:rPr lang="ko-KR" altLang="en-US" sz="1800" dirty="0" smtClean="0">
                <a:latin typeface="+mn-ea"/>
              </a:rPr>
              <a:t>로 전달</a:t>
            </a:r>
            <a:endParaRPr lang="ko-KR" altLang="en-US" sz="1800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5147" y="133814"/>
            <a:ext cx="3518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React</a:t>
            </a:r>
            <a:r>
              <a:rPr lang="ko-KR" altLang="en-US" sz="2800" dirty="0"/>
              <a:t>  </a:t>
            </a:r>
            <a:r>
              <a:rPr lang="en-US" altLang="ko-KR" sz="2800" dirty="0"/>
              <a:t>Context API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92629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302" y="969438"/>
            <a:ext cx="2896658" cy="115067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C9AFF8-86F9-401E-8438-722CC719BAC1}"/>
              </a:ext>
            </a:extLst>
          </p:cNvPr>
          <p:cNvSpPr txBox="1"/>
          <p:nvPr/>
        </p:nvSpPr>
        <p:spPr>
          <a:xfrm>
            <a:off x="164515" y="143864"/>
            <a:ext cx="7248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React</a:t>
            </a:r>
            <a:r>
              <a:rPr lang="ko-KR" altLang="en-US" sz="2800" dirty="0"/>
              <a:t> 개발 환경 구성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20040" y="927378"/>
            <a:ext cx="8503920" cy="39791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600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index.html</a:t>
            </a:r>
            <a:r>
              <a:rPr lang="ko-KR" altLang="en-US" sz="1400" dirty="0">
                <a:latin typeface="+mn-ea"/>
              </a:rPr>
              <a:t>에는 </a:t>
            </a:r>
            <a:r>
              <a:rPr lang="en-US" altLang="ko-KR" sz="1400" dirty="0" err="1">
                <a:latin typeface="+mn-ea"/>
              </a:rPr>
              <a:t>src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폴더의 </a:t>
            </a:r>
            <a:r>
              <a:rPr lang="en-US" altLang="ko-KR" sz="1400" dirty="0">
                <a:latin typeface="+mn-ea"/>
              </a:rPr>
              <a:t>index.js</a:t>
            </a:r>
            <a:r>
              <a:rPr lang="ko-KR" altLang="en-US" sz="1400" dirty="0">
                <a:latin typeface="+mn-ea"/>
              </a:rPr>
              <a:t>와 해당 파일이 가져오는 자바스크립트 파일을 한데 묶어 놓은 </a:t>
            </a:r>
            <a:r>
              <a:rPr lang="en-US" altLang="ko-KR" sz="1400" dirty="0">
                <a:latin typeface="+mn-ea"/>
              </a:rPr>
              <a:t>bundle.js</a:t>
            </a:r>
            <a:r>
              <a:rPr lang="ko-KR" altLang="en-US" sz="1400" dirty="0">
                <a:latin typeface="+mn-ea"/>
              </a:rPr>
              <a:t>를 불러온다</a:t>
            </a:r>
            <a:r>
              <a:rPr lang="en-US" altLang="ko-KR" sz="1400" dirty="0">
                <a:latin typeface="+mn-ea"/>
              </a:rPr>
              <a:t>. &lt;script&gt; </a:t>
            </a:r>
            <a:r>
              <a:rPr lang="ko-KR" altLang="en-US" sz="1400" dirty="0">
                <a:latin typeface="+mn-ea"/>
              </a:rPr>
              <a:t>태그에서 자동으로 추가한다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/>
              <a:t>bundle.js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Webpack</a:t>
            </a:r>
            <a:r>
              <a:rPr lang="ko-KR" altLang="en-US" sz="1400" dirty="0"/>
              <a:t>과 같은 </a:t>
            </a:r>
            <a:r>
              <a:rPr lang="ko-KR" altLang="en-US" sz="1400" dirty="0" err="1"/>
              <a:t>번들링</a:t>
            </a:r>
            <a:r>
              <a:rPr lang="ko-KR" altLang="en-US" sz="1400" dirty="0"/>
              <a:t> 도구에 의해 생성</a:t>
            </a:r>
            <a:r>
              <a:rPr lang="en-US" altLang="ko-KR" sz="1400" dirty="0"/>
              <a:t>, </a:t>
            </a:r>
            <a:r>
              <a:rPr lang="ko-KR" altLang="en-US" sz="1400" dirty="0"/>
              <a:t>애플리케이션의 모든 코드와 의존성을 하나의 파일로 묶은 결과물 </a:t>
            </a:r>
            <a:r>
              <a:rPr lang="en-US" altLang="ko-KR" sz="1400" dirty="0"/>
              <a:t>(</a:t>
            </a:r>
            <a:r>
              <a:rPr lang="ko-KR" altLang="en-US" sz="1400" dirty="0"/>
              <a:t>애플리케이션의 모든 </a:t>
            </a:r>
            <a:r>
              <a:rPr lang="en-US" altLang="ko-KR" sz="1400" dirty="0"/>
              <a:t>React </a:t>
            </a:r>
            <a:r>
              <a:rPr lang="ko-KR" altLang="en-US" sz="1400" dirty="0"/>
              <a:t>코드와 다른 </a:t>
            </a:r>
            <a:r>
              <a:rPr lang="en-US" altLang="ko-KR" sz="1400" dirty="0"/>
              <a:t>JavaScript </a:t>
            </a:r>
            <a:r>
              <a:rPr lang="ko-KR" altLang="en-US" sz="1400" dirty="0"/>
              <a:t>라이브러리</a:t>
            </a:r>
            <a:r>
              <a:rPr lang="en-US" altLang="ko-KR" sz="1400" dirty="0"/>
              <a:t>, CSS, </a:t>
            </a:r>
            <a:r>
              <a:rPr lang="ko-KR" altLang="en-US" sz="1400" dirty="0"/>
              <a:t>이미지 등 모든 필요한 파일을 포함</a:t>
            </a:r>
            <a:r>
              <a:rPr lang="en-US" altLang="ko-KR" sz="1400" dirty="0"/>
              <a:t>)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index.js</a:t>
            </a:r>
            <a:r>
              <a:rPr lang="ko-KR" altLang="en-US" sz="1400" dirty="0">
                <a:latin typeface="+mn-ea"/>
              </a:rPr>
              <a:t>는 </a:t>
            </a:r>
            <a:r>
              <a:rPr lang="en-US" altLang="ko-KR" sz="1400" dirty="0">
                <a:latin typeface="+mn-ea"/>
              </a:rPr>
              <a:t>React </a:t>
            </a:r>
            <a:r>
              <a:rPr lang="ko-KR" altLang="en-US" sz="1400" dirty="0">
                <a:latin typeface="+mn-ea"/>
              </a:rPr>
              <a:t>애플리케이션의 </a:t>
            </a:r>
            <a:r>
              <a:rPr lang="ko-KR" altLang="en-US" sz="1400" dirty="0" err="1">
                <a:latin typeface="+mn-ea"/>
              </a:rPr>
              <a:t>진입점으로</a:t>
            </a:r>
            <a:r>
              <a:rPr lang="en-US" altLang="ko-KR" sz="1400" dirty="0">
                <a:latin typeface="+mn-ea"/>
              </a:rPr>
              <a:t>, </a:t>
            </a:r>
            <a:r>
              <a:rPr lang="en-US" altLang="ko-KR" sz="1400" dirty="0" err="1">
                <a:latin typeface="+mn-ea"/>
              </a:rPr>
              <a:t>ReactDOM.render</a:t>
            </a:r>
            <a:r>
              <a:rPr lang="en-US" altLang="ko-KR" sz="1400" dirty="0">
                <a:latin typeface="+mn-ea"/>
              </a:rPr>
              <a:t>() </a:t>
            </a:r>
            <a:r>
              <a:rPr lang="ko-KR" altLang="en-US" sz="1400" dirty="0">
                <a:latin typeface="+mn-ea"/>
              </a:rPr>
              <a:t>또는 </a:t>
            </a:r>
            <a:r>
              <a:rPr lang="en-US" altLang="ko-KR" sz="1400" dirty="0" err="1">
                <a:solidFill>
                  <a:srgbClr val="0000FF"/>
                </a:solidFill>
                <a:latin typeface="+mn-ea"/>
              </a:rPr>
              <a:t>ReactDOM.createRoot</a:t>
            </a:r>
            <a:r>
              <a:rPr lang="en-US" altLang="ko-KR" sz="1400" dirty="0">
                <a:solidFill>
                  <a:srgbClr val="0000FF"/>
                </a:solidFill>
                <a:latin typeface="+mn-ea"/>
              </a:rPr>
              <a:t>().render() </a:t>
            </a:r>
            <a:r>
              <a:rPr lang="en-US" altLang="ko-KR" sz="1400" dirty="0">
                <a:latin typeface="+mn-ea"/>
              </a:rPr>
              <a:t>[</a:t>
            </a:r>
            <a:r>
              <a:rPr lang="en-US" altLang="ko-KR" sz="1400" dirty="0"/>
              <a:t>React 18</a:t>
            </a:r>
            <a:r>
              <a:rPr lang="ko-KR" altLang="en-US" sz="1400" dirty="0"/>
              <a:t>에서 도입</a:t>
            </a:r>
            <a:r>
              <a:rPr lang="en-US" altLang="ko-KR" sz="1400" dirty="0"/>
              <a:t>]</a:t>
            </a:r>
            <a:r>
              <a:rPr lang="ko-KR" altLang="en-US" sz="1400" dirty="0">
                <a:latin typeface="+mn-ea"/>
              </a:rPr>
              <a:t>를 사용하여 </a:t>
            </a:r>
            <a:r>
              <a:rPr lang="en-US" altLang="ko-KR" sz="1400" dirty="0">
                <a:latin typeface="+mn-ea"/>
              </a:rPr>
              <a:t>React </a:t>
            </a:r>
            <a:r>
              <a:rPr lang="ko-KR" altLang="en-US" sz="1400" dirty="0">
                <a:latin typeface="+mn-ea"/>
              </a:rPr>
              <a:t>앱을 </a:t>
            </a:r>
            <a:r>
              <a:rPr lang="en-US" altLang="ko-KR" sz="1400" dirty="0">
                <a:latin typeface="+mn-ea"/>
              </a:rPr>
              <a:t>DOM</a:t>
            </a:r>
            <a:r>
              <a:rPr lang="ko-KR" altLang="en-US" sz="1400" dirty="0">
                <a:latin typeface="+mn-ea"/>
              </a:rPr>
              <a:t>에 연결합니다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+mn-ea"/>
              </a:rPr>
              <a:t>render()</a:t>
            </a:r>
            <a:r>
              <a:rPr lang="ko-KR" altLang="en-US" sz="1400" dirty="0">
                <a:latin typeface="+mn-ea"/>
              </a:rPr>
              <a:t>를 사용해 </a:t>
            </a:r>
            <a:r>
              <a:rPr lang="en-US" altLang="ko-KR" sz="1400" dirty="0">
                <a:latin typeface="+mn-ea"/>
              </a:rPr>
              <a:t>DOM</a:t>
            </a:r>
            <a:r>
              <a:rPr lang="ko-KR" altLang="en-US" sz="1400" dirty="0">
                <a:latin typeface="+mn-ea"/>
              </a:rPr>
              <a:t>의 루트 아래에 자식 컴포넌트를 추가한다</a:t>
            </a:r>
            <a:r>
              <a:rPr lang="en-US" altLang="ko-KR" sz="1400" dirty="0">
                <a:latin typeface="+mn-ea"/>
              </a:rPr>
              <a:t>. ( App </a:t>
            </a:r>
            <a:r>
              <a:rPr lang="ko-KR" altLang="en-US" sz="1400" dirty="0">
                <a:latin typeface="+mn-ea"/>
              </a:rPr>
              <a:t>컴포넌트가 </a:t>
            </a:r>
            <a:r>
              <a:rPr lang="ko-KR" altLang="en-US" sz="1400" dirty="0" err="1">
                <a:latin typeface="+mn-ea"/>
              </a:rPr>
              <a:t>렌더링된다</a:t>
            </a:r>
            <a:r>
              <a:rPr lang="en-US" altLang="ko-KR" sz="1400" dirty="0">
                <a:latin typeface="+mn-ea"/>
              </a:rPr>
              <a:t>.)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334" y="1996087"/>
            <a:ext cx="1602060" cy="20873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8914" y="1069215"/>
            <a:ext cx="2629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localhost:3000</a:t>
            </a:r>
            <a:r>
              <a:rPr lang="ko-KR" altLang="en-US" sz="1400" dirty="0"/>
              <a:t>으로 접속 요청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00067" y="2246627"/>
            <a:ext cx="2629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public </a:t>
            </a:r>
            <a:r>
              <a:rPr lang="ko-KR" altLang="en-US" sz="1400" dirty="0"/>
              <a:t>폴더의 </a:t>
            </a:r>
            <a:r>
              <a:rPr lang="en-US" altLang="ko-KR" sz="1400" dirty="0"/>
              <a:t>Index.html  </a:t>
            </a:r>
            <a:r>
              <a:rPr lang="ko-KR" altLang="en-US" sz="1400" dirty="0"/>
              <a:t>반환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1933303" y="1375954"/>
            <a:ext cx="3993999" cy="348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1902823" y="2231305"/>
            <a:ext cx="4024479" cy="306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97037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052" y="903400"/>
            <a:ext cx="8470821" cy="20213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context</a:t>
            </a:r>
            <a:r>
              <a:rPr lang="ko-KR" altLang="en-US" sz="1800" dirty="0"/>
              <a:t>의 주된 용도는 다양한 레벨에 </a:t>
            </a:r>
            <a:r>
              <a:rPr lang="ko-KR" altLang="en-US" sz="1800" dirty="0" err="1"/>
              <a:t>네스팅된</a:t>
            </a:r>
            <a:r>
              <a:rPr lang="ko-KR" altLang="en-US" sz="1800" dirty="0"/>
              <a:t> 많은 컴포넌트에게 데이터를 전달하는 것입니다</a:t>
            </a:r>
            <a:r>
              <a:rPr lang="en-US" altLang="ko-KR" sz="1800" dirty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/>
              <a:t>context</a:t>
            </a:r>
            <a:r>
              <a:rPr lang="ko-KR" altLang="en-US" sz="1800" dirty="0"/>
              <a:t>를 사용하면 컴포넌트를 재사용하기가 어려워지므로 꼭 필요할 때만 사용해야 합니다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/>
              <a:t>여러 레벨에 걸쳐 </a:t>
            </a:r>
            <a:r>
              <a:rPr lang="en-US" altLang="ko-KR" sz="1800" dirty="0"/>
              <a:t>props </a:t>
            </a:r>
            <a:r>
              <a:rPr lang="ko-KR" altLang="en-US" sz="1800" dirty="0"/>
              <a:t>넘기는 걸 대체하는 데에 </a:t>
            </a:r>
            <a:r>
              <a:rPr lang="en-US" altLang="ko-KR" sz="1800" dirty="0"/>
              <a:t>context</a:t>
            </a:r>
            <a:r>
              <a:rPr lang="ko-KR" altLang="en-US" sz="1800" dirty="0"/>
              <a:t>보다 컴포넌트 합성이 간단한 해결책일 수도 있습니다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직사각형 6"/>
          <p:cNvSpPr/>
          <p:nvPr/>
        </p:nvSpPr>
        <p:spPr>
          <a:xfrm>
            <a:off x="577811" y="2967880"/>
            <a:ext cx="7848133" cy="357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#Link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와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Avatar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컴포넌트에게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user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와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avatarSize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라는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props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를 전달해야 하는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Page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컴포넌트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&lt;</a:t>
            </a:r>
            <a:r>
              <a:rPr lang="en-US" altLang="ko-KR" sz="1600" dirty="0">
                <a:solidFill>
                  <a:srgbClr val="002060"/>
                </a:solidFill>
                <a:latin typeface="+mn-ea"/>
              </a:rPr>
              <a:t>Page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user=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{user}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avatarSize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=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{</a:t>
            </a:r>
            <a:r>
              <a:rPr lang="en-US" altLang="ko-KR" sz="1600" dirty="0" err="1">
                <a:solidFill>
                  <a:srgbClr val="C00000"/>
                </a:solidFill>
                <a:latin typeface="+mn-ea"/>
              </a:rPr>
              <a:t>avatarSize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}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...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그 아래에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...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&lt;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PageLayout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user=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{user}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avatarSize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=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{</a:t>
            </a:r>
            <a:r>
              <a:rPr lang="en-US" altLang="ko-KR" sz="1600" dirty="0" err="1">
                <a:solidFill>
                  <a:srgbClr val="C00000"/>
                </a:solidFill>
                <a:latin typeface="+mn-ea"/>
              </a:rPr>
              <a:t>avatarSize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}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...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그 아래에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...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&lt;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NavigationBar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user=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{user}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avatarSize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=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{</a:t>
            </a:r>
            <a:r>
              <a:rPr lang="en-US" altLang="ko-KR" sz="1600" dirty="0" err="1">
                <a:solidFill>
                  <a:srgbClr val="C00000"/>
                </a:solidFill>
                <a:latin typeface="+mn-ea"/>
              </a:rPr>
              <a:t>avatarSize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}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/&gt;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...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그 아래에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...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&lt;Link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href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=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{</a:t>
            </a:r>
            <a:r>
              <a:rPr lang="en-US" altLang="ko-KR" sz="1600" dirty="0" err="1">
                <a:solidFill>
                  <a:srgbClr val="C00000"/>
                </a:solidFill>
                <a:latin typeface="+mn-ea"/>
              </a:rPr>
              <a:t>user.permalink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}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&lt;Avatar user=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{user}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size=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{</a:t>
            </a:r>
            <a:r>
              <a:rPr lang="en-US" altLang="ko-KR" sz="1600" dirty="0" err="1">
                <a:solidFill>
                  <a:srgbClr val="C00000"/>
                </a:solidFill>
                <a:latin typeface="+mn-ea"/>
              </a:rPr>
              <a:t>avatarSize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}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/&gt;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&lt;/Link&gt;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5147" y="133814"/>
            <a:ext cx="3518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React</a:t>
            </a:r>
            <a:r>
              <a:rPr lang="ko-KR" altLang="en-US" sz="2800" dirty="0"/>
              <a:t>  </a:t>
            </a:r>
            <a:r>
              <a:rPr lang="en-US" altLang="ko-KR" sz="2800" dirty="0"/>
              <a:t>Context API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7996397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직사각형 6"/>
          <p:cNvSpPr/>
          <p:nvPr/>
        </p:nvSpPr>
        <p:spPr>
          <a:xfrm>
            <a:off x="527065" y="1114008"/>
            <a:ext cx="8145711" cy="4355562"/>
          </a:xfrm>
          <a:prstGeom prst="rect">
            <a:avLst/>
          </a:prstGeom>
          <a:solidFill>
            <a:srgbClr val="FFF2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function Page(props)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user = </a:t>
            </a:r>
            <a:r>
              <a:rPr lang="en-US" altLang="ko-KR" sz="1600" dirty="0" err="1">
                <a:solidFill>
                  <a:srgbClr val="C00000"/>
                </a:solidFill>
                <a:latin typeface="+mn-ea"/>
              </a:rPr>
              <a:t>props.user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userLink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= (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&lt;Link 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href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{</a:t>
            </a:r>
            <a:r>
              <a:rPr lang="en-US" altLang="ko-KR" sz="1600" dirty="0" err="1">
                <a:solidFill>
                  <a:srgbClr val="C00000"/>
                </a:solidFill>
                <a:latin typeface="+mn-ea"/>
              </a:rPr>
              <a:t>user.permalink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}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&lt;Avatar  user={user}  size={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props.avatarSize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 /&gt;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&lt;/Link&gt;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return &lt;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PageLayout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userLink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={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userLink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 /&gt;;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이제 이렇게 쓸 수 있습니다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&lt;Page  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user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={user} 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avatarSize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={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avatarSize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 /&gt;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...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그 아래에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...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&lt;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PageLayout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600" dirty="0" err="1">
                <a:solidFill>
                  <a:srgbClr val="C00000"/>
                </a:solidFill>
                <a:latin typeface="+mn-ea"/>
              </a:rPr>
              <a:t>userLink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={...}  /&gt;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...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그 아래에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...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&lt;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NavigationBar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userLink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={...} /&gt;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...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그 아래에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...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{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props.userLink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5147" y="133814"/>
            <a:ext cx="3518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React</a:t>
            </a:r>
            <a:r>
              <a:rPr lang="ko-KR" altLang="en-US" sz="2800" dirty="0"/>
              <a:t>  </a:t>
            </a:r>
            <a:r>
              <a:rPr lang="en-US" altLang="ko-KR" sz="2800" dirty="0"/>
              <a:t>Context API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2705160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8401" y="913845"/>
            <a:ext cx="8487195" cy="378839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 smtClean="0"/>
              <a:t>React.createContext</a:t>
            </a:r>
            <a:r>
              <a:rPr lang="en-US" altLang="ko-KR" sz="1800" dirty="0"/>
              <a:t>()</a:t>
            </a:r>
            <a:r>
              <a:rPr lang="ko-KR" altLang="en-US" sz="1800" dirty="0"/>
              <a:t>로 생성한 </a:t>
            </a:r>
            <a:r>
              <a:rPr lang="en-US" altLang="ko-KR" sz="1800" dirty="0"/>
              <a:t>Context </a:t>
            </a:r>
            <a:r>
              <a:rPr lang="ko-KR" altLang="en-US" sz="1800" dirty="0"/>
              <a:t>객체를 원하는 클래스의 </a:t>
            </a:r>
            <a:r>
              <a:rPr lang="en-US" altLang="ko-KR" sz="1800" dirty="0" err="1"/>
              <a:t>contextType</a:t>
            </a:r>
            <a:r>
              <a:rPr lang="en-US" altLang="ko-KR" sz="1800" dirty="0"/>
              <a:t> </a:t>
            </a:r>
            <a:r>
              <a:rPr lang="ko-KR" altLang="en-US" sz="1800" dirty="0" err="1"/>
              <a:t>프로퍼티로</a:t>
            </a:r>
            <a:r>
              <a:rPr lang="ko-KR" altLang="en-US" sz="1800" dirty="0"/>
              <a:t> 지정할 수 있습니다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/>
              <a:t>defaultValue</a:t>
            </a:r>
            <a:r>
              <a:rPr lang="en-US" altLang="ko-KR" sz="1800" dirty="0"/>
              <a:t> </a:t>
            </a:r>
            <a:r>
              <a:rPr lang="ko-KR" altLang="en-US" sz="1800" dirty="0"/>
              <a:t>매개변수는 트리 안에서 적절한 </a:t>
            </a:r>
            <a:r>
              <a:rPr lang="en-US" altLang="ko-KR" sz="1800" dirty="0"/>
              <a:t>Provider</a:t>
            </a:r>
            <a:r>
              <a:rPr lang="ko-KR" altLang="en-US" sz="1800" dirty="0"/>
              <a:t>를 찾지 못했을 때만 쓰이는 값입니다</a:t>
            </a:r>
            <a:r>
              <a:rPr lang="en-US" altLang="ko-KR" sz="1800" dirty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Context </a:t>
            </a:r>
            <a:r>
              <a:rPr lang="ko-KR" altLang="en-US" sz="1800" dirty="0"/>
              <a:t>오브젝트에 포함된 </a:t>
            </a:r>
            <a:r>
              <a:rPr lang="en-US" altLang="ko-KR" sz="1800" dirty="0"/>
              <a:t>React </a:t>
            </a:r>
            <a:r>
              <a:rPr lang="ko-KR" altLang="en-US" sz="1800" dirty="0"/>
              <a:t>컴포넌트인 </a:t>
            </a:r>
            <a:r>
              <a:rPr lang="en-US" altLang="ko-KR" sz="1800" dirty="0"/>
              <a:t>Provider</a:t>
            </a:r>
            <a:r>
              <a:rPr lang="ko-KR" altLang="en-US" sz="1800" dirty="0"/>
              <a:t>는 </a:t>
            </a:r>
            <a:r>
              <a:rPr lang="en-US" altLang="ko-KR" sz="1800" dirty="0"/>
              <a:t>context</a:t>
            </a:r>
            <a:r>
              <a:rPr lang="ko-KR" altLang="en-US" sz="1800" dirty="0"/>
              <a:t>를 구독하는 컴포넌트들에게 </a:t>
            </a:r>
            <a:r>
              <a:rPr lang="en-US" altLang="ko-KR" sz="1800" dirty="0"/>
              <a:t>context</a:t>
            </a:r>
            <a:r>
              <a:rPr lang="ko-KR" altLang="en-US" sz="1800" dirty="0"/>
              <a:t>의 변화를 알리는 역할을 합니다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/>
              <a:t>Provider </a:t>
            </a:r>
            <a:r>
              <a:rPr lang="ko-KR" altLang="en-US" sz="1800" dirty="0"/>
              <a:t>는 </a:t>
            </a:r>
            <a:r>
              <a:rPr lang="en-US" altLang="ko-KR" sz="1800" dirty="0"/>
              <a:t>value prop</a:t>
            </a:r>
            <a:r>
              <a:rPr lang="ko-KR" altLang="en-US" sz="1800" dirty="0"/>
              <a:t>를 받아서 이 값을 하위에 있는 컴포넌트에게 전달합니다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값을 전달받을 수 있는 컴포넌트의 수에 제한은 없습니다</a:t>
            </a:r>
            <a:r>
              <a:rPr lang="en-US" altLang="ko-KR" sz="1800" dirty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/>
              <a:t>Provider </a:t>
            </a:r>
            <a:r>
              <a:rPr lang="ko-KR" altLang="en-US" sz="1800" dirty="0"/>
              <a:t>하위에 또 다른 </a:t>
            </a:r>
            <a:r>
              <a:rPr lang="en-US" altLang="ko-KR" sz="1800" dirty="0"/>
              <a:t>Provider</a:t>
            </a:r>
            <a:r>
              <a:rPr lang="ko-KR" altLang="en-US" sz="1800" dirty="0"/>
              <a:t>를 배치하는 것도 가능하며</a:t>
            </a:r>
            <a:r>
              <a:rPr lang="en-US" altLang="ko-KR" sz="1800" dirty="0"/>
              <a:t>, </a:t>
            </a:r>
            <a:r>
              <a:rPr lang="ko-KR" altLang="en-US" sz="1800" dirty="0"/>
              <a:t>이 경우 하위 </a:t>
            </a:r>
            <a:r>
              <a:rPr lang="en-US" altLang="ko-KR" sz="1800" dirty="0"/>
              <a:t>Provider</a:t>
            </a:r>
            <a:r>
              <a:rPr lang="ko-KR" altLang="en-US" sz="1800" dirty="0"/>
              <a:t>의 값이 우선시됩니다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/>
              <a:t>Provider </a:t>
            </a:r>
            <a:r>
              <a:rPr lang="ko-KR" altLang="en-US" sz="1800" dirty="0"/>
              <a:t>하위에서 </a:t>
            </a:r>
            <a:r>
              <a:rPr lang="en-US" altLang="ko-KR" sz="1800" dirty="0"/>
              <a:t>context</a:t>
            </a:r>
            <a:r>
              <a:rPr lang="ko-KR" altLang="en-US" sz="1800" dirty="0"/>
              <a:t>를 구독하는 모든 컴포넌트는 </a:t>
            </a:r>
            <a:r>
              <a:rPr lang="en-US" altLang="ko-KR" sz="1800" dirty="0"/>
              <a:t>Provider</a:t>
            </a:r>
            <a:r>
              <a:rPr lang="ko-KR" altLang="en-US" sz="1800" dirty="0"/>
              <a:t>의 </a:t>
            </a:r>
            <a:r>
              <a:rPr lang="en-US" altLang="ko-KR" sz="1800" dirty="0"/>
              <a:t>value prop</a:t>
            </a:r>
            <a:r>
              <a:rPr lang="ko-KR" altLang="en-US" sz="1800" dirty="0"/>
              <a:t>가 바뀔 때마다 다시 </a:t>
            </a:r>
            <a:r>
              <a:rPr lang="ko-KR" altLang="en-US" sz="1800" dirty="0" err="1"/>
              <a:t>렌더링</a:t>
            </a:r>
            <a:r>
              <a:rPr lang="ko-KR" altLang="en-US" sz="1800" dirty="0"/>
              <a:t> 됩니다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/>
              <a:t>context </a:t>
            </a:r>
            <a:r>
              <a:rPr lang="ko-KR" altLang="en-US" sz="1800" dirty="0"/>
              <a:t>값의 바뀌었는지 여부는 </a:t>
            </a:r>
            <a:r>
              <a:rPr lang="en-US" altLang="ko-KR" sz="1800" dirty="0"/>
              <a:t>Object.is</a:t>
            </a:r>
            <a:r>
              <a:rPr lang="ko-KR" altLang="en-US" sz="1800" dirty="0"/>
              <a:t>와 동일한 알고리즘을 사용해 이전 값과 새로운 값을 비교해 측정됩니다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ko-KR" altLang="en-US" sz="1800" dirty="0"/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직사각형 6"/>
          <p:cNvSpPr/>
          <p:nvPr/>
        </p:nvSpPr>
        <p:spPr>
          <a:xfrm>
            <a:off x="729387" y="2154537"/>
            <a:ext cx="7500499" cy="3228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MyContext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React.createContext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defaultValue</a:t>
            </a:r>
            <a:r>
              <a:rPr lang="en-US" altLang="ko-KR" sz="16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1750" y="6120711"/>
            <a:ext cx="7500499" cy="3228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&lt;</a:t>
            </a:r>
            <a:r>
              <a:rPr lang="en-US" altLang="ko-KR" sz="1600" dirty="0" err="1">
                <a:solidFill>
                  <a:schemeClr val="tx1"/>
                </a:solidFill>
              </a:rPr>
              <a:t>MyContext.Provider</a:t>
            </a:r>
            <a:r>
              <a:rPr lang="en-US" altLang="ko-KR" sz="1600" dirty="0">
                <a:solidFill>
                  <a:schemeClr val="tx1"/>
                </a:solidFill>
              </a:rPr>
              <a:t> value={/* </a:t>
            </a:r>
            <a:r>
              <a:rPr lang="ko-KR" altLang="en-US" sz="1600" dirty="0">
                <a:solidFill>
                  <a:schemeClr val="tx1"/>
                </a:solidFill>
              </a:rPr>
              <a:t>어떤 값 *</a:t>
            </a:r>
            <a:r>
              <a:rPr lang="en-US" altLang="ko-KR" sz="1600" dirty="0">
                <a:solidFill>
                  <a:schemeClr val="tx1"/>
                </a:solidFill>
              </a:rPr>
              <a:t>/}&gt;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5147" y="133814"/>
            <a:ext cx="3518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React</a:t>
            </a:r>
            <a:r>
              <a:rPr lang="ko-KR" altLang="en-US" sz="2800" dirty="0"/>
              <a:t>  </a:t>
            </a:r>
            <a:r>
              <a:rPr lang="en-US" altLang="ko-KR" sz="2800" dirty="0"/>
              <a:t>Context API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8211964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0983" y="942278"/>
            <a:ext cx="8529238" cy="378839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 err="1" smtClean="0"/>
              <a:t>React.createContext</a:t>
            </a:r>
            <a:r>
              <a:rPr lang="en-US" altLang="ko-KR" sz="2000" dirty="0"/>
              <a:t>()</a:t>
            </a:r>
            <a:r>
              <a:rPr lang="ko-KR" altLang="en-US" sz="2000" dirty="0"/>
              <a:t>로 생성한 </a:t>
            </a:r>
            <a:r>
              <a:rPr lang="en-US" altLang="ko-KR" sz="2000" dirty="0"/>
              <a:t>Context </a:t>
            </a:r>
            <a:r>
              <a:rPr lang="ko-KR" altLang="en-US" sz="2000" dirty="0"/>
              <a:t>객체를 원하는 클래스의 </a:t>
            </a:r>
            <a:r>
              <a:rPr lang="en-US" altLang="ko-KR" sz="2000" dirty="0" err="1"/>
              <a:t>contextType</a:t>
            </a:r>
            <a:r>
              <a:rPr lang="en-US" altLang="ko-KR" sz="2000" dirty="0"/>
              <a:t> </a:t>
            </a:r>
            <a:r>
              <a:rPr lang="ko-KR" altLang="en-US" sz="2000" dirty="0" err="1"/>
              <a:t>프로퍼티로</a:t>
            </a:r>
            <a:r>
              <a:rPr lang="ko-KR" altLang="en-US" sz="2000" dirty="0"/>
              <a:t> 지정할 수 있습니다</a:t>
            </a:r>
            <a:r>
              <a:rPr lang="en-US" altLang="ko-KR" sz="2000" dirty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/>
              <a:t>클래스 안에서 </a:t>
            </a:r>
            <a:r>
              <a:rPr lang="en-US" altLang="ko-KR" sz="2000" dirty="0" err="1"/>
              <a:t>this.context</a:t>
            </a:r>
            <a:r>
              <a:rPr lang="ko-KR" altLang="en-US" sz="2000" dirty="0"/>
              <a:t>를 이용해 해당 </a:t>
            </a:r>
            <a:r>
              <a:rPr lang="en-US" altLang="ko-KR" sz="2000" dirty="0"/>
              <a:t>Context</a:t>
            </a:r>
            <a:r>
              <a:rPr lang="ko-KR" altLang="en-US" sz="2000" dirty="0"/>
              <a:t>의 가장 가까운 </a:t>
            </a:r>
            <a:r>
              <a:rPr lang="en-US" altLang="ko-KR" sz="2000" dirty="0"/>
              <a:t>Provider</a:t>
            </a:r>
            <a:r>
              <a:rPr lang="ko-KR" altLang="en-US" sz="2000" dirty="0"/>
              <a:t>를 찾아 그 값을 읽을 수 </a:t>
            </a:r>
            <a:r>
              <a:rPr lang="ko-KR" altLang="en-US" sz="2000" dirty="0" err="1"/>
              <a:t>있게됩니다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 값은 </a:t>
            </a:r>
            <a:r>
              <a:rPr lang="en-US" altLang="ko-KR" sz="2000" dirty="0"/>
              <a:t>render</a:t>
            </a:r>
            <a:r>
              <a:rPr lang="ko-KR" altLang="en-US" sz="2000" dirty="0"/>
              <a:t>를 포함한 모든 컴포넌트 생명주기 </a:t>
            </a:r>
            <a:r>
              <a:rPr lang="ko-KR" altLang="en-US" sz="2000" dirty="0" err="1"/>
              <a:t>매서드에서</a:t>
            </a:r>
            <a:r>
              <a:rPr lang="ko-KR" altLang="en-US" sz="2000" dirty="0"/>
              <a:t> 사용할 수 있습니다</a:t>
            </a:r>
            <a:r>
              <a:rPr lang="en-US" altLang="ko-KR" sz="20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000" dirty="0" err="1"/>
              <a:t>Context.Consumer</a:t>
            </a:r>
            <a:r>
              <a:rPr lang="en-US" altLang="ko-KR" sz="2000" dirty="0"/>
              <a:t> : context </a:t>
            </a:r>
            <a:r>
              <a:rPr lang="ko-KR" altLang="en-US" sz="2000" dirty="0"/>
              <a:t>변화를 구독하는 </a:t>
            </a:r>
            <a:r>
              <a:rPr lang="en-US" altLang="ko-KR" sz="2000" dirty="0"/>
              <a:t>React </a:t>
            </a:r>
            <a:r>
              <a:rPr lang="ko-KR" altLang="en-US" sz="2000" dirty="0"/>
              <a:t>컴포넌트입니다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함수 </a:t>
            </a:r>
            <a:r>
              <a:rPr lang="ko-KR" altLang="en-US" sz="2000" dirty="0" err="1"/>
              <a:t>컴포넌트안에서</a:t>
            </a:r>
            <a:r>
              <a:rPr lang="ko-KR" altLang="en-US" sz="2000" dirty="0"/>
              <a:t> </a:t>
            </a:r>
            <a:r>
              <a:rPr lang="en-US" altLang="ko-KR" sz="2000" dirty="0"/>
              <a:t>context</a:t>
            </a:r>
            <a:r>
              <a:rPr lang="ko-KR" altLang="en-US" sz="2000" dirty="0"/>
              <a:t>를 읽기 위해서 쓸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직사각형 6"/>
          <p:cNvSpPr/>
          <p:nvPr/>
        </p:nvSpPr>
        <p:spPr>
          <a:xfrm>
            <a:off x="691716" y="2690648"/>
            <a:ext cx="7721216" cy="18918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class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MyClass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extends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React.Component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static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contextType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MyContext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render()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let value =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this.context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/* context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값을 이용한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렌더링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*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91716" y="4833181"/>
            <a:ext cx="7721216" cy="852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&lt;</a:t>
            </a:r>
            <a:r>
              <a:rPr lang="en-US" altLang="ko-KR" sz="1600" dirty="0" err="1">
                <a:solidFill>
                  <a:schemeClr val="tx1"/>
                </a:solidFill>
              </a:rPr>
              <a:t>MyContext.Consumer</a:t>
            </a:r>
            <a:r>
              <a:rPr lang="en-US" altLang="ko-KR" sz="16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{value =&gt; /* context </a:t>
            </a:r>
            <a:r>
              <a:rPr lang="ko-KR" altLang="en-US" sz="1600" dirty="0">
                <a:solidFill>
                  <a:schemeClr val="tx1"/>
                </a:solidFill>
              </a:rPr>
              <a:t>값을 이용한 </a:t>
            </a:r>
            <a:r>
              <a:rPr lang="ko-KR" altLang="en-US" sz="1600" dirty="0" err="1">
                <a:solidFill>
                  <a:schemeClr val="tx1"/>
                </a:solidFill>
              </a:rPr>
              <a:t>렌더링</a:t>
            </a:r>
            <a:r>
              <a:rPr lang="ko-KR" altLang="en-US" sz="1600" dirty="0">
                <a:solidFill>
                  <a:schemeClr val="tx1"/>
                </a:solidFill>
              </a:rPr>
              <a:t> *</a:t>
            </a:r>
            <a:r>
              <a:rPr lang="en-US" altLang="ko-KR" sz="1600" dirty="0">
                <a:solidFill>
                  <a:schemeClr val="tx1"/>
                </a:solidFill>
              </a:rPr>
              <a:t>/}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&lt;/</a:t>
            </a:r>
            <a:r>
              <a:rPr lang="en-US" altLang="ko-KR" sz="1600" dirty="0" err="1">
                <a:solidFill>
                  <a:schemeClr val="tx1"/>
                </a:solidFill>
              </a:rPr>
              <a:t>MyContext.Consumer</a:t>
            </a:r>
            <a:r>
              <a:rPr lang="en-US" altLang="ko-KR" sz="16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5147" y="133814"/>
            <a:ext cx="3518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React</a:t>
            </a:r>
            <a:r>
              <a:rPr lang="ko-KR" altLang="en-US" sz="2800" dirty="0"/>
              <a:t>  </a:t>
            </a:r>
            <a:r>
              <a:rPr lang="en-US" altLang="ko-KR" sz="2800" dirty="0"/>
              <a:t>Context API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5083071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41" y="1282589"/>
            <a:ext cx="8141118" cy="429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0446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0253" y="879489"/>
            <a:ext cx="8232608" cy="37594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750" dirty="0"/>
              <a:t>React Router</a:t>
            </a:r>
            <a:r>
              <a:rPr lang="ko-KR" altLang="en-US" sz="1750" dirty="0"/>
              <a:t>는 </a:t>
            </a:r>
            <a:r>
              <a:rPr lang="en-US" altLang="ko-KR" sz="1750" dirty="0"/>
              <a:t>SPA</a:t>
            </a:r>
            <a:r>
              <a:rPr lang="ko-KR" altLang="en-US" sz="1750" dirty="0"/>
              <a:t>의 라우팅 문제를 해결하기 위해서 사용되고 있는 네비게이션 라이브러리입</a:t>
            </a:r>
            <a:endParaRPr lang="en-US" altLang="ko-KR" sz="175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750" dirty="0">
                <a:solidFill>
                  <a:srgbClr val="C00000"/>
                </a:solidFill>
              </a:rPr>
              <a:t>react-router-</a:t>
            </a:r>
            <a:r>
              <a:rPr lang="en-US" altLang="ko-KR" sz="1750" dirty="0" err="1">
                <a:solidFill>
                  <a:srgbClr val="C00000"/>
                </a:solidFill>
              </a:rPr>
              <a:t>dom</a:t>
            </a:r>
            <a:r>
              <a:rPr lang="en-US" altLang="ko-KR" sz="1750" dirty="0">
                <a:solidFill>
                  <a:srgbClr val="C00000"/>
                </a:solidFill>
              </a:rPr>
              <a:t> </a:t>
            </a:r>
            <a:r>
              <a:rPr lang="en-US" altLang="ko-KR" sz="1750" dirty="0"/>
              <a:t>: </a:t>
            </a:r>
            <a:r>
              <a:rPr lang="ko-KR" altLang="en-US" sz="1750" dirty="0"/>
              <a:t>브라우저에서 사용되는 </a:t>
            </a:r>
            <a:r>
              <a:rPr lang="ko-KR" altLang="en-US" sz="1750" dirty="0" err="1"/>
              <a:t>리액트</a:t>
            </a:r>
            <a:r>
              <a:rPr lang="ko-KR" altLang="en-US" sz="1750" dirty="0"/>
              <a:t> </a:t>
            </a:r>
            <a:r>
              <a:rPr lang="ko-KR" altLang="en-US" sz="1750" dirty="0" err="1"/>
              <a:t>라우터</a:t>
            </a:r>
            <a:r>
              <a:rPr lang="ko-KR" altLang="en-US" sz="1750" dirty="0"/>
              <a:t> 입니다</a:t>
            </a:r>
            <a:r>
              <a:rPr lang="en-US" altLang="ko-KR" sz="1750" dirty="0"/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750" dirty="0">
                <a:solidFill>
                  <a:srgbClr val="C00000"/>
                </a:solidFill>
              </a:rPr>
              <a:t>cross-</a:t>
            </a:r>
            <a:r>
              <a:rPr lang="en-US" altLang="ko-KR" sz="1750" dirty="0" err="1">
                <a:solidFill>
                  <a:srgbClr val="C00000"/>
                </a:solidFill>
              </a:rPr>
              <a:t>env</a:t>
            </a:r>
            <a:r>
              <a:rPr lang="en-US" altLang="ko-KR" sz="1750" dirty="0"/>
              <a:t> : </a:t>
            </a:r>
            <a:r>
              <a:rPr lang="ko-KR" altLang="en-US" sz="1750" dirty="0"/>
              <a:t>프로젝트에서 </a:t>
            </a:r>
            <a:r>
              <a:rPr lang="en-US" altLang="ko-KR" sz="1750" dirty="0"/>
              <a:t>NODE_PATH </a:t>
            </a:r>
            <a:r>
              <a:rPr lang="ko-KR" altLang="en-US" sz="1750" dirty="0"/>
              <a:t>를 사용하여 절대경로로 파일을 불러오기 위하여 환경 변수를 설정 할 때 운영체제마다 방식이 다르므로 공통적인 방법으로 설정 할 수 있게 해주는 라이브러리입니다</a:t>
            </a:r>
            <a:r>
              <a:rPr lang="en-US" altLang="ko-KR" sz="1750" dirty="0"/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350" dirty="0"/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6" name="직사각형 5"/>
          <p:cNvSpPr/>
          <p:nvPr/>
        </p:nvSpPr>
        <p:spPr>
          <a:xfrm>
            <a:off x="790088" y="3121258"/>
            <a:ext cx="7792773" cy="6633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install react-router-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dom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install cross-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env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--dev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85797B-A27C-4DD9-9DA0-9849829AA955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React 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Router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1567753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85797B-A27C-4DD9-9DA0-9849829AA955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React 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Router</a:t>
            </a:r>
            <a:endParaRPr lang="ko-KR" altLang="en-US" sz="2400" b="1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70841" y="914401"/>
            <a:ext cx="8571009" cy="178842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React Router</a:t>
            </a:r>
            <a:r>
              <a:rPr lang="ko-KR" altLang="en-US" sz="1800" dirty="0">
                <a:latin typeface="+mn-ea"/>
              </a:rPr>
              <a:t>는 </a:t>
            </a:r>
            <a:r>
              <a:rPr lang="en-US" altLang="ko-KR" sz="1800" dirty="0">
                <a:latin typeface="+mn-ea"/>
              </a:rPr>
              <a:t>React </a:t>
            </a:r>
            <a:r>
              <a:rPr lang="ko-KR" altLang="en-US" sz="1800" dirty="0">
                <a:latin typeface="+mn-ea"/>
              </a:rPr>
              <a:t>애플리케이션에서 페이지 간의 네비게이션을 관리할 수 있게 해주는 라이브러리</a:t>
            </a:r>
            <a:r>
              <a:rPr lang="en-US" altLang="ko-KR" sz="1800" dirty="0">
                <a:latin typeface="+mn-e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URL</a:t>
            </a:r>
            <a:r>
              <a:rPr lang="ko-KR" altLang="en-US" sz="1800" dirty="0">
                <a:latin typeface="+mn-ea"/>
              </a:rPr>
              <a:t>에 따라 서로 다른 컴포넌트를 렌더링하거나</a:t>
            </a:r>
            <a:r>
              <a:rPr lang="en-US" altLang="ko-KR" sz="1800" dirty="0">
                <a:latin typeface="+mn-ea"/>
              </a:rPr>
              <a:t>, URL </a:t>
            </a:r>
            <a:r>
              <a:rPr lang="ko-KR" altLang="en-US" sz="1800" dirty="0">
                <a:latin typeface="+mn-ea"/>
              </a:rPr>
              <a:t>변경 시 컴포넌트 상태를 관리  </a:t>
            </a:r>
            <a:endParaRPr lang="en-US" altLang="ko-KR" sz="18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+mn-ea"/>
              </a:rPr>
              <a:t>앱에서 발생하는 라우팅이 </a:t>
            </a:r>
            <a:r>
              <a:rPr lang="en-US" altLang="ko-KR" sz="1800" dirty="0">
                <a:latin typeface="+mn-ea"/>
              </a:rPr>
              <a:t>location</a:t>
            </a:r>
            <a:r>
              <a:rPr lang="ko-KR" altLang="en-US" sz="1800" dirty="0">
                <a:latin typeface="+mn-ea"/>
              </a:rPr>
              <a:t>나 </a:t>
            </a:r>
            <a:r>
              <a:rPr lang="en-US" altLang="ko-KR" sz="1800" dirty="0">
                <a:latin typeface="+mn-ea"/>
              </a:rPr>
              <a:t>history</a:t>
            </a:r>
            <a:r>
              <a:rPr lang="ko-KR" altLang="en-US" sz="1800" dirty="0">
                <a:latin typeface="+mn-ea"/>
              </a:rPr>
              <a:t>와 같은 브라우저 내장 </a:t>
            </a:r>
            <a:r>
              <a:rPr lang="en-US" altLang="ko-KR" sz="1800" dirty="0">
                <a:latin typeface="+mn-ea"/>
              </a:rPr>
              <a:t>API</a:t>
            </a:r>
            <a:r>
              <a:rPr lang="ko-KR" altLang="en-US" sz="1800" dirty="0">
                <a:latin typeface="+mn-ea"/>
              </a:rPr>
              <a:t>와 완벽하게 연동이 됩니다</a:t>
            </a:r>
            <a:r>
              <a:rPr lang="en-US" altLang="ko-KR" sz="1800" dirty="0">
                <a:latin typeface="+mn-ea"/>
              </a:rPr>
              <a:t>.</a:t>
            </a:r>
            <a:endParaRPr lang="ko-KR" altLang="en-US" sz="1800" dirty="0">
              <a:latin typeface="+mn-ea"/>
            </a:endParaRPr>
          </a:p>
          <a:p>
            <a:endParaRPr lang="ko-KR" altLang="en-US" sz="18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690619"/>
              </p:ext>
            </p:extLst>
          </p:nvPr>
        </p:nvGraphicFramePr>
        <p:xfrm>
          <a:off x="698260" y="2702824"/>
          <a:ext cx="8065698" cy="3870960"/>
        </p:xfrm>
        <a:graphic>
          <a:graphicData uri="http://schemas.openxmlformats.org/drawingml/2006/table">
            <a:tbl>
              <a:tblPr/>
              <a:tblGrid>
                <a:gridCol w="1449238">
                  <a:extLst>
                    <a:ext uri="{9D8B030D-6E8A-4147-A177-3AD203B41FA5}">
                      <a16:colId xmlns:a16="http://schemas.microsoft.com/office/drawing/2014/main" val="548912972"/>
                    </a:ext>
                  </a:extLst>
                </a:gridCol>
                <a:gridCol w="6616460">
                  <a:extLst>
                    <a:ext uri="{9D8B030D-6E8A-4147-A177-3AD203B41FA5}">
                      <a16:colId xmlns:a16="http://schemas.microsoft.com/office/drawing/2014/main" val="156209316"/>
                    </a:ext>
                  </a:extLst>
                </a:gridCol>
              </a:tblGrid>
              <a:tr h="202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핵심 컴포넌트</a:t>
                      </a:r>
                      <a:r>
                        <a:rPr lang="en-US" altLang="ko-KR" sz="1600" dirty="0"/>
                        <a:t> 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883441"/>
                  </a:ext>
                </a:extLst>
              </a:tr>
              <a:tr h="202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BrowserRouter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React Router</a:t>
                      </a:r>
                      <a:r>
                        <a:rPr lang="ko-KR" altLang="en-US" sz="1600" dirty="0"/>
                        <a:t>의 최상위 컴포넌트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HTML5 History API</a:t>
                      </a:r>
                      <a:r>
                        <a:rPr lang="ko-KR" altLang="en-US" sz="1600" dirty="0"/>
                        <a:t>를 사용하여 </a:t>
                      </a:r>
                      <a:r>
                        <a:rPr lang="en-US" altLang="ko-KR" sz="1600" dirty="0"/>
                        <a:t>URL</a:t>
                      </a:r>
                      <a:r>
                        <a:rPr lang="ko-KR" altLang="en-US" sz="1600" dirty="0"/>
                        <a:t>을 관리합니다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648156"/>
                  </a:ext>
                </a:extLst>
              </a:tr>
              <a:tr h="202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Route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특정 </a:t>
                      </a:r>
                      <a:r>
                        <a:rPr lang="en-US" altLang="ko-KR" sz="1600" dirty="0"/>
                        <a:t>URL </a:t>
                      </a:r>
                      <a:r>
                        <a:rPr lang="ko-KR" altLang="en-US" sz="1600" dirty="0"/>
                        <a:t>경로에 대해 어떤 컴포넌트를 렌더링할지 정의하는 컴포넌트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rgbClr val="0000FF"/>
                          </a:solidFill>
                        </a:rPr>
                        <a:t>path</a:t>
                      </a:r>
                      <a:r>
                        <a:rPr lang="en-US" altLang="ko-KR" sz="1600" dirty="0"/>
                        <a:t> prop</a:t>
                      </a:r>
                      <a:r>
                        <a:rPr lang="ko-KR" altLang="en-US" sz="1600" dirty="0"/>
                        <a:t>으로 경로를 지정하고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>
                          <a:solidFill>
                            <a:srgbClr val="0000FF"/>
                          </a:solidFill>
                        </a:rPr>
                        <a:t>component</a:t>
                      </a:r>
                      <a:r>
                        <a:rPr lang="en-US" altLang="ko-KR" sz="1600" dirty="0"/>
                        <a:t> prop</a:t>
                      </a:r>
                      <a:r>
                        <a:rPr lang="ko-KR" altLang="en-US" sz="1600" dirty="0"/>
                        <a:t>으로 렌더링할 컴포넌트를 지정합니다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r>
                        <a:rPr lang="en-US" altLang="ko-KR" sz="1600" dirty="0">
                          <a:solidFill>
                            <a:srgbClr val="0000FF"/>
                          </a:solidFill>
                        </a:rPr>
                        <a:t>exact</a:t>
                      </a:r>
                      <a:r>
                        <a:rPr lang="en-US" altLang="ko-KR" sz="1600" dirty="0"/>
                        <a:t> prop</a:t>
                      </a:r>
                      <a:r>
                        <a:rPr lang="ko-KR" altLang="en-US" sz="1600" dirty="0"/>
                        <a:t>을 사용하면 경로가 정확히 일치할 때만 해당 컴포넌트를 렌더링합니다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767413"/>
                  </a:ext>
                </a:extLst>
              </a:tr>
              <a:tr h="2027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Link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페이지 간의 네비게이션을 담당하는 컴포넌트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&lt;a&gt; </a:t>
                      </a:r>
                      <a:r>
                        <a:rPr lang="ko-KR" altLang="en-US" sz="1600" dirty="0"/>
                        <a:t>태그와 비슷하지만 페이지를 새로고침하지 않고 컴포넌트를 변경합니다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to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 prop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을 통해서 이동할 경로를 지정해줍니다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566736"/>
                  </a:ext>
                </a:extLst>
              </a:tr>
              <a:tr h="2027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Switch</a:t>
                      </a:r>
                      <a:endParaRPr lang="ko-KR" altLang="en-US" sz="16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여러 개의 </a:t>
                      </a:r>
                      <a:r>
                        <a:rPr lang="en-US" altLang="ko-KR" sz="1600" dirty="0"/>
                        <a:t>Route</a:t>
                      </a:r>
                      <a:r>
                        <a:rPr lang="ko-KR" altLang="en-US" sz="1600" dirty="0"/>
                        <a:t>를 감싸서 현재 </a:t>
                      </a:r>
                      <a:r>
                        <a:rPr lang="en-US" altLang="ko-KR" sz="1600" dirty="0"/>
                        <a:t>URL</a:t>
                      </a:r>
                      <a:r>
                        <a:rPr lang="ko-KR" altLang="en-US" sz="1600" dirty="0"/>
                        <a:t>과 일치하는 첫 번째 경로를 찾아 해당 컴포넌트를 렌더링합니다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887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21221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85797B-A27C-4DD9-9DA0-9849829AA955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React 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Router</a:t>
            </a:r>
            <a:endParaRPr lang="ko-KR" altLang="en-US" sz="2400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753718"/>
              </p:ext>
            </p:extLst>
          </p:nvPr>
        </p:nvGraphicFramePr>
        <p:xfrm>
          <a:off x="634760" y="1210537"/>
          <a:ext cx="8065698" cy="1737360"/>
        </p:xfrm>
        <a:graphic>
          <a:graphicData uri="http://schemas.openxmlformats.org/drawingml/2006/table">
            <a:tbl>
              <a:tblPr/>
              <a:tblGrid>
                <a:gridCol w="1449238">
                  <a:extLst>
                    <a:ext uri="{9D8B030D-6E8A-4147-A177-3AD203B41FA5}">
                      <a16:colId xmlns:a16="http://schemas.microsoft.com/office/drawing/2014/main" val="548912972"/>
                    </a:ext>
                  </a:extLst>
                </a:gridCol>
                <a:gridCol w="6616460">
                  <a:extLst>
                    <a:ext uri="{9D8B030D-6E8A-4147-A177-3AD203B41FA5}">
                      <a16:colId xmlns:a16="http://schemas.microsoft.com/office/drawing/2014/main" val="156209316"/>
                    </a:ext>
                  </a:extLst>
                </a:gridCol>
              </a:tblGrid>
              <a:tr h="2027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핵심 컴포넌트</a:t>
                      </a:r>
                      <a:r>
                        <a:rPr lang="en-US" altLang="ko-KR" sz="1600" dirty="0"/>
                        <a:t> 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883441"/>
                  </a:ext>
                </a:extLst>
              </a:tr>
              <a:tr h="2027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Router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&lt;Route&gt;</a:t>
                      </a:r>
                      <a:r>
                        <a:rPr lang="ko-KR" altLang="en-US" sz="1600" dirty="0"/>
                        <a:t>와 </a:t>
                      </a:r>
                      <a:r>
                        <a:rPr lang="en-US" altLang="ko-KR" sz="1600" dirty="0"/>
                        <a:t>&lt;Link&gt; </a:t>
                      </a:r>
                      <a:r>
                        <a:rPr lang="ko-KR" altLang="en-US" sz="1600" dirty="0"/>
                        <a:t>컴포넌트가 함께 유기적으로 동작하도록 묶어주는데 사용합니다</a:t>
                      </a:r>
                      <a:r>
                        <a:rPr lang="en-US" altLang="ko-KR" sz="1600" dirty="0"/>
                        <a:t>.</a:t>
                      </a:r>
                      <a:br>
                        <a:rPr lang="en-US" altLang="ko-KR" sz="1600" dirty="0"/>
                      </a:br>
                      <a:r>
                        <a:rPr lang="en-US" altLang="ko-KR" sz="1600" dirty="0"/>
                        <a:t>&lt;Route&gt;</a:t>
                      </a:r>
                      <a:r>
                        <a:rPr lang="ko-KR" altLang="en-US" sz="1600" dirty="0"/>
                        <a:t>와 </a:t>
                      </a:r>
                      <a:r>
                        <a:rPr lang="en-US" altLang="ko-KR" sz="1600" dirty="0"/>
                        <a:t>&lt;Link&gt; </a:t>
                      </a:r>
                      <a:r>
                        <a:rPr lang="ko-KR" altLang="en-US" sz="1600" dirty="0"/>
                        <a:t>컴포넌트는 </a:t>
                      </a:r>
                      <a:r>
                        <a:rPr lang="en-US" altLang="ko-KR" sz="1600" dirty="0"/>
                        <a:t>DOM </a:t>
                      </a:r>
                      <a:r>
                        <a:rPr lang="ko-KR" altLang="en-US" sz="1600" dirty="0"/>
                        <a:t>트리 상에서 항상 </a:t>
                      </a:r>
                      <a:r>
                        <a:rPr lang="en-US" altLang="ko-KR" sz="1600" dirty="0"/>
                        <a:t>&lt;Router&gt;</a:t>
                      </a:r>
                      <a:r>
                        <a:rPr lang="ko-KR" altLang="en-US" sz="1600" dirty="0"/>
                        <a:t>를 공통 상위 컴포넌트로 가져야합니다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887365"/>
                  </a:ext>
                </a:extLst>
              </a:tr>
              <a:tr h="2027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Redirect 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요청 경로를 다른 경로로 </a:t>
                      </a:r>
                      <a:r>
                        <a:rPr lang="ko-KR" altLang="en-US" sz="1600" dirty="0" err="1"/>
                        <a:t>리다이렉션</a:t>
                      </a:r>
                      <a:r>
                        <a:rPr lang="ko-KR" altLang="en-US" sz="1600" dirty="0"/>
                        <a:t> 합니다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589504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30" y="3486708"/>
            <a:ext cx="1832311" cy="27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4018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6" name="직사각형 5"/>
          <p:cNvSpPr/>
          <p:nvPr/>
        </p:nvSpPr>
        <p:spPr>
          <a:xfrm>
            <a:off x="467403" y="982378"/>
            <a:ext cx="7572415" cy="54097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App.js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import React from 'react';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import {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BrowserRouter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as Router, Route, Switch, Link } from 'react-router-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dom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';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페이지 컴포넌트 정의</a:t>
            </a:r>
          </a:p>
          <a:p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Home = () =&gt; &lt;h2&gt;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홈 페이지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&lt;/h2&gt;;</a:t>
            </a:r>
          </a:p>
          <a:p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About = () =&gt; &lt;h2&gt;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어바웃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페이지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&lt;/h2&gt;;</a:t>
            </a:r>
          </a:p>
          <a:p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Contact = () =&gt; &lt;h2&gt;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연락처 페이지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&lt;/h2&gt;;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App = () =&gt;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return (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&lt;Router&gt;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&lt;div&gt;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{/*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네비게이션 링크 *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&lt;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nav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  &lt;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ul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    &lt;li&gt;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      &lt;Link to="/"&gt;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홈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&lt;/Link&gt;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    &lt;/li&gt;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    &lt;li&gt;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      &lt;Link to="/about"&gt;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어바웃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&lt;/Link&gt;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    &lt;/li&gt;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85797B-A27C-4DD9-9DA0-9849829AA955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React 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Router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2617720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6" name="직사각형 5"/>
          <p:cNvSpPr/>
          <p:nvPr/>
        </p:nvSpPr>
        <p:spPr>
          <a:xfrm>
            <a:off x="467403" y="982378"/>
            <a:ext cx="8029615" cy="4789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    &lt;li&gt;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      &lt;Link to="/contact"&gt;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연락처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&lt;/Link&gt;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    &lt;/li&gt;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  &lt;/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ul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&lt;/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nav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{/*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경로에 맞는 컴포넌트 렌더링 *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&lt;Switch&gt;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  &lt;Route path="/" exact component={Home} /&gt;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  &lt;Route path="/about" component={About} /&gt;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  &lt;Route path="/contact" component={Contact} /&gt;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&lt;/Switch&gt;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&lt;/div&gt;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&lt;/Router&gt;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};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export default App;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85797B-A27C-4DD9-9DA0-9849829AA955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React 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Router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35275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2742" y="873624"/>
            <a:ext cx="8232608" cy="12579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1800" dirty="0"/>
              <a:t> </a:t>
            </a:r>
            <a:r>
              <a:rPr lang="en-US" altLang="ko-KR" sz="1800" dirty="0"/>
              <a:t>HTML </a:t>
            </a:r>
            <a:r>
              <a:rPr lang="ko-KR" altLang="en-US" sz="1800" dirty="0"/>
              <a:t>파일에서  </a:t>
            </a:r>
            <a:r>
              <a:rPr lang="en-US" altLang="ko-KR" sz="1800" dirty="0"/>
              <a:t>React</a:t>
            </a:r>
            <a:r>
              <a:rPr lang="ko-KR" altLang="en-US" sz="1800" dirty="0"/>
              <a:t>실행</a:t>
            </a:r>
            <a:r>
              <a:rPr lang="en-US" altLang="ko-KR" sz="1800" dirty="0"/>
              <a:t> </a:t>
            </a:r>
            <a:endParaRPr lang="ko-KR" altLang="en-US" sz="1800" dirty="0"/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6" name="직사각형 5"/>
          <p:cNvSpPr/>
          <p:nvPr/>
        </p:nvSpPr>
        <p:spPr>
          <a:xfrm>
            <a:off x="530352" y="1287379"/>
            <a:ext cx="7984998" cy="52517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&lt;!DOCTYPE html&gt;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&lt;html&gt;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&lt;head&gt;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&lt;script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src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=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hlinkClick r:id="rId3"/>
              </a:rPr>
              <a:t>https://unpkg.com/react@18/umd/react.development.js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crossorigin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&gt;&lt;/script&gt;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&lt;script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src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="https://unpkg.com/react-dom@18/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umd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/react-dom.development.js"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crossorigin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&gt;&lt;/script&gt;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&lt;script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src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="https://unpkg.com/@babel/standalone/babel.min.js"&gt;&lt;/script&gt;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&lt;/head&gt;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&lt;body&gt;</a:t>
            </a: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    &lt;div id="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</a:rPr>
              <a:t>mydiv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"&gt;&lt;/div&gt; 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&lt;!–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루트 요소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: React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애플리케이션의 </a:t>
            </a:r>
            <a:r>
              <a:rPr lang="ko-KR" altLang="en-US" sz="1400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진입점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역할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--&gt;</a:t>
            </a: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&lt;script type="text/babel"&gt;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function Hello()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return &lt;h1&gt;Hello World!&lt;/h1&gt;;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}</a:t>
            </a: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</a:rPr>
              <a:t>const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 container = 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</a:rPr>
              <a:t>document.getElementById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('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</a:rPr>
              <a:t>mydiv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');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      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</a:rPr>
              <a:t>const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 root = 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</a:rPr>
              <a:t>ReactDOM.createRoot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(container);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      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</a:rPr>
              <a:t>root.render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(&lt;Hello /&gt;)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&lt;/script&gt;</a:t>
            </a: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&lt;/body&gt;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&lt;/html&gt;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9AFF8-86F9-401E-8438-722CC719BAC1}"/>
              </a:ext>
            </a:extLst>
          </p:cNvPr>
          <p:cNvSpPr txBox="1"/>
          <p:nvPr/>
        </p:nvSpPr>
        <p:spPr>
          <a:xfrm>
            <a:off x="164515" y="143864"/>
            <a:ext cx="7248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React</a:t>
            </a:r>
            <a:r>
              <a:rPr lang="ko-KR" altLang="en-US" sz="2800" dirty="0"/>
              <a:t> 개발 환경 구성</a:t>
            </a:r>
          </a:p>
        </p:txBody>
      </p:sp>
    </p:spTree>
    <p:extLst>
      <p:ext uri="{BB962C8B-B14F-4D97-AF65-F5344CB8AC3E}">
        <p14:creationId xmlns:p14="http://schemas.microsoft.com/office/powerpoint/2010/main" val="150649795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4515" y="834697"/>
            <a:ext cx="8417761" cy="47038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800" dirty="0"/>
              <a:t> </a:t>
            </a:r>
            <a:r>
              <a:rPr lang="en-US" altLang="ko-KR" sz="1800" dirty="0"/>
              <a:t>Router </a:t>
            </a:r>
            <a:r>
              <a:rPr lang="ko-KR" altLang="en-US" sz="1800" dirty="0"/>
              <a:t>프로젝트 초기화 및 구조 설정</a:t>
            </a:r>
            <a:endParaRPr lang="en-US" altLang="ko-KR" sz="18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/>
              <a:t>파일 제거 </a:t>
            </a:r>
            <a:r>
              <a:rPr lang="en-US" altLang="ko-KR" sz="1800" dirty="0"/>
              <a:t>:  </a:t>
            </a:r>
            <a:r>
              <a:rPr lang="en-US" altLang="ko-KR" sz="1800" dirty="0" err="1"/>
              <a:t>src</a:t>
            </a:r>
            <a:r>
              <a:rPr lang="en-US" altLang="ko-KR" sz="1800" dirty="0"/>
              <a:t>/App.js , </a:t>
            </a:r>
            <a:r>
              <a:rPr lang="en-US" altLang="ko-KR" sz="1800" dirty="0" err="1"/>
              <a:t>src</a:t>
            </a:r>
            <a:r>
              <a:rPr lang="en-US" altLang="ko-KR" sz="1800" dirty="0"/>
              <a:t>/App.css,  </a:t>
            </a:r>
            <a:r>
              <a:rPr lang="en-US" altLang="ko-KR" sz="1800" dirty="0" err="1"/>
              <a:t>src</a:t>
            </a:r>
            <a:r>
              <a:rPr lang="en-US" altLang="ko-KR" sz="1800" dirty="0"/>
              <a:t>/App.test.js, </a:t>
            </a:r>
            <a:r>
              <a:rPr lang="en-US" altLang="ko-KR" sz="1800" dirty="0" err="1"/>
              <a:t>src</a:t>
            </a:r>
            <a:r>
              <a:rPr lang="en-US" altLang="ko-KR" sz="1800" dirty="0"/>
              <a:t>/</a:t>
            </a:r>
            <a:r>
              <a:rPr lang="en-US" altLang="ko-KR" sz="1800" dirty="0" err="1"/>
              <a:t>logo.svg</a:t>
            </a:r>
            <a:endParaRPr lang="en-US" altLang="ko-KR" sz="18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err="1"/>
              <a:t>디렉토리</a:t>
            </a:r>
            <a:r>
              <a:rPr lang="ko-KR" altLang="en-US" sz="1800" dirty="0"/>
              <a:t> 생성 </a:t>
            </a:r>
            <a:r>
              <a:rPr lang="en-US" altLang="ko-KR" sz="1800" dirty="0"/>
              <a:t>: </a:t>
            </a:r>
            <a:br>
              <a:rPr lang="en-US" altLang="ko-KR" sz="1800" dirty="0"/>
            </a:br>
            <a:r>
              <a:rPr lang="en-US" altLang="ko-KR" sz="1800" dirty="0" err="1">
                <a:solidFill>
                  <a:srgbClr val="C00000"/>
                </a:solidFill>
              </a:rPr>
              <a:t>src</a:t>
            </a:r>
            <a:r>
              <a:rPr lang="en-US" altLang="ko-KR" sz="1800" dirty="0">
                <a:solidFill>
                  <a:srgbClr val="C00000"/>
                </a:solidFill>
              </a:rPr>
              <a:t>/components </a:t>
            </a:r>
            <a:r>
              <a:rPr lang="en-US" altLang="ko-KR" sz="1800" dirty="0"/>
              <a:t>: </a:t>
            </a:r>
            <a:r>
              <a:rPr lang="ko-KR" altLang="en-US" sz="1800" dirty="0"/>
              <a:t>컴포넌트들이 위치하는 디렉토리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err="1">
                <a:solidFill>
                  <a:srgbClr val="C00000"/>
                </a:solidFill>
              </a:rPr>
              <a:t>src</a:t>
            </a:r>
            <a:r>
              <a:rPr lang="en-US" altLang="ko-KR" sz="1800" dirty="0">
                <a:solidFill>
                  <a:srgbClr val="C00000"/>
                </a:solidFill>
              </a:rPr>
              <a:t>/pages</a:t>
            </a:r>
            <a:r>
              <a:rPr lang="en-US" altLang="ko-KR" sz="1800" dirty="0"/>
              <a:t> : </a:t>
            </a:r>
            <a:r>
              <a:rPr lang="ko-KR" altLang="en-US" sz="1800" dirty="0"/>
              <a:t>각 </a:t>
            </a:r>
            <a:r>
              <a:rPr lang="ko-KR" altLang="en-US" sz="1800" dirty="0" err="1"/>
              <a:t>라우트들이</a:t>
            </a:r>
            <a:r>
              <a:rPr lang="ko-KR" altLang="en-US" sz="1800" dirty="0"/>
              <a:t> 위치하는 디렉토리 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err="1">
                <a:solidFill>
                  <a:srgbClr val="C00000"/>
                </a:solidFill>
              </a:rPr>
              <a:t>src</a:t>
            </a:r>
            <a:r>
              <a:rPr lang="en-US" altLang="ko-KR" sz="1800" dirty="0">
                <a:solidFill>
                  <a:srgbClr val="C00000"/>
                </a:solidFill>
              </a:rPr>
              <a:t>/client</a:t>
            </a:r>
            <a:r>
              <a:rPr lang="en-US" altLang="ko-KR" sz="1800" dirty="0"/>
              <a:t> : </a:t>
            </a:r>
            <a:r>
              <a:rPr lang="ko-KR" altLang="en-US" sz="1800" dirty="0"/>
              <a:t>브라우저 측에서 사용할 최상위 컴포넌트가 위치하는 디렉토리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                    </a:t>
            </a:r>
            <a:r>
              <a:rPr lang="ko-KR" altLang="en-US" sz="1800" dirty="0"/>
              <a:t>여기서 라우터를 설정합니다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(</a:t>
            </a:r>
            <a:r>
              <a:rPr lang="ko-KR" altLang="en-US" sz="1800" dirty="0"/>
              <a:t>서버사이드 </a:t>
            </a:r>
            <a:r>
              <a:rPr lang="ko-KR" altLang="en-US" sz="1800" dirty="0" err="1"/>
              <a:t>렌더링을</a:t>
            </a:r>
            <a:r>
              <a:rPr lang="ko-KR" altLang="en-US" sz="1800" dirty="0"/>
              <a:t> 할 때에는 서버 전용 </a:t>
            </a:r>
            <a:r>
              <a:rPr lang="ko-KR" altLang="en-US" sz="1800" dirty="0" err="1"/>
              <a:t>라우터를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써야합니다</a:t>
            </a:r>
            <a:r>
              <a:rPr lang="en-US" altLang="ko-KR" sz="1800" dirty="0"/>
              <a:t>.)</a:t>
            </a:r>
            <a:br>
              <a:rPr lang="en-US" altLang="ko-KR" sz="1800" dirty="0"/>
            </a:br>
            <a:r>
              <a:rPr lang="en-US" altLang="ko-KR" sz="1800" dirty="0" err="1">
                <a:solidFill>
                  <a:srgbClr val="C00000"/>
                </a:solidFill>
              </a:rPr>
              <a:t>src</a:t>
            </a:r>
            <a:r>
              <a:rPr lang="en-US" altLang="ko-KR" sz="1800" dirty="0">
                <a:solidFill>
                  <a:srgbClr val="C00000"/>
                </a:solidFill>
              </a:rPr>
              <a:t>/server</a:t>
            </a:r>
            <a:r>
              <a:rPr lang="en-US" altLang="ko-KR" sz="1800" dirty="0"/>
              <a:t> : </a:t>
            </a:r>
            <a:r>
              <a:rPr lang="ko-KR" altLang="en-US" sz="1800" dirty="0" err="1"/>
              <a:t>서버측에서</a:t>
            </a:r>
            <a:r>
              <a:rPr lang="ko-KR" altLang="en-US" sz="1800" dirty="0"/>
              <a:t> 사용 할 </a:t>
            </a:r>
            <a:r>
              <a:rPr lang="ko-KR" altLang="en-US" sz="1800" dirty="0" err="1"/>
              <a:t>리액트</a:t>
            </a:r>
            <a:r>
              <a:rPr lang="ko-KR" altLang="en-US" sz="1800" dirty="0"/>
              <a:t> 관련 코드를 저장하는 위치 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err="1">
                <a:solidFill>
                  <a:srgbClr val="C00000"/>
                </a:solidFill>
              </a:rPr>
              <a:t>src</a:t>
            </a:r>
            <a:r>
              <a:rPr lang="en-US" altLang="ko-KR" sz="1800" dirty="0">
                <a:solidFill>
                  <a:srgbClr val="C00000"/>
                </a:solidFill>
              </a:rPr>
              <a:t>/shared</a:t>
            </a:r>
            <a:r>
              <a:rPr lang="en-US" altLang="ko-KR" sz="1800" dirty="0"/>
              <a:t> : </a:t>
            </a:r>
            <a:r>
              <a:rPr lang="ko-KR" altLang="en-US" sz="1800" dirty="0"/>
              <a:t>서버와 클라이언트에서 공용으로 사용되는 컴포넌트 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                        App.js </a:t>
            </a:r>
            <a:r>
              <a:rPr lang="ko-KR" altLang="en-US" sz="1800" dirty="0"/>
              <a:t> 저장 위치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 err="1">
                <a:solidFill>
                  <a:srgbClr val="C00000"/>
                </a:solidFill>
              </a:rPr>
              <a:t>src</a:t>
            </a:r>
            <a:r>
              <a:rPr lang="en-US" altLang="ko-KR" sz="1800" dirty="0">
                <a:solidFill>
                  <a:srgbClr val="C00000"/>
                </a:solidFill>
              </a:rPr>
              <a:t>/lib</a:t>
            </a:r>
            <a:r>
              <a:rPr lang="en-US" altLang="ko-KR" sz="1800" dirty="0"/>
              <a:t> : </a:t>
            </a:r>
            <a:r>
              <a:rPr lang="ko-KR" altLang="en-US" sz="1800" dirty="0"/>
              <a:t>나중에 웹 연동을 구현 할 때 사용 할 </a:t>
            </a:r>
            <a:r>
              <a:rPr lang="en-US" altLang="ko-KR" sz="1800" dirty="0"/>
              <a:t>API</a:t>
            </a:r>
            <a:r>
              <a:rPr lang="ko-KR" altLang="en-US" sz="1800" dirty="0"/>
              <a:t>와 </a:t>
            </a:r>
            <a:r>
              <a:rPr lang="ko-KR" altLang="en-US" sz="1800" dirty="0" err="1"/>
              <a:t>코드스플리팅</a:t>
            </a:r>
            <a:r>
              <a:rPr lang="ko-KR" altLang="en-US" sz="1800" dirty="0"/>
              <a:t> 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/>
              <a:t>          </a:t>
            </a:r>
            <a:r>
              <a:rPr lang="ko-KR" altLang="en-US" sz="1800" dirty="0"/>
              <a:t>할 때 필요한 코드가 저장되는 위치</a:t>
            </a:r>
            <a:endParaRPr lang="en-US" altLang="ko-KR" sz="1800" dirty="0"/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469" y="4612975"/>
            <a:ext cx="2680138" cy="20716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85797B-A27C-4DD9-9DA0-9849829AA955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React 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Router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2055313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8643" y="898675"/>
            <a:ext cx="8232608" cy="37594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solidFill>
                  <a:srgbClr val="C00000"/>
                </a:solidFill>
                <a:latin typeface="+mn-ea"/>
              </a:rPr>
              <a:t>NODE_ENV 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설정 </a:t>
            </a:r>
            <a:r>
              <a:rPr lang="en-US" altLang="ko-KR" sz="1800" dirty="0">
                <a:latin typeface="+mn-ea"/>
              </a:rPr>
              <a:t>- </a:t>
            </a:r>
            <a:r>
              <a:rPr lang="en-US" altLang="ko-KR" sz="1800" dirty="0" err="1">
                <a:latin typeface="+mn-ea"/>
              </a:rPr>
              <a:t>package.json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파일의 </a:t>
            </a:r>
            <a:r>
              <a:rPr lang="en-US" altLang="ko-KR" sz="1800" dirty="0">
                <a:latin typeface="+mn-ea"/>
              </a:rPr>
              <a:t>script </a:t>
            </a:r>
            <a:r>
              <a:rPr lang="ko-KR" altLang="en-US" sz="1800" dirty="0">
                <a:latin typeface="+mn-ea"/>
              </a:rPr>
              <a:t>부분을  수정</a:t>
            </a:r>
            <a:endParaRPr lang="en-US" altLang="ko-KR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6" name="직사각형 5"/>
          <p:cNvSpPr/>
          <p:nvPr/>
        </p:nvSpPr>
        <p:spPr>
          <a:xfrm>
            <a:off x="780730" y="1413525"/>
            <a:ext cx="7627545" cy="15819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"scripts":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"start": "cross-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env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NODE_PATH=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src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react-scripts start",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"build": "cross-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env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NODE_PATH=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src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react-scripts build",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"test": "react-scripts test --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env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=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jsdom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",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"eject": "react-scripts eject"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5797B-A27C-4DD9-9DA0-9849829AA955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React 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Router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7521918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6" name="직사각형 5"/>
          <p:cNvSpPr/>
          <p:nvPr/>
        </p:nvSpPr>
        <p:spPr>
          <a:xfrm>
            <a:off x="406615" y="937533"/>
            <a:ext cx="5783978" cy="30774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/*  App.js */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import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React, { Component } from 'react';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class App extends Component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render()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return (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    &lt;div&gt;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        Hello React-Router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    &lt;/div&gt;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export default App;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57903" y="3186626"/>
            <a:ext cx="5360276" cy="3203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/* 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src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/client/Root.js  */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import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React from 'react';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import {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BrowserRouter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} from 'react-router-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dom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';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import App from 'shared/App';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Root = () =&gt; (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&lt;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BrowserRouter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&lt;App/&gt;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&lt;/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BrowserRouter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export default Root;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85797B-A27C-4DD9-9DA0-9849829AA955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React 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Router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3906010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6" name="직사각형 5"/>
          <p:cNvSpPr/>
          <p:nvPr/>
        </p:nvSpPr>
        <p:spPr>
          <a:xfrm>
            <a:off x="529759" y="1231418"/>
            <a:ext cx="7985592" cy="2255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/*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src</a:t>
            </a:r>
            <a:r>
              <a:rPr lang="en-US" altLang="ko-KR" sz="1600" dirty="0" smtClean="0">
                <a:solidFill>
                  <a:schemeClr val="tx1"/>
                </a:solidFill>
              </a:rPr>
              <a:t>/index.js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*/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import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React from 'react';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ReactDOM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from 'react-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dom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';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import Root from './client/Root';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import * as </a:t>
            </a:r>
            <a:r>
              <a:rPr lang="en-US" altLang="ko-KR" sz="1600" dirty="0" err="1">
                <a:solidFill>
                  <a:srgbClr val="C00000"/>
                </a:solidFill>
                <a:latin typeface="+mn-ea"/>
              </a:rPr>
              <a:t>serviceWorker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 from './</a:t>
            </a:r>
            <a:r>
              <a:rPr lang="en-US" altLang="ko-KR" sz="1600" dirty="0" err="1">
                <a:solidFill>
                  <a:srgbClr val="C00000"/>
                </a:solidFill>
                <a:latin typeface="+mn-ea"/>
              </a:rPr>
              <a:t>serviceWorker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';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import './index.css';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ReactDOM.render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(&lt;Root /&gt;,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document.getElementById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('root'));</a:t>
            </a:r>
          </a:p>
          <a:p>
            <a:r>
              <a:rPr lang="en-US" altLang="ko-KR" sz="1600" dirty="0" err="1">
                <a:solidFill>
                  <a:srgbClr val="C00000"/>
                </a:solidFill>
                <a:latin typeface="+mn-ea"/>
              </a:rPr>
              <a:t>serviceWorker.unregister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();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59" y="3820687"/>
            <a:ext cx="3327676" cy="7933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5901" y="4948019"/>
            <a:ext cx="8224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600" dirty="0"/>
              <a:t>service </a:t>
            </a:r>
            <a:r>
              <a:rPr lang="en-US" altLang="ko-KR" sz="1600" dirty="0" smtClean="0"/>
              <a:t>worker : 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네트웍이 느리거나 오프라인인 상태에서도 온라인 </a:t>
            </a:r>
            <a:r>
              <a:rPr lang="ko-KR" altLang="en-US" sz="1600" dirty="0" err="1"/>
              <a:t>인것</a:t>
            </a:r>
            <a:r>
              <a:rPr lang="ko-KR" altLang="en-US" sz="1600" dirty="0"/>
              <a:t> 처럼 리소스들을 </a:t>
            </a:r>
            <a:r>
              <a:rPr lang="ko-KR" altLang="en-US" sz="1600" dirty="0" err="1"/>
              <a:t>캐싱해서</a:t>
            </a:r>
            <a:r>
              <a:rPr lang="ko-KR" altLang="en-US" sz="1600" dirty="0"/>
              <a:t> 보여주는 모듈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85797B-A27C-4DD9-9DA0-9849829AA955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React 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Router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0431077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352" y="941892"/>
            <a:ext cx="8607972" cy="8936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750" dirty="0" smtClean="0">
                <a:latin typeface="+mn-ea"/>
              </a:rPr>
              <a:t>query-string </a:t>
            </a:r>
            <a:r>
              <a:rPr lang="ko-KR" altLang="en-US" sz="1750" dirty="0">
                <a:latin typeface="+mn-ea"/>
              </a:rPr>
              <a:t>라이브러리는 </a:t>
            </a:r>
            <a:r>
              <a:rPr lang="en-US" altLang="ko-KR" sz="1750" dirty="0">
                <a:latin typeface="+mn-ea"/>
              </a:rPr>
              <a:t>URL </a:t>
            </a:r>
            <a:r>
              <a:rPr lang="ko-KR" altLang="en-US" sz="1750" dirty="0">
                <a:latin typeface="+mn-ea"/>
              </a:rPr>
              <a:t>쿼리를 해석해서 객체로 만들어주는 기능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750" dirty="0">
                <a:latin typeface="+mn-ea"/>
              </a:rPr>
              <a:t>URL </a:t>
            </a:r>
            <a:r>
              <a:rPr lang="ko-KR" altLang="en-US" sz="1750" dirty="0">
                <a:latin typeface="+mn-ea"/>
              </a:rPr>
              <a:t>의 </a:t>
            </a:r>
            <a:r>
              <a:rPr lang="en-US" altLang="ko-KR" sz="1750" dirty="0" err="1">
                <a:latin typeface="+mn-ea"/>
              </a:rPr>
              <a:t>params</a:t>
            </a:r>
            <a:r>
              <a:rPr lang="en-US" altLang="ko-KR" sz="1750" dirty="0">
                <a:latin typeface="+mn-ea"/>
              </a:rPr>
              <a:t> </a:t>
            </a:r>
            <a:r>
              <a:rPr lang="ko-KR" altLang="en-US" sz="1750" dirty="0">
                <a:latin typeface="+mn-ea"/>
              </a:rPr>
              <a:t>를 설정 할 때에는 </a:t>
            </a:r>
            <a:r>
              <a:rPr lang="en-US" altLang="ko-KR" sz="1750" dirty="0">
                <a:latin typeface="+mn-ea"/>
              </a:rPr>
              <a:t>:foo </a:t>
            </a:r>
            <a:r>
              <a:rPr lang="ko-KR" altLang="en-US" sz="1750" dirty="0">
                <a:latin typeface="+mn-ea"/>
              </a:rPr>
              <a:t>의 형식으로 설정합니다</a:t>
            </a:r>
            <a:endParaRPr lang="en-US" altLang="ko-KR" sz="175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6" name="직사각형 5"/>
          <p:cNvSpPr/>
          <p:nvPr/>
        </p:nvSpPr>
        <p:spPr>
          <a:xfrm>
            <a:off x="702932" y="1964870"/>
            <a:ext cx="3627330" cy="37521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/*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src</a:t>
            </a:r>
            <a:r>
              <a:rPr lang="en-US" altLang="ko-KR" sz="1600" dirty="0" smtClean="0">
                <a:solidFill>
                  <a:schemeClr val="tx1"/>
                </a:solidFill>
              </a:rPr>
              <a:t>/pages/Home.js  */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import </a:t>
            </a:r>
            <a:r>
              <a:rPr lang="en-US" altLang="ko-KR" sz="1600" dirty="0">
                <a:solidFill>
                  <a:schemeClr val="tx1"/>
                </a:solidFill>
              </a:rPr>
              <a:t>React from 'react';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</a:rPr>
              <a:t> Home = () =&gt;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return (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&lt;div&gt;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&lt;h2&gt;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    </a:t>
            </a:r>
            <a:r>
              <a:rPr lang="ko-KR" altLang="en-US" sz="1600" dirty="0">
                <a:solidFill>
                  <a:schemeClr val="tx1"/>
                </a:solidFill>
              </a:rPr>
              <a:t>홈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            </a:t>
            </a:r>
            <a:r>
              <a:rPr lang="en-US" altLang="ko-KR" sz="1600" dirty="0">
                <a:solidFill>
                  <a:schemeClr val="tx1"/>
                </a:solidFill>
              </a:rPr>
              <a:t>&lt;/h2&gt;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&lt;/div&gt;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};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export default Home;</a:t>
            </a:r>
            <a:endParaRPr lang="en-US" altLang="ko-KR" sz="1600" dirty="0">
              <a:solidFill>
                <a:srgbClr val="C0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34759" y="1964871"/>
            <a:ext cx="3962400" cy="37521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/* 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src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/pages/About.js */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import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React from 'react';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import </a:t>
            </a:r>
            <a:r>
              <a:rPr lang="en-US" altLang="ko-KR" sz="1600" dirty="0" err="1">
                <a:solidFill>
                  <a:srgbClr val="C00000"/>
                </a:solidFill>
                <a:latin typeface="+mn-ea"/>
              </a:rPr>
              <a:t>queryString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 from 'query-string';</a:t>
            </a:r>
          </a:p>
          <a:p>
            <a:r>
              <a:rPr lang="en-US" altLang="ko-KR" sz="1600" dirty="0" err="1">
                <a:solidFill>
                  <a:srgbClr val="C00000"/>
                </a:solidFill>
                <a:latin typeface="+mn-ea"/>
              </a:rPr>
              <a:t>const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 About = ({location, match}) =&gt;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query =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queryString.parse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location.search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console.log(query);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return (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&lt;div&gt;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    &lt;h2&gt;About 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{match.params.name}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&lt;/h2&gt;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&lt;/div&gt;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export default About;</a:t>
            </a:r>
            <a:endParaRPr lang="en-US" altLang="ko-KR" sz="16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85797B-A27C-4DD9-9DA0-9849829AA955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React 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Router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6739026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0917" y="1066432"/>
            <a:ext cx="6988876" cy="45404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/*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라우트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설정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: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src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/shared/App.js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*/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import React, { Component } from 'react';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import { Home, About } from 'pages';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import { Route, Switch } from 'react-router-</a:t>
            </a:r>
            <a:r>
              <a:rPr lang="en-US" altLang="ko-KR" sz="1600" dirty="0" err="1" smtClean="0">
                <a:solidFill>
                  <a:schemeClr val="tx1"/>
                </a:solidFill>
                <a:latin typeface="+mn-ea"/>
              </a:rPr>
              <a:t>dom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';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class App extends Component {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   render() {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       return (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           &lt;div&gt;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               &lt;Route exact path="/" component={Home}/&gt;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               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&lt;Switch&gt;</a:t>
            </a:r>
          </a:p>
          <a:p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                    &lt;Route path="/about/:name" component={About}/&gt;</a:t>
            </a:r>
          </a:p>
          <a:p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                    &lt;Route path="/about" component={About}/&gt;</a:t>
            </a:r>
          </a:p>
          <a:p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                &lt;/Switch&gt;            </a:t>
            </a:r>
          </a:p>
          <a:p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	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&lt;/div&gt;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       );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   }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}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export default App;</a:t>
            </a:r>
            <a:endParaRPr lang="en-US" altLang="ko-KR" sz="16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51" y="1038569"/>
            <a:ext cx="2563849" cy="8572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083" y="2070314"/>
            <a:ext cx="2535274" cy="94482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195" y="4475625"/>
            <a:ext cx="2564606" cy="70831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0083" y="5526925"/>
            <a:ext cx="2611718" cy="10763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85797B-A27C-4DD9-9DA0-9849829AA955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React 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Router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6952575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0987" y="925122"/>
            <a:ext cx="8335053" cy="898244"/>
          </a:xfrm>
        </p:spPr>
        <p:txBody>
          <a:bodyPr>
            <a:noAutofit/>
          </a:bodyPr>
          <a:lstStyle/>
          <a:p>
            <a:pPr marL="100013" indent="-214313"/>
            <a:r>
              <a:rPr lang="ko-KR" altLang="en-US" sz="1800" dirty="0" err="1" smtClean="0"/>
              <a:t>리액트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라우터에 있는 </a:t>
            </a:r>
            <a:r>
              <a:rPr lang="en-US" altLang="ko-KR" sz="1800" dirty="0"/>
              <a:t>Link </a:t>
            </a:r>
            <a:r>
              <a:rPr lang="ko-KR" altLang="en-US" sz="1800" dirty="0"/>
              <a:t>컴포넌트를 사용하면 페이지를 새로 불러오는걸 막고</a:t>
            </a:r>
            <a:r>
              <a:rPr lang="en-US" altLang="ko-KR" sz="1800" dirty="0"/>
              <a:t>, </a:t>
            </a:r>
            <a:r>
              <a:rPr lang="ko-KR" altLang="en-US" sz="1800" dirty="0"/>
              <a:t>원하는 </a:t>
            </a:r>
            <a:r>
              <a:rPr lang="ko-KR" altLang="en-US" sz="1800" dirty="0" err="1"/>
              <a:t>라우트로</a:t>
            </a:r>
            <a:r>
              <a:rPr lang="ko-KR" altLang="en-US" sz="1800" dirty="0"/>
              <a:t> 화면 전환을 해줍니다</a:t>
            </a:r>
            <a:r>
              <a:rPr lang="en-US" altLang="ko-KR" sz="1800" dirty="0"/>
              <a:t>.</a:t>
            </a:r>
          </a:p>
          <a:p>
            <a:pPr marL="100013" indent="-214313"/>
            <a:r>
              <a:rPr lang="ko-KR" altLang="en-US" sz="1800" dirty="0"/>
              <a:t>컴포넌트에 전달되는 </a:t>
            </a:r>
            <a:r>
              <a:rPr lang="en-US" altLang="ko-KR" sz="1800" dirty="0"/>
              <a:t>props </a:t>
            </a:r>
            <a:r>
              <a:rPr lang="ko-KR" altLang="en-US" sz="1800" dirty="0"/>
              <a:t>들은 컴포넌트 내부의 </a:t>
            </a:r>
            <a:r>
              <a:rPr lang="en-US" altLang="ko-KR" sz="1800" dirty="0"/>
              <a:t>DOM </a:t>
            </a:r>
            <a:r>
              <a:rPr lang="ko-KR" altLang="en-US" sz="1800" dirty="0"/>
              <a:t>에도 전달이 되므로</a:t>
            </a:r>
            <a:r>
              <a:rPr lang="en-US" altLang="ko-KR" sz="1800" dirty="0"/>
              <a:t>, </a:t>
            </a:r>
            <a:r>
              <a:rPr lang="ko-KR" altLang="en-US" sz="1800" dirty="0"/>
              <a:t>일반 </a:t>
            </a:r>
            <a:r>
              <a:rPr lang="en-US" altLang="ko-KR" sz="1800" dirty="0"/>
              <a:t>DOM </a:t>
            </a:r>
            <a:r>
              <a:rPr lang="ko-KR" altLang="en-US" sz="1800" dirty="0" err="1"/>
              <a:t>엘리먼트에</a:t>
            </a:r>
            <a:r>
              <a:rPr lang="ko-KR" altLang="en-US" sz="1800" dirty="0"/>
              <a:t> 설정 하는 것 처럼 </a:t>
            </a:r>
            <a:r>
              <a:rPr lang="en-US" altLang="ko-KR" sz="1800" dirty="0" err="1"/>
              <a:t>className</a:t>
            </a:r>
            <a:r>
              <a:rPr lang="en-US" altLang="ko-KR" sz="1800" dirty="0"/>
              <a:t>, style </a:t>
            </a:r>
            <a:r>
              <a:rPr lang="ko-KR" altLang="en-US" sz="1800" dirty="0"/>
              <a:t>혹은 </a:t>
            </a:r>
            <a:r>
              <a:rPr lang="en-US" altLang="ko-KR" sz="1800" dirty="0" err="1"/>
              <a:t>onClick</a:t>
            </a:r>
            <a:r>
              <a:rPr lang="en-US" altLang="ko-KR" sz="1800" dirty="0"/>
              <a:t> </a:t>
            </a:r>
            <a:r>
              <a:rPr lang="ko-KR" altLang="en-US" sz="1800" dirty="0"/>
              <a:t>등의 이벤트를 전달 해 줄 수 있습니다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6" name="직사각형 5"/>
          <p:cNvSpPr/>
          <p:nvPr/>
        </p:nvSpPr>
        <p:spPr>
          <a:xfrm>
            <a:off x="525517" y="2448911"/>
            <a:ext cx="8292661" cy="42777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/* </a:t>
            </a:r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src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/components/Menu.js */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import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React from 'react';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import {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NavLink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} from 'react-router-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dom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';</a:t>
            </a:r>
          </a:p>
          <a:p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const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Menu = () =&gt;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const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activeStyle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=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color: 'green',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fontSize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: '2rem'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};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return (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&lt;div&gt;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    &lt;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ul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        &lt;li&gt;&lt;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NavLink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exact to="/"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activeStyle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={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activeStyle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}&gt;Home&lt;/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NavLink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&gt;&lt;/li&gt;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        &lt;li&gt;&lt;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NavLink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exact to="/about"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activeStyle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={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activeStyle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}&gt;About&lt;/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NavLink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&gt;&lt;/li&gt;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        &lt;li&gt;&lt;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NavLink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to="/about/foo"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activeStyle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={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activeStyle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}&gt;About Foo&lt;/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NavLink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&gt;&lt;/li&gt;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    &lt;/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ul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    &lt;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hr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/&gt;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&lt;/div&gt;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};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export default Menu;</a:t>
            </a:r>
            <a:endParaRPr lang="en-US" altLang="ko-KR" sz="14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5797B-A27C-4DD9-9DA0-9849829AA955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React 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Router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4688170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5797B-A27C-4DD9-9DA0-9849829AA955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90B4C1-F4EE-42BF-8E9E-C2A40015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841" y="978011"/>
            <a:ext cx="8571009" cy="250869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Appendix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083420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5797B-A27C-4DD9-9DA0-9849829AA955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Sass(Syntactically Awesome Stylesheets)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90B4C1-F4EE-42BF-8E9E-C2A40015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841" y="978011"/>
            <a:ext cx="8571009" cy="14967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CSS</a:t>
            </a:r>
            <a:r>
              <a:rPr lang="ko-KR" altLang="en-US" sz="1800" dirty="0">
                <a:latin typeface="+mn-ea"/>
              </a:rPr>
              <a:t>를 보다 효율적으로 작성할 수 있도록 도와주는 </a:t>
            </a:r>
            <a:r>
              <a:rPr lang="en-US" altLang="ko-KR" sz="1800" dirty="0">
                <a:latin typeface="+mn-ea"/>
              </a:rPr>
              <a:t>CSS </a:t>
            </a:r>
            <a:r>
              <a:rPr lang="ko-KR" altLang="en-US" sz="1800" dirty="0">
                <a:latin typeface="+mn-ea"/>
              </a:rPr>
              <a:t>전처리기</a:t>
            </a:r>
            <a:r>
              <a:rPr lang="en-US" altLang="ko-KR" sz="1800" dirty="0">
                <a:latin typeface="+mn-ea"/>
              </a:rPr>
              <a:t>(preprocessor)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+mn-ea"/>
              </a:rPr>
              <a:t>반복되는 스타일을 줄이고 유지보수가 쉬움</a:t>
            </a: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+mn-ea"/>
              </a:rPr>
              <a:t>규모가 큰 프로젝트에서 </a:t>
            </a:r>
            <a:r>
              <a:rPr lang="en-US" altLang="ko-KR" sz="1800" dirty="0">
                <a:latin typeface="+mn-ea"/>
              </a:rPr>
              <a:t>CSS </a:t>
            </a:r>
            <a:r>
              <a:rPr lang="ko-KR" altLang="en-US" sz="1800" dirty="0">
                <a:latin typeface="+mn-ea"/>
              </a:rPr>
              <a:t>코드를 모듈화하고 체계적으로 관리할 수 있음</a:t>
            </a: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+mn-ea"/>
              </a:rPr>
              <a:t>변수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중첩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믹스인 등의 기능을 활용하여 생산성을 높일 수 있음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CFE2E6E-DC2D-46D5-9DBE-D9A10FD9B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490750"/>
              </p:ext>
            </p:extLst>
          </p:nvPr>
        </p:nvGraphicFramePr>
        <p:xfrm>
          <a:off x="666923" y="2606825"/>
          <a:ext cx="7927599" cy="2926080"/>
        </p:xfrm>
        <a:graphic>
          <a:graphicData uri="http://schemas.openxmlformats.org/drawingml/2006/table">
            <a:tbl>
              <a:tblPr/>
              <a:tblGrid>
                <a:gridCol w="2642533">
                  <a:extLst>
                    <a:ext uri="{9D8B030D-6E8A-4147-A177-3AD203B41FA5}">
                      <a16:colId xmlns:a16="http://schemas.microsoft.com/office/drawing/2014/main" val="246577797"/>
                    </a:ext>
                  </a:extLst>
                </a:gridCol>
                <a:gridCol w="2130803">
                  <a:extLst>
                    <a:ext uri="{9D8B030D-6E8A-4147-A177-3AD203B41FA5}">
                      <a16:colId xmlns:a16="http://schemas.microsoft.com/office/drawing/2014/main" val="3341694005"/>
                    </a:ext>
                  </a:extLst>
                </a:gridCol>
                <a:gridCol w="3154263">
                  <a:extLst>
                    <a:ext uri="{9D8B030D-6E8A-4147-A177-3AD203B41FA5}">
                      <a16:colId xmlns:a16="http://schemas.microsoft.com/office/drawing/2014/main" val="4143743951"/>
                    </a:ext>
                  </a:extLst>
                </a:gridCol>
              </a:tblGrid>
              <a:tr h="360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비교항목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CSS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Sass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359968"/>
                  </a:ext>
                </a:extLst>
              </a:tr>
              <a:tr h="3607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변수사용 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불가능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$</a:t>
                      </a:r>
                      <a:r>
                        <a:rPr lang="en-US" altLang="ko-KR" dirty="0" err="1"/>
                        <a:t>primary-color:blue</a:t>
                      </a:r>
                      <a:r>
                        <a:rPr lang="en-US" altLang="ko-KR" dirty="0"/>
                        <a:t>;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510535"/>
                  </a:ext>
                </a:extLst>
              </a:tr>
              <a:tr h="3607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중첩</a:t>
                      </a:r>
                      <a:r>
                        <a:rPr lang="en-US" altLang="ko-KR" dirty="0"/>
                        <a:t>(Nesting)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불가능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.parent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{.child {…}}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668276"/>
                  </a:ext>
                </a:extLst>
              </a:tr>
              <a:tr h="3607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Mixin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재사용 함수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불가능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@</a:t>
                      </a:r>
                      <a:r>
                        <a:rPr lang="en-US" altLang="ko-KR" dirty="0" err="1"/>
                        <a:t>mixin</a:t>
                      </a:r>
                      <a:r>
                        <a:rPr lang="en-US" altLang="ko-KR" dirty="0"/>
                        <a:t> button { … }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007389"/>
                  </a:ext>
                </a:extLst>
              </a:tr>
              <a:tr h="3607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상속</a:t>
                      </a:r>
                      <a:r>
                        <a:rPr lang="en-US" altLang="ko-KR" dirty="0"/>
                        <a:t>(inheritance)</a:t>
                      </a:r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불가능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@extend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.base-class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616096"/>
                  </a:ext>
                </a:extLst>
              </a:tr>
              <a:tr h="3607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연산 기능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불가능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Width: (100% / 3);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964756"/>
                  </a:ext>
                </a:extLst>
              </a:tr>
              <a:tr h="3607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코드 모듈화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불가능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@import, @use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721691"/>
                  </a:ext>
                </a:extLst>
              </a:tr>
              <a:tr h="3607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 분리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불가능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@import, @use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활용 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174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38512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90B4C1-F4EE-42BF-8E9E-C2A40015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841" y="978011"/>
            <a:ext cx="8571009" cy="245098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CSS</a:t>
            </a:r>
            <a:r>
              <a:rPr lang="ko-KR" altLang="en-US" sz="1800" dirty="0">
                <a:latin typeface="+mn-ea"/>
              </a:rPr>
              <a:t>에서는 색상이나 폰트 크기를 일일이 반복해서 입력해야 하지만</a:t>
            </a:r>
            <a:r>
              <a:rPr lang="en-US" altLang="ko-KR" sz="1800" dirty="0">
                <a:latin typeface="+mn-ea"/>
              </a:rPr>
              <a:t>, Sass</a:t>
            </a:r>
            <a:r>
              <a:rPr lang="ko-KR" altLang="en-US" sz="1800" dirty="0">
                <a:latin typeface="+mn-ea"/>
              </a:rPr>
              <a:t>에서는 변수를 사용해 코드의 재사용성을 높일 수 있습니다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Sass</a:t>
            </a:r>
            <a:r>
              <a:rPr lang="ko-KR" altLang="en-US" sz="1800" dirty="0">
                <a:latin typeface="+mn-ea"/>
              </a:rPr>
              <a:t>에서는 요소의 계층 구조를 직관적으로 표현할 수 있습니다</a:t>
            </a:r>
            <a:r>
              <a:rPr lang="en-US" altLang="ko-KR" sz="1800" dirty="0">
                <a:latin typeface="+mn-ea"/>
              </a:rPr>
              <a:t>.</a:t>
            </a:r>
            <a:endParaRPr lang="ko-KR" altLang="en-US" sz="1800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484AB3-3127-4B71-9750-1E3B4B9B79D4}"/>
              </a:ext>
            </a:extLst>
          </p:cNvPr>
          <p:cNvSpPr/>
          <p:nvPr/>
        </p:nvSpPr>
        <p:spPr>
          <a:xfrm>
            <a:off x="720136" y="1820676"/>
            <a:ext cx="7125174" cy="10244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$primary-color: #3498db;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body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background-color: $primary-color;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B0D599-C4A4-46F6-8160-8671106077B6}"/>
              </a:ext>
            </a:extLst>
          </p:cNvPr>
          <p:cNvSpPr/>
          <p:nvPr/>
        </p:nvSpPr>
        <p:spPr>
          <a:xfrm>
            <a:off x="720136" y="3687808"/>
            <a:ext cx="7125174" cy="20838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.nav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ul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list-style: none;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li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display: inline-block;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CDC43A-40A3-4943-A48E-63A10DD51134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Sass(Syntactically Awesome Stylesheets)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347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2741" y="873624"/>
            <a:ext cx="8530517" cy="55271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1800" dirty="0"/>
              <a:t> </a:t>
            </a:r>
            <a:r>
              <a:rPr lang="en-US" altLang="ko-KR" sz="1800" dirty="0">
                <a:latin typeface="+mn-ea"/>
              </a:rPr>
              <a:t>HTML </a:t>
            </a:r>
            <a:r>
              <a:rPr lang="ko-KR" altLang="en-US" sz="1800" dirty="0">
                <a:latin typeface="+mn-ea"/>
              </a:rPr>
              <a:t>파일에서  </a:t>
            </a:r>
            <a:r>
              <a:rPr lang="en-US" altLang="ko-KR" sz="1800" dirty="0">
                <a:latin typeface="+mn-ea"/>
              </a:rPr>
              <a:t>React</a:t>
            </a:r>
            <a:r>
              <a:rPr lang="ko-KR" altLang="en-US" sz="1800" dirty="0">
                <a:latin typeface="+mn-ea"/>
              </a:rPr>
              <a:t>실행</a:t>
            </a:r>
            <a:endParaRPr lang="en-US" altLang="ko-KR" sz="18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ko-KR" sz="14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ko-KR" sz="14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ko-KR" sz="14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ko-KR" sz="14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ko-KR" sz="14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ko-KR" sz="14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ko-KR" sz="14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ko-KR" sz="14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ko-KR" sz="14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ko-KR" sz="14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ko-KR" sz="14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ko-KR" sz="14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ko-KR" sz="14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ko-KR" sz="14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l"/>
            </a:pPr>
            <a:endParaRPr lang="en-US" altLang="ko-KR" sz="14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latin typeface="+mn-ea"/>
              </a:rPr>
              <a:t>createRoot</a:t>
            </a:r>
            <a:r>
              <a:rPr lang="en-US" altLang="ko-KR" sz="1600" dirty="0">
                <a:latin typeface="+mn-ea"/>
              </a:rPr>
              <a:t>()</a:t>
            </a:r>
            <a:r>
              <a:rPr lang="ko-KR" altLang="en-US" sz="1600" dirty="0">
                <a:latin typeface="+mn-ea"/>
              </a:rPr>
              <a:t>는 </a:t>
            </a:r>
            <a:r>
              <a:rPr lang="en-US" altLang="ko-KR" sz="1600" dirty="0">
                <a:latin typeface="+mn-ea"/>
              </a:rPr>
              <a:t>React</a:t>
            </a:r>
            <a:r>
              <a:rPr lang="ko-KR" altLang="en-US" sz="1600" dirty="0">
                <a:latin typeface="+mn-ea"/>
              </a:rPr>
              <a:t>의 새로운 동시성 렌더링</a:t>
            </a:r>
            <a:r>
              <a:rPr lang="en-US" altLang="ko-KR" sz="1600" dirty="0">
                <a:latin typeface="+mn-ea"/>
              </a:rPr>
              <a:t>(Concurrent Mode) </a:t>
            </a:r>
            <a:r>
              <a:rPr lang="ko-KR" altLang="en-US" sz="1600" dirty="0">
                <a:latin typeface="+mn-ea"/>
              </a:rPr>
              <a:t>기능을 활성화 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render()</a:t>
            </a:r>
            <a:r>
              <a:rPr lang="ko-KR" altLang="en-US" sz="1600" dirty="0">
                <a:latin typeface="+mn-ea"/>
              </a:rPr>
              <a:t>는 </a:t>
            </a:r>
            <a:r>
              <a:rPr lang="en-US" altLang="ko-KR" sz="1600" dirty="0" err="1">
                <a:latin typeface="+mn-ea"/>
              </a:rPr>
              <a:t>React.createElement</a:t>
            </a:r>
            <a:r>
              <a:rPr lang="en-US" altLang="ko-KR" sz="1600" dirty="0">
                <a:latin typeface="+mn-ea"/>
              </a:rPr>
              <a:t>() </a:t>
            </a:r>
            <a:r>
              <a:rPr lang="ko-KR" altLang="en-US" sz="1600" dirty="0">
                <a:latin typeface="+mn-ea"/>
              </a:rPr>
              <a:t>또는 </a:t>
            </a:r>
            <a:r>
              <a:rPr lang="en-US" altLang="ko-KR" sz="1600" dirty="0">
                <a:latin typeface="+mn-ea"/>
              </a:rPr>
              <a:t>JSX</a:t>
            </a:r>
            <a:r>
              <a:rPr lang="ko-KR" altLang="en-US" sz="1600" dirty="0">
                <a:latin typeface="+mn-ea"/>
              </a:rPr>
              <a:t>로 만든 컴포넌트를 </a:t>
            </a:r>
            <a:r>
              <a:rPr lang="en-US" altLang="ko-KR" sz="1600" dirty="0">
                <a:latin typeface="+mn-ea"/>
              </a:rPr>
              <a:t>container</a:t>
            </a:r>
            <a:r>
              <a:rPr lang="ko-KR" altLang="en-US" sz="1600" dirty="0">
                <a:latin typeface="+mn-ea"/>
              </a:rPr>
              <a:t>에  기존 </a:t>
            </a:r>
            <a:r>
              <a:rPr lang="en-US" altLang="ko-KR" sz="1600" dirty="0">
                <a:latin typeface="+mn-ea"/>
              </a:rPr>
              <a:t>DOM</a:t>
            </a:r>
            <a:r>
              <a:rPr lang="ko-KR" altLang="en-US" sz="1600" dirty="0">
                <a:latin typeface="+mn-ea"/>
              </a:rPr>
              <a:t>을 지우고 새로운 </a:t>
            </a:r>
            <a:r>
              <a:rPr lang="en-US" altLang="ko-KR" sz="1600" dirty="0">
                <a:latin typeface="+mn-ea"/>
              </a:rPr>
              <a:t>React </a:t>
            </a:r>
            <a:r>
              <a:rPr lang="ko-KR" altLang="en-US" sz="1600" dirty="0">
                <a:latin typeface="+mn-ea"/>
              </a:rPr>
              <a:t>요소를 </a:t>
            </a:r>
            <a:r>
              <a:rPr lang="ko-KR" altLang="en-US" sz="1600" dirty="0" err="1">
                <a:latin typeface="+mn-ea"/>
              </a:rPr>
              <a:t>마운트하고</a:t>
            </a:r>
            <a:r>
              <a:rPr lang="ko-KR" altLang="en-US" sz="1600" dirty="0">
                <a:latin typeface="+mn-ea"/>
              </a:rPr>
              <a:t> 렌더링 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9AFF8-86F9-401E-8438-722CC719BAC1}"/>
              </a:ext>
            </a:extLst>
          </p:cNvPr>
          <p:cNvSpPr txBox="1"/>
          <p:nvPr/>
        </p:nvSpPr>
        <p:spPr>
          <a:xfrm>
            <a:off x="164515" y="143864"/>
            <a:ext cx="7248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React</a:t>
            </a:r>
            <a:r>
              <a:rPr lang="ko-KR" altLang="en-US" sz="2800" dirty="0"/>
              <a:t> 개발 환경 구성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97316"/>
              </p:ext>
            </p:extLst>
          </p:nvPr>
        </p:nvGraphicFramePr>
        <p:xfrm>
          <a:off x="645726" y="1365608"/>
          <a:ext cx="8167533" cy="3322320"/>
        </p:xfrm>
        <a:graphic>
          <a:graphicData uri="http://schemas.openxmlformats.org/drawingml/2006/table">
            <a:tbl>
              <a:tblPr/>
              <a:tblGrid>
                <a:gridCol w="2185023">
                  <a:extLst>
                    <a:ext uri="{9D8B030D-6E8A-4147-A177-3AD203B41FA5}">
                      <a16:colId xmlns:a16="http://schemas.microsoft.com/office/drawing/2014/main" val="3819723151"/>
                    </a:ext>
                  </a:extLst>
                </a:gridCol>
                <a:gridCol w="5982510">
                  <a:extLst>
                    <a:ext uri="{9D8B030D-6E8A-4147-A177-3AD203B41FA5}">
                      <a16:colId xmlns:a16="http://schemas.microsoft.com/office/drawing/2014/main" val="3090095318"/>
                    </a:ext>
                  </a:extLst>
                </a:gridCol>
              </a:tblGrid>
              <a:tr h="340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React </a:t>
                      </a:r>
                      <a:r>
                        <a:rPr lang="ko-KR" altLang="en-US" dirty="0"/>
                        <a:t>스크립트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855774"/>
                  </a:ext>
                </a:extLst>
              </a:tr>
              <a:tr h="3405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React </a:t>
                      </a:r>
                      <a:r>
                        <a:rPr lang="ko-KR" altLang="en-US" sz="1600" dirty="0"/>
                        <a:t>라이브러리 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>
                          <a:solidFill>
                            <a:srgbClr val="0000FF"/>
                          </a:solidFill>
                        </a:rPr>
                        <a:t>react.development.js</a:t>
                      </a:r>
                      <a:r>
                        <a:rPr lang="en-US" altLang="ko-KR" sz="1600" dirty="0"/>
                        <a:t>) 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React</a:t>
                      </a:r>
                      <a:r>
                        <a:rPr lang="ko-KR" altLang="en-US" sz="1600" dirty="0"/>
                        <a:t>의 핵심 기능을 제공 </a:t>
                      </a:r>
                    </a:p>
                    <a:p>
                      <a:pPr latinLnBrk="1"/>
                      <a:r>
                        <a:rPr lang="ko-KR" altLang="en-US" sz="1600" dirty="0"/>
                        <a:t>컴포넌트 생성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상태 관리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가상 </a:t>
                      </a:r>
                      <a:r>
                        <a:rPr lang="en-US" altLang="ko-KR" sz="1600" dirty="0"/>
                        <a:t>DOM </a:t>
                      </a:r>
                      <a:r>
                        <a:rPr lang="ko-KR" altLang="en-US" sz="1600" dirty="0"/>
                        <a:t>처리 등의 기능 포함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개발용</a:t>
                      </a:r>
                      <a:r>
                        <a:rPr lang="en-US" altLang="ko-KR" sz="1600" dirty="0"/>
                        <a:t>(Development) </a:t>
                      </a:r>
                      <a:r>
                        <a:rPr lang="ko-KR" altLang="en-US" sz="1600" dirty="0"/>
                        <a:t>버전으로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경고 메시지와 디버깅 기능 포함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377487"/>
                  </a:ext>
                </a:extLst>
              </a:tr>
              <a:tr h="3405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ReactDOM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라이브러리 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>
                          <a:solidFill>
                            <a:srgbClr val="0000FF"/>
                          </a:solidFill>
                        </a:rPr>
                        <a:t>react-dom.development.js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React </a:t>
                      </a:r>
                      <a:r>
                        <a:rPr lang="ko-KR" altLang="en-US" sz="1600" dirty="0"/>
                        <a:t>컴포넌트를 실제 </a:t>
                      </a:r>
                      <a:r>
                        <a:rPr lang="en-US" altLang="ko-KR" sz="1600" dirty="0"/>
                        <a:t>DOM</a:t>
                      </a:r>
                      <a:r>
                        <a:rPr lang="ko-KR" altLang="en-US" sz="1600" dirty="0"/>
                        <a:t>에 렌더링하는 기능을 제공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브라우저 환경에서 </a:t>
                      </a:r>
                      <a:r>
                        <a:rPr lang="en-US" altLang="ko-KR" sz="1600" dirty="0" err="1"/>
                        <a:t>ReactDOM.createRoot</a:t>
                      </a:r>
                      <a:r>
                        <a:rPr lang="en-US" altLang="ko-KR" sz="1600" dirty="0"/>
                        <a:t>() </a:t>
                      </a:r>
                      <a:r>
                        <a:rPr lang="ko-KR" altLang="en-US" sz="1600" dirty="0"/>
                        <a:t>등을 사용하여 </a:t>
                      </a:r>
                      <a:r>
                        <a:rPr lang="en-US" altLang="ko-KR" sz="1600" dirty="0"/>
                        <a:t>React </a:t>
                      </a:r>
                      <a:r>
                        <a:rPr lang="ko-KR" altLang="en-US" sz="1600" dirty="0"/>
                        <a:t>요소를 마운트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개발용</a:t>
                      </a:r>
                      <a:r>
                        <a:rPr lang="en-US" altLang="ko-KR" sz="1600" dirty="0"/>
                        <a:t>(Development) </a:t>
                      </a:r>
                      <a:r>
                        <a:rPr lang="ko-KR" altLang="en-US" sz="1600" dirty="0"/>
                        <a:t>버전으로 디버깅 기능이 활성화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780545"/>
                  </a:ext>
                </a:extLst>
              </a:tr>
              <a:tr h="3405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Babel (</a:t>
                      </a:r>
                      <a:r>
                        <a:rPr lang="en-US" altLang="ko-KR" sz="1600" dirty="0">
                          <a:solidFill>
                            <a:srgbClr val="0000FF"/>
                          </a:solidFill>
                        </a:rPr>
                        <a:t>babel.min.js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JSX </a:t>
                      </a:r>
                      <a:r>
                        <a:rPr lang="ko-KR" altLang="en-US" sz="1600" dirty="0"/>
                        <a:t>문법을 일반적인 </a:t>
                      </a:r>
                      <a:r>
                        <a:rPr lang="en-US" altLang="ko-KR" sz="1600" dirty="0"/>
                        <a:t>JavaScript </a:t>
                      </a:r>
                      <a:r>
                        <a:rPr lang="ko-KR" altLang="en-US" sz="1600" dirty="0"/>
                        <a:t>코드로 변환하는 역할을 합니다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r>
                        <a:rPr lang="en-US" altLang="ko-KR" sz="1600" dirty="0" smtClean="0"/>
                        <a:t>JSX</a:t>
                      </a:r>
                      <a:r>
                        <a:rPr lang="ko-KR" altLang="en-US" sz="1600" dirty="0"/>
                        <a:t>를 사용하여 </a:t>
                      </a:r>
                      <a:r>
                        <a:rPr lang="en-US" altLang="ko-KR" sz="1600" dirty="0"/>
                        <a:t>&lt;script type="text/babel"&gt; </a:t>
                      </a:r>
                      <a:r>
                        <a:rPr lang="ko-KR" altLang="en-US" sz="1600" dirty="0"/>
                        <a:t>태그 안에 작성된 코드를 변환하여 실행할 수 있도록 합니다</a:t>
                      </a:r>
                      <a:r>
                        <a:rPr lang="en-US" altLang="ko-KR" sz="1600" dirty="0"/>
                        <a:t>.</a:t>
                      </a:r>
                    </a:p>
                    <a:p>
                      <a:pPr latinLnBrk="1"/>
                      <a:r>
                        <a:rPr lang="en-US" altLang="ko-KR" sz="1600" dirty="0"/>
                        <a:t>React</a:t>
                      </a:r>
                      <a:r>
                        <a:rPr lang="ko-KR" altLang="en-US" sz="1600" dirty="0"/>
                        <a:t>의 최신 문법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예</a:t>
                      </a:r>
                      <a:r>
                        <a:rPr lang="en-US" altLang="ko-KR" sz="1600" dirty="0"/>
                        <a:t>: </a:t>
                      </a:r>
                      <a:r>
                        <a:rPr lang="ko-KR" altLang="en-US" sz="1600" dirty="0"/>
                        <a:t>화살표 함수</a:t>
                      </a:r>
                      <a:r>
                        <a:rPr lang="en-US" altLang="ko-KR" sz="1600" dirty="0"/>
                        <a:t>, ES6+ </a:t>
                      </a:r>
                      <a:r>
                        <a:rPr lang="ko-KR" altLang="en-US" sz="1600" dirty="0"/>
                        <a:t>문법</a:t>
                      </a:r>
                      <a:r>
                        <a:rPr lang="en-US" altLang="ko-KR" sz="1600" dirty="0"/>
                        <a:t>)</a:t>
                      </a:r>
                      <a:r>
                        <a:rPr lang="ko-KR" altLang="en-US" sz="1600" dirty="0"/>
                        <a:t>도 변환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64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49624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90B4C1-F4EE-42BF-8E9E-C2A40015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841" y="978011"/>
            <a:ext cx="8571009" cy="245098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+mn-ea"/>
              </a:rPr>
              <a:t>자주 사용하는 스타일을 함수처럼 정의하고 여러 곳에서 재사용할 수 있습니다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CSS</a:t>
            </a:r>
            <a:r>
              <a:rPr lang="ko-KR" altLang="en-US" sz="1800" dirty="0">
                <a:latin typeface="+mn-ea"/>
              </a:rPr>
              <a:t>에서는 불가능한 수학 연산이 가능하여 가변적인 스타일 적용이 가능합니다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ko-KR" altLang="en-US" sz="1800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484AB3-3127-4B71-9750-1E3B4B9B79D4}"/>
              </a:ext>
            </a:extLst>
          </p:cNvPr>
          <p:cNvSpPr/>
          <p:nvPr/>
        </p:nvSpPr>
        <p:spPr>
          <a:xfrm>
            <a:off x="713350" y="1474587"/>
            <a:ext cx="7650473" cy="2295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@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mixin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flex-center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display: flex;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justify-content: center;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align-items: center;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.container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@include flex-center;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13DF62-B6DD-4C7C-B0F7-DF0B25CCCDCE}"/>
              </a:ext>
            </a:extLst>
          </p:cNvPr>
          <p:cNvSpPr/>
          <p:nvPr/>
        </p:nvSpPr>
        <p:spPr>
          <a:xfrm>
            <a:off x="713351" y="4686514"/>
            <a:ext cx="7650472" cy="632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@import "header";  //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header.scss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파일을 가져옴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@import "footer";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CC73A-7E75-4164-8A36-4C9068FCC5C7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Sass(Syntactically Awesome Stylesheets)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447907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90B4C1-F4EE-42BF-8E9E-C2A40015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841" y="978011"/>
            <a:ext cx="8571009" cy="245098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+mn-ea"/>
              </a:rPr>
              <a:t>비슷한 스타일을 공유하는 클래스 간에 </a:t>
            </a:r>
            <a:r>
              <a:rPr lang="en-US" altLang="ko-KR" sz="1800" dirty="0">
                <a:latin typeface="+mn-ea"/>
              </a:rPr>
              <a:t>@extend</a:t>
            </a:r>
            <a:r>
              <a:rPr lang="ko-KR" altLang="en-US" sz="1800" dirty="0">
                <a:latin typeface="+mn-ea"/>
              </a:rPr>
              <a:t>를 사용하여 코드 중복을 줄일 수 있습니다</a:t>
            </a:r>
            <a:r>
              <a:rPr lang="en-US" altLang="ko-KR" sz="1800" dirty="0">
                <a:latin typeface="+mn-ea"/>
              </a:rPr>
              <a:t>.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@import </a:t>
            </a:r>
            <a:r>
              <a:rPr lang="ko-KR" altLang="en-US" sz="1800" dirty="0">
                <a:latin typeface="+mn-ea"/>
              </a:rPr>
              <a:t>또는 </a:t>
            </a:r>
            <a:r>
              <a:rPr lang="en-US" altLang="ko-KR" sz="1800" dirty="0">
                <a:latin typeface="+mn-ea"/>
              </a:rPr>
              <a:t>@use</a:t>
            </a:r>
            <a:r>
              <a:rPr lang="ko-KR" altLang="en-US" sz="1800" dirty="0">
                <a:latin typeface="+mn-ea"/>
              </a:rPr>
              <a:t>를 활용하여 여러 개의 </a:t>
            </a:r>
            <a:r>
              <a:rPr lang="en-US" altLang="ko-KR" sz="1800" dirty="0">
                <a:latin typeface="+mn-ea"/>
              </a:rPr>
              <a:t>Sass </a:t>
            </a:r>
            <a:r>
              <a:rPr lang="ko-KR" altLang="en-US" sz="1800" dirty="0">
                <a:latin typeface="+mn-ea"/>
              </a:rPr>
              <a:t>파일을 하나의 파일처럼 사용할 수 있습니다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484AB3-3127-4B71-9750-1E3B4B9B79D4}"/>
              </a:ext>
            </a:extLst>
          </p:cNvPr>
          <p:cNvSpPr/>
          <p:nvPr/>
        </p:nvSpPr>
        <p:spPr>
          <a:xfrm>
            <a:off x="688184" y="1826924"/>
            <a:ext cx="7125174" cy="2295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btn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padding: 10px;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border-radius: 5px;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btn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-primary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@extend .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btn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background-color: blue;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D93F52-FE03-4986-970C-77741F60AA2A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Sass(Syntactically Awesome Stylesheets)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642050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D93F52-FE03-4986-970C-77741F60AA2A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React </a:t>
            </a:r>
            <a:r>
              <a:rPr lang="ko-KR" altLang="en-US" sz="2400" b="1" dirty="0" smtClean="0">
                <a:latin typeface="+mn-ea"/>
              </a:rPr>
              <a:t>개발 </a:t>
            </a:r>
            <a:r>
              <a:rPr lang="en-US" altLang="ko-KR" sz="2400" b="1" dirty="0" smtClean="0">
                <a:latin typeface="+mn-ea"/>
              </a:rPr>
              <a:t>VS Code </a:t>
            </a:r>
            <a:r>
              <a:rPr lang="ko-KR" altLang="en-US" sz="2400" b="1" dirty="0" smtClean="0">
                <a:latin typeface="+mn-ea"/>
              </a:rPr>
              <a:t>유용한 </a:t>
            </a:r>
            <a:r>
              <a:rPr lang="en-US" altLang="ko-KR" sz="2400" b="1" dirty="0" smtClean="0">
                <a:latin typeface="+mn-ea"/>
              </a:rPr>
              <a:t>extension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3945" y="924468"/>
            <a:ext cx="85761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JavaScript (ES6) Code </a:t>
            </a:r>
            <a:r>
              <a:rPr lang="en-US" altLang="ko-KR" dirty="0" smtClean="0">
                <a:latin typeface="+mn-ea"/>
              </a:rPr>
              <a:t>Snippets : </a:t>
            </a:r>
            <a:r>
              <a:rPr lang="ko-KR" altLang="en-US" dirty="0">
                <a:latin typeface="+mn-ea"/>
              </a:rPr>
              <a:t>자바스크립트 코드 </a:t>
            </a:r>
            <a:r>
              <a:rPr lang="ko-KR" altLang="en-US" dirty="0" err="1">
                <a:latin typeface="+mn-ea"/>
              </a:rPr>
              <a:t>스니펫을</a:t>
            </a:r>
            <a:r>
              <a:rPr lang="ko-KR" altLang="en-US" dirty="0">
                <a:latin typeface="+mn-ea"/>
              </a:rPr>
              <a:t> 제공하는 확장 프로그램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반복되는 코드를 간편하게 작성할 수 있으며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사용자 정의 </a:t>
            </a:r>
            <a:r>
              <a:rPr lang="ko-KR" altLang="en-US" dirty="0" err="1">
                <a:latin typeface="+mn-ea"/>
              </a:rPr>
              <a:t>스니펫을</a:t>
            </a:r>
            <a:r>
              <a:rPr lang="ko-KR" altLang="en-US" dirty="0">
                <a:latin typeface="+mn-ea"/>
              </a:rPr>
              <a:t> 지원합니다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 ES7 React / </a:t>
            </a:r>
            <a:r>
              <a:rPr lang="en-US" altLang="ko-KR" dirty="0" err="1">
                <a:latin typeface="+mn-ea"/>
              </a:rPr>
              <a:t>Redux</a:t>
            </a:r>
            <a:r>
              <a:rPr lang="en-US" altLang="ko-KR" dirty="0">
                <a:latin typeface="+mn-ea"/>
              </a:rPr>
              <a:t> / </a:t>
            </a:r>
            <a:r>
              <a:rPr lang="en-US" altLang="ko-KR" dirty="0" err="1">
                <a:latin typeface="+mn-ea"/>
              </a:rPr>
              <a:t>GraphQL</a:t>
            </a:r>
            <a:r>
              <a:rPr lang="en-US" altLang="ko-KR" dirty="0">
                <a:latin typeface="+mn-ea"/>
              </a:rPr>
              <a:t> / React-Native </a:t>
            </a:r>
            <a:r>
              <a:rPr lang="en-US" altLang="ko-KR" dirty="0" smtClean="0">
                <a:latin typeface="+mn-ea"/>
              </a:rPr>
              <a:t>snippets : </a:t>
            </a:r>
            <a:r>
              <a:rPr lang="ko-KR" altLang="en-US" dirty="0">
                <a:latin typeface="+mn-ea"/>
              </a:rPr>
              <a:t>키워드를 사용하여 빠르게 코드를 작성할 수 있는 확장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ESLint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코드를 자동으로 </a:t>
            </a:r>
            <a:r>
              <a:rPr lang="ko-KR" altLang="en-US" dirty="0" err="1">
                <a:latin typeface="+mn-ea"/>
              </a:rPr>
              <a:t>형식화하고</a:t>
            </a:r>
            <a:r>
              <a:rPr lang="ko-KR" altLang="en-US" dirty="0">
                <a:latin typeface="+mn-ea"/>
              </a:rPr>
              <a:t> 오류를 경고메세지로 출력합니다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Bracket Pair </a:t>
            </a:r>
            <a:r>
              <a:rPr lang="en-US" altLang="ko-KR" dirty="0" err="1" smtClean="0">
                <a:latin typeface="+mn-ea"/>
              </a:rPr>
              <a:t>Colorzier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코드에서 대괄호를 색상으로 구분하여 쉽게 찾을 수 있게 도와주는 확장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Live </a:t>
            </a:r>
            <a:r>
              <a:rPr lang="en-US" altLang="ko-KR" dirty="0" smtClean="0">
                <a:latin typeface="+mn-ea"/>
              </a:rPr>
              <a:t>Server : </a:t>
            </a:r>
            <a:r>
              <a:rPr lang="ko-KR" altLang="en-US" dirty="0">
                <a:latin typeface="+mn-ea"/>
              </a:rPr>
              <a:t>로컬 호스트 서버를 시작하고 코드 변경 시 자동으로 </a:t>
            </a:r>
            <a:r>
              <a:rPr lang="ko-KR" altLang="en-US" dirty="0" err="1">
                <a:latin typeface="+mn-ea"/>
              </a:rPr>
              <a:t>새로고침</a:t>
            </a:r>
            <a:r>
              <a:rPr lang="ko-KR" altLang="en-US" dirty="0">
                <a:latin typeface="+mn-ea"/>
              </a:rPr>
              <a:t> 되는 기능을 제공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Browser </a:t>
            </a:r>
            <a:r>
              <a:rPr lang="en-US" altLang="ko-KR" dirty="0" smtClean="0">
                <a:latin typeface="+mn-ea"/>
              </a:rPr>
              <a:t>Preview : </a:t>
            </a:r>
            <a:r>
              <a:rPr lang="en-US" altLang="ko-KR" dirty="0">
                <a:latin typeface="+mn-ea"/>
              </a:rPr>
              <a:t>VS Code</a:t>
            </a:r>
            <a:r>
              <a:rPr lang="ko-KR" altLang="en-US" dirty="0">
                <a:latin typeface="+mn-ea"/>
              </a:rPr>
              <a:t>내에 브라우저 </a:t>
            </a:r>
            <a:r>
              <a:rPr lang="ko-KR" altLang="en-US" dirty="0" err="1">
                <a:latin typeface="+mn-ea"/>
              </a:rPr>
              <a:t>미리보기를</a:t>
            </a:r>
            <a:r>
              <a:rPr lang="ko-KR" altLang="en-US" dirty="0">
                <a:latin typeface="+mn-ea"/>
              </a:rPr>
              <a:t> 할 수 있는 확장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Path </a:t>
            </a:r>
            <a:r>
              <a:rPr lang="en-US" altLang="ko-KR" dirty="0" err="1" smtClean="0">
                <a:latin typeface="+mn-ea"/>
              </a:rPr>
              <a:t>Intellisense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파일 경로를 자동 완성해주는 확장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Reactjs</a:t>
            </a:r>
            <a:r>
              <a:rPr lang="en-US" altLang="ko-KR" dirty="0">
                <a:latin typeface="+mn-ea"/>
              </a:rPr>
              <a:t> code </a:t>
            </a:r>
            <a:r>
              <a:rPr lang="en-US" altLang="ko-KR" dirty="0" smtClean="0">
                <a:latin typeface="+mn-ea"/>
              </a:rPr>
              <a:t>snippets : </a:t>
            </a:r>
            <a:r>
              <a:rPr lang="en-US" altLang="ko-KR" dirty="0">
                <a:latin typeface="+mn-ea"/>
              </a:rPr>
              <a:t>React </a:t>
            </a:r>
            <a:r>
              <a:rPr lang="ko-KR" altLang="en-US" dirty="0">
                <a:latin typeface="+mn-ea"/>
              </a:rPr>
              <a:t>개발을 위한 코드 </a:t>
            </a:r>
            <a:r>
              <a:rPr lang="ko-KR" altLang="en-US" dirty="0" err="1">
                <a:latin typeface="+mn-ea"/>
              </a:rPr>
              <a:t>스니펫을</a:t>
            </a:r>
            <a:r>
              <a:rPr lang="ko-KR" altLang="en-US" dirty="0">
                <a:latin typeface="+mn-ea"/>
              </a:rPr>
              <a:t> 제공하는 확장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Prettier - Code </a:t>
            </a:r>
            <a:r>
              <a:rPr lang="en-US" altLang="ko-KR" dirty="0" smtClean="0">
                <a:latin typeface="+mn-ea"/>
              </a:rPr>
              <a:t>formatter : </a:t>
            </a:r>
            <a:r>
              <a:rPr lang="ko-KR" altLang="en-US" dirty="0">
                <a:latin typeface="+mn-ea"/>
              </a:rPr>
              <a:t>코드 스타일을 자동으로 관리해주는 확장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 smtClean="0">
                <a:latin typeface="+mn-ea"/>
              </a:rPr>
              <a:t>vscode</a:t>
            </a:r>
            <a:r>
              <a:rPr lang="en-US" altLang="ko-KR" dirty="0" smtClean="0">
                <a:latin typeface="+mn-ea"/>
              </a:rPr>
              <a:t>-styled-components : </a:t>
            </a:r>
            <a:r>
              <a:rPr lang="en-US" altLang="ko-KR" dirty="0">
                <a:latin typeface="+mn-ea"/>
              </a:rPr>
              <a:t>styled-components</a:t>
            </a:r>
            <a:r>
              <a:rPr lang="ko-KR" altLang="en-US" dirty="0">
                <a:latin typeface="+mn-ea"/>
              </a:rPr>
              <a:t>를 사용할 때 </a:t>
            </a:r>
            <a:r>
              <a:rPr lang="ko-KR" altLang="en-US" dirty="0" err="1">
                <a:latin typeface="+mn-ea"/>
              </a:rPr>
              <a:t>자동완성을</a:t>
            </a:r>
            <a:r>
              <a:rPr lang="ko-KR" altLang="en-US" dirty="0">
                <a:latin typeface="+mn-ea"/>
              </a:rPr>
              <a:t> 도와주는 확장 </a:t>
            </a:r>
          </a:p>
        </p:txBody>
      </p:sp>
    </p:spTree>
    <p:extLst>
      <p:ext uri="{BB962C8B-B14F-4D97-AF65-F5344CB8AC3E}">
        <p14:creationId xmlns:p14="http://schemas.microsoft.com/office/powerpoint/2010/main" val="1336093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D93F52-FE03-4986-970C-77741F60AA2A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latin typeface="+mn-ea"/>
              </a:rPr>
              <a:t>reactstrap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3945" y="924468"/>
            <a:ext cx="85761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React</a:t>
            </a:r>
            <a:r>
              <a:rPr lang="ko-KR" altLang="en-US" dirty="0">
                <a:latin typeface="+mn-ea"/>
              </a:rPr>
              <a:t>를 위한 </a:t>
            </a:r>
            <a:r>
              <a:rPr lang="en-US" altLang="ko-KR" dirty="0">
                <a:latin typeface="+mn-ea"/>
              </a:rPr>
              <a:t>UI </a:t>
            </a:r>
            <a:r>
              <a:rPr lang="ko-KR" altLang="en-US" dirty="0">
                <a:latin typeface="+mn-ea"/>
              </a:rPr>
              <a:t>컴포넌트 </a:t>
            </a:r>
            <a:r>
              <a:rPr lang="ko-KR" altLang="en-US" dirty="0" smtClean="0">
                <a:latin typeface="+mn-ea"/>
              </a:rPr>
              <a:t>라이브러리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Bootstrap</a:t>
            </a:r>
            <a:r>
              <a:rPr lang="ko-KR" altLang="en-US" dirty="0">
                <a:latin typeface="+mn-ea"/>
              </a:rPr>
              <a:t>을 기반으로 하여</a:t>
            </a:r>
            <a:r>
              <a:rPr lang="en-US" altLang="ko-KR" dirty="0">
                <a:latin typeface="+mn-ea"/>
              </a:rPr>
              <a:t>, Bootstrap</a:t>
            </a:r>
            <a:r>
              <a:rPr lang="ko-KR" altLang="en-US" dirty="0">
                <a:latin typeface="+mn-ea"/>
              </a:rPr>
              <a:t>의 스타일과 컴포넌트를 </a:t>
            </a:r>
            <a:r>
              <a:rPr lang="en-US" altLang="ko-KR" dirty="0">
                <a:latin typeface="+mn-ea"/>
              </a:rPr>
              <a:t>React </a:t>
            </a:r>
            <a:r>
              <a:rPr lang="ko-KR" altLang="en-US" dirty="0">
                <a:latin typeface="+mn-ea"/>
              </a:rPr>
              <a:t>애플리케이션에서 쉽게 사용할 수 있도록 만들어진 </a:t>
            </a:r>
            <a:r>
              <a:rPr lang="ko-KR" altLang="en-US" dirty="0" smtClean="0">
                <a:latin typeface="+mn-ea"/>
              </a:rPr>
              <a:t>라이브러리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React </a:t>
            </a:r>
            <a:r>
              <a:rPr lang="ko-KR" altLang="en-US" dirty="0">
                <a:latin typeface="+mn-ea"/>
              </a:rPr>
              <a:t>컴포넌트로 </a:t>
            </a:r>
            <a:r>
              <a:rPr lang="en-US" altLang="ko-KR" dirty="0">
                <a:latin typeface="+mn-ea"/>
              </a:rPr>
              <a:t>Bootstrap</a:t>
            </a:r>
            <a:r>
              <a:rPr lang="ko-KR" altLang="en-US" dirty="0">
                <a:latin typeface="+mn-ea"/>
              </a:rPr>
              <a:t>의 구성 요소들을 제공합니다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Bootstrap</a:t>
            </a:r>
            <a:r>
              <a:rPr lang="ko-KR" altLang="en-US" dirty="0">
                <a:latin typeface="+mn-ea"/>
              </a:rPr>
              <a:t>의 전통적인 </a:t>
            </a:r>
            <a:r>
              <a:rPr lang="en-US" altLang="ko-KR" dirty="0">
                <a:latin typeface="+mn-ea"/>
              </a:rPr>
              <a:t>CSS</a:t>
            </a:r>
            <a:r>
              <a:rPr lang="ko-KR" altLang="en-US" dirty="0">
                <a:latin typeface="+mn-ea"/>
              </a:rPr>
              <a:t>를 그대로 사용할 수 있기 때문에</a:t>
            </a:r>
            <a:r>
              <a:rPr lang="en-US" altLang="ko-KR" dirty="0">
                <a:latin typeface="+mn-ea"/>
              </a:rPr>
              <a:t>, Bootstrap</a:t>
            </a:r>
            <a:r>
              <a:rPr lang="ko-KR" altLang="en-US" dirty="0">
                <a:latin typeface="+mn-ea"/>
              </a:rPr>
              <a:t>을 알고 있거나 사용하는 개발자에게 친숙합니다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Bootstrap</a:t>
            </a:r>
            <a:r>
              <a:rPr lang="ko-KR" altLang="en-US" dirty="0">
                <a:latin typeface="+mn-ea"/>
              </a:rPr>
              <a:t>을 이미 사용 중인 프로젝트에서 쉽게 통합할 수 있습니다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버튼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카드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알림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모달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내비게이션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폼 등 다양한 </a:t>
            </a:r>
            <a:r>
              <a:rPr lang="en-US" altLang="ko-KR" dirty="0">
                <a:latin typeface="+mn-ea"/>
              </a:rPr>
              <a:t>UI </a:t>
            </a:r>
            <a:r>
              <a:rPr lang="ko-KR" altLang="en-US" dirty="0">
                <a:latin typeface="+mn-ea"/>
              </a:rPr>
              <a:t>컴포넌트를 제공합니다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React</a:t>
            </a:r>
            <a:r>
              <a:rPr lang="ko-KR" altLang="en-US" dirty="0">
                <a:latin typeface="+mn-ea"/>
              </a:rPr>
              <a:t>의 컴포넌트 기반 설계 방식을 따르기 때문에</a:t>
            </a:r>
            <a:r>
              <a:rPr lang="en-US" altLang="ko-KR" dirty="0">
                <a:latin typeface="+mn-ea"/>
              </a:rPr>
              <a:t>, React</a:t>
            </a:r>
            <a:r>
              <a:rPr lang="ko-KR" altLang="en-US" dirty="0">
                <a:latin typeface="+mn-ea"/>
              </a:rPr>
              <a:t>에서 쉽게 사용하고 관리할 수 있습니다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2644" y="4074729"/>
            <a:ext cx="7738711" cy="44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npm install reactstrap bootstrap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947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D93F52-FE03-4986-970C-77741F60AA2A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latin typeface="+mn-ea"/>
              </a:rPr>
              <a:t>Reactstrap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0889" y="1247434"/>
            <a:ext cx="8152597" cy="28818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import React from 'react';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import { Button } from '</a:t>
            </a:r>
            <a:r>
              <a:rPr lang="en-US" altLang="ko-KR" dirty="0" err="1">
                <a:solidFill>
                  <a:schemeClr val="tx1"/>
                </a:solidFill>
              </a:rPr>
              <a:t>reactstrap</a:t>
            </a:r>
            <a:r>
              <a:rPr lang="en-US" altLang="ko-KR" dirty="0">
                <a:solidFill>
                  <a:schemeClr val="tx1"/>
                </a:solidFill>
              </a:rPr>
              <a:t>';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const</a:t>
            </a:r>
            <a:r>
              <a:rPr lang="en-US" altLang="ko-KR" dirty="0">
                <a:solidFill>
                  <a:schemeClr val="tx1"/>
                </a:solidFill>
              </a:rPr>
              <a:t> Example = () =&gt;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return (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&lt;Button color="primary"&gt;Primary Button&lt;/Button&gt;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);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};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export default Example;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825494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8988" y="881149"/>
            <a:ext cx="8362774" cy="54864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+mn-ea"/>
              </a:rPr>
              <a:t>다른 컴포넌트를 인자로 받아 새로운 컴포넌트를 반환하는 함수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+mn-ea"/>
              </a:rPr>
              <a:t>여러 컴포넌트에서 공통된 기능을 분리하여 컴포넌트 로직을 재사용하는 패턴을 제공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+mn-ea"/>
              </a:rPr>
              <a:t>기존의 컴포넌트를 수정하거나 확장하는 역할을 함</a:t>
            </a: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+mn-ea"/>
              </a:rPr>
              <a:t>직접적으로 </a:t>
            </a:r>
            <a:r>
              <a:rPr lang="ko-KR" altLang="en-US" sz="1800" dirty="0" err="1">
                <a:latin typeface="+mn-ea"/>
              </a:rPr>
              <a:t>렌더링되는</a:t>
            </a:r>
            <a:r>
              <a:rPr lang="ko-KR" altLang="en-US" sz="1800" dirty="0">
                <a:latin typeface="+mn-ea"/>
              </a:rPr>
              <a:t> 것이 아니라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기존 컴포넌트를 인자로 받아 새로운 컴포넌트를 반환합니다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+mn-ea"/>
              </a:rPr>
              <a:t>원래의 컴포넌트를 수정하지 않고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 err="1">
                <a:latin typeface="+mn-ea"/>
              </a:rPr>
              <a:t>래핑</a:t>
            </a:r>
            <a:r>
              <a:rPr lang="en-US" altLang="ko-KR" sz="1800" dirty="0">
                <a:latin typeface="+mn-ea"/>
              </a:rPr>
              <a:t>(wrap)</a:t>
            </a:r>
            <a:r>
              <a:rPr lang="ko-KR" altLang="en-US" sz="1800" dirty="0">
                <a:latin typeface="+mn-ea"/>
              </a:rPr>
              <a:t>하여 새로운 기능을 추가합니다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+mn-ea"/>
              </a:rPr>
              <a:t>원본 컴포넌트에 필요한 </a:t>
            </a:r>
            <a:r>
              <a:rPr lang="en-US" altLang="ko-KR" sz="1800" dirty="0">
                <a:latin typeface="+mn-ea"/>
              </a:rPr>
              <a:t>props</a:t>
            </a:r>
            <a:r>
              <a:rPr lang="ko-KR" altLang="en-US" sz="1800" dirty="0">
                <a:latin typeface="+mn-ea"/>
              </a:rPr>
              <a:t>를 그대로 전달합니다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3B2202-754F-4B7D-8F0B-A90D4B2B4252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하이오더</a:t>
            </a:r>
            <a:r>
              <a:rPr lang="en-US" altLang="ko-KR" sz="2400" dirty="0"/>
              <a:t>(Higher-Order Component, HOC)</a:t>
            </a:r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83F521-5309-4E1D-82AF-795F19A774A1}"/>
              </a:ext>
            </a:extLst>
          </p:cNvPr>
          <p:cNvSpPr/>
          <p:nvPr/>
        </p:nvSpPr>
        <p:spPr>
          <a:xfrm>
            <a:off x="729678" y="3932692"/>
            <a:ext cx="7521394" cy="22374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const </a:t>
            </a:r>
            <a:r>
              <a:rPr lang="en-US" altLang="ko-KR" sz="1600" dirty="0" err="1">
                <a:solidFill>
                  <a:schemeClr val="tx1"/>
                </a:solidFill>
              </a:rPr>
              <a:t>MyHOC</a:t>
            </a:r>
            <a:r>
              <a:rPr lang="en-US" altLang="ko-KR" sz="1600" dirty="0">
                <a:solidFill>
                  <a:schemeClr val="tx1"/>
                </a:solidFill>
              </a:rPr>
              <a:t> = (</a:t>
            </a:r>
            <a:r>
              <a:rPr lang="en-US" altLang="ko-KR" sz="1600" dirty="0" err="1">
                <a:solidFill>
                  <a:schemeClr val="tx1"/>
                </a:solidFill>
              </a:rPr>
              <a:t>WrappedComponent</a:t>
            </a:r>
            <a:r>
              <a:rPr lang="en-US" altLang="ko-KR" sz="1600" dirty="0">
                <a:solidFill>
                  <a:schemeClr val="tx1"/>
                </a:solidFill>
              </a:rPr>
              <a:t>) =&gt;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return class extends </a:t>
            </a:r>
            <a:r>
              <a:rPr lang="en-US" altLang="ko-KR" sz="1600" dirty="0" err="1">
                <a:solidFill>
                  <a:schemeClr val="tx1"/>
                </a:solidFill>
              </a:rPr>
              <a:t>React.Component</a:t>
            </a:r>
            <a:r>
              <a:rPr lang="en-US" altLang="ko-KR" sz="16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render()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// HOC</a:t>
            </a:r>
            <a:r>
              <a:rPr lang="ko-KR" altLang="en-US" sz="1600" dirty="0">
                <a:solidFill>
                  <a:schemeClr val="tx1"/>
                </a:solidFill>
              </a:rPr>
              <a:t>가 제공하는 기능을 추가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>
                <a:solidFill>
                  <a:schemeClr val="tx1"/>
                </a:solidFill>
              </a:rPr>
              <a:t>return &lt;</a:t>
            </a:r>
            <a:r>
              <a:rPr lang="en-US" altLang="ko-KR" sz="1600" dirty="0" err="1">
                <a:solidFill>
                  <a:schemeClr val="tx1"/>
                </a:solidFill>
              </a:rPr>
              <a:t>WrappedComponent</a:t>
            </a:r>
            <a:r>
              <a:rPr lang="en-US" altLang="ko-KR" sz="1600" dirty="0">
                <a:solidFill>
                  <a:schemeClr val="tx1"/>
                </a:solidFill>
              </a:rPr>
              <a:t> {...</a:t>
            </a:r>
            <a:r>
              <a:rPr lang="en-US" altLang="ko-KR" sz="1600" dirty="0" err="1">
                <a:solidFill>
                  <a:schemeClr val="tx1"/>
                </a:solidFill>
              </a:rPr>
              <a:t>this.props</a:t>
            </a:r>
            <a:r>
              <a:rPr lang="en-US" altLang="ko-KR" sz="1600" dirty="0">
                <a:solidFill>
                  <a:schemeClr val="tx1"/>
                </a:solidFill>
              </a:rPr>
              <a:t>} /&gt;;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};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31622594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8988" y="881149"/>
            <a:ext cx="8362774" cy="68787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HOC</a:t>
            </a:r>
            <a:r>
              <a:rPr lang="ko-KR" altLang="en-US" sz="1800" dirty="0">
                <a:latin typeface="+mn-ea"/>
              </a:rPr>
              <a:t>는 로딩 상태를 관리하고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로딩 중일 때 로딩 메시지를 보여주는 기능을 추가합니다</a:t>
            </a:r>
            <a:r>
              <a:rPr lang="en-US" altLang="ko-KR" sz="1800" dirty="0">
                <a:latin typeface="+mn-ea"/>
              </a:rPr>
              <a:t>.</a:t>
            </a:r>
            <a:endParaRPr lang="ko-KR" altLang="en-US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3B2202-754F-4B7D-8F0B-A90D4B2B4252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하이오더</a:t>
            </a:r>
            <a:r>
              <a:rPr lang="en-US" altLang="ko-KR" sz="2400" dirty="0"/>
              <a:t>(Higher-Order Component, HOC)</a:t>
            </a:r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83F521-5309-4E1D-82AF-795F19A774A1}"/>
              </a:ext>
            </a:extLst>
          </p:cNvPr>
          <p:cNvSpPr/>
          <p:nvPr/>
        </p:nvSpPr>
        <p:spPr>
          <a:xfrm>
            <a:off x="702199" y="1498073"/>
            <a:ext cx="7739602" cy="51850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import React from 'react';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// HOC </a:t>
            </a:r>
            <a:r>
              <a:rPr lang="ko-KR" altLang="en-US" sz="1600" dirty="0">
                <a:solidFill>
                  <a:schemeClr val="tx1"/>
                </a:solidFill>
              </a:rPr>
              <a:t>정의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const </a:t>
            </a:r>
            <a:r>
              <a:rPr lang="en-US" altLang="ko-KR" sz="1600" dirty="0" err="1">
                <a:solidFill>
                  <a:schemeClr val="tx1"/>
                </a:solidFill>
              </a:rPr>
              <a:t>withLoading</a:t>
            </a:r>
            <a:r>
              <a:rPr lang="en-US" altLang="ko-KR" sz="1600" dirty="0">
                <a:solidFill>
                  <a:schemeClr val="tx1"/>
                </a:solidFill>
              </a:rPr>
              <a:t> = (</a:t>
            </a:r>
            <a:r>
              <a:rPr lang="en-US" altLang="ko-KR" sz="1600" dirty="0" err="1">
                <a:solidFill>
                  <a:schemeClr val="tx1"/>
                </a:solidFill>
              </a:rPr>
              <a:t>WrappedComponent</a:t>
            </a:r>
            <a:r>
              <a:rPr lang="en-US" altLang="ko-KR" sz="1600" dirty="0">
                <a:solidFill>
                  <a:schemeClr val="tx1"/>
                </a:solidFill>
              </a:rPr>
              <a:t>) =&gt;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return class extends </a:t>
            </a:r>
            <a:r>
              <a:rPr lang="en-US" altLang="ko-KR" sz="1600" dirty="0" err="1">
                <a:solidFill>
                  <a:schemeClr val="tx1"/>
                </a:solidFill>
              </a:rPr>
              <a:t>React.Component</a:t>
            </a:r>
            <a:r>
              <a:rPr lang="en-US" altLang="ko-KR" sz="16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state =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loading: true,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};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componentDidMount</a:t>
            </a:r>
            <a:r>
              <a:rPr lang="en-US" altLang="ko-KR" sz="16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setTimeout</a:t>
            </a:r>
            <a:r>
              <a:rPr lang="en-US" altLang="ko-KR" sz="1600" dirty="0">
                <a:solidFill>
                  <a:schemeClr val="tx1"/>
                </a:solidFill>
              </a:rPr>
              <a:t>(() =&gt;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this.setState</a:t>
            </a:r>
            <a:r>
              <a:rPr lang="en-US" altLang="ko-KR" sz="1600" dirty="0">
                <a:solidFill>
                  <a:schemeClr val="tx1"/>
                </a:solidFill>
              </a:rPr>
              <a:t>({ loading: false });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}, 2000); // 2</a:t>
            </a:r>
            <a:r>
              <a:rPr lang="ko-KR" altLang="en-US" sz="1600" dirty="0">
                <a:solidFill>
                  <a:schemeClr val="tx1"/>
                </a:solidFill>
              </a:rPr>
              <a:t>초 후에 로딩 상태 종료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render()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const { loading } = </a:t>
            </a:r>
            <a:r>
              <a:rPr lang="en-US" altLang="ko-KR" sz="1600" dirty="0" err="1">
                <a:solidFill>
                  <a:schemeClr val="tx1"/>
                </a:solidFill>
              </a:rPr>
              <a:t>this.state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if (loading)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return &lt;div&gt;Loading...&lt;/div&gt;;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return &lt;</a:t>
            </a:r>
            <a:r>
              <a:rPr lang="en-US" altLang="ko-KR" sz="1600" dirty="0" err="1">
                <a:solidFill>
                  <a:schemeClr val="tx1"/>
                </a:solidFill>
              </a:rPr>
              <a:t>WrappedComponent</a:t>
            </a:r>
            <a:r>
              <a:rPr lang="en-US" altLang="ko-KR" sz="1600" dirty="0">
                <a:solidFill>
                  <a:schemeClr val="tx1"/>
                </a:solidFill>
              </a:rPr>
              <a:t> {...</a:t>
            </a:r>
            <a:r>
              <a:rPr lang="en-US" altLang="ko-KR" sz="1600" dirty="0" err="1">
                <a:solidFill>
                  <a:schemeClr val="tx1"/>
                </a:solidFill>
              </a:rPr>
              <a:t>this.props</a:t>
            </a:r>
            <a:r>
              <a:rPr lang="en-US" altLang="ko-KR" sz="1600" dirty="0">
                <a:solidFill>
                  <a:schemeClr val="tx1"/>
                </a:solidFill>
              </a:rPr>
              <a:t>} /&gt;;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};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}; 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74829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8988" y="881149"/>
            <a:ext cx="8362774" cy="68787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HOC</a:t>
            </a:r>
            <a:r>
              <a:rPr lang="ko-KR" altLang="en-US" sz="1800" dirty="0">
                <a:latin typeface="+mn-ea"/>
              </a:rPr>
              <a:t>는 로딩 상태를 관리하고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로딩 중일 때 로딩 메시지를 보여주는 기능을 추가합니다</a:t>
            </a:r>
            <a:r>
              <a:rPr lang="en-US" altLang="ko-KR" sz="1800" dirty="0">
                <a:latin typeface="+mn-ea"/>
              </a:rPr>
              <a:t>.</a:t>
            </a:r>
            <a:endParaRPr lang="ko-KR" altLang="en-US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3B2202-754F-4B7D-8F0B-A90D4B2B4252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하이오더</a:t>
            </a:r>
            <a:r>
              <a:rPr lang="en-US" altLang="ko-KR" sz="2400" dirty="0"/>
              <a:t>(Higher-Order Component, HOC)</a:t>
            </a:r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83F521-5309-4E1D-82AF-795F19A774A1}"/>
              </a:ext>
            </a:extLst>
          </p:cNvPr>
          <p:cNvSpPr/>
          <p:nvPr/>
        </p:nvSpPr>
        <p:spPr>
          <a:xfrm>
            <a:off x="620574" y="1569027"/>
            <a:ext cx="8051188" cy="2231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// HOC</a:t>
            </a:r>
            <a:r>
              <a:rPr lang="ko-KR" altLang="en-US" sz="1600" dirty="0">
                <a:solidFill>
                  <a:schemeClr val="tx1"/>
                </a:solidFill>
              </a:rPr>
              <a:t>를 사용하여 컴포넌트 확장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const </a:t>
            </a:r>
            <a:r>
              <a:rPr lang="en-US" altLang="ko-KR" sz="1600" dirty="0" err="1">
                <a:solidFill>
                  <a:schemeClr val="tx1"/>
                </a:solidFill>
              </a:rPr>
              <a:t>MyComponent</a:t>
            </a:r>
            <a:r>
              <a:rPr lang="en-US" altLang="ko-KR" sz="1600" dirty="0">
                <a:solidFill>
                  <a:schemeClr val="tx1"/>
                </a:solidFill>
              </a:rPr>
              <a:t> = () =&gt;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return &lt;div&gt;My component content&lt;/div&gt;;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};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const </a:t>
            </a:r>
            <a:r>
              <a:rPr lang="en-US" altLang="ko-KR" sz="1600" dirty="0" err="1">
                <a:solidFill>
                  <a:schemeClr val="tx1"/>
                </a:solidFill>
              </a:rPr>
              <a:t>MyComponentWithLoading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withLoading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MyComponent</a:t>
            </a:r>
            <a:r>
              <a:rPr lang="en-US" altLang="ko-KR" sz="1600" dirty="0">
                <a:solidFill>
                  <a:schemeClr val="tx1"/>
                </a:solidFill>
              </a:rPr>
              <a:t>);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export default </a:t>
            </a:r>
            <a:r>
              <a:rPr lang="en-US" altLang="ko-KR" sz="1600" dirty="0" err="1">
                <a:solidFill>
                  <a:schemeClr val="tx1"/>
                </a:solidFill>
              </a:rPr>
              <a:t>MyComponentWithLoading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3D11B0-06C2-4027-9900-46B68AE1AB1A}"/>
              </a:ext>
            </a:extLst>
          </p:cNvPr>
          <p:cNvSpPr/>
          <p:nvPr/>
        </p:nvSpPr>
        <p:spPr>
          <a:xfrm>
            <a:off x="620574" y="4987637"/>
            <a:ext cx="8051188" cy="11637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/>
                </a:solidFill>
              </a:rPr>
              <a:t>HOC</a:t>
            </a:r>
            <a:r>
              <a:rPr lang="ko-KR" altLang="en-US" sz="1600" dirty="0">
                <a:solidFill>
                  <a:schemeClr val="tx1"/>
                </a:solidFill>
              </a:rPr>
              <a:t>에서 전달하는 </a:t>
            </a:r>
            <a:r>
              <a:rPr lang="en-US" altLang="ko-KR" sz="1600" dirty="0">
                <a:solidFill>
                  <a:schemeClr val="tx1"/>
                </a:solidFill>
              </a:rPr>
              <a:t>props</a:t>
            </a:r>
            <a:r>
              <a:rPr lang="ko-KR" altLang="en-US" sz="1600" dirty="0">
                <a:solidFill>
                  <a:schemeClr val="tx1"/>
                </a:solidFill>
              </a:rPr>
              <a:t>와 원본 컴포넌트에서 사용하는 </a:t>
            </a:r>
            <a:r>
              <a:rPr lang="en-US" altLang="ko-KR" sz="1600" dirty="0">
                <a:solidFill>
                  <a:schemeClr val="tx1"/>
                </a:solidFill>
              </a:rPr>
              <a:t>props </a:t>
            </a:r>
            <a:r>
              <a:rPr lang="ko-KR" altLang="en-US" sz="1600" dirty="0">
                <a:solidFill>
                  <a:schemeClr val="tx1"/>
                </a:solidFill>
              </a:rPr>
              <a:t>이름이 겹칠 수 있기 때문에</a:t>
            </a:r>
            <a:r>
              <a:rPr lang="en-US" altLang="ko-KR" sz="1600" dirty="0">
                <a:solidFill>
                  <a:schemeClr val="tx1"/>
                </a:solidFill>
              </a:rPr>
              <a:t>, props </a:t>
            </a:r>
            <a:r>
              <a:rPr lang="ko-KR" altLang="en-US" sz="1600" dirty="0">
                <a:solidFill>
                  <a:schemeClr val="tx1"/>
                </a:solidFill>
              </a:rPr>
              <a:t>이름을 관리하는 것이 중요합니다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1"/>
                </a:solidFill>
              </a:rPr>
              <a:t> HOC</a:t>
            </a:r>
            <a:r>
              <a:rPr lang="ko-KR" altLang="en-US" sz="1600" dirty="0">
                <a:solidFill>
                  <a:schemeClr val="tx1"/>
                </a:solidFill>
              </a:rPr>
              <a:t>는 클래스 컴포넌트에서 사용될 때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래핑된</a:t>
            </a:r>
            <a:r>
              <a:rPr lang="ko-KR" altLang="en-US" sz="1600" dirty="0">
                <a:solidFill>
                  <a:schemeClr val="tx1"/>
                </a:solidFill>
              </a:rPr>
              <a:t> 컴포넌트의 정적 메서드가 사라질 수 있습니다</a:t>
            </a:r>
            <a:r>
              <a:rPr lang="en-US" altLang="ko-KR" sz="1600" dirty="0">
                <a:solidFill>
                  <a:schemeClr val="tx1"/>
                </a:solidFill>
              </a:rPr>
              <a:t>. (hoist-non-react-statics</a:t>
            </a:r>
            <a:r>
              <a:rPr lang="ko-KR" altLang="en-US" sz="1600" dirty="0">
                <a:solidFill>
                  <a:schemeClr val="tx1"/>
                </a:solidFill>
              </a:rPr>
              <a:t>와 같은 라이브러리를 사용하여 해결할 수 있습니다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4753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C9AFF8-86F9-401E-8438-722CC719BAC1}"/>
              </a:ext>
            </a:extLst>
          </p:cNvPr>
          <p:cNvSpPr txBox="1"/>
          <p:nvPr/>
        </p:nvSpPr>
        <p:spPr>
          <a:xfrm>
            <a:off x="164515" y="143864"/>
            <a:ext cx="7248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</a:rPr>
              <a:t>React</a:t>
            </a:r>
            <a:r>
              <a:rPr lang="ko-KR" altLang="en-US" sz="2800" dirty="0">
                <a:latin typeface="+mn-ea"/>
              </a:rPr>
              <a:t>의 핵심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320040" y="927378"/>
            <a:ext cx="8503920" cy="39791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React Application  </a:t>
            </a:r>
            <a:r>
              <a:rPr lang="ko-KR" altLang="en-US" sz="1600" dirty="0">
                <a:latin typeface="+mn-ea"/>
              </a:rPr>
              <a:t>프로젝트의 </a:t>
            </a:r>
            <a:r>
              <a:rPr lang="ko-KR" altLang="en-US" sz="1600" dirty="0" err="1">
                <a:latin typeface="+mn-ea"/>
              </a:rPr>
              <a:t>진입점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src</a:t>
            </a:r>
            <a:r>
              <a:rPr lang="en-US" altLang="ko-KR" sz="1600" dirty="0">
                <a:latin typeface="+mn-ea"/>
              </a:rPr>
              <a:t>/index.js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import React from 'react'; </a:t>
            </a:r>
            <a:r>
              <a:rPr lang="ko-KR" altLang="en-US" sz="1600" dirty="0">
                <a:latin typeface="+mn-ea"/>
              </a:rPr>
              <a:t>는 </a:t>
            </a:r>
            <a:r>
              <a:rPr lang="en-US" altLang="ko-KR" sz="1600" dirty="0">
                <a:latin typeface="+mn-ea"/>
              </a:rPr>
              <a:t>JSX</a:t>
            </a:r>
            <a:r>
              <a:rPr lang="ko-KR" altLang="en-US" sz="1600" dirty="0">
                <a:latin typeface="+mn-ea"/>
              </a:rPr>
              <a:t>라는 문법을 사용하기 위한 필수 선언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'react-</a:t>
            </a:r>
            <a:r>
              <a:rPr lang="en-US" altLang="ko-KR" sz="1600" dirty="0" err="1">
                <a:latin typeface="+mn-ea"/>
              </a:rPr>
              <a:t>dom</a:t>
            </a:r>
            <a:r>
              <a:rPr lang="en-US" altLang="ko-KR" sz="1600" dirty="0">
                <a:latin typeface="+mn-ea"/>
              </a:rPr>
              <a:t>'</a:t>
            </a:r>
            <a:r>
              <a:rPr lang="ko-KR" altLang="en-US" sz="1600" dirty="0">
                <a:latin typeface="+mn-ea"/>
              </a:rPr>
              <a:t>은 컴포넌트를 화면에 그리기 위한 라이브러리 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열어놓은 태그는 꼭 닫아야 합니다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최상위 태그는 꼭 </a:t>
            </a:r>
            <a:r>
              <a:rPr lang="en-US" altLang="ko-KR" sz="16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개여야 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컴포넌트 이름의 첫 번째 글자는 반드시 </a:t>
            </a:r>
            <a:r>
              <a:rPr lang="ko-KR" altLang="en-US" sz="1600" dirty="0" err="1">
                <a:latin typeface="+mn-ea"/>
              </a:rPr>
              <a:t>대문자여야</a:t>
            </a:r>
            <a:r>
              <a:rPr lang="ko-KR" altLang="en-US" sz="1600" dirty="0">
                <a:latin typeface="+mn-ea"/>
              </a:rPr>
              <a:t> 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import </a:t>
            </a:r>
            <a:r>
              <a:rPr lang="ko-KR" altLang="en-US" sz="1600" dirty="0">
                <a:latin typeface="+mn-ea"/>
              </a:rPr>
              <a:t>문에서 파일 이름의 </a:t>
            </a:r>
            <a:r>
              <a:rPr lang="ko-KR" altLang="en-US" sz="1600" dirty="0" err="1">
                <a:latin typeface="+mn-ea"/>
              </a:rPr>
              <a:t>확장자를</a:t>
            </a:r>
            <a:r>
              <a:rPr lang="ko-KR" altLang="en-US" sz="1600" dirty="0">
                <a:latin typeface="+mn-ea"/>
              </a:rPr>
              <a:t> 생략해도 해당 파일을 자동으로 찾을 수 있게 설정되어 있습니다</a:t>
            </a:r>
            <a:r>
              <a:rPr lang="en-US" altLang="ko-KR" sz="1600" dirty="0">
                <a:latin typeface="+mn-ea"/>
              </a:rPr>
              <a:t>. (</a:t>
            </a:r>
            <a:r>
              <a:rPr lang="en-US" altLang="ko-KR" sz="1600" dirty="0" err="1">
                <a:latin typeface="+mn-ea"/>
              </a:rPr>
              <a:t>webpack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modeul</a:t>
            </a:r>
            <a:r>
              <a:rPr lang="en-US" altLang="ko-KR" sz="1600" dirty="0">
                <a:latin typeface="+mn-ea"/>
              </a:rPr>
              <a:t> resolution) </a:t>
            </a:r>
            <a:endParaRPr lang="ko-KR" altLang="en-US" sz="16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30" y="3828908"/>
            <a:ext cx="3275539" cy="27412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023" y="4072734"/>
            <a:ext cx="4329931" cy="234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55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155" y="868758"/>
            <a:ext cx="8424723" cy="39791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+mn-ea"/>
              </a:rPr>
              <a:t>컴포넌트</a:t>
            </a:r>
            <a:r>
              <a:rPr lang="en-US" altLang="ko-KR" sz="1800" dirty="0">
                <a:latin typeface="+mn-ea"/>
              </a:rPr>
              <a:t>(Component) : </a:t>
            </a:r>
            <a:r>
              <a:rPr lang="ko-KR" altLang="en-US" sz="1800" dirty="0">
                <a:latin typeface="+mn-ea"/>
              </a:rPr>
              <a:t>함수형 컴포넌트 </a:t>
            </a:r>
            <a:r>
              <a:rPr lang="en-US" altLang="ko-KR" sz="1800" dirty="0">
                <a:latin typeface="+mn-ea"/>
              </a:rPr>
              <a:t>vs </a:t>
            </a:r>
            <a:r>
              <a:rPr lang="ko-KR" altLang="en-US" sz="1800" dirty="0" err="1">
                <a:latin typeface="+mn-ea"/>
              </a:rPr>
              <a:t>클래스형</a:t>
            </a:r>
            <a:r>
              <a:rPr lang="ko-KR" altLang="en-US" sz="1800" dirty="0">
                <a:latin typeface="+mn-ea"/>
              </a:rPr>
              <a:t> 컴포넌트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JSX(JavaScript XML) : HTML</a:t>
            </a:r>
            <a:r>
              <a:rPr lang="ko-KR" altLang="en-US" sz="1800" dirty="0">
                <a:latin typeface="+mn-ea"/>
              </a:rPr>
              <a:t>과 유사한 문법을 </a:t>
            </a:r>
            <a:r>
              <a:rPr lang="en-US" altLang="ko-KR" sz="1800" dirty="0">
                <a:latin typeface="+mn-ea"/>
              </a:rPr>
              <a:t>JavaScript</a:t>
            </a:r>
            <a:r>
              <a:rPr lang="ko-KR" altLang="en-US" sz="1800" dirty="0">
                <a:latin typeface="+mn-ea"/>
              </a:rPr>
              <a:t>에서 사용 가능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Props (Properties) :  </a:t>
            </a:r>
            <a:r>
              <a:rPr lang="ko-KR" altLang="en-US" sz="1800" dirty="0">
                <a:latin typeface="+mn-ea"/>
              </a:rPr>
              <a:t>부모 → 자식으로 전달되는 데이터 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읽기 전용</a:t>
            </a:r>
            <a:r>
              <a:rPr lang="en-US" altLang="ko-KR" sz="1800" dirty="0">
                <a:latin typeface="+mn-ea"/>
              </a:rPr>
              <a:t>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State : </a:t>
            </a:r>
            <a:r>
              <a:rPr lang="ko-KR" altLang="en-US" sz="1800" dirty="0">
                <a:latin typeface="+mn-ea"/>
              </a:rPr>
              <a:t>컴포넌트 내부에서 관리하는 동적인 데이터</a:t>
            </a:r>
            <a:r>
              <a:rPr lang="en-US" altLang="ko-KR" sz="1800" dirty="0">
                <a:latin typeface="+mn-ea"/>
              </a:rPr>
              <a:t>, </a:t>
            </a:r>
            <a:r>
              <a:rPr lang="en-US" altLang="ko-KR" sz="1800" dirty="0" err="1">
                <a:latin typeface="+mn-ea"/>
              </a:rPr>
              <a:t>useState</a:t>
            </a:r>
            <a:r>
              <a:rPr lang="en-US" altLang="ko-KR" sz="1800" dirty="0">
                <a:latin typeface="+mn-ea"/>
              </a:rPr>
              <a:t> Hook </a:t>
            </a:r>
            <a:r>
              <a:rPr lang="ko-KR" altLang="en-US" sz="1800" dirty="0">
                <a:latin typeface="+mn-ea"/>
              </a:rPr>
              <a:t>사용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+mn-ea"/>
              </a:rPr>
              <a:t>이벤트 핸들링 </a:t>
            </a:r>
            <a:r>
              <a:rPr lang="en-US" altLang="ko-KR" sz="1800" dirty="0">
                <a:latin typeface="+mn-ea"/>
              </a:rPr>
              <a:t>&amp; </a:t>
            </a:r>
            <a:r>
              <a:rPr lang="ko-KR" altLang="en-US" sz="1800" dirty="0">
                <a:latin typeface="+mn-ea"/>
              </a:rPr>
              <a:t>조건부 렌더링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09FA8-6C4D-47F0-BEE8-167BD9CDB7A6}"/>
              </a:ext>
            </a:extLst>
          </p:cNvPr>
          <p:cNvSpPr txBox="1"/>
          <p:nvPr/>
        </p:nvSpPr>
        <p:spPr>
          <a:xfrm>
            <a:off x="205155" y="76199"/>
            <a:ext cx="332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</a:rPr>
              <a:t>React</a:t>
            </a:r>
            <a:r>
              <a:rPr lang="ko-KR" altLang="en-US" sz="2800" dirty="0">
                <a:latin typeface="+mn-ea"/>
              </a:rPr>
              <a:t>의 핵심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45977" y="3486708"/>
            <a:ext cx="8052046" cy="3081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Angular.js </a:t>
            </a:r>
            <a:r>
              <a:rPr lang="ko-KR" altLang="en-US" sz="1600" dirty="0">
                <a:solidFill>
                  <a:schemeClr val="tx1"/>
                </a:solidFill>
              </a:rPr>
              <a:t>프레임워크 </a:t>
            </a:r>
            <a:r>
              <a:rPr lang="en-US" altLang="ko-KR" sz="16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구글에 의해 개발된 웹 또는 앱을 만드는 데 필요한 모든 것이 갖춰진 프레임워크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작은 컨테이너들이 모여 거대한 앱을 구성하도록 설계됨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양방향 데이터 바인딩을 사용하여 모델과 뷰가 자동으로 </a:t>
            </a:r>
            <a:r>
              <a:rPr lang="ko-KR" altLang="en-US" sz="1600" dirty="0" err="1">
                <a:solidFill>
                  <a:schemeClr val="tx1"/>
                </a:solidFill>
              </a:rPr>
              <a:t>동기화됨</a:t>
            </a:r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데이터 변경이 발생할 때마다  </a:t>
            </a:r>
            <a:r>
              <a:rPr lang="en-US" altLang="ko-KR" sz="1600" dirty="0">
                <a:solidFill>
                  <a:schemeClr val="tx1"/>
                </a:solidFill>
              </a:rPr>
              <a:t>"</a:t>
            </a:r>
            <a:r>
              <a:rPr lang="ko-KR" altLang="en-US" sz="1600" dirty="0">
                <a:solidFill>
                  <a:schemeClr val="tx1"/>
                </a:solidFill>
              </a:rPr>
              <a:t>소화 과정</a:t>
            </a:r>
            <a:r>
              <a:rPr lang="en-US" altLang="ko-KR" sz="1600" dirty="0">
                <a:solidFill>
                  <a:schemeClr val="tx1"/>
                </a:solidFill>
              </a:rPr>
              <a:t>(Digest Cycle)" </a:t>
            </a:r>
            <a:r>
              <a:rPr lang="ko-KR" altLang="en-US" sz="1600" dirty="0">
                <a:solidFill>
                  <a:schemeClr val="tx1"/>
                </a:solidFill>
              </a:rPr>
              <a:t>이 실행되면서 전체 </a:t>
            </a:r>
            <a:r>
              <a:rPr lang="ko-KR" altLang="en-US" sz="1600" dirty="0" err="1">
                <a:solidFill>
                  <a:schemeClr val="tx1"/>
                </a:solidFill>
              </a:rPr>
              <a:t>스코프</a:t>
            </a:r>
            <a:r>
              <a:rPr lang="ko-KR" altLang="en-US" sz="1600" dirty="0">
                <a:solidFill>
                  <a:schemeClr val="tx1"/>
                </a:solidFill>
              </a:rPr>
              <a:t> 트리가 검사됨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모든 바인딩을 감시</a:t>
            </a:r>
            <a:r>
              <a:rPr lang="en-US" altLang="ko-KR" sz="1600" dirty="0">
                <a:solidFill>
                  <a:schemeClr val="tx1"/>
                </a:solidFill>
              </a:rPr>
              <a:t>($watch)</a:t>
            </a:r>
            <a:r>
              <a:rPr lang="ko-KR" altLang="en-US" sz="1600" dirty="0">
                <a:solidFill>
                  <a:schemeClr val="tx1"/>
                </a:solidFill>
              </a:rPr>
              <a:t>하며 변경을 추적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대형 애플리케이션에서는 많은 </a:t>
            </a:r>
            <a:r>
              <a:rPr lang="en-US" altLang="ko-KR" sz="1600" dirty="0">
                <a:solidFill>
                  <a:schemeClr val="tx1"/>
                </a:solidFill>
              </a:rPr>
              <a:t>Watcher</a:t>
            </a:r>
            <a:r>
              <a:rPr lang="ko-KR" altLang="en-US" sz="1600" dirty="0">
                <a:solidFill>
                  <a:schemeClr val="tx1"/>
                </a:solidFill>
              </a:rPr>
              <a:t>가 생성되어 렌더링 속도가 </a:t>
            </a:r>
            <a:r>
              <a:rPr lang="ko-KR" altLang="en-US" sz="1600" dirty="0" err="1">
                <a:solidFill>
                  <a:schemeClr val="tx1"/>
                </a:solidFill>
              </a:rPr>
              <a:t>느려짐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DI</a:t>
            </a:r>
            <a:r>
              <a:rPr lang="ko-KR" altLang="en-US" sz="1600" dirty="0">
                <a:solidFill>
                  <a:schemeClr val="tx1"/>
                </a:solidFill>
              </a:rPr>
              <a:t>를 활용하여 모듈 간 의존성을 관리하지만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설정 및 사용 방식이 복잡하여 디버깅이 어려움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$scope </a:t>
            </a:r>
            <a:r>
              <a:rPr lang="ko-KR" altLang="en-US" sz="1600" dirty="0">
                <a:solidFill>
                  <a:schemeClr val="tx1"/>
                </a:solidFill>
              </a:rPr>
              <a:t>객체를 통해 데이터 바인딩을 관리하지만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부모</a:t>
            </a:r>
            <a:r>
              <a:rPr lang="en-US" altLang="ko-KR" sz="1600" dirty="0">
                <a:solidFill>
                  <a:schemeClr val="tx1"/>
                </a:solidFill>
              </a:rPr>
              <a:t>-</a:t>
            </a:r>
            <a:r>
              <a:rPr lang="ko-KR" altLang="en-US" sz="1600" dirty="0">
                <a:solidFill>
                  <a:schemeClr val="tx1"/>
                </a:solidFill>
              </a:rPr>
              <a:t>자식 컴포넌트 간 데이터 흐름이 직관적이지 않음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0578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6" name="직사각형 5"/>
          <p:cNvSpPr/>
          <p:nvPr/>
        </p:nvSpPr>
        <p:spPr>
          <a:xfrm>
            <a:off x="545690" y="884676"/>
            <a:ext cx="8129078" cy="551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import React from "react";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console.log(React);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15933" y="4803742"/>
            <a:ext cx="8179460" cy="12283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import React from "react";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React.useState</a:t>
            </a:r>
            <a:r>
              <a:rPr lang="en-US" altLang="ko-KR" dirty="0">
                <a:solidFill>
                  <a:schemeClr val="tx1"/>
                </a:solidFill>
              </a:rPr>
              <a:t>(); // React </a:t>
            </a:r>
            <a:r>
              <a:rPr lang="ko-KR" altLang="en-US" dirty="0">
                <a:solidFill>
                  <a:schemeClr val="tx1"/>
                </a:solidFill>
              </a:rPr>
              <a:t>객체에서 직접 </a:t>
            </a:r>
            <a:r>
              <a:rPr lang="en-US" altLang="ko-KR" dirty="0" err="1">
                <a:solidFill>
                  <a:schemeClr val="tx1"/>
                </a:solidFill>
              </a:rPr>
              <a:t>useState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사용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React.useEffect</a:t>
            </a:r>
            <a:r>
              <a:rPr lang="en-US" altLang="ko-KR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500" y="125723"/>
            <a:ext cx="332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</a:rPr>
              <a:t>React</a:t>
            </a:r>
            <a:r>
              <a:rPr lang="ko-KR" altLang="en-US" sz="2800" dirty="0">
                <a:latin typeface="+mn-ea"/>
              </a:rPr>
              <a:t>의 핵심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439160" y="1506143"/>
            <a:ext cx="8424723" cy="71769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React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는 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react 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모듈에서 기본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(default)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으로 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export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된 객체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45690" y="2013156"/>
            <a:ext cx="8129078" cy="9860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import {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useState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useEffect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} from "react";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console.log(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typeof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useState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); // "function"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console.log(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useState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); // function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useState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 { ... }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07648" y="3186626"/>
            <a:ext cx="8287745" cy="13448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함수형 컴포넌트에서 상태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(state)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와 라이프사이클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(lifecycle) 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기능을 사용할 수 있도록 </a:t>
            </a:r>
            <a:r>
              <a:rPr lang="en-US" altLang="ko-KR" sz="1800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useState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와 </a:t>
            </a:r>
            <a:r>
              <a:rPr lang="en-US" altLang="ko-KR" sz="1800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useEffect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등의 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Hooks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를 제공</a:t>
            </a:r>
            <a:endParaRPr lang="en-US" altLang="ko-KR" sz="18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</a:rPr>
              <a:t>{}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</a:rPr>
              <a:t>를 사용하면 </a:t>
            </a:r>
            <a:r>
              <a:rPr lang="en-US" altLang="ko-KR" sz="1800" dirty="0" err="1">
                <a:solidFill>
                  <a:schemeClr val="accent6">
                    <a:lumMod val="75000"/>
                  </a:schemeClr>
                </a:solidFill>
              </a:rPr>
              <a:t>React.useState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</a:rPr>
              <a:t>가 아닌 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 sz="1800" dirty="0" err="1">
                <a:solidFill>
                  <a:schemeClr val="accent6">
                    <a:lumMod val="75000"/>
                  </a:schemeClr>
                </a:solidFill>
              </a:rPr>
              <a:t>useState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</a:rPr>
              <a:t>만으로  사용할 수 있음</a:t>
            </a:r>
            <a:endParaRPr lang="en-US" altLang="ko-KR" sz="18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</a:rPr>
              <a:t>{} (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</a:rPr>
              <a:t>중괄호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</a:rPr>
              <a:t>는 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</a:rPr>
              <a:t>구조 분해 할당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ko-KR" sz="1800" dirty="0" err="1">
                <a:solidFill>
                  <a:schemeClr val="accent6">
                    <a:lumMod val="75000"/>
                  </a:schemeClr>
                </a:solidFill>
              </a:rPr>
              <a:t>Destructuring</a:t>
            </a:r>
            <a:r>
              <a:rPr lang="en-US" altLang="ko-KR" sz="1800" dirty="0">
                <a:solidFill>
                  <a:schemeClr val="accent6">
                    <a:lumMod val="75000"/>
                  </a:schemeClr>
                </a:solidFill>
              </a:rPr>
              <a:t>)"</a:t>
            </a:r>
            <a:r>
              <a:rPr lang="ko-KR" altLang="en-US" sz="1800" dirty="0">
                <a:solidFill>
                  <a:schemeClr val="accent6">
                    <a:lumMod val="75000"/>
                  </a:schemeClr>
                </a:solidFill>
              </a:rPr>
              <a:t>을 위한 문법 </a:t>
            </a:r>
            <a:endParaRPr lang="ko-KR" altLang="en-US" sz="18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6165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5082" y="852055"/>
            <a:ext cx="8454156" cy="34011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/>
              <a:t>React </a:t>
            </a:r>
            <a:r>
              <a:rPr lang="ko-KR" altLang="en-US" sz="1800" dirty="0"/>
              <a:t>컴포넌트 </a:t>
            </a:r>
            <a:r>
              <a:rPr lang="en-US" altLang="ko-KR" sz="1800" dirty="0"/>
              <a:t>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UI </a:t>
            </a:r>
            <a:r>
              <a:rPr lang="ko-KR" altLang="en-US" sz="1600" dirty="0"/>
              <a:t>요소를 표현하는 최소한의 단위</a:t>
            </a:r>
            <a:r>
              <a:rPr lang="en-US" altLang="ko-KR" sz="1600" dirty="0"/>
              <a:t>, </a:t>
            </a:r>
            <a:r>
              <a:rPr lang="ko-KR" altLang="en-US" sz="1600" dirty="0"/>
              <a:t>화면의 특정 부분이 어떻게 생길지 정하는 </a:t>
            </a:r>
            <a:r>
              <a:rPr lang="ko-KR" altLang="en-US" sz="1600" dirty="0" err="1"/>
              <a:t>선언체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6" name="직사각형 5"/>
          <p:cNvSpPr/>
          <p:nvPr/>
        </p:nvSpPr>
        <p:spPr>
          <a:xfrm>
            <a:off x="930529" y="1701661"/>
            <a:ext cx="7282941" cy="2401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//DOM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을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직접 제어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명령형 프로그래밍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)</a:t>
            </a:r>
          </a:p>
          <a:p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root =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document.getElementById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('root'); </a:t>
            </a:r>
          </a:p>
          <a:p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header =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document.createElement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('h1'); </a:t>
            </a:r>
          </a:p>
          <a:p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headerContent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document.createTextNode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	'Hello, World!'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header.appendChild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headerContent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); </a:t>
            </a:r>
          </a:p>
          <a:p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root.appendChild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(header);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6D5A67-8068-4951-89D3-FD4E32CAE492}"/>
              </a:ext>
            </a:extLst>
          </p:cNvPr>
          <p:cNvSpPr txBox="1"/>
          <p:nvPr/>
        </p:nvSpPr>
        <p:spPr>
          <a:xfrm>
            <a:off x="202531" y="130342"/>
            <a:ext cx="332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</a:rPr>
              <a:t>React</a:t>
            </a:r>
            <a:r>
              <a:rPr lang="ko-KR" altLang="en-US" sz="2800" dirty="0">
                <a:latin typeface="+mn-ea"/>
              </a:rPr>
              <a:t>의 핵심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30529" y="4314519"/>
            <a:ext cx="7282941" cy="10635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//UI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을 선언하고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render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함수를 호출하면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React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가 화면에 출력</a:t>
            </a:r>
            <a:endParaRPr lang="en-US" altLang="ko-KR" sz="16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header = &lt;h1&gt;Hello World&lt;/h1&gt;; //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jsx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ReactDOM.render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(header,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document.getElementById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('root'));</a:t>
            </a:r>
          </a:p>
        </p:txBody>
      </p:sp>
    </p:spTree>
    <p:extLst>
      <p:ext uri="{BB962C8B-B14F-4D97-AF65-F5344CB8AC3E}">
        <p14:creationId xmlns:p14="http://schemas.microsoft.com/office/powerpoint/2010/main" val="117190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3771" y="1062446"/>
            <a:ext cx="74719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React</a:t>
            </a:r>
            <a:r>
              <a:rPr lang="ko-KR" altLang="en-US" dirty="0"/>
              <a:t>의 역사화 역할</a:t>
            </a:r>
            <a:r>
              <a:rPr lang="en-US" altLang="ko-KR" dirty="0"/>
              <a:t>, </a:t>
            </a:r>
            <a:r>
              <a:rPr lang="ko-KR" altLang="en-US" dirty="0"/>
              <a:t>기본 개념 소개</a:t>
            </a:r>
            <a:endParaRPr lang="en-US" altLang="ko-KR" dirty="0"/>
          </a:p>
          <a:p>
            <a:r>
              <a:rPr lang="en-US" altLang="ko-KR" dirty="0"/>
              <a:t>JSX  </a:t>
            </a:r>
            <a:r>
              <a:rPr lang="ko-KR" altLang="en-US" dirty="0"/>
              <a:t>문법 소개</a:t>
            </a:r>
            <a:endParaRPr lang="en-US" altLang="ko-KR" dirty="0"/>
          </a:p>
          <a:p>
            <a:r>
              <a:rPr lang="ko-KR" altLang="en-US" dirty="0"/>
              <a:t>함수형 컴포넌트와 </a:t>
            </a:r>
            <a:r>
              <a:rPr lang="ko-KR" altLang="en-US" dirty="0" err="1"/>
              <a:t>클래스형</a:t>
            </a:r>
            <a:r>
              <a:rPr lang="ko-KR" altLang="en-US" dirty="0"/>
              <a:t> 컴포넌트</a:t>
            </a:r>
            <a:endParaRPr lang="en-US" altLang="ko-KR" dirty="0"/>
          </a:p>
          <a:p>
            <a:r>
              <a:rPr lang="en-US" altLang="ko-KR" dirty="0"/>
              <a:t>Props</a:t>
            </a:r>
            <a:r>
              <a:rPr lang="ko-KR" altLang="en-US" dirty="0"/>
              <a:t>와</a:t>
            </a:r>
            <a:r>
              <a:rPr lang="en-US" altLang="ko-KR" dirty="0"/>
              <a:t> State </a:t>
            </a:r>
            <a:r>
              <a:rPr lang="ko-KR" altLang="en-US" dirty="0"/>
              <a:t>개념</a:t>
            </a:r>
            <a:endParaRPr lang="en-US" altLang="ko-KR" dirty="0"/>
          </a:p>
          <a:p>
            <a:r>
              <a:rPr lang="en-US" altLang="ko-KR" dirty="0" err="1"/>
              <a:t>useState</a:t>
            </a:r>
            <a:r>
              <a:rPr lang="en-US" altLang="ko-KR" dirty="0"/>
              <a:t> </a:t>
            </a:r>
            <a:r>
              <a:rPr lang="ko-KR" altLang="en-US" dirty="0"/>
              <a:t>훅 활용</a:t>
            </a:r>
            <a:endParaRPr lang="en-US" altLang="ko-KR" dirty="0"/>
          </a:p>
          <a:p>
            <a:r>
              <a:rPr lang="ko-KR" altLang="en-US" dirty="0"/>
              <a:t>이벤트 처리 방법</a:t>
            </a:r>
            <a:r>
              <a:rPr lang="en-US" altLang="ko-KR" dirty="0"/>
              <a:t>/</a:t>
            </a:r>
            <a:r>
              <a:rPr lang="ko-KR" altLang="en-US" dirty="0"/>
              <a:t>조건부 렌더링</a:t>
            </a:r>
            <a:endParaRPr lang="en-US" altLang="ko-KR" dirty="0"/>
          </a:p>
          <a:p>
            <a:r>
              <a:rPr lang="ko-KR" altLang="en-US" dirty="0"/>
              <a:t>간단한 </a:t>
            </a:r>
            <a:r>
              <a:rPr lang="en-US" altLang="ko-KR" dirty="0" err="1"/>
              <a:t>Todo</a:t>
            </a:r>
            <a:r>
              <a:rPr lang="en-US" altLang="ko-KR" dirty="0"/>
              <a:t> List </a:t>
            </a:r>
            <a:r>
              <a:rPr lang="ko-KR" altLang="en-US" dirty="0"/>
              <a:t>예제 프로젝트 만들기</a:t>
            </a:r>
            <a:endParaRPr lang="en-US" altLang="ko-KR" dirty="0"/>
          </a:p>
          <a:p>
            <a:r>
              <a:rPr lang="ko-KR" altLang="en-US" dirty="0"/>
              <a:t>컴포넌트 간 데이터 흐름과 상태 관리 심화</a:t>
            </a:r>
            <a:endParaRPr lang="en-US" altLang="ko-KR" dirty="0"/>
          </a:p>
          <a:p>
            <a:r>
              <a:rPr lang="en-US" altLang="ko-KR" dirty="0"/>
              <a:t>React Hooks</a:t>
            </a:r>
          </a:p>
          <a:p>
            <a:r>
              <a:rPr lang="en-US" altLang="ko-KR" dirty="0"/>
              <a:t>React Router</a:t>
            </a:r>
            <a:r>
              <a:rPr lang="ko-KR" altLang="en-US" dirty="0"/>
              <a:t>를 이용한 페이지 네비게이션</a:t>
            </a:r>
            <a:endParaRPr lang="en-US" altLang="ko-KR" dirty="0"/>
          </a:p>
          <a:p>
            <a:r>
              <a:rPr lang="ko-KR" altLang="en-US" dirty="0"/>
              <a:t>스타일링 컴포넌트 </a:t>
            </a:r>
            <a:endParaRPr lang="en-US" altLang="ko-KR" dirty="0"/>
          </a:p>
          <a:p>
            <a:r>
              <a:rPr lang="ko-KR" altLang="en-US" dirty="0"/>
              <a:t>과정 정리 및 평가</a:t>
            </a:r>
          </a:p>
        </p:txBody>
      </p:sp>
    </p:spTree>
    <p:extLst>
      <p:ext uri="{BB962C8B-B14F-4D97-AF65-F5344CB8AC3E}">
        <p14:creationId xmlns:p14="http://schemas.microsoft.com/office/powerpoint/2010/main" val="2843901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5082" y="852055"/>
            <a:ext cx="8454156" cy="34011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+mn-ea"/>
              </a:rPr>
              <a:t>React </a:t>
            </a:r>
            <a:r>
              <a:rPr lang="ko-KR" altLang="en-US" sz="1800" dirty="0">
                <a:latin typeface="+mn-ea"/>
              </a:rPr>
              <a:t>컴포넌트의  </a:t>
            </a:r>
            <a:r>
              <a:rPr lang="en-US" altLang="ko-KR" sz="1800" dirty="0">
                <a:latin typeface="+mn-ea"/>
              </a:rPr>
              <a:t>render()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JSX</a:t>
            </a:r>
            <a:r>
              <a:rPr lang="ko-KR" altLang="en-US" sz="1800" dirty="0">
                <a:latin typeface="+mn-ea"/>
              </a:rPr>
              <a:t>를 사용하여 반환할 </a:t>
            </a:r>
            <a:r>
              <a:rPr lang="en-US" altLang="ko-KR" sz="1800" dirty="0">
                <a:latin typeface="+mn-ea"/>
              </a:rPr>
              <a:t>UI</a:t>
            </a:r>
            <a:r>
              <a:rPr lang="ko-KR" altLang="en-US" sz="1800" dirty="0">
                <a:latin typeface="+mn-ea"/>
              </a:rPr>
              <a:t>를 선언 </a:t>
            </a:r>
            <a:endParaRPr lang="en-US" altLang="ko-KR" sz="1800" dirty="0"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+mn-ea"/>
              </a:rPr>
              <a:t>컴포넌트로 전달된 데이터는 </a:t>
            </a:r>
            <a:r>
              <a:rPr lang="en-US" altLang="ko-KR" sz="1800" dirty="0">
                <a:latin typeface="+mn-ea"/>
              </a:rPr>
              <a:t>render() </a:t>
            </a:r>
            <a:r>
              <a:rPr lang="ko-KR" altLang="en-US" sz="1800" dirty="0">
                <a:latin typeface="+mn-ea"/>
              </a:rPr>
              <a:t>안에서 </a:t>
            </a:r>
            <a:r>
              <a:rPr lang="en-US" altLang="ko-KR" sz="1800" dirty="0" err="1">
                <a:latin typeface="+mn-ea"/>
              </a:rPr>
              <a:t>this.state</a:t>
            </a:r>
            <a:r>
              <a:rPr lang="ko-KR" altLang="en-US" sz="1800" dirty="0">
                <a:latin typeface="+mn-ea"/>
              </a:rPr>
              <a:t>와 </a:t>
            </a:r>
            <a:r>
              <a:rPr lang="en-US" altLang="ko-KR" sz="1800" dirty="0" err="1">
                <a:latin typeface="+mn-ea"/>
              </a:rPr>
              <a:t>this.props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를 통해 접근할 수 있습니다</a:t>
            </a:r>
            <a:r>
              <a:rPr lang="en-US" altLang="ko-KR" sz="1800" dirty="0">
                <a:latin typeface="+mn-ea"/>
              </a:rPr>
              <a:t>.</a:t>
            </a:r>
            <a:endParaRPr lang="ko-KR" altLang="en-US" sz="1800" dirty="0"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+mn-ea"/>
              </a:rPr>
              <a:t>데이터를 입력 받아 화면에 표시할 내용을 반환</a:t>
            </a:r>
            <a:endParaRPr lang="en-US" altLang="ko-KR" sz="1800" dirty="0"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+mn-ea"/>
              </a:rPr>
              <a:t>컴포넌트의 상태나 </a:t>
            </a:r>
            <a:r>
              <a:rPr lang="en-US" altLang="ko-KR" sz="1800" dirty="0">
                <a:latin typeface="+mn-ea"/>
              </a:rPr>
              <a:t>props</a:t>
            </a:r>
            <a:r>
              <a:rPr lang="ko-KR" altLang="en-US" sz="1800" dirty="0">
                <a:latin typeface="+mn-ea"/>
              </a:rPr>
              <a:t>를 변경하지 않으며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항상 동일한 입력에 대해 동일한 출력을 반환하는 순수 함수로  정의</a:t>
            </a:r>
            <a:endParaRPr lang="en-US" altLang="ko-KR" sz="1800" dirty="0"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+mn-ea"/>
              </a:rPr>
              <a:t>상태나 </a:t>
            </a:r>
            <a:r>
              <a:rPr lang="en-US" altLang="ko-KR" sz="1800" dirty="0">
                <a:latin typeface="+mn-ea"/>
              </a:rPr>
              <a:t>props</a:t>
            </a:r>
            <a:r>
              <a:rPr lang="ko-KR" altLang="en-US" sz="1800" dirty="0">
                <a:latin typeface="+mn-ea"/>
              </a:rPr>
              <a:t>를 변경하지 않음</a:t>
            </a:r>
            <a:endParaRPr lang="en-US" altLang="ko-KR" sz="1800" dirty="0"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+mn-ea"/>
              </a:rPr>
              <a:t>반드시 하나의 루트 요소</a:t>
            </a:r>
            <a:r>
              <a:rPr lang="en-US" altLang="ko-KR" sz="1800" dirty="0">
                <a:latin typeface="+mn-ea"/>
              </a:rPr>
              <a:t>(root element)</a:t>
            </a:r>
            <a:r>
              <a:rPr lang="ko-KR" altLang="en-US" sz="1800" dirty="0">
                <a:latin typeface="+mn-ea"/>
              </a:rPr>
              <a:t>를 반환해야 합니다</a:t>
            </a:r>
            <a:r>
              <a:rPr lang="en-US" altLang="ko-KR" sz="1800" dirty="0">
                <a:latin typeface="+mn-ea"/>
              </a:rPr>
              <a:t>.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+mn-ea"/>
              </a:rPr>
              <a:t>여러 개의 </a:t>
            </a:r>
            <a:r>
              <a:rPr lang="ko-KR" altLang="en-US" sz="1800" dirty="0" err="1">
                <a:latin typeface="+mn-ea"/>
              </a:rPr>
              <a:t>엘리먼트를</a:t>
            </a:r>
            <a:r>
              <a:rPr lang="ko-KR" altLang="en-US" sz="1800" dirty="0">
                <a:latin typeface="+mn-ea"/>
              </a:rPr>
              <a:t> 반환하려면 </a:t>
            </a:r>
            <a:r>
              <a:rPr lang="en-US" altLang="ko-KR" sz="1800" dirty="0">
                <a:latin typeface="+mn-ea"/>
              </a:rPr>
              <a:t>div, </a:t>
            </a:r>
            <a:r>
              <a:rPr lang="en-US" altLang="ko-KR" sz="1800" dirty="0" err="1">
                <a:latin typeface="+mn-ea"/>
              </a:rPr>
              <a:t>React.Fragment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또는 배열을 사용하여 감싸야 합니다</a:t>
            </a:r>
            <a:r>
              <a:rPr lang="en-US" altLang="ko-KR" sz="1800" dirty="0">
                <a:latin typeface="+mn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6" name="직사각형 5"/>
          <p:cNvSpPr/>
          <p:nvPr/>
        </p:nvSpPr>
        <p:spPr>
          <a:xfrm>
            <a:off x="901032" y="4667864"/>
            <a:ext cx="7282941" cy="17817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class </a:t>
            </a:r>
            <a:r>
              <a:rPr lang="en-US" altLang="ko-KR" sz="1600" dirty="0" err="1">
                <a:solidFill>
                  <a:schemeClr val="tx1"/>
                </a:solidFill>
              </a:rPr>
              <a:t>HelloMessage</a:t>
            </a:r>
            <a:r>
              <a:rPr lang="en-US" altLang="ko-KR" sz="1600" dirty="0">
                <a:solidFill>
                  <a:schemeClr val="tx1"/>
                </a:solidFill>
              </a:rPr>
              <a:t> extends </a:t>
            </a:r>
            <a:r>
              <a:rPr lang="en-US" altLang="ko-KR" sz="1600" dirty="0" err="1">
                <a:solidFill>
                  <a:schemeClr val="tx1"/>
                </a:solidFill>
              </a:rPr>
              <a:t>React.Component</a:t>
            </a:r>
            <a:r>
              <a:rPr lang="en-US" altLang="ko-KR" sz="16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render()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return &lt;div&gt;Hello </a:t>
            </a:r>
            <a:r>
              <a:rPr lang="en-US" altLang="ko-KR" sz="1600" dirty="0">
                <a:solidFill>
                  <a:srgbClr val="C00000"/>
                </a:solidFill>
              </a:rPr>
              <a:t>{this.props.name}</a:t>
            </a:r>
            <a:r>
              <a:rPr lang="en-US" altLang="ko-KR" sz="1600" dirty="0">
                <a:solidFill>
                  <a:schemeClr val="tx1"/>
                </a:solidFill>
              </a:rPr>
              <a:t>&lt;/div&gt;;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root.render</a:t>
            </a:r>
            <a:r>
              <a:rPr lang="en-US" altLang="ko-KR" sz="1600" dirty="0">
                <a:solidFill>
                  <a:schemeClr val="tx1"/>
                </a:solidFill>
              </a:rPr>
              <a:t>( </a:t>
            </a:r>
            <a:r>
              <a:rPr lang="en-US" altLang="ko-KR" sz="1600" dirty="0">
                <a:solidFill>
                  <a:srgbClr val="C00000"/>
                </a:solidFill>
              </a:rPr>
              <a:t>&lt;</a:t>
            </a:r>
            <a:r>
              <a:rPr lang="en-US" altLang="ko-KR" sz="1600" dirty="0" err="1">
                <a:solidFill>
                  <a:srgbClr val="C00000"/>
                </a:solidFill>
              </a:rPr>
              <a:t>HelloMessage</a:t>
            </a:r>
            <a:r>
              <a:rPr lang="en-US" altLang="ko-KR" sz="1600" dirty="0">
                <a:solidFill>
                  <a:srgbClr val="C00000"/>
                </a:solidFill>
              </a:rPr>
              <a:t> name="Taylor" /&gt;</a:t>
            </a:r>
            <a:r>
              <a:rPr lang="en-US" altLang="ko-KR" sz="16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6D5A67-8068-4951-89D3-FD4E32CAE492}"/>
              </a:ext>
            </a:extLst>
          </p:cNvPr>
          <p:cNvSpPr txBox="1"/>
          <p:nvPr/>
        </p:nvSpPr>
        <p:spPr>
          <a:xfrm>
            <a:off x="202531" y="130342"/>
            <a:ext cx="332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</a:rPr>
              <a:t>React</a:t>
            </a:r>
            <a:r>
              <a:rPr lang="ko-KR" altLang="en-US" sz="2800" dirty="0">
                <a:latin typeface="+mn-ea"/>
              </a:rPr>
              <a:t>의 핵심</a:t>
            </a:r>
          </a:p>
        </p:txBody>
      </p:sp>
    </p:spTree>
    <p:extLst>
      <p:ext uri="{BB962C8B-B14F-4D97-AF65-F5344CB8AC3E}">
        <p14:creationId xmlns:p14="http://schemas.microsoft.com/office/powerpoint/2010/main" val="3185967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5082" y="852055"/>
            <a:ext cx="8454156" cy="180801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/>
              <a:t>React </a:t>
            </a:r>
            <a:r>
              <a:rPr lang="ko-KR" altLang="en-US" sz="1800" dirty="0"/>
              <a:t>컴포넌트의  </a:t>
            </a:r>
            <a:r>
              <a:rPr lang="en-US" altLang="ko-KR" sz="1800" dirty="0"/>
              <a:t>render()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React</a:t>
            </a:r>
            <a:r>
              <a:rPr lang="ko-KR" altLang="en-US" sz="1600" dirty="0"/>
              <a:t>의 상태</a:t>
            </a:r>
            <a:r>
              <a:rPr lang="en-US" altLang="ko-KR" sz="1600" dirty="0"/>
              <a:t>(state)</a:t>
            </a:r>
            <a:r>
              <a:rPr lang="ko-KR" altLang="en-US" sz="1600" dirty="0"/>
              <a:t>가 변경될 때마다 호출됩니다</a:t>
            </a:r>
            <a:r>
              <a:rPr lang="en-US" altLang="ko-KR" sz="1600" dirty="0"/>
              <a:t>. (</a:t>
            </a:r>
            <a:r>
              <a:rPr lang="en-US" altLang="ko-KR" sz="1600" dirty="0" err="1"/>
              <a:t>shouldComponentUpdate</a:t>
            </a:r>
            <a:r>
              <a:rPr lang="en-US" altLang="ko-KR" sz="1600" dirty="0"/>
              <a:t> </a:t>
            </a:r>
            <a:r>
              <a:rPr lang="ko-KR" altLang="en-US" sz="1600" dirty="0"/>
              <a:t>메서드를 사용하거나 </a:t>
            </a:r>
            <a:r>
              <a:rPr lang="en-US" altLang="ko-KR" sz="1600" dirty="0" err="1"/>
              <a:t>React.memo</a:t>
            </a:r>
            <a:r>
              <a:rPr lang="ko-KR" altLang="en-US" sz="1600" dirty="0"/>
              <a:t>를 활용해 불필요한 </a:t>
            </a:r>
            <a:r>
              <a:rPr lang="ko-KR" altLang="en-US" sz="1600" dirty="0" err="1"/>
              <a:t>리렌더링을</a:t>
            </a:r>
            <a:r>
              <a:rPr lang="ko-KR" altLang="en-US" sz="1600" dirty="0"/>
              <a:t> 방지할 수 있습니다</a:t>
            </a:r>
            <a:r>
              <a:rPr lang="en-US" altLang="ko-KR" sz="1600" dirty="0"/>
              <a:t>.)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여러 </a:t>
            </a:r>
            <a:r>
              <a:rPr lang="ko-KR" altLang="en-US" sz="1600" dirty="0" err="1"/>
              <a:t>엘리먼트를</a:t>
            </a:r>
            <a:r>
              <a:rPr lang="ko-KR" altLang="en-US" sz="1600" dirty="0"/>
              <a:t> 배열 형태로 반환할 수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각 </a:t>
            </a:r>
            <a:r>
              <a:rPr lang="ko-KR" altLang="en-US" sz="1600" dirty="0" err="1"/>
              <a:t>엘리먼트는</a:t>
            </a:r>
            <a:r>
              <a:rPr lang="ko-KR" altLang="en-US" sz="1600" dirty="0"/>
              <a:t> 고유한 </a:t>
            </a:r>
            <a:r>
              <a:rPr lang="en-US" altLang="ko-KR" sz="1600" dirty="0"/>
              <a:t>key prop</a:t>
            </a:r>
            <a:r>
              <a:rPr lang="ko-KR" altLang="en-US" sz="1600" dirty="0"/>
              <a:t>을 가져야 합니다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컴포넌트를 렌더링하지 않도록 할 때 </a:t>
            </a:r>
            <a:r>
              <a:rPr lang="en-US" altLang="ko-KR" sz="1600" dirty="0"/>
              <a:t>null</a:t>
            </a:r>
            <a:r>
              <a:rPr lang="ko-KR" altLang="en-US" sz="1600" dirty="0"/>
              <a:t>이나 </a:t>
            </a:r>
            <a:r>
              <a:rPr lang="en-US" altLang="ko-KR" sz="1600" dirty="0"/>
              <a:t>false</a:t>
            </a:r>
            <a:r>
              <a:rPr lang="ko-KR" altLang="en-US" sz="1600" dirty="0"/>
              <a:t>를 반환할 수 있습니다</a:t>
            </a:r>
            <a:r>
              <a:rPr lang="en-US" altLang="ko-KR" sz="1600" dirty="0"/>
              <a:t>. 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함수 내에서 다른 컴포넌트를 호출하여 </a:t>
            </a:r>
            <a:r>
              <a:rPr lang="en-US" altLang="ko-KR" sz="1600" dirty="0"/>
              <a:t>UI</a:t>
            </a:r>
            <a:r>
              <a:rPr lang="ko-KR" altLang="en-US" sz="1600" dirty="0"/>
              <a:t>를 구성하는 방식으로</a:t>
            </a:r>
            <a:r>
              <a:rPr lang="en-US" altLang="ko-KR" sz="1600" dirty="0"/>
              <a:t>, </a:t>
            </a:r>
            <a:r>
              <a:rPr lang="ko-KR" altLang="en-US" sz="1600" dirty="0"/>
              <a:t>컴포넌트를 계층적으로 관리할 수 있습니다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예외 처리나 디버깅을 위한 로직을 최소화하여 작성하는 것이 좋습니다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현재 </a:t>
            </a:r>
            <a:r>
              <a:rPr lang="ko-KR" altLang="en-US" sz="1600" dirty="0" err="1"/>
              <a:t>리액트</a:t>
            </a:r>
            <a:r>
              <a:rPr lang="ko-KR" altLang="en-US" sz="1600" dirty="0"/>
              <a:t> 내부에 어떤 상태</a:t>
            </a:r>
            <a:r>
              <a:rPr lang="en-US" altLang="ko-KR" sz="1600" dirty="0"/>
              <a:t>(state)</a:t>
            </a:r>
            <a:r>
              <a:rPr lang="ko-KR" altLang="en-US" sz="1600" dirty="0"/>
              <a:t>에 변경이 발생했을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컴포넌트에 새로운 </a:t>
            </a:r>
            <a:r>
              <a:rPr lang="en-US" altLang="ko-KR" sz="1600" dirty="0"/>
              <a:t>props</a:t>
            </a:r>
            <a:r>
              <a:rPr lang="ko-KR" altLang="en-US" sz="1600" dirty="0"/>
              <a:t>가 들어올 때</a:t>
            </a:r>
            <a:r>
              <a:rPr lang="en-US" altLang="ko-KR" sz="1600" dirty="0"/>
              <a:t>,  </a:t>
            </a:r>
            <a:r>
              <a:rPr lang="ko-KR" altLang="en-US" sz="1600" dirty="0" err="1"/>
              <a:t>리렌더링이</a:t>
            </a:r>
            <a:r>
              <a:rPr lang="ko-KR" altLang="en-US" sz="1600" dirty="0"/>
              <a:t> 발생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여러 상태가 변경됐다면 </a:t>
            </a:r>
            <a:r>
              <a:rPr lang="ko-KR" altLang="en-US" sz="1600" dirty="0" err="1"/>
              <a:t>리액트는</a:t>
            </a:r>
            <a:r>
              <a:rPr lang="ko-KR" altLang="en-US" sz="1600" dirty="0"/>
              <a:t> 이를 큐 자료구조에 넣어 순서를 관리합니다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6D5A67-8068-4951-89D3-FD4E32CAE492}"/>
              </a:ext>
            </a:extLst>
          </p:cNvPr>
          <p:cNvSpPr txBox="1"/>
          <p:nvPr/>
        </p:nvSpPr>
        <p:spPr>
          <a:xfrm>
            <a:off x="208547" y="64168"/>
            <a:ext cx="332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</a:rPr>
              <a:t>React</a:t>
            </a:r>
            <a:r>
              <a:rPr lang="ko-KR" altLang="en-US" sz="2800" dirty="0">
                <a:latin typeface="+mn-ea"/>
              </a:rPr>
              <a:t>의 핵심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116" y="4537027"/>
            <a:ext cx="6553768" cy="18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12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477" y="1245437"/>
            <a:ext cx="6105525" cy="15906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626" y="3173903"/>
            <a:ext cx="59912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46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155" y="868758"/>
            <a:ext cx="8424723" cy="101967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JSX(JavaScript XML) : React</a:t>
            </a:r>
            <a:r>
              <a:rPr lang="ko-KR" altLang="en-US" sz="1600" dirty="0">
                <a:latin typeface="+mn-ea"/>
              </a:rPr>
              <a:t>에서 </a:t>
            </a:r>
            <a:r>
              <a:rPr lang="en-US" altLang="ko-KR" sz="1600" dirty="0">
                <a:latin typeface="+mn-ea"/>
              </a:rPr>
              <a:t>UI</a:t>
            </a:r>
            <a:r>
              <a:rPr lang="ko-KR" altLang="en-US" sz="1600" dirty="0">
                <a:latin typeface="+mn-ea"/>
              </a:rPr>
              <a:t>를 선언적으로 표현하는 방식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HTML </a:t>
            </a:r>
            <a:r>
              <a:rPr lang="ko-KR" altLang="en-US" sz="1600" dirty="0">
                <a:latin typeface="+mn-ea"/>
              </a:rPr>
              <a:t>요소를 </a:t>
            </a:r>
            <a:r>
              <a:rPr lang="en-US" altLang="ko-KR" sz="1600" dirty="0">
                <a:latin typeface="+mn-ea"/>
              </a:rPr>
              <a:t>JavaScript</a:t>
            </a:r>
            <a:r>
              <a:rPr lang="ko-KR" altLang="en-US" sz="1600" dirty="0">
                <a:latin typeface="+mn-ea"/>
              </a:rPr>
              <a:t>로 작성하여 </a:t>
            </a:r>
            <a:r>
              <a:rPr lang="en-US" altLang="ko-KR" sz="1600" dirty="0" err="1">
                <a:latin typeface="+mn-ea"/>
              </a:rPr>
              <a:t>createElement</a:t>
            </a:r>
            <a:r>
              <a:rPr lang="en-US" altLang="ko-KR" sz="1600" dirty="0">
                <a:latin typeface="+mn-ea"/>
              </a:rPr>
              <a:t>() </a:t>
            </a:r>
            <a:r>
              <a:rPr lang="ko-KR" altLang="en-US" sz="1600" dirty="0" smtClean="0">
                <a:latin typeface="+mn-ea"/>
              </a:rPr>
              <a:t>또는 </a:t>
            </a:r>
            <a:r>
              <a:rPr lang="en-US" altLang="ko-KR" sz="1600" dirty="0" err="1">
                <a:latin typeface="+mn-ea"/>
              </a:rPr>
              <a:t>appendChild</a:t>
            </a:r>
            <a:r>
              <a:rPr lang="en-US" altLang="ko-KR" sz="1600" dirty="0">
                <a:latin typeface="+mn-ea"/>
              </a:rPr>
              <a:t>() </a:t>
            </a:r>
            <a:r>
              <a:rPr lang="ko-KR" altLang="en-US" sz="1600" dirty="0">
                <a:latin typeface="+mn-ea"/>
              </a:rPr>
              <a:t>메서드 없이 </a:t>
            </a:r>
            <a:r>
              <a:rPr lang="en-US" altLang="ko-KR" sz="1600" dirty="0">
                <a:latin typeface="+mn-ea"/>
              </a:rPr>
              <a:t>DOM</a:t>
            </a:r>
            <a:r>
              <a:rPr lang="ko-KR" altLang="en-US" sz="1600" dirty="0">
                <a:latin typeface="+mn-ea"/>
              </a:rPr>
              <a:t>에 배치할 수 있습니다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JSX</a:t>
            </a:r>
            <a:r>
              <a:rPr lang="ko-KR" altLang="en-US" sz="1600" dirty="0">
                <a:latin typeface="+mn-ea"/>
              </a:rPr>
              <a:t>는 브라우저에서 직접 실행되지 않고</a:t>
            </a:r>
            <a:r>
              <a:rPr lang="en-US" altLang="ko-KR" sz="1600" dirty="0">
                <a:latin typeface="+mn-ea"/>
              </a:rPr>
              <a:t>, Babel</a:t>
            </a:r>
            <a:r>
              <a:rPr lang="ko-KR" altLang="en-US" sz="1600" dirty="0">
                <a:latin typeface="+mn-ea"/>
              </a:rPr>
              <a:t>을 통해 </a:t>
            </a:r>
            <a:r>
              <a:rPr lang="en-US" altLang="ko-KR" sz="1600" dirty="0">
                <a:latin typeface="+mn-ea"/>
              </a:rPr>
              <a:t>JavaScript</a:t>
            </a:r>
            <a:r>
              <a:rPr lang="ko-KR" altLang="en-US" sz="1600" dirty="0">
                <a:latin typeface="+mn-ea"/>
              </a:rPr>
              <a:t>로 변환됨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JSX</a:t>
            </a:r>
            <a:r>
              <a:rPr lang="ko-KR" altLang="en-US" sz="1600" dirty="0">
                <a:latin typeface="+mn-ea"/>
              </a:rPr>
              <a:t>는 </a:t>
            </a:r>
            <a:r>
              <a:rPr lang="en-US" altLang="ko-KR" sz="1600" dirty="0" err="1">
                <a:latin typeface="+mn-ea"/>
              </a:rPr>
              <a:t>React.createElement</a:t>
            </a:r>
            <a:r>
              <a:rPr lang="en-US" altLang="ko-KR" sz="1600" dirty="0">
                <a:latin typeface="+mn-ea"/>
              </a:rPr>
              <a:t>() </a:t>
            </a:r>
            <a:r>
              <a:rPr lang="ko-KR" altLang="en-US" sz="1600" dirty="0">
                <a:latin typeface="+mn-ea"/>
              </a:rPr>
              <a:t>호출로 변환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09FA8-6C4D-47F0-BEE8-167BD9CDB7A6}"/>
              </a:ext>
            </a:extLst>
          </p:cNvPr>
          <p:cNvSpPr txBox="1"/>
          <p:nvPr/>
        </p:nvSpPr>
        <p:spPr>
          <a:xfrm>
            <a:off x="208547" y="64168"/>
            <a:ext cx="3320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JSX</a:t>
            </a:r>
            <a:endParaRPr lang="ko-KR" altLang="en-US" sz="2800" dirty="0"/>
          </a:p>
        </p:txBody>
      </p:sp>
      <p:sp>
        <p:nvSpPr>
          <p:cNvPr id="7" name="직사각형 6"/>
          <p:cNvSpPr/>
          <p:nvPr/>
        </p:nvSpPr>
        <p:spPr>
          <a:xfrm>
            <a:off x="545977" y="2850336"/>
            <a:ext cx="8122643" cy="12547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altLang="ko-KR" sz="1600" dirty="0">
                <a:solidFill>
                  <a:schemeClr val="accent6">
                    <a:lumMod val="75000"/>
                  </a:schemeClr>
                </a:solidFill>
              </a:rPr>
              <a:t>//JSX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코드</a:t>
            </a:r>
            <a:endParaRPr lang="pt-BR" altLang="ko-KR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t-BR" altLang="ko-KR" sz="1600" dirty="0">
                <a:solidFill>
                  <a:schemeClr val="tx1"/>
                </a:solidFill>
              </a:rPr>
              <a:t>const myElement = &lt;h1&gt;I Love JSX!&lt;/h1&gt;;</a:t>
            </a:r>
          </a:p>
          <a:p>
            <a:endParaRPr lang="pt-BR" altLang="ko-KR" sz="1600" dirty="0">
              <a:solidFill>
                <a:schemeClr val="tx1"/>
              </a:solidFill>
            </a:endParaRPr>
          </a:p>
          <a:p>
            <a:r>
              <a:rPr lang="pt-BR" altLang="ko-KR" sz="1600" dirty="0">
                <a:solidFill>
                  <a:schemeClr val="tx1"/>
                </a:solidFill>
              </a:rPr>
              <a:t>const root = ReactDOM.createRoot(document.getElementById('root'));</a:t>
            </a:r>
          </a:p>
          <a:p>
            <a:r>
              <a:rPr lang="pt-BR" altLang="ko-KR" sz="1600" dirty="0">
                <a:solidFill>
                  <a:schemeClr val="tx1"/>
                </a:solidFill>
              </a:rPr>
              <a:t>root.render(myElement);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5977" y="4333283"/>
            <a:ext cx="8122643" cy="12803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altLang="ko-KR" sz="1600" dirty="0">
                <a:solidFill>
                  <a:schemeClr val="accent6">
                    <a:lumMod val="75000"/>
                  </a:schemeClr>
                </a:solidFill>
              </a:rPr>
              <a:t>//JavaScript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코드</a:t>
            </a:r>
            <a:endParaRPr lang="en-US" altLang="ko-KR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myElement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React.createElement</a:t>
            </a:r>
            <a:r>
              <a:rPr lang="en-US" altLang="ko-KR" sz="1600" dirty="0">
                <a:solidFill>
                  <a:schemeClr val="tx1"/>
                </a:solidFill>
              </a:rPr>
              <a:t>('h1', {}, 'I do not use JSX!');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</a:rPr>
              <a:t> root = </a:t>
            </a:r>
            <a:r>
              <a:rPr lang="en-US" altLang="ko-KR" sz="1600" dirty="0" err="1">
                <a:solidFill>
                  <a:schemeClr val="tx1"/>
                </a:solidFill>
              </a:rPr>
              <a:t>ReactDOM.createRoot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document.getElementById</a:t>
            </a:r>
            <a:r>
              <a:rPr lang="en-US" altLang="ko-KR" sz="1600" dirty="0">
                <a:solidFill>
                  <a:schemeClr val="tx1"/>
                </a:solidFill>
              </a:rPr>
              <a:t>('root'));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root.render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myElement</a:t>
            </a:r>
            <a:r>
              <a:rPr lang="en-US" altLang="ko-KR" sz="1600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45977" y="5841865"/>
            <a:ext cx="8052046" cy="6974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Babel</a:t>
            </a:r>
            <a:r>
              <a:rPr lang="ko-KR" altLang="en-US" sz="1600" dirty="0">
                <a:solidFill>
                  <a:schemeClr val="tx1"/>
                </a:solidFill>
              </a:rPr>
              <a:t>은 </a:t>
            </a:r>
            <a:r>
              <a:rPr lang="en-US" altLang="ko-KR" sz="1600" dirty="0">
                <a:solidFill>
                  <a:schemeClr val="tx1"/>
                </a:solidFill>
              </a:rPr>
              <a:t>JavaScript(ES6 </a:t>
            </a:r>
            <a:r>
              <a:rPr lang="ko-KR" altLang="en-US" sz="1600" dirty="0">
                <a:solidFill>
                  <a:schemeClr val="tx1"/>
                </a:solidFill>
              </a:rPr>
              <a:t>이상</a:t>
            </a:r>
            <a:r>
              <a:rPr lang="en-US" altLang="ko-KR" sz="1600" dirty="0">
                <a:solidFill>
                  <a:schemeClr val="tx1"/>
                </a:solidFill>
              </a:rPr>
              <a:t>) </a:t>
            </a:r>
            <a:r>
              <a:rPr lang="ko-KR" altLang="en-US" sz="1600" dirty="0">
                <a:solidFill>
                  <a:schemeClr val="tx1"/>
                </a:solidFill>
              </a:rPr>
              <a:t>코드나 </a:t>
            </a:r>
            <a:r>
              <a:rPr lang="en-US" altLang="ko-KR" sz="1600" dirty="0">
                <a:solidFill>
                  <a:schemeClr val="tx1"/>
                </a:solidFill>
              </a:rPr>
              <a:t>JSX</a:t>
            </a:r>
            <a:r>
              <a:rPr lang="ko-KR" altLang="en-US" sz="1600" dirty="0">
                <a:solidFill>
                  <a:schemeClr val="tx1"/>
                </a:solidFill>
              </a:rPr>
              <a:t>를 이전 버전</a:t>
            </a:r>
            <a:r>
              <a:rPr lang="en-US" altLang="ko-KR" sz="1600" dirty="0">
                <a:solidFill>
                  <a:schemeClr val="tx1"/>
                </a:solidFill>
              </a:rPr>
              <a:t>(ES5)</a:t>
            </a:r>
            <a:r>
              <a:rPr lang="ko-KR" altLang="en-US" sz="1600" dirty="0">
                <a:solidFill>
                  <a:schemeClr val="tx1"/>
                </a:solidFill>
              </a:rPr>
              <a:t>으로 변환하여 모든 환경에서  실행할 수 있도록 변환하는 </a:t>
            </a:r>
            <a:r>
              <a:rPr lang="en-US" altLang="ko-KR" sz="1600" dirty="0">
                <a:solidFill>
                  <a:schemeClr val="tx1"/>
                </a:solidFill>
              </a:rPr>
              <a:t>JavaScript </a:t>
            </a:r>
            <a:r>
              <a:rPr lang="ko-KR" altLang="en-US" sz="1600" dirty="0">
                <a:solidFill>
                  <a:schemeClr val="tx1"/>
                </a:solidFill>
              </a:rPr>
              <a:t>컴파일러입니다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7632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155" y="868758"/>
            <a:ext cx="8424723" cy="101967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JSX </a:t>
            </a:r>
            <a:r>
              <a:rPr lang="ko-KR" altLang="en-US" sz="1800" dirty="0">
                <a:latin typeface="+mn-ea"/>
              </a:rPr>
              <a:t>내부에서 중괄호 </a:t>
            </a:r>
            <a:r>
              <a:rPr lang="en-US" altLang="ko-KR" sz="1800" dirty="0">
                <a:latin typeface="+mn-ea"/>
              </a:rPr>
              <a:t>{}</a:t>
            </a:r>
            <a:r>
              <a:rPr lang="ko-KR" altLang="en-US" sz="1800" dirty="0">
                <a:latin typeface="+mn-ea"/>
              </a:rPr>
              <a:t>를 사용하여 변수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 smtClean="0">
                <a:latin typeface="+mn-ea"/>
              </a:rPr>
              <a:t>표현식</a:t>
            </a:r>
            <a:r>
              <a:rPr lang="ko-KR" altLang="en-US" sz="1800" dirty="0">
                <a:latin typeface="+mn-ea"/>
              </a:rPr>
              <a:t>을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활용할 수 있음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HTML </a:t>
            </a:r>
            <a:r>
              <a:rPr lang="ko-KR" altLang="en-US" sz="1800" dirty="0">
                <a:latin typeface="+mn-ea"/>
              </a:rPr>
              <a:t>속성을 사용할 때 </a:t>
            </a:r>
            <a:r>
              <a:rPr lang="en-US" altLang="ko-KR" sz="1800" dirty="0" err="1">
                <a:latin typeface="+mn-ea"/>
              </a:rPr>
              <a:t>CamelCase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방식으로 작성해야 함</a:t>
            </a:r>
            <a:endParaRPr lang="en-US" altLang="ko-KR" sz="1800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XML </a:t>
            </a:r>
            <a:r>
              <a:rPr lang="ko-KR" altLang="en-US" sz="1800" dirty="0">
                <a:latin typeface="+mn-ea"/>
              </a:rPr>
              <a:t>규칙을 따르므로 </a:t>
            </a:r>
            <a:r>
              <a:rPr lang="en-US" altLang="ko-KR" sz="1800" dirty="0">
                <a:latin typeface="+mn-ea"/>
              </a:rPr>
              <a:t>HTML </a:t>
            </a:r>
            <a:r>
              <a:rPr lang="ko-KR" altLang="en-US" sz="1800" dirty="0">
                <a:latin typeface="+mn-ea"/>
              </a:rPr>
              <a:t>요소를 </a:t>
            </a:r>
            <a:r>
              <a:rPr lang="ko-KR" altLang="en-US" sz="1800" dirty="0" smtClean="0">
                <a:latin typeface="+mn-ea"/>
              </a:rPr>
              <a:t>닫아야 </a:t>
            </a:r>
            <a:r>
              <a:rPr lang="ko-KR" altLang="en-US" sz="1800" dirty="0">
                <a:latin typeface="+mn-ea"/>
              </a:rPr>
              <a:t>합니다 </a:t>
            </a:r>
            <a:endParaRPr lang="en-US" altLang="ko-KR" sz="1800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HTML </a:t>
            </a:r>
            <a:r>
              <a:rPr lang="ko-KR" altLang="en-US" sz="1800" dirty="0">
                <a:latin typeface="+mn-ea"/>
              </a:rPr>
              <a:t>태그 속성 </a:t>
            </a:r>
            <a:r>
              <a:rPr lang="en-US" altLang="ko-KR" sz="1800" dirty="0">
                <a:latin typeface="+mn-ea"/>
              </a:rPr>
              <a:t>class</a:t>
            </a:r>
            <a:r>
              <a:rPr lang="ko-KR" altLang="en-US" sz="1800" dirty="0">
                <a:latin typeface="+mn-ea"/>
              </a:rPr>
              <a:t>는 키워드이므로 </a:t>
            </a:r>
            <a:r>
              <a:rPr lang="en-US" altLang="ko-KR" sz="1800" dirty="0" err="1">
                <a:latin typeface="+mn-ea"/>
              </a:rPr>
              <a:t>className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속성을 사용합니다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09FA8-6C4D-47F0-BEE8-167BD9CDB7A6}"/>
              </a:ext>
            </a:extLst>
          </p:cNvPr>
          <p:cNvSpPr txBox="1"/>
          <p:nvPr/>
        </p:nvSpPr>
        <p:spPr>
          <a:xfrm>
            <a:off x="208547" y="64168"/>
            <a:ext cx="3320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JSX</a:t>
            </a:r>
            <a:endParaRPr lang="ko-KR" altLang="en-US" sz="2800" dirty="0"/>
          </a:p>
        </p:txBody>
      </p:sp>
      <p:sp>
        <p:nvSpPr>
          <p:cNvPr id="7" name="직사각형 6"/>
          <p:cNvSpPr/>
          <p:nvPr/>
        </p:nvSpPr>
        <p:spPr>
          <a:xfrm>
            <a:off x="577473" y="1423933"/>
            <a:ext cx="8052406" cy="736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</a:rPr>
              <a:t> name = "React";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</a:rPr>
              <a:t> element = &lt;h1&gt;Hello, </a:t>
            </a:r>
            <a:r>
              <a:rPr lang="en-US" altLang="ko-KR" sz="1600" dirty="0">
                <a:solidFill>
                  <a:srgbClr val="C00000"/>
                </a:solidFill>
              </a:rPr>
              <a:t>{name}</a:t>
            </a:r>
            <a:r>
              <a:rPr lang="en-US" altLang="ko-KR" sz="1600" dirty="0">
                <a:solidFill>
                  <a:schemeClr val="tx1"/>
                </a:solidFill>
              </a:rPr>
              <a:t>!&lt;/h1&gt;;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77473" y="2999690"/>
            <a:ext cx="8052405" cy="9740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altLang="ko-KR" sz="1600" dirty="0">
                <a:solidFill>
                  <a:schemeClr val="tx1"/>
                </a:solidFill>
              </a:rPr>
              <a:t>const element = &lt;h1 </a:t>
            </a:r>
            <a:r>
              <a:rPr lang="pt-BR" altLang="ko-KR" sz="1600" dirty="0">
                <a:solidFill>
                  <a:srgbClr val="C00000"/>
                </a:solidFill>
              </a:rPr>
              <a:t>className</a:t>
            </a:r>
            <a:r>
              <a:rPr lang="pt-BR" altLang="ko-KR" sz="1600" dirty="0">
                <a:solidFill>
                  <a:schemeClr val="tx1"/>
                </a:solidFill>
              </a:rPr>
              <a:t>="title"&gt;JSX </a:t>
            </a:r>
            <a:r>
              <a:rPr lang="ko-KR" altLang="en-US" sz="1600" dirty="0">
                <a:solidFill>
                  <a:schemeClr val="tx1"/>
                </a:solidFill>
              </a:rPr>
              <a:t>속성 사용</a:t>
            </a:r>
            <a:r>
              <a:rPr lang="en-US" altLang="ko-KR" sz="1600" dirty="0">
                <a:solidFill>
                  <a:schemeClr val="tx1"/>
                </a:solidFill>
              </a:rPr>
              <a:t>&lt;/</a:t>
            </a:r>
            <a:r>
              <a:rPr lang="pt-BR" altLang="ko-KR" sz="1600" dirty="0">
                <a:solidFill>
                  <a:schemeClr val="tx1"/>
                </a:solidFill>
              </a:rPr>
              <a:t>h1&gt;;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imageUrl</a:t>
            </a:r>
            <a:r>
              <a:rPr lang="en-US" altLang="ko-KR" sz="1600" dirty="0">
                <a:solidFill>
                  <a:schemeClr val="tx1"/>
                </a:solidFill>
              </a:rPr>
              <a:t> = "https://via.placeholder.com/150";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</a:rPr>
              <a:t> element = &lt;</a:t>
            </a:r>
            <a:r>
              <a:rPr lang="en-US" altLang="ko-KR" sz="1600" dirty="0" err="1">
                <a:solidFill>
                  <a:schemeClr val="tx1"/>
                </a:solidFill>
              </a:rPr>
              <a:t>img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src</a:t>
            </a:r>
            <a:r>
              <a:rPr lang="en-US" altLang="ko-KR" sz="1600" dirty="0">
                <a:solidFill>
                  <a:schemeClr val="tx1"/>
                </a:solidFill>
              </a:rPr>
              <a:t>={</a:t>
            </a:r>
            <a:r>
              <a:rPr lang="en-US" altLang="ko-KR" sz="1600" dirty="0" err="1">
                <a:solidFill>
                  <a:schemeClr val="tx1"/>
                </a:solidFill>
              </a:rPr>
              <a:t>imageUrl</a:t>
            </a:r>
            <a:r>
              <a:rPr lang="en-US" altLang="ko-KR" sz="1600" dirty="0">
                <a:solidFill>
                  <a:schemeClr val="tx1"/>
                </a:solidFill>
              </a:rPr>
              <a:t>} alt="Sample Image" /&gt;;</a:t>
            </a:r>
          </a:p>
        </p:txBody>
      </p:sp>
    </p:spTree>
    <p:extLst>
      <p:ext uri="{BB962C8B-B14F-4D97-AF65-F5344CB8AC3E}">
        <p14:creationId xmlns:p14="http://schemas.microsoft.com/office/powerpoint/2010/main" val="2235315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155" y="868758"/>
            <a:ext cx="8424723" cy="101967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JSX </a:t>
            </a:r>
            <a:r>
              <a:rPr lang="ko-KR" altLang="en-US" sz="1800" dirty="0">
                <a:latin typeface="+mn-ea"/>
              </a:rPr>
              <a:t>내부에서는 </a:t>
            </a:r>
            <a:r>
              <a:rPr lang="en-US" altLang="ko-KR" sz="1800" dirty="0">
                <a:latin typeface="+mn-ea"/>
              </a:rPr>
              <a:t>if </a:t>
            </a:r>
            <a:r>
              <a:rPr lang="ko-KR" altLang="en-US" sz="1800" dirty="0">
                <a:latin typeface="+mn-ea"/>
              </a:rPr>
              <a:t>문을 지원되지 않습니다</a:t>
            </a:r>
            <a:r>
              <a:rPr lang="en-US" altLang="ko-KR" sz="1800" dirty="0">
                <a:latin typeface="+mn-ea"/>
              </a:rPr>
              <a:t>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JSX</a:t>
            </a:r>
            <a:r>
              <a:rPr lang="ko-KR" altLang="en-US" sz="1800" dirty="0">
                <a:latin typeface="+mn-ea"/>
              </a:rPr>
              <a:t>에서 </a:t>
            </a:r>
            <a:r>
              <a:rPr lang="ko-KR" altLang="en-US" sz="1800" dirty="0" err="1">
                <a:latin typeface="+mn-ea"/>
              </a:rPr>
              <a:t>조건문을</a:t>
            </a:r>
            <a:r>
              <a:rPr lang="ko-KR" altLang="en-US" sz="1800" dirty="0">
                <a:latin typeface="+mn-ea"/>
              </a:rPr>
              <a:t> 사용하려면 </a:t>
            </a:r>
            <a:r>
              <a:rPr lang="en-US" altLang="ko-KR" sz="1800" dirty="0">
                <a:latin typeface="+mn-ea"/>
              </a:rPr>
              <a:t>if </a:t>
            </a:r>
            <a:r>
              <a:rPr lang="ko-KR" altLang="en-US" sz="1800" dirty="0">
                <a:latin typeface="+mn-ea"/>
              </a:rPr>
              <a:t>문을 </a:t>
            </a:r>
            <a:r>
              <a:rPr lang="en-US" altLang="ko-KR" sz="1800" dirty="0">
                <a:latin typeface="+mn-ea"/>
              </a:rPr>
              <a:t>JSX </a:t>
            </a:r>
            <a:r>
              <a:rPr lang="ko-KR" altLang="en-US" sz="1800" dirty="0">
                <a:latin typeface="+mn-ea"/>
              </a:rPr>
              <a:t>외부에 배치하거나 내부에서 삼항식을 사용할 수 있습니다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JSX </a:t>
            </a:r>
            <a:r>
              <a:rPr lang="ko-KR" altLang="en-US" sz="1800" dirty="0">
                <a:latin typeface="+mn-ea"/>
              </a:rPr>
              <a:t>내부에서 </a:t>
            </a:r>
            <a:r>
              <a:rPr lang="ko-KR" altLang="en-US" sz="1800" dirty="0" err="1">
                <a:latin typeface="+mn-ea"/>
              </a:rPr>
              <a:t>조건문을</a:t>
            </a:r>
            <a:r>
              <a:rPr lang="ko-KR" altLang="en-US" sz="1800" dirty="0">
                <a:latin typeface="+mn-ea"/>
              </a:rPr>
              <a:t> 사용할 때는 </a:t>
            </a:r>
            <a:r>
              <a:rPr lang="en-US" altLang="ko-KR" sz="1800" dirty="0">
                <a:latin typeface="+mn-ea"/>
              </a:rPr>
              <a:t>{} </a:t>
            </a:r>
            <a:r>
              <a:rPr lang="ko-KR" altLang="en-US" sz="1800" dirty="0">
                <a:latin typeface="+mn-ea"/>
              </a:rPr>
              <a:t>내부에 표현식으로 작성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09FA8-6C4D-47F0-BEE8-167BD9CDB7A6}"/>
              </a:ext>
            </a:extLst>
          </p:cNvPr>
          <p:cNvSpPr txBox="1"/>
          <p:nvPr/>
        </p:nvSpPr>
        <p:spPr>
          <a:xfrm>
            <a:off x="208547" y="64168"/>
            <a:ext cx="3320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JSX</a:t>
            </a:r>
            <a:endParaRPr lang="ko-KR" altLang="en-US" sz="2800" dirty="0"/>
          </a:p>
        </p:txBody>
      </p:sp>
      <p:sp>
        <p:nvSpPr>
          <p:cNvPr id="9" name="직사각형 8"/>
          <p:cNvSpPr/>
          <p:nvPr/>
        </p:nvSpPr>
        <p:spPr>
          <a:xfrm>
            <a:off x="460739" y="2631691"/>
            <a:ext cx="8052407" cy="8062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altLang="ko-KR" sz="1600" dirty="0" smtClean="0">
                <a:solidFill>
                  <a:schemeClr val="tx1"/>
                </a:solidFill>
              </a:rPr>
              <a:t>const </a:t>
            </a:r>
            <a:r>
              <a:rPr lang="pt-BR" altLang="ko-KR" sz="1600" dirty="0">
                <a:solidFill>
                  <a:schemeClr val="tx1"/>
                </a:solidFill>
              </a:rPr>
              <a:t>x = 5</a:t>
            </a:r>
            <a:r>
              <a:rPr lang="pt-BR" altLang="ko-KR" sz="1600" dirty="0" smtClean="0">
                <a:solidFill>
                  <a:schemeClr val="tx1"/>
                </a:solidFill>
              </a:rPr>
              <a:t>;</a:t>
            </a:r>
          </a:p>
          <a:p>
            <a:endParaRPr lang="pt-BR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const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element = &lt;p&gt; </a:t>
            </a:r>
            <a:r>
              <a:rPr lang="en-US" altLang="ko-KR" sz="1600" dirty="0" smtClean="0">
                <a:solidFill>
                  <a:schemeClr val="tx1"/>
                </a:solidFill>
              </a:rPr>
              <a:t>{ </a:t>
            </a:r>
            <a:r>
              <a:rPr lang="pt-BR" altLang="ko-KR" sz="1600" dirty="0" smtClean="0">
                <a:solidFill>
                  <a:schemeClr val="tx1"/>
                </a:solidFill>
              </a:rPr>
              <a:t>(</a:t>
            </a:r>
            <a:r>
              <a:rPr lang="pt-BR" altLang="ko-KR" sz="1600" dirty="0">
                <a:solidFill>
                  <a:schemeClr val="tx1"/>
                </a:solidFill>
              </a:rPr>
              <a:t>x) &lt; 10 </a:t>
            </a:r>
            <a:r>
              <a:rPr lang="pt-BR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&amp;&amp; </a:t>
            </a:r>
            <a:r>
              <a:rPr lang="en-US" altLang="ko-KR" sz="1600" dirty="0">
                <a:solidFill>
                  <a:schemeClr val="tx1"/>
                </a:solidFill>
              </a:rPr>
              <a:t>"</a:t>
            </a:r>
            <a:r>
              <a:rPr lang="ko-KR" altLang="en-US" sz="1600" dirty="0">
                <a:solidFill>
                  <a:schemeClr val="tx1"/>
                </a:solidFill>
              </a:rPr>
              <a:t>새로운 메시지가 있습니다</a:t>
            </a:r>
            <a:r>
              <a:rPr lang="en-US" altLang="ko-KR" sz="1600" dirty="0">
                <a:solidFill>
                  <a:schemeClr val="tx1"/>
                </a:solidFill>
              </a:rPr>
              <a:t>!"} &lt;/p&gt;;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60737" y="3661110"/>
            <a:ext cx="8052407" cy="17705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altLang="ko-KR" sz="1600" dirty="0">
                <a:solidFill>
                  <a:schemeClr val="tx1"/>
                </a:solidFill>
              </a:rPr>
              <a:t>const x = 5;</a:t>
            </a:r>
          </a:p>
          <a:p>
            <a:r>
              <a:rPr lang="pt-BR" altLang="ko-KR" sz="1600" dirty="0">
                <a:solidFill>
                  <a:schemeClr val="tx1"/>
                </a:solidFill>
              </a:rPr>
              <a:t>let text = "Goodbye";</a:t>
            </a:r>
          </a:p>
          <a:p>
            <a:r>
              <a:rPr lang="pt-BR" altLang="ko-KR" sz="1600" dirty="0">
                <a:solidFill>
                  <a:srgbClr val="C00000"/>
                </a:solidFill>
              </a:rPr>
              <a:t>if (x &lt; 10) {</a:t>
            </a:r>
          </a:p>
          <a:p>
            <a:r>
              <a:rPr lang="pt-BR" altLang="ko-KR" sz="1600" dirty="0">
                <a:solidFill>
                  <a:schemeClr val="tx1"/>
                </a:solidFill>
              </a:rPr>
              <a:t>  text = "Hello";</a:t>
            </a:r>
          </a:p>
          <a:p>
            <a:r>
              <a:rPr lang="pt-BR" altLang="ko-KR" sz="1600" dirty="0">
                <a:solidFill>
                  <a:srgbClr val="C00000"/>
                </a:solidFill>
              </a:rPr>
              <a:t>}</a:t>
            </a:r>
          </a:p>
          <a:p>
            <a:endParaRPr lang="pt-BR" altLang="ko-KR" sz="1600" dirty="0">
              <a:solidFill>
                <a:schemeClr val="tx1"/>
              </a:solidFill>
            </a:endParaRPr>
          </a:p>
          <a:p>
            <a:r>
              <a:rPr lang="pt-BR" altLang="ko-KR" sz="1600" dirty="0">
                <a:solidFill>
                  <a:schemeClr val="tx1"/>
                </a:solidFill>
              </a:rPr>
              <a:t>const myElement = &lt;h1&gt;{text}&lt;/h1&gt;;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0737" y="5606039"/>
            <a:ext cx="8052407" cy="82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altLang="ko-KR" sz="1600" dirty="0">
                <a:solidFill>
                  <a:schemeClr val="tx1"/>
                </a:solidFill>
              </a:rPr>
              <a:t>const x = 5;</a:t>
            </a:r>
          </a:p>
          <a:p>
            <a:endParaRPr lang="pt-BR" altLang="ko-KR" sz="1600" dirty="0">
              <a:solidFill>
                <a:schemeClr val="tx1"/>
              </a:solidFill>
            </a:endParaRPr>
          </a:p>
          <a:p>
            <a:r>
              <a:rPr lang="pt-BR" altLang="ko-KR" sz="1600" dirty="0">
                <a:solidFill>
                  <a:schemeClr val="tx1"/>
                </a:solidFill>
              </a:rPr>
              <a:t>const myElement = &lt;h1&gt;{(x) &lt; 10 ? "Hello" : "Goodbye"}&lt;/h1&gt;;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402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6380" y="860255"/>
            <a:ext cx="8232608" cy="12579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if(</a:t>
            </a:r>
            <a:r>
              <a:rPr lang="ko-KR" altLang="en-US" sz="1800" dirty="0">
                <a:latin typeface="+mn-ea"/>
              </a:rPr>
              <a:t>조건</a:t>
            </a:r>
            <a:r>
              <a:rPr lang="en-US" altLang="ko-KR" sz="1800" dirty="0">
                <a:latin typeface="+mn-ea"/>
              </a:rPr>
              <a:t>) return ( </a:t>
            </a:r>
            <a:r>
              <a:rPr lang="ko-KR" altLang="en-US" sz="1800" dirty="0" err="1">
                <a:latin typeface="+mn-ea"/>
              </a:rPr>
              <a:t>실행문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)</a:t>
            </a:r>
            <a:r>
              <a:rPr lang="ko-KR" altLang="en-US" sz="1800" dirty="0">
                <a:latin typeface="+mn-ea"/>
              </a:rPr>
              <a:t>을 사용하여 복수 조건을 처리합니다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6" name="직사각형 5"/>
          <p:cNvSpPr/>
          <p:nvPr/>
        </p:nvSpPr>
        <p:spPr>
          <a:xfrm>
            <a:off x="696504" y="1505555"/>
            <a:ext cx="7452360" cy="4608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import React, { Component, Fragment } from 'react';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class App extends Component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render()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en-US" altLang="ko-KR" sz="1600" dirty="0" err="1">
                <a:solidFill>
                  <a:srgbClr val="C00000"/>
                </a:solidFill>
                <a:latin typeface="+mn-ea"/>
              </a:rPr>
              <a:t>const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 value = 1;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return (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&lt;div&gt;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	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  {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	    (function(){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		if(value===1) return ( &lt;div&gt;</a:t>
            </a:r>
            <a:r>
              <a:rPr lang="ko-KR" altLang="en-US" sz="1600" dirty="0">
                <a:solidFill>
                  <a:srgbClr val="C00000"/>
                </a:solidFill>
                <a:latin typeface="+mn-ea"/>
              </a:rPr>
              <a:t>하나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&lt;/div&gt; );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		if(value===2) return ( &lt;div&gt;</a:t>
            </a:r>
            <a:r>
              <a:rPr lang="ko-KR" altLang="en-US" sz="1600" dirty="0">
                <a:solidFill>
                  <a:srgbClr val="C00000"/>
                </a:solidFill>
                <a:latin typeface="+mn-ea"/>
              </a:rPr>
              <a:t>둘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&lt;/div&gt; );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		if(value===3) return ( &lt;div&gt;</a:t>
            </a:r>
            <a:r>
              <a:rPr lang="ko-KR" altLang="en-US" sz="1600" dirty="0">
                <a:solidFill>
                  <a:srgbClr val="C00000"/>
                </a:solidFill>
                <a:latin typeface="+mn-ea"/>
              </a:rPr>
              <a:t>셋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&lt;/div&gt; );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	      })()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               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&lt;/div&gt;  </a:t>
            </a:r>
            <a:endParaRPr lang="en-US" altLang="ko-KR" sz="1600" dirty="0">
              <a:solidFill>
                <a:srgbClr val="C00000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export default App;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409FA8-6C4D-47F0-BEE8-167BD9CDB7A6}"/>
              </a:ext>
            </a:extLst>
          </p:cNvPr>
          <p:cNvSpPr txBox="1"/>
          <p:nvPr/>
        </p:nvSpPr>
        <p:spPr>
          <a:xfrm>
            <a:off x="208547" y="64168"/>
            <a:ext cx="3320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JSX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1153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7998" y="869445"/>
            <a:ext cx="8232608" cy="12579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latin typeface="+mn-ea"/>
              </a:rPr>
              <a:t>switch </a:t>
            </a:r>
            <a:r>
              <a:rPr lang="ko-KR" altLang="en-US" sz="1800" dirty="0">
                <a:latin typeface="+mn-ea"/>
              </a:rPr>
              <a:t>구문은 화살표함수를 사용하여  복수 조건을 처리합니다</a:t>
            </a:r>
            <a:r>
              <a:rPr lang="en-US" altLang="ko-KR" sz="1800" dirty="0">
                <a:latin typeface="+mn-ea"/>
              </a:rPr>
              <a:t>.</a:t>
            </a:r>
            <a:endParaRPr lang="ko-KR" altLang="en-US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6" name="직사각형 5"/>
          <p:cNvSpPr/>
          <p:nvPr/>
        </p:nvSpPr>
        <p:spPr>
          <a:xfrm>
            <a:off x="678122" y="1498415"/>
            <a:ext cx="7452360" cy="45664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import React, { Component, Fragment } from 'react';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class App extends Component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render()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en-US" altLang="ko-KR" sz="1600" dirty="0" err="1">
                <a:solidFill>
                  <a:srgbClr val="C00000"/>
                </a:solidFill>
                <a:latin typeface="+mn-ea"/>
              </a:rPr>
              <a:t>const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 value = 1;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return (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&lt;div&gt;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   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{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/*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주석내용 *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	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(() =&gt; {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	    	if(value===1) return ( &lt;div&gt;</a:t>
            </a:r>
            <a:r>
              <a:rPr lang="ko-KR" altLang="en-US" sz="1600" dirty="0">
                <a:solidFill>
                  <a:srgbClr val="C00000"/>
                </a:solidFill>
                <a:latin typeface="+mn-ea"/>
              </a:rPr>
              <a:t>하나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&lt;/div&gt; );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		if(value===2) return ( &lt;div&gt;</a:t>
            </a:r>
            <a:r>
              <a:rPr lang="ko-KR" altLang="en-US" sz="1600" dirty="0">
                <a:solidFill>
                  <a:srgbClr val="C00000"/>
                </a:solidFill>
                <a:latin typeface="+mn-ea"/>
              </a:rPr>
              <a:t>둘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&lt;/div&gt; );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		if(value===3) return ( &lt;div&gt;</a:t>
            </a:r>
            <a:r>
              <a:rPr lang="ko-KR" altLang="en-US" sz="1600" dirty="0">
                <a:solidFill>
                  <a:srgbClr val="C00000"/>
                </a:solidFill>
                <a:latin typeface="+mn-ea"/>
              </a:rPr>
              <a:t>셋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&lt;/div&gt; );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	         })()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                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&lt;/div&gt;  </a:t>
            </a:r>
            <a:endParaRPr lang="en-US" altLang="ko-KR" sz="1600" dirty="0">
              <a:solidFill>
                <a:srgbClr val="C00000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export default App;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409FA8-6C4D-47F0-BEE8-167BD9CDB7A6}"/>
              </a:ext>
            </a:extLst>
          </p:cNvPr>
          <p:cNvSpPr txBox="1"/>
          <p:nvPr/>
        </p:nvSpPr>
        <p:spPr>
          <a:xfrm>
            <a:off x="208547" y="64168"/>
            <a:ext cx="3320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JSX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03399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155" y="868758"/>
            <a:ext cx="8424723" cy="101967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+mn-ea"/>
              </a:rPr>
              <a:t>배열 데이터를 </a:t>
            </a:r>
            <a:r>
              <a:rPr lang="en-US" altLang="ko-KR" sz="1800" dirty="0">
                <a:latin typeface="+mn-ea"/>
              </a:rPr>
              <a:t>JSX</a:t>
            </a:r>
            <a:r>
              <a:rPr lang="ko-KR" altLang="en-US" sz="1800" dirty="0">
                <a:latin typeface="+mn-ea"/>
              </a:rPr>
              <a:t>에서 리스트 렌더링할 때 </a:t>
            </a:r>
            <a:r>
              <a:rPr lang="en-US" altLang="ko-KR" sz="1800" dirty="0">
                <a:latin typeface="+mn-ea"/>
              </a:rPr>
              <a:t>map</a:t>
            </a:r>
            <a:r>
              <a:rPr lang="ko-KR" altLang="en-US" sz="1800" dirty="0">
                <a:latin typeface="+mn-ea"/>
              </a:rPr>
              <a:t>을 사용</a:t>
            </a:r>
            <a:endParaRPr lang="en-US" altLang="ko-KR" sz="1800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09FA8-6C4D-47F0-BEE8-167BD9CDB7A6}"/>
              </a:ext>
            </a:extLst>
          </p:cNvPr>
          <p:cNvSpPr txBox="1"/>
          <p:nvPr/>
        </p:nvSpPr>
        <p:spPr>
          <a:xfrm>
            <a:off x="208547" y="64168"/>
            <a:ext cx="3320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JSX</a:t>
            </a:r>
            <a:endParaRPr lang="ko-KR" altLang="en-US" sz="2800" dirty="0"/>
          </a:p>
        </p:txBody>
      </p:sp>
      <p:sp>
        <p:nvSpPr>
          <p:cNvPr id="7" name="직사각형 6"/>
          <p:cNvSpPr/>
          <p:nvPr/>
        </p:nvSpPr>
        <p:spPr>
          <a:xfrm>
            <a:off x="577472" y="1378596"/>
            <a:ext cx="8052406" cy="947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</a:rPr>
              <a:t> items = ["React", "JSX", "Props", "State"];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</a:rPr>
              <a:t> list = </a:t>
            </a:r>
            <a:r>
              <a:rPr lang="en-US" altLang="ko-KR" sz="1600" dirty="0" err="1">
                <a:solidFill>
                  <a:srgbClr val="C00000"/>
                </a:solidFill>
              </a:rPr>
              <a:t>items.map</a:t>
            </a:r>
            <a:r>
              <a:rPr lang="en-US" altLang="ko-KR" sz="1600" dirty="0" smtClean="0">
                <a:solidFill>
                  <a:srgbClr val="C00000"/>
                </a:solidFill>
              </a:rPr>
              <a:t>( (</a:t>
            </a:r>
            <a:r>
              <a:rPr lang="en-US" altLang="ko-KR" sz="1600" dirty="0">
                <a:solidFill>
                  <a:srgbClr val="C00000"/>
                </a:solidFill>
              </a:rPr>
              <a:t>item) =&gt; &lt;li key={item</a:t>
            </a:r>
            <a:r>
              <a:rPr lang="en-US" altLang="ko-KR" sz="1600" dirty="0" smtClean="0">
                <a:solidFill>
                  <a:srgbClr val="C00000"/>
                </a:solidFill>
              </a:rPr>
              <a:t>}&gt; {</a:t>
            </a:r>
            <a:r>
              <a:rPr lang="en-US" altLang="ko-KR" sz="1600" dirty="0">
                <a:solidFill>
                  <a:srgbClr val="C00000"/>
                </a:solidFill>
              </a:rPr>
              <a:t>item</a:t>
            </a:r>
            <a:r>
              <a:rPr lang="en-US" altLang="ko-KR" sz="1600" dirty="0" smtClean="0">
                <a:solidFill>
                  <a:srgbClr val="C00000"/>
                </a:solidFill>
              </a:rPr>
              <a:t>} &lt;/</a:t>
            </a:r>
            <a:r>
              <a:rPr lang="en-US" altLang="ko-KR" sz="1600" dirty="0">
                <a:solidFill>
                  <a:srgbClr val="C00000"/>
                </a:solidFill>
              </a:rPr>
              <a:t>li</a:t>
            </a:r>
            <a:r>
              <a:rPr lang="en-US" altLang="ko-KR" sz="1600" dirty="0" smtClean="0">
                <a:solidFill>
                  <a:srgbClr val="C00000"/>
                </a:solidFill>
              </a:rPr>
              <a:t>&gt; );</a:t>
            </a:r>
            <a:endParaRPr lang="en-US" altLang="ko-KR" sz="1600" dirty="0">
              <a:solidFill>
                <a:srgbClr val="C00000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</a:rPr>
              <a:t> element = &lt;</a:t>
            </a:r>
            <a:r>
              <a:rPr lang="en-US" altLang="ko-KR" sz="1600" dirty="0" err="1">
                <a:solidFill>
                  <a:schemeClr val="tx1"/>
                </a:solidFill>
              </a:rPr>
              <a:t>ul</a:t>
            </a:r>
            <a:r>
              <a:rPr lang="en-US" altLang="ko-KR" sz="1600" dirty="0">
                <a:solidFill>
                  <a:schemeClr val="tx1"/>
                </a:solidFill>
              </a:rPr>
              <a:t>&gt;{list}&lt;/</a:t>
            </a:r>
            <a:r>
              <a:rPr lang="en-US" altLang="ko-KR" sz="1600" dirty="0" err="1">
                <a:solidFill>
                  <a:schemeClr val="tx1"/>
                </a:solidFill>
              </a:rPr>
              <a:t>ul</a:t>
            </a:r>
            <a:r>
              <a:rPr lang="en-US" altLang="ko-KR" sz="1600" dirty="0">
                <a:solidFill>
                  <a:schemeClr val="tx1"/>
                </a:solidFill>
              </a:rPr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1529479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5155" y="868758"/>
            <a:ext cx="8424723" cy="101967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key</a:t>
            </a:r>
            <a:r>
              <a:rPr lang="ko-KR" altLang="en-US" sz="1800" dirty="0">
                <a:latin typeface="+mn-ea"/>
              </a:rPr>
              <a:t>는 </a:t>
            </a:r>
            <a:r>
              <a:rPr lang="en-US" altLang="ko-KR" sz="1800" dirty="0">
                <a:latin typeface="+mn-ea"/>
              </a:rPr>
              <a:t>React</a:t>
            </a:r>
            <a:r>
              <a:rPr lang="ko-KR" altLang="en-US" sz="1800" dirty="0">
                <a:latin typeface="+mn-ea"/>
              </a:rPr>
              <a:t>에서 리스트의 각 항목을 식별하는 고유한 값으로</a:t>
            </a:r>
            <a:r>
              <a:rPr lang="en-US" altLang="ko-KR" sz="1800" dirty="0">
                <a:latin typeface="+mn-ea"/>
              </a:rPr>
              <a:t>, key</a:t>
            </a:r>
            <a:r>
              <a:rPr lang="ko-KR" altLang="en-US" sz="1800" dirty="0">
                <a:latin typeface="+mn-ea"/>
              </a:rPr>
              <a:t>를 올바르게 설정하면 리스트의 전체 항목을 다시 렌더링하지 않고 변경된 부분만 업데이트할 수 있습니다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09FA8-6C4D-47F0-BEE8-167BD9CDB7A6}"/>
              </a:ext>
            </a:extLst>
          </p:cNvPr>
          <p:cNvSpPr txBox="1"/>
          <p:nvPr/>
        </p:nvSpPr>
        <p:spPr>
          <a:xfrm>
            <a:off x="208547" y="64168"/>
            <a:ext cx="3320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JSX</a:t>
            </a:r>
            <a:endParaRPr lang="ko-KR" altLang="en-US" sz="2800" dirty="0"/>
          </a:p>
        </p:txBody>
      </p:sp>
      <p:sp>
        <p:nvSpPr>
          <p:cNvPr id="7" name="직사각형 6"/>
          <p:cNvSpPr/>
          <p:nvPr/>
        </p:nvSpPr>
        <p:spPr>
          <a:xfrm>
            <a:off x="577472" y="1813790"/>
            <a:ext cx="8052406" cy="4801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function </a:t>
            </a:r>
            <a:r>
              <a:rPr lang="en-US" altLang="ko-KR" sz="1600" dirty="0" err="1">
                <a:solidFill>
                  <a:schemeClr val="tx1"/>
                </a:solidFill>
              </a:rPr>
              <a:t>ItemList</a:t>
            </a:r>
            <a:r>
              <a:rPr lang="en-US" altLang="ko-KR" sz="16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</a:rPr>
              <a:t> [items, </a:t>
            </a:r>
            <a:r>
              <a:rPr lang="en-US" altLang="ko-KR" sz="1600" dirty="0" err="1">
                <a:solidFill>
                  <a:schemeClr val="tx1"/>
                </a:solidFill>
              </a:rPr>
              <a:t>setItems</a:t>
            </a:r>
            <a:r>
              <a:rPr lang="en-US" altLang="ko-KR" sz="1600" dirty="0">
                <a:solidFill>
                  <a:schemeClr val="tx1"/>
                </a:solidFill>
              </a:rPr>
              <a:t>] = </a:t>
            </a:r>
            <a:r>
              <a:rPr lang="en-US" altLang="ko-KR" sz="1600" dirty="0" err="1">
                <a:solidFill>
                  <a:schemeClr val="tx1"/>
                </a:solidFill>
              </a:rPr>
              <a:t>useState</a:t>
            </a:r>
            <a:r>
              <a:rPr lang="en-US" altLang="ko-KR" sz="1600" dirty="0">
                <a:solidFill>
                  <a:schemeClr val="tx1"/>
                </a:solidFill>
              </a:rPr>
              <a:t>([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{ id: 1, name: "Apple" },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{ id: 2, name: "Banana" },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{ id: 3, name: "Cherry" },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smtClean="0">
                <a:solidFill>
                  <a:schemeClr val="tx1"/>
                </a:solidFill>
              </a:rPr>
              <a:t>]);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 smtClean="0">
                <a:solidFill>
                  <a:schemeClr val="tx1"/>
                </a:solidFill>
              </a:rPr>
              <a:t>const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removeItem</a:t>
            </a:r>
            <a:r>
              <a:rPr lang="en-US" altLang="ko-KR" sz="1600" dirty="0">
                <a:solidFill>
                  <a:schemeClr val="tx1"/>
                </a:solidFill>
              </a:rPr>
              <a:t> = (id) =&gt; </a:t>
            </a:r>
            <a:r>
              <a:rPr lang="en-US" altLang="ko-KR" sz="1600" dirty="0" smtClean="0">
                <a:solidFill>
                  <a:schemeClr val="tx1"/>
                </a:solidFill>
              </a:rPr>
              <a:t>{           // </a:t>
            </a:r>
            <a:r>
              <a:rPr lang="ko-KR" altLang="en-US" sz="1600" dirty="0">
                <a:solidFill>
                  <a:schemeClr val="tx1"/>
                </a:solidFill>
              </a:rPr>
              <a:t>리스트에서 항목 </a:t>
            </a:r>
            <a:r>
              <a:rPr lang="ko-KR" altLang="en-US" sz="1600" dirty="0" smtClean="0">
                <a:solidFill>
                  <a:schemeClr val="tx1"/>
                </a:solidFill>
              </a:rPr>
              <a:t>제거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setItems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items.filter</a:t>
            </a:r>
            <a:r>
              <a:rPr lang="en-US" altLang="ko-KR" sz="1600" dirty="0">
                <a:solidFill>
                  <a:schemeClr val="tx1"/>
                </a:solidFill>
              </a:rPr>
              <a:t>((item) =&gt; item.id !== id));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smtClean="0">
                <a:solidFill>
                  <a:schemeClr val="tx1"/>
                </a:solidFill>
              </a:rPr>
              <a:t>};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return (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&lt;div</a:t>
            </a:r>
            <a:r>
              <a:rPr lang="en-US" altLang="ko-KR" sz="1600" dirty="0" smtClean="0">
                <a:solidFill>
                  <a:schemeClr val="tx1"/>
                </a:solidFill>
              </a:rPr>
              <a:t>&gt;    </a:t>
            </a:r>
            <a:r>
              <a:rPr lang="en-US" altLang="ko-KR" sz="1600" dirty="0">
                <a:solidFill>
                  <a:schemeClr val="tx1"/>
                </a:solidFill>
              </a:rPr>
              <a:t>&lt;h3&gt;Fruit List&lt;/h3&gt;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&lt;</a:t>
            </a:r>
            <a:r>
              <a:rPr lang="en-US" altLang="ko-KR" sz="1600" dirty="0" err="1">
                <a:solidFill>
                  <a:schemeClr val="tx1"/>
                </a:solidFill>
              </a:rPr>
              <a:t>ul</a:t>
            </a:r>
            <a:r>
              <a:rPr lang="en-US" altLang="ko-KR" sz="16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{</a:t>
            </a:r>
            <a:r>
              <a:rPr lang="en-US" altLang="ko-KR" sz="1600" dirty="0" err="1">
                <a:solidFill>
                  <a:schemeClr val="tx1"/>
                </a:solidFill>
              </a:rPr>
              <a:t>items.map</a:t>
            </a:r>
            <a:r>
              <a:rPr lang="en-US" altLang="ko-KR" sz="1600" dirty="0">
                <a:solidFill>
                  <a:schemeClr val="tx1"/>
                </a:solidFill>
              </a:rPr>
              <a:t>((item) =&gt; (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&lt;li 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>key</a:t>
            </a:r>
            <a:r>
              <a:rPr lang="en-US" altLang="ko-KR" sz="1600" dirty="0">
                <a:solidFill>
                  <a:srgbClr val="C00000"/>
                </a:solidFill>
              </a:rPr>
              <a:t>={item.id}</a:t>
            </a:r>
            <a:r>
              <a:rPr lang="en-US" altLang="ko-KR" sz="16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  {item.name} &lt;button </a:t>
            </a:r>
            <a:r>
              <a:rPr lang="en-US" altLang="ko-KR" sz="1600" dirty="0" err="1">
                <a:solidFill>
                  <a:schemeClr val="tx1"/>
                </a:solidFill>
              </a:rPr>
              <a:t>onClick</a:t>
            </a:r>
            <a:r>
              <a:rPr lang="en-US" altLang="ko-KR" sz="1600" dirty="0" smtClean="0">
                <a:solidFill>
                  <a:schemeClr val="tx1"/>
                </a:solidFill>
              </a:rPr>
              <a:t>={ </a:t>
            </a:r>
            <a:r>
              <a:rPr lang="en-US" altLang="ko-KR" sz="1600" dirty="0" smtClean="0">
                <a:solidFill>
                  <a:srgbClr val="C00000"/>
                </a:solidFill>
              </a:rPr>
              <a:t>() </a:t>
            </a:r>
            <a:r>
              <a:rPr lang="en-US" altLang="ko-KR" sz="1600" dirty="0">
                <a:solidFill>
                  <a:srgbClr val="C00000"/>
                </a:solidFill>
              </a:rPr>
              <a:t>=&gt; </a:t>
            </a:r>
            <a:r>
              <a:rPr lang="en-US" altLang="ko-KR" sz="1600" dirty="0" err="1">
                <a:solidFill>
                  <a:srgbClr val="C00000"/>
                </a:solidFill>
              </a:rPr>
              <a:t>removeItem</a:t>
            </a:r>
            <a:r>
              <a:rPr lang="en-US" altLang="ko-KR" sz="1600" dirty="0">
                <a:solidFill>
                  <a:srgbClr val="C00000"/>
                </a:solidFill>
              </a:rPr>
              <a:t>(item.id</a:t>
            </a:r>
            <a:r>
              <a:rPr lang="en-US" altLang="ko-KR" sz="1600" dirty="0" smtClean="0">
                <a:solidFill>
                  <a:srgbClr val="C00000"/>
                </a:solidFill>
              </a:rPr>
              <a:t>) </a:t>
            </a:r>
            <a:r>
              <a:rPr lang="en-US" altLang="ko-KR" sz="1600" dirty="0" smtClean="0">
                <a:solidFill>
                  <a:schemeClr val="tx1"/>
                </a:solidFill>
              </a:rPr>
              <a:t>}&gt;</a:t>
            </a:r>
            <a:r>
              <a:rPr lang="ko-KR" altLang="en-US" sz="1600" dirty="0">
                <a:solidFill>
                  <a:schemeClr val="tx1"/>
                </a:solidFill>
              </a:rPr>
              <a:t>삭제</a:t>
            </a:r>
            <a:r>
              <a:rPr lang="en-US" altLang="ko-KR" sz="1600" dirty="0">
                <a:solidFill>
                  <a:schemeClr val="tx1"/>
                </a:solidFill>
              </a:rPr>
              <a:t>&lt;/button&gt;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&lt;/li&gt;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))}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&lt;/</a:t>
            </a:r>
            <a:r>
              <a:rPr lang="en-US" altLang="ko-KR" sz="1600" dirty="0" err="1">
                <a:solidFill>
                  <a:schemeClr val="tx1"/>
                </a:solidFill>
              </a:rPr>
              <a:t>ul</a:t>
            </a:r>
            <a:r>
              <a:rPr lang="en-US" altLang="ko-KR" sz="1600" dirty="0" smtClean="0">
                <a:solidFill>
                  <a:schemeClr val="tx1"/>
                </a:solidFill>
              </a:rPr>
              <a:t>&gt;    </a:t>
            </a:r>
            <a:r>
              <a:rPr lang="en-US" altLang="ko-KR" sz="1600" dirty="0">
                <a:solidFill>
                  <a:schemeClr val="tx1"/>
                </a:solidFill>
              </a:rPr>
              <a:t>&lt;/div&gt;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);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}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5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7045" y="918500"/>
            <a:ext cx="8398042" cy="137193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2013</a:t>
            </a:r>
            <a:r>
              <a:rPr lang="ko-KR" altLang="en-US" sz="1800" dirty="0">
                <a:latin typeface="+mn-ea"/>
              </a:rPr>
              <a:t>년 </a:t>
            </a:r>
            <a:r>
              <a:rPr lang="en-US" altLang="ko-KR" sz="1800" dirty="0">
                <a:latin typeface="+mn-ea"/>
              </a:rPr>
              <a:t>Facebook</a:t>
            </a:r>
            <a:r>
              <a:rPr lang="ko-KR" altLang="en-US" sz="1800" dirty="0">
                <a:latin typeface="+mn-ea"/>
              </a:rPr>
              <a:t>에서 개발한 </a:t>
            </a:r>
            <a:r>
              <a:rPr lang="en-US" altLang="ko-KR" sz="1800" dirty="0">
                <a:latin typeface="+mn-ea"/>
              </a:rPr>
              <a:t>JavaScript </a:t>
            </a:r>
            <a:r>
              <a:rPr lang="ko-KR" altLang="en-US" sz="1800" dirty="0">
                <a:latin typeface="+mn-ea"/>
              </a:rPr>
              <a:t>라이브러리</a:t>
            </a:r>
            <a:endParaRPr lang="en-US" altLang="ko-KR" sz="1800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UI</a:t>
            </a:r>
            <a:r>
              <a:rPr lang="ko-KR" altLang="en-US" sz="1800" dirty="0">
                <a:latin typeface="+mn-ea"/>
              </a:rPr>
              <a:t>의 </a:t>
            </a:r>
            <a:r>
              <a:rPr lang="en-US" altLang="ko-KR" sz="1800" dirty="0">
                <a:latin typeface="+mn-ea"/>
              </a:rPr>
              <a:t>"View"</a:t>
            </a:r>
            <a:r>
              <a:rPr lang="ko-KR" altLang="en-US" sz="1800" dirty="0">
                <a:latin typeface="+mn-ea"/>
              </a:rPr>
              <a:t>만을 담당하는 </a:t>
            </a:r>
            <a:r>
              <a:rPr lang="en-US" altLang="ko-KR" sz="1800" dirty="0" err="1">
                <a:solidFill>
                  <a:srgbClr val="C00000"/>
                </a:solidFill>
                <a:latin typeface="+mn-ea"/>
              </a:rPr>
              <a:t>FrontEnd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 Framework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컴포넌트 기반</a:t>
            </a:r>
            <a:r>
              <a:rPr lang="ko-KR" altLang="en-US" sz="1800" dirty="0">
                <a:latin typeface="+mn-ea"/>
              </a:rPr>
              <a:t> 개발과 </a:t>
            </a:r>
            <a:r>
              <a:rPr lang="ko-KR" altLang="en-US" sz="1800" dirty="0" err="1">
                <a:solidFill>
                  <a:srgbClr val="C00000"/>
                </a:solidFill>
                <a:latin typeface="+mn-ea"/>
              </a:rPr>
              <a:t>선언형</a:t>
            </a:r>
            <a:r>
              <a:rPr lang="ko-KR" altLang="en-US" sz="1800" dirty="0">
                <a:latin typeface="+mn-ea"/>
              </a:rPr>
              <a:t> 프로그래밍을 지원 </a:t>
            </a:r>
            <a:endParaRPr lang="en-US" altLang="ko-KR" sz="1800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React</a:t>
            </a:r>
            <a:r>
              <a:rPr lang="ko-KR" altLang="en-US" sz="1800" dirty="0">
                <a:latin typeface="+mn-ea"/>
              </a:rPr>
              <a:t>는 페이스북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메타</a:t>
            </a:r>
            <a:r>
              <a:rPr lang="en-US" altLang="ko-KR" sz="1800" dirty="0">
                <a:latin typeface="+mn-ea"/>
              </a:rPr>
              <a:t>), </a:t>
            </a:r>
            <a:r>
              <a:rPr lang="ko-KR" altLang="en-US" sz="1800" dirty="0" err="1">
                <a:latin typeface="+mn-ea"/>
              </a:rPr>
              <a:t>넷플릭스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 err="1">
                <a:latin typeface="+mn-ea"/>
              </a:rPr>
              <a:t>인스타그램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 err="1">
                <a:latin typeface="+mn-ea"/>
              </a:rPr>
              <a:t>에어비앤비</a:t>
            </a:r>
            <a:r>
              <a:rPr lang="ko-KR" altLang="en-US" sz="1800" dirty="0">
                <a:latin typeface="+mn-ea"/>
              </a:rPr>
              <a:t> 등 다양한 기업에서 사용   </a:t>
            </a:r>
            <a:endParaRPr lang="en-US" altLang="ko-KR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208547" y="64168"/>
            <a:ext cx="3320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ReactJS</a:t>
            </a:r>
            <a:endParaRPr lang="ko-KR" altLang="en-US" sz="3200" dirty="0"/>
          </a:p>
        </p:txBody>
      </p:sp>
      <p:sp>
        <p:nvSpPr>
          <p:cNvPr id="6" name="직사각형 5"/>
          <p:cNvSpPr/>
          <p:nvPr/>
        </p:nvSpPr>
        <p:spPr>
          <a:xfrm>
            <a:off x="630315" y="3994952"/>
            <a:ext cx="7901126" cy="2177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2011</a:t>
            </a:r>
            <a:r>
              <a:rPr lang="ko-KR" altLang="en-US" sz="1600" dirty="0">
                <a:solidFill>
                  <a:schemeClr val="tx1"/>
                </a:solidFill>
              </a:rPr>
              <a:t>년</a:t>
            </a:r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ko-KR" altLang="en-US" sz="1600" dirty="0">
                <a:solidFill>
                  <a:schemeClr val="tx1"/>
                </a:solidFill>
              </a:rPr>
              <a:t>페이스북의 엔지니어 </a:t>
            </a:r>
            <a:r>
              <a:rPr lang="en-US" altLang="ko-KR" sz="1600" dirty="0">
                <a:solidFill>
                  <a:schemeClr val="tx1"/>
                </a:solidFill>
              </a:rPr>
              <a:t>Jordan </a:t>
            </a:r>
            <a:r>
              <a:rPr lang="en-US" altLang="ko-KR" sz="1600" dirty="0" err="1">
                <a:solidFill>
                  <a:schemeClr val="tx1"/>
                </a:solidFill>
              </a:rPr>
              <a:t>Walke</a:t>
            </a:r>
            <a:r>
              <a:rPr lang="ko-KR" altLang="en-US" sz="1600" dirty="0">
                <a:solidFill>
                  <a:schemeClr val="tx1"/>
                </a:solidFill>
              </a:rPr>
              <a:t>가 </a:t>
            </a:r>
            <a:r>
              <a:rPr lang="en-US" altLang="ko-KR" sz="1600" dirty="0">
                <a:solidFill>
                  <a:schemeClr val="tx1"/>
                </a:solidFill>
              </a:rPr>
              <a:t>React</a:t>
            </a:r>
            <a:r>
              <a:rPr lang="ko-KR" altLang="en-US" sz="1600" dirty="0">
                <a:solidFill>
                  <a:schemeClr val="tx1"/>
                </a:solidFill>
              </a:rPr>
              <a:t>의 초기 버전을 개발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2012</a:t>
            </a:r>
            <a:r>
              <a:rPr lang="ko-KR" altLang="en-US" sz="1600" dirty="0">
                <a:solidFill>
                  <a:schemeClr val="tx1"/>
                </a:solidFill>
              </a:rPr>
              <a:t>년</a:t>
            </a:r>
            <a:r>
              <a:rPr lang="en-US" altLang="ko-KR" sz="1600" dirty="0">
                <a:solidFill>
                  <a:schemeClr val="tx1"/>
                </a:solidFill>
              </a:rPr>
              <a:t>  React</a:t>
            </a:r>
            <a:r>
              <a:rPr lang="ko-KR" altLang="en-US" sz="1600" dirty="0">
                <a:solidFill>
                  <a:schemeClr val="tx1"/>
                </a:solidFill>
              </a:rPr>
              <a:t>가  페이스북의 </a:t>
            </a:r>
            <a:r>
              <a:rPr lang="ko-KR" altLang="en-US" sz="1600" dirty="0" err="1">
                <a:solidFill>
                  <a:schemeClr val="tx1"/>
                </a:solidFill>
              </a:rPr>
              <a:t>뉴스피드</a:t>
            </a:r>
            <a:r>
              <a:rPr lang="en-US" altLang="ko-KR" sz="1600" dirty="0">
                <a:solidFill>
                  <a:schemeClr val="tx1"/>
                </a:solidFill>
              </a:rPr>
              <a:t>(News Feed)</a:t>
            </a:r>
            <a:r>
              <a:rPr lang="ko-KR" altLang="en-US" sz="1600" dirty="0">
                <a:solidFill>
                  <a:schemeClr val="tx1"/>
                </a:solidFill>
              </a:rPr>
              <a:t>에 처음 사용됨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2013</a:t>
            </a:r>
            <a:r>
              <a:rPr lang="ko-KR" altLang="en-US" sz="1600" dirty="0">
                <a:solidFill>
                  <a:schemeClr val="tx1"/>
                </a:solidFill>
              </a:rPr>
              <a:t>년</a:t>
            </a:r>
            <a:r>
              <a:rPr lang="en-US" altLang="ko-KR" sz="1600" dirty="0">
                <a:solidFill>
                  <a:schemeClr val="tx1"/>
                </a:solidFill>
              </a:rPr>
              <a:t>  React</a:t>
            </a:r>
            <a:r>
              <a:rPr lang="ko-KR" altLang="en-US" sz="1600" dirty="0">
                <a:solidFill>
                  <a:schemeClr val="tx1"/>
                </a:solidFill>
              </a:rPr>
              <a:t>가  오픈 소스로 공개됨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2015</a:t>
            </a:r>
            <a:r>
              <a:rPr lang="ko-KR" altLang="en-US" sz="1600" dirty="0">
                <a:solidFill>
                  <a:schemeClr val="tx1"/>
                </a:solidFill>
              </a:rPr>
              <a:t>년</a:t>
            </a:r>
            <a:r>
              <a:rPr lang="en-US" altLang="ko-KR" sz="1600" dirty="0">
                <a:solidFill>
                  <a:schemeClr val="tx1"/>
                </a:solidFill>
              </a:rPr>
              <a:t>  React 0.14</a:t>
            </a:r>
            <a:r>
              <a:rPr lang="ko-KR" altLang="en-US" sz="1600" dirty="0">
                <a:solidFill>
                  <a:schemeClr val="tx1"/>
                </a:solidFill>
              </a:rPr>
              <a:t>에서  함수형 컴포넌트</a:t>
            </a:r>
            <a:r>
              <a:rPr lang="en-US" altLang="ko-KR" sz="1600" dirty="0">
                <a:solidFill>
                  <a:schemeClr val="tx1"/>
                </a:solidFill>
              </a:rPr>
              <a:t>(Function Component) </a:t>
            </a:r>
            <a:r>
              <a:rPr lang="ko-KR" altLang="en-US" sz="1600" dirty="0">
                <a:solidFill>
                  <a:schemeClr val="tx1"/>
                </a:solidFill>
              </a:rPr>
              <a:t>도입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2016</a:t>
            </a:r>
            <a:r>
              <a:rPr lang="ko-KR" altLang="en-US" sz="1600" dirty="0">
                <a:solidFill>
                  <a:schemeClr val="tx1"/>
                </a:solidFill>
              </a:rPr>
              <a:t>년</a:t>
            </a:r>
            <a:r>
              <a:rPr lang="en-US" altLang="ko-KR" sz="1600" dirty="0">
                <a:solidFill>
                  <a:schemeClr val="tx1"/>
                </a:solidFill>
              </a:rPr>
              <a:t>  React Fiber(</a:t>
            </a:r>
            <a:r>
              <a:rPr lang="ko-KR" altLang="en-US" sz="1600" dirty="0">
                <a:solidFill>
                  <a:schemeClr val="tx1"/>
                </a:solidFill>
              </a:rPr>
              <a:t>새로운 렌더링 엔진</a:t>
            </a:r>
            <a:r>
              <a:rPr lang="en-US" altLang="ko-KR" sz="1600" dirty="0">
                <a:solidFill>
                  <a:schemeClr val="tx1"/>
                </a:solidFill>
              </a:rPr>
              <a:t>) </a:t>
            </a:r>
            <a:r>
              <a:rPr lang="ko-KR" altLang="en-US" sz="1600" dirty="0">
                <a:solidFill>
                  <a:schemeClr val="tx1"/>
                </a:solidFill>
              </a:rPr>
              <a:t>개발 시작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2017</a:t>
            </a:r>
            <a:r>
              <a:rPr lang="ko-KR" altLang="en-US" sz="1600" dirty="0">
                <a:solidFill>
                  <a:schemeClr val="tx1"/>
                </a:solidFill>
              </a:rPr>
              <a:t>년</a:t>
            </a:r>
            <a:r>
              <a:rPr lang="en-US" altLang="ko-KR" sz="1600" dirty="0">
                <a:solidFill>
                  <a:schemeClr val="tx1"/>
                </a:solidFill>
              </a:rPr>
              <a:t>  React 16 </a:t>
            </a:r>
            <a:r>
              <a:rPr lang="ko-KR" altLang="en-US" sz="1600" dirty="0">
                <a:solidFill>
                  <a:schemeClr val="tx1"/>
                </a:solidFill>
              </a:rPr>
              <a:t>출시 </a:t>
            </a:r>
            <a:r>
              <a:rPr lang="en-US" altLang="ko-KR" sz="1600" dirty="0">
                <a:solidFill>
                  <a:schemeClr val="tx1"/>
                </a:solidFill>
              </a:rPr>
              <a:t>(React Fiber </a:t>
            </a:r>
            <a:r>
              <a:rPr lang="ko-KR" altLang="en-US" sz="1600" dirty="0">
                <a:solidFill>
                  <a:schemeClr val="tx1"/>
                </a:solidFill>
              </a:rPr>
              <a:t>적용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2020</a:t>
            </a:r>
            <a:r>
              <a:rPr lang="ko-KR" altLang="en-US" sz="1600" dirty="0">
                <a:solidFill>
                  <a:schemeClr val="tx1"/>
                </a:solidFill>
              </a:rPr>
              <a:t>년</a:t>
            </a:r>
            <a:r>
              <a:rPr lang="en-US" altLang="ko-KR" sz="1600" dirty="0">
                <a:solidFill>
                  <a:schemeClr val="tx1"/>
                </a:solidFill>
              </a:rPr>
              <a:t>  React 17 </a:t>
            </a:r>
            <a:r>
              <a:rPr lang="ko-KR" altLang="en-US" sz="1600" dirty="0">
                <a:solidFill>
                  <a:schemeClr val="tx1"/>
                </a:solidFill>
              </a:rPr>
              <a:t>출시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대규모 개선보다는 점진적 업그레이드 초점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2022</a:t>
            </a:r>
            <a:r>
              <a:rPr lang="ko-KR" altLang="en-US" sz="1600" dirty="0">
                <a:solidFill>
                  <a:schemeClr val="tx1"/>
                </a:solidFill>
              </a:rPr>
              <a:t>년</a:t>
            </a:r>
            <a:r>
              <a:rPr lang="en-US" altLang="ko-KR" sz="1600" dirty="0">
                <a:solidFill>
                  <a:schemeClr val="tx1"/>
                </a:solidFill>
              </a:rPr>
              <a:t>  React 18 </a:t>
            </a:r>
            <a:r>
              <a:rPr lang="ko-KR" altLang="en-US" sz="1600" dirty="0">
                <a:solidFill>
                  <a:schemeClr val="tx1"/>
                </a:solidFill>
              </a:rPr>
              <a:t>출시 </a:t>
            </a:r>
            <a:r>
              <a:rPr lang="en-US" altLang="ko-KR" sz="1600" dirty="0">
                <a:solidFill>
                  <a:schemeClr val="tx1"/>
                </a:solidFill>
              </a:rPr>
              <a:t>(Concurrent Rendering, Automatic Batching </a:t>
            </a:r>
            <a:r>
              <a:rPr lang="ko-KR" altLang="en-US" sz="1600" dirty="0">
                <a:solidFill>
                  <a:schemeClr val="tx1"/>
                </a:solidFill>
              </a:rPr>
              <a:t>도입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0626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3216" y="891625"/>
            <a:ext cx="8232608" cy="12579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JSX </a:t>
            </a:r>
            <a:r>
              <a:rPr lang="ko-KR" altLang="en-US" sz="1800" dirty="0">
                <a:latin typeface="+mn-ea"/>
              </a:rPr>
              <a:t>내부의 복수의 </a:t>
            </a:r>
            <a:r>
              <a:rPr lang="en-US" altLang="ko-KR" sz="1800" dirty="0">
                <a:latin typeface="+mn-ea"/>
              </a:rPr>
              <a:t>div</a:t>
            </a:r>
            <a:r>
              <a:rPr lang="ko-KR" altLang="en-US" sz="1800" dirty="0">
                <a:latin typeface="+mn-ea"/>
              </a:rPr>
              <a:t>를 감싸는 </a:t>
            </a:r>
            <a:r>
              <a:rPr lang="en-US" altLang="ko-KR" sz="1800" dirty="0" smtClean="0">
                <a:latin typeface="+mn-ea"/>
              </a:rPr>
              <a:t>tag</a:t>
            </a:r>
            <a:r>
              <a:rPr lang="ko-KR" altLang="en-US" sz="1800" dirty="0" smtClean="0">
                <a:latin typeface="+mn-ea"/>
              </a:rPr>
              <a:t>는 </a:t>
            </a:r>
            <a:r>
              <a:rPr lang="en-US" altLang="ko-KR" sz="1800" dirty="0">
                <a:latin typeface="+mn-ea"/>
              </a:rPr>
              <a:t>Fragment</a:t>
            </a:r>
            <a:r>
              <a:rPr lang="ko-KR" altLang="en-US" sz="1800" dirty="0">
                <a:latin typeface="+mn-ea"/>
              </a:rPr>
              <a:t>를 사용</a:t>
            </a: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HTML </a:t>
            </a:r>
            <a:r>
              <a:rPr lang="ko-KR" altLang="en-US" sz="1800" dirty="0">
                <a:latin typeface="+mn-ea"/>
              </a:rPr>
              <a:t>코드는 하나의 최상위 요소로 감싸야 합니다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HTML</a:t>
            </a:r>
            <a:r>
              <a:rPr lang="ko-KR" altLang="en-US" sz="1800" dirty="0">
                <a:latin typeface="+mn-ea"/>
              </a:rPr>
              <a:t>을 여러 줄로 작성하려면 </a:t>
            </a:r>
            <a:r>
              <a:rPr lang="en-US" altLang="ko-KR" sz="1800" dirty="0">
                <a:latin typeface="+mn-ea"/>
              </a:rPr>
              <a:t>HTML</a:t>
            </a:r>
            <a:r>
              <a:rPr lang="ko-KR" altLang="en-US" sz="1800" dirty="0">
                <a:latin typeface="+mn-ea"/>
              </a:rPr>
              <a:t>을 괄호 안에 넣습니다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6" name="직사각형 5"/>
          <p:cNvSpPr/>
          <p:nvPr/>
        </p:nvSpPr>
        <p:spPr>
          <a:xfrm>
            <a:off x="602286" y="2149565"/>
            <a:ext cx="7694468" cy="31582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import React, { Component, Fragment } from 'react';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class App extends Component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render()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return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(</a:t>
            </a:r>
            <a:endParaRPr lang="en-US" altLang="ko-KR" sz="1600" dirty="0">
              <a:solidFill>
                <a:srgbClr val="C00000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	  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&lt;Fragment&gt;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		&lt;div&gt;	Hello 	&lt;/div&gt;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		&lt;div &gt;	Hello   	&lt;/div&gt;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	   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&lt;/Fragment&gt;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export default App;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409FA8-6C4D-47F0-BEE8-167BD9CDB7A6}"/>
              </a:ext>
            </a:extLst>
          </p:cNvPr>
          <p:cNvSpPr txBox="1"/>
          <p:nvPr/>
        </p:nvSpPr>
        <p:spPr>
          <a:xfrm>
            <a:off x="208547" y="64168"/>
            <a:ext cx="3320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JSX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93811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6395" y="854373"/>
            <a:ext cx="8232608" cy="12579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Reactjs</a:t>
            </a:r>
            <a:r>
              <a:rPr lang="en-US" altLang="ko-KR" sz="1800" dirty="0">
                <a:latin typeface="+mn-ea"/>
              </a:rPr>
              <a:t> JSX</a:t>
            </a:r>
            <a:r>
              <a:rPr lang="ko-KR" altLang="en-US" sz="1800" dirty="0">
                <a:latin typeface="+mn-ea"/>
              </a:rPr>
              <a:t>에서 </a:t>
            </a:r>
            <a:r>
              <a:rPr lang="en-US" altLang="ko-KR" sz="1800" dirty="0">
                <a:latin typeface="+mn-ea"/>
              </a:rPr>
              <a:t>CSS </a:t>
            </a:r>
            <a:r>
              <a:rPr lang="ko-KR" altLang="en-US" sz="1800" dirty="0">
                <a:latin typeface="+mn-ea"/>
              </a:rPr>
              <a:t>사용</a:t>
            </a:r>
            <a:endParaRPr lang="en-US" altLang="ko-KR" sz="18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800" dirty="0" err="1">
                <a:latin typeface="+mn-ea"/>
              </a:rPr>
              <a:t>const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css</a:t>
            </a:r>
            <a:r>
              <a:rPr lang="ko-KR" altLang="en-US" sz="1800" dirty="0">
                <a:latin typeface="+mn-ea"/>
              </a:rPr>
              <a:t>설정이름</a:t>
            </a:r>
            <a:r>
              <a:rPr lang="en-US" altLang="ko-KR" sz="1800" dirty="0">
                <a:latin typeface="+mn-ea"/>
              </a:rPr>
              <a:t>={}</a:t>
            </a:r>
            <a:r>
              <a:rPr lang="ko-KR" altLang="en-US" sz="1800" dirty="0">
                <a:latin typeface="+mn-ea"/>
              </a:rPr>
              <a:t>를 사용하여 </a:t>
            </a:r>
            <a:r>
              <a:rPr lang="en-US" altLang="ko-KR" sz="1800" dirty="0" err="1">
                <a:latin typeface="+mn-ea"/>
              </a:rPr>
              <a:t>css</a:t>
            </a:r>
            <a:r>
              <a:rPr lang="ko-KR" altLang="en-US" sz="1800" dirty="0">
                <a:latin typeface="+mn-ea"/>
              </a:rPr>
              <a:t>객체를 정의하고 </a:t>
            </a:r>
            <a:r>
              <a:rPr lang="en-US" altLang="ko-KR" sz="1800" dirty="0">
                <a:latin typeface="+mn-ea"/>
              </a:rPr>
              <a:t>return</a:t>
            </a:r>
            <a:r>
              <a:rPr lang="ko-KR" altLang="en-US" sz="1800" dirty="0">
                <a:latin typeface="+mn-ea"/>
              </a:rPr>
              <a:t>문의 </a:t>
            </a:r>
            <a:r>
              <a:rPr lang="en-US" altLang="ko-KR" sz="1800" dirty="0">
                <a:latin typeface="+mn-ea"/>
              </a:rPr>
              <a:t>tag</a:t>
            </a:r>
            <a:r>
              <a:rPr lang="ko-KR" altLang="en-US" sz="1800" dirty="0">
                <a:latin typeface="+mn-ea"/>
              </a:rPr>
              <a:t>안에 </a:t>
            </a:r>
            <a:r>
              <a:rPr lang="en-US" altLang="ko-KR" sz="1800" dirty="0">
                <a:latin typeface="+mn-ea"/>
              </a:rPr>
              <a:t>style={</a:t>
            </a:r>
            <a:r>
              <a:rPr lang="en-US" altLang="ko-KR" sz="1800" dirty="0" err="1">
                <a:latin typeface="+mn-ea"/>
              </a:rPr>
              <a:t>css</a:t>
            </a:r>
            <a:r>
              <a:rPr lang="ko-KR" altLang="en-US" sz="1800" dirty="0">
                <a:latin typeface="+mn-ea"/>
              </a:rPr>
              <a:t>설정이름</a:t>
            </a:r>
            <a:r>
              <a:rPr lang="en-US" altLang="ko-KR" sz="1800" dirty="0">
                <a:latin typeface="+mn-ea"/>
              </a:rPr>
              <a:t>}</a:t>
            </a:r>
            <a:r>
              <a:rPr lang="ko-KR" altLang="en-US" sz="1800" dirty="0">
                <a:latin typeface="+mn-ea"/>
              </a:rPr>
              <a:t>으로 </a:t>
            </a:r>
            <a:r>
              <a:rPr lang="en-US" altLang="ko-KR" sz="1800" dirty="0">
                <a:latin typeface="+mn-ea"/>
              </a:rPr>
              <a:t>CSS </a:t>
            </a:r>
            <a:r>
              <a:rPr lang="ko-KR" altLang="en-US" sz="1800" dirty="0">
                <a:latin typeface="+mn-ea"/>
              </a:rPr>
              <a:t>적용합니다</a:t>
            </a:r>
            <a:r>
              <a:rPr lang="en-US" altLang="ko-KR" sz="1800" dirty="0">
                <a:latin typeface="+mn-ea"/>
              </a:rPr>
              <a:t>.</a:t>
            </a:r>
            <a:endParaRPr lang="ko-KR" altLang="en-US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6" name="직사각형 5"/>
          <p:cNvSpPr/>
          <p:nvPr/>
        </p:nvSpPr>
        <p:spPr>
          <a:xfrm>
            <a:off x="1136063" y="2005172"/>
            <a:ext cx="7342940" cy="33289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import React, { Component, Fragment } from 'react';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class App extends Component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render()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</a:t>
            </a:r>
            <a:r>
              <a:rPr lang="en-US" altLang="ko-KR" sz="1600" dirty="0" err="1">
                <a:solidFill>
                  <a:srgbClr val="C00000"/>
                </a:solidFill>
              </a:rPr>
              <a:t>const</a:t>
            </a:r>
            <a:r>
              <a:rPr lang="en-US" altLang="ko-KR" sz="1600" dirty="0">
                <a:solidFill>
                  <a:srgbClr val="C00000"/>
                </a:solidFill>
              </a:rPr>
              <a:t> style = {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         </a:t>
            </a:r>
            <a:r>
              <a:rPr lang="en-US" altLang="ko-KR" sz="1600" dirty="0" err="1">
                <a:solidFill>
                  <a:srgbClr val="C00000"/>
                </a:solidFill>
              </a:rPr>
              <a:t>backgroundColor</a:t>
            </a:r>
            <a:r>
              <a:rPr lang="en-US" altLang="ko-KR" sz="1600" dirty="0">
                <a:solidFill>
                  <a:srgbClr val="C00000"/>
                </a:solidFill>
              </a:rPr>
              <a:t>:'black', 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         padding:'16px', 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         </a:t>
            </a:r>
            <a:r>
              <a:rPr lang="en-US" altLang="ko-KR" sz="1600" dirty="0" err="1">
                <a:solidFill>
                  <a:srgbClr val="C00000"/>
                </a:solidFill>
              </a:rPr>
              <a:t>color:'white</a:t>
            </a:r>
            <a:r>
              <a:rPr lang="en-US" altLang="ko-KR" sz="1600" dirty="0">
                <a:solidFill>
                  <a:srgbClr val="C00000"/>
                </a:solidFill>
              </a:rPr>
              <a:t>', 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         fontSize:'36px'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         };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 return &lt;div style={style}&gt;</a:t>
            </a:r>
            <a:r>
              <a:rPr lang="ko-KR" altLang="en-US" sz="1600" dirty="0">
                <a:solidFill>
                  <a:srgbClr val="C00000"/>
                </a:solidFill>
              </a:rPr>
              <a:t>안녕하세요</a:t>
            </a:r>
            <a:r>
              <a:rPr lang="en-US" altLang="ko-KR" sz="1600" dirty="0">
                <a:solidFill>
                  <a:srgbClr val="C00000"/>
                </a:solidFill>
              </a:rPr>
              <a:t>!&lt;/div&gt;;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export default App;</a:t>
            </a:r>
            <a:endParaRPr lang="en-US" altLang="ko-KR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409FA8-6C4D-47F0-BEE8-167BD9CDB7A6}"/>
              </a:ext>
            </a:extLst>
          </p:cNvPr>
          <p:cNvSpPr txBox="1"/>
          <p:nvPr/>
        </p:nvSpPr>
        <p:spPr>
          <a:xfrm>
            <a:off x="208547" y="64168"/>
            <a:ext cx="3320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JSX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0970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3361" y="910125"/>
            <a:ext cx="8462800" cy="18917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inline styling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>
                <a:latin typeface="+mn-ea"/>
              </a:rPr>
              <a:t>몇 가지 스타일 속성 만 추가하려는 경우</a:t>
            </a: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JavaScript Object</a:t>
            </a:r>
            <a:r>
              <a:rPr lang="ko-KR" altLang="en-US" sz="1800" dirty="0">
                <a:latin typeface="+mn-ea"/>
              </a:rPr>
              <a:t>로 정의하고  </a:t>
            </a:r>
            <a:r>
              <a:rPr lang="en-US" altLang="ko-KR" sz="1800" dirty="0">
                <a:latin typeface="+mn-ea"/>
              </a:rPr>
              <a:t>element</a:t>
            </a:r>
            <a:r>
              <a:rPr lang="ko-KR" altLang="en-US" sz="1800" dirty="0">
                <a:latin typeface="+mn-ea"/>
              </a:rPr>
              <a:t>의 </a:t>
            </a:r>
            <a:r>
              <a:rPr lang="en-US" altLang="ko-KR" sz="1800" dirty="0">
                <a:latin typeface="+mn-ea"/>
              </a:rPr>
              <a:t>style </a:t>
            </a:r>
            <a:r>
              <a:rPr lang="ko-KR" altLang="en-US" sz="1800" dirty="0">
                <a:latin typeface="+mn-ea"/>
              </a:rPr>
              <a:t>속성에 설정합니다</a:t>
            </a: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CSS</a:t>
            </a:r>
            <a:r>
              <a:rPr lang="ko-KR" altLang="en-US" sz="1800" dirty="0">
                <a:latin typeface="+mn-ea"/>
              </a:rPr>
              <a:t>속성 키의 </a:t>
            </a:r>
            <a:r>
              <a:rPr lang="en-US" altLang="ko-KR" sz="1800" dirty="0">
                <a:latin typeface="+mn-ea"/>
              </a:rPr>
              <a:t>– </a:t>
            </a:r>
            <a:r>
              <a:rPr lang="ko-KR" altLang="en-US" sz="1800" dirty="0">
                <a:latin typeface="+mn-ea"/>
              </a:rPr>
              <a:t>을 </a:t>
            </a:r>
            <a:r>
              <a:rPr lang="en-US" altLang="ko-KR" sz="1800" dirty="0">
                <a:latin typeface="+mn-ea"/>
              </a:rPr>
              <a:t>camel case </a:t>
            </a:r>
            <a:r>
              <a:rPr lang="ko-KR" altLang="en-US" sz="1800" dirty="0">
                <a:latin typeface="+mn-ea"/>
              </a:rPr>
              <a:t>문법을 사용합니다 </a:t>
            </a:r>
            <a:r>
              <a:rPr lang="en-US" altLang="ko-KR" sz="1800" dirty="0">
                <a:latin typeface="+mn-ea"/>
              </a:rPr>
              <a:t>(background-color =&gt; </a:t>
            </a:r>
            <a:r>
              <a:rPr lang="en-US" altLang="ko-KR" sz="1800" dirty="0" err="1">
                <a:latin typeface="+mn-ea"/>
              </a:rPr>
              <a:t>backgroundColor</a:t>
            </a:r>
            <a:r>
              <a:rPr lang="en-US" altLang="ko-KR" sz="1800" dirty="0">
                <a:latin typeface="+mn-ea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ko-KR" altLang="en-US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직사각형 6"/>
          <p:cNvSpPr/>
          <p:nvPr/>
        </p:nvSpPr>
        <p:spPr>
          <a:xfrm>
            <a:off x="652941" y="2431047"/>
            <a:ext cx="7871127" cy="2111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const Header = () =&gt;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return (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&lt;&gt;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&lt;h1 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style={{color: "red"}}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&gt;Hello Style!&lt;/h1&gt;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&lt;p&gt;Add a little style!&lt;/p&gt;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&lt;/&gt;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ED0EA2-5C11-43D5-A34A-08D66ED1BF89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React </a:t>
            </a:r>
            <a:r>
              <a:rPr lang="en-US" altLang="ko-KR" sz="2400" b="1" dirty="0" smtClean="0">
                <a:latin typeface="+mn-ea"/>
              </a:rPr>
              <a:t> CSS</a:t>
            </a:r>
            <a:r>
              <a:rPr lang="ko-KR" altLang="en-US" sz="2400" b="1" dirty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스타일 </a:t>
            </a:r>
            <a:r>
              <a:rPr lang="ko-KR" altLang="en-US" sz="2400" b="1" dirty="0">
                <a:latin typeface="+mn-ea"/>
              </a:rPr>
              <a:t>적용</a:t>
            </a:r>
          </a:p>
        </p:txBody>
      </p:sp>
    </p:spTree>
    <p:extLst>
      <p:ext uri="{BB962C8B-B14F-4D97-AF65-F5344CB8AC3E}">
        <p14:creationId xmlns:p14="http://schemas.microsoft.com/office/powerpoint/2010/main" val="1756663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6842" y="891155"/>
            <a:ext cx="8526429" cy="18917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regular CSS stylesheets</a:t>
            </a:r>
            <a:r>
              <a:rPr lang="en-US" altLang="ko-KR" sz="1800" dirty="0">
                <a:latin typeface="+mn-ea"/>
              </a:rPr>
              <a:t> : </a:t>
            </a:r>
            <a:r>
              <a:rPr lang="ko-KR" altLang="en-US" sz="1800" dirty="0">
                <a:latin typeface="+mn-ea"/>
              </a:rPr>
              <a:t>응용 프로그램이  복잡한 경우</a:t>
            </a: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.</a:t>
            </a:r>
            <a:r>
              <a:rPr lang="en-US" altLang="ko-KR" sz="1800" dirty="0" err="1">
                <a:latin typeface="+mn-ea"/>
              </a:rPr>
              <a:t>css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파일을 생성하고 스타일을 작성하고 </a:t>
            </a:r>
            <a:r>
              <a:rPr lang="en-US" altLang="ko-KR" sz="1800" dirty="0">
                <a:latin typeface="+mn-ea"/>
              </a:rPr>
              <a:t>import </a:t>
            </a:r>
            <a:r>
              <a:rPr lang="ko-KR" altLang="en-US" sz="1800" dirty="0">
                <a:latin typeface="+mn-ea"/>
              </a:rPr>
              <a:t>키워드를 사용하여 해당 파일을 컴포넌트에서 불러옵니다</a:t>
            </a: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+mn-ea"/>
              </a:rPr>
              <a:t>모든 컴포넌트에서 해당 스타일이 </a:t>
            </a:r>
            <a:r>
              <a:rPr lang="ko-KR" altLang="en-US" sz="1800" dirty="0" smtClean="0">
                <a:latin typeface="+mn-ea"/>
              </a:rPr>
              <a:t>전역으로 </a:t>
            </a:r>
            <a:r>
              <a:rPr lang="ko-KR" altLang="en-US" sz="1800" dirty="0">
                <a:latin typeface="+mn-ea"/>
              </a:rPr>
              <a:t>적용됩니다</a:t>
            </a:r>
            <a:r>
              <a:rPr lang="en-US" altLang="ko-KR" sz="1800" dirty="0">
                <a:latin typeface="+mn-ea"/>
              </a:rPr>
              <a:t>.</a:t>
            </a:r>
            <a:endParaRPr lang="ko-KR" altLang="en-US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직사각형 6"/>
          <p:cNvSpPr/>
          <p:nvPr/>
        </p:nvSpPr>
        <p:spPr>
          <a:xfrm>
            <a:off x="637182" y="2402255"/>
            <a:ext cx="7869636" cy="15687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/* App.css */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.container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background-color: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lightblue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padding: 20px;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text-align: center;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ED0EA2-5C11-43D5-A34A-08D66ED1BF89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React  CSS</a:t>
            </a:r>
            <a:r>
              <a:rPr lang="ko-KR" altLang="en-US" sz="2400" b="1" dirty="0">
                <a:latin typeface="+mn-ea"/>
              </a:rPr>
              <a:t> 스타일 적용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46A27F-C92B-4D47-BDD1-DB2E304F112D}"/>
              </a:ext>
            </a:extLst>
          </p:cNvPr>
          <p:cNvSpPr/>
          <p:nvPr/>
        </p:nvSpPr>
        <p:spPr>
          <a:xfrm>
            <a:off x="645190" y="4160388"/>
            <a:ext cx="8070971" cy="23578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/* App.js */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import React from "react";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import "./App.css";  // CSS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파일을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import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function App()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return &lt;div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className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="container"&gt;Hello, CSS Stylesheets!&lt;/div&gt;;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export default App;</a:t>
            </a:r>
          </a:p>
        </p:txBody>
      </p:sp>
    </p:spTree>
    <p:extLst>
      <p:ext uri="{BB962C8B-B14F-4D97-AF65-F5344CB8AC3E}">
        <p14:creationId xmlns:p14="http://schemas.microsoft.com/office/powerpoint/2010/main" val="1782850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3361" y="910125"/>
            <a:ext cx="8462800" cy="18917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CSS Modules </a:t>
            </a:r>
            <a:r>
              <a:rPr lang="en-US" altLang="ko-KR" sz="1800" dirty="0">
                <a:latin typeface="+mn-ea"/>
              </a:rPr>
              <a:t>: CSS</a:t>
            </a:r>
            <a:r>
              <a:rPr lang="ko-KR" altLang="en-US" sz="1800" dirty="0">
                <a:latin typeface="+mn-ea"/>
              </a:rPr>
              <a:t>를 컴포넌트 단위로 </a:t>
            </a:r>
            <a:r>
              <a:rPr lang="ko-KR" altLang="en-US" sz="1800" dirty="0" err="1">
                <a:latin typeface="+mn-ea"/>
              </a:rPr>
              <a:t>캡슐화하여</a:t>
            </a:r>
            <a:r>
              <a:rPr lang="ko-KR" altLang="en-US" sz="1800" dirty="0">
                <a:latin typeface="+mn-ea"/>
              </a:rPr>
              <a:t> 전역 오염을 방지하는 방식 </a:t>
            </a: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.module.css </a:t>
            </a:r>
            <a:r>
              <a:rPr lang="ko-KR" altLang="en-US" sz="1800" dirty="0">
                <a:latin typeface="+mn-ea"/>
              </a:rPr>
              <a:t>파일을 생성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import styles from "</a:t>
            </a:r>
            <a:r>
              <a:rPr lang="ko-KR" altLang="en-US" sz="1800" dirty="0">
                <a:latin typeface="+mn-ea"/>
              </a:rPr>
              <a:t>파일명</a:t>
            </a:r>
            <a:r>
              <a:rPr lang="en-US" altLang="ko-KR" sz="1800" dirty="0">
                <a:latin typeface="+mn-ea"/>
              </a:rPr>
              <a:t>.module.css" </a:t>
            </a:r>
            <a:r>
              <a:rPr lang="ko-KR" altLang="en-US" sz="1800" dirty="0">
                <a:latin typeface="+mn-ea"/>
              </a:rPr>
              <a:t>형식으로 불러오기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>
                <a:latin typeface="+mn-ea"/>
              </a:rPr>
              <a:t>className</a:t>
            </a:r>
            <a:r>
              <a:rPr lang="en-US" altLang="ko-KR" sz="1800" dirty="0">
                <a:latin typeface="+mn-ea"/>
              </a:rPr>
              <a:t>={styles.</a:t>
            </a:r>
            <a:r>
              <a:rPr lang="ko-KR" altLang="en-US" sz="1800" dirty="0">
                <a:latin typeface="+mn-ea"/>
              </a:rPr>
              <a:t>클래스명</a:t>
            </a:r>
            <a:r>
              <a:rPr lang="en-US" altLang="ko-KR" sz="1800" dirty="0">
                <a:latin typeface="+mn-ea"/>
              </a:rPr>
              <a:t>} </a:t>
            </a:r>
            <a:r>
              <a:rPr lang="ko-KR" altLang="en-US" sz="1800" dirty="0">
                <a:latin typeface="+mn-ea"/>
              </a:rPr>
              <a:t>형태로 적용</a:t>
            </a: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CSS </a:t>
            </a:r>
            <a:r>
              <a:rPr lang="ko-KR" altLang="en-US" sz="1800" dirty="0">
                <a:latin typeface="+mn-ea"/>
              </a:rPr>
              <a:t>클래스가 컴포넌트별로 격리되어 있어 스타일 충돌이 없음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직사각형 6"/>
          <p:cNvSpPr/>
          <p:nvPr/>
        </p:nvSpPr>
        <p:spPr>
          <a:xfrm>
            <a:off x="654803" y="2776587"/>
            <a:ext cx="7659911" cy="18155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/* Button.module.css*/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.button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background-color: blue;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color: white;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padding: 10px 20px;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border: none;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cursor: pointer;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ED0EA2-5C11-43D5-A34A-08D66ED1BF89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React  CSS</a:t>
            </a:r>
            <a:r>
              <a:rPr lang="ko-KR" altLang="en-US" sz="2400" b="1" dirty="0">
                <a:latin typeface="+mn-ea"/>
              </a:rPr>
              <a:t> 스타일 적용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4D3616-29EF-40DF-94C3-FB7E99AAEF1C}"/>
              </a:ext>
            </a:extLst>
          </p:cNvPr>
          <p:cNvSpPr/>
          <p:nvPr/>
        </p:nvSpPr>
        <p:spPr>
          <a:xfrm>
            <a:off x="654803" y="4592142"/>
            <a:ext cx="7659911" cy="2074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/* Button.js*/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import React from "react";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import styles from "./Button.module.css"; </a:t>
            </a:r>
            <a:r>
              <a:rPr lang="en-US" altLang="ko-KR" sz="1400" dirty="0" smtClean="0">
                <a:solidFill>
                  <a:srgbClr val="C00000"/>
                </a:solidFill>
                <a:latin typeface="+mn-ea"/>
              </a:rPr>
              <a:t>         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//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CSS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모듈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import</a:t>
            </a:r>
          </a:p>
          <a:p>
            <a:endParaRPr lang="en-US" altLang="ko-KR" sz="1400" dirty="0">
              <a:solidFill>
                <a:srgbClr val="C00000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function Button()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return &lt;button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className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={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styles.button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}&gt;Click Me&lt;/button&gt;;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export default Button;</a:t>
            </a:r>
          </a:p>
        </p:txBody>
      </p:sp>
    </p:spTree>
    <p:extLst>
      <p:ext uri="{BB962C8B-B14F-4D97-AF65-F5344CB8AC3E}">
        <p14:creationId xmlns:p14="http://schemas.microsoft.com/office/powerpoint/2010/main" val="50337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3361" y="910125"/>
            <a:ext cx="8462800" cy="18917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rgbClr val="C00000"/>
                </a:solidFill>
              </a:rPr>
              <a:t>Styled Components (CSS-in-JS) </a:t>
            </a:r>
            <a:r>
              <a:rPr lang="en-US" altLang="ko-KR" sz="1800" dirty="0"/>
              <a:t>: CSS</a:t>
            </a:r>
            <a:r>
              <a:rPr lang="ko-KR" altLang="en-US" sz="1800" dirty="0"/>
              <a:t>를 </a:t>
            </a:r>
            <a:r>
              <a:rPr lang="en-US" altLang="ko-KR" sz="1800" dirty="0"/>
              <a:t>JavaScript </a:t>
            </a:r>
            <a:r>
              <a:rPr lang="ko-KR" altLang="en-US" sz="1800" dirty="0"/>
              <a:t>안에서 작성하는 방법으로</a:t>
            </a:r>
            <a:r>
              <a:rPr lang="en-US" altLang="ko-KR" sz="1800" dirty="0"/>
              <a:t>, </a:t>
            </a:r>
            <a:r>
              <a:rPr lang="ko-KR" altLang="en-US" sz="1800" dirty="0"/>
              <a:t>컴포넌트 기반 스타일링을 지원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/>
              <a:t>JavaScript </a:t>
            </a:r>
            <a:r>
              <a:rPr lang="ko-KR" altLang="en-US" sz="1800" dirty="0"/>
              <a:t>코드 안에서 조건부 스타일링이 가능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/>
              <a:t>props</a:t>
            </a:r>
            <a:r>
              <a:rPr lang="ko-KR" altLang="en-US" sz="1800" dirty="0"/>
              <a:t>를 활용한 동적 스타일 적용 가능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styled-components </a:t>
            </a:r>
            <a:r>
              <a:rPr lang="ko-KR" altLang="en-US" sz="1800" dirty="0">
                <a:latin typeface="+mn-ea"/>
              </a:rPr>
              <a:t>패키지 설치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직사각형 6"/>
          <p:cNvSpPr/>
          <p:nvPr/>
        </p:nvSpPr>
        <p:spPr>
          <a:xfrm>
            <a:off x="654803" y="2684282"/>
            <a:ext cx="7659911" cy="4020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npm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install styled-components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ED0EA2-5C11-43D5-A34A-08D66ED1BF89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React  CSS</a:t>
            </a:r>
            <a:r>
              <a:rPr lang="ko-KR" altLang="en-US" sz="2400" b="1" dirty="0">
                <a:latin typeface="+mn-ea"/>
              </a:rPr>
              <a:t> 스타일 적용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4D3616-29EF-40DF-94C3-FB7E99AAEF1C}"/>
              </a:ext>
            </a:extLst>
          </p:cNvPr>
          <p:cNvSpPr/>
          <p:nvPr/>
        </p:nvSpPr>
        <p:spPr>
          <a:xfrm>
            <a:off x="654803" y="3186626"/>
            <a:ext cx="7659911" cy="34797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/* Button.js*/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import React from "react";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import styled from "styled-components"; // styled-components import</a:t>
            </a: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const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StyledButton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styled.button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`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background-color: green;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color: white;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padding: 10px 20px;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border: none;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cursor: pointer;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border-radius: 5px;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`;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function Button()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return &lt;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StyledButton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&gt;Click Me&lt;/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StyledButton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&gt;;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export default Button;</a:t>
            </a:r>
          </a:p>
        </p:txBody>
      </p:sp>
    </p:spTree>
    <p:extLst>
      <p:ext uri="{BB962C8B-B14F-4D97-AF65-F5344CB8AC3E}">
        <p14:creationId xmlns:p14="http://schemas.microsoft.com/office/powerpoint/2010/main" val="40518579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94" y="1636342"/>
            <a:ext cx="7607638" cy="425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68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9618" y="871775"/>
            <a:ext cx="8609582" cy="25709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React Component</a:t>
            </a:r>
            <a:r>
              <a:rPr lang="ko-KR" altLang="en-US" sz="1800" dirty="0">
                <a:latin typeface="+mn-ea"/>
              </a:rPr>
              <a:t>는 </a:t>
            </a:r>
            <a:r>
              <a:rPr lang="en-US" altLang="ko-KR" sz="1800" dirty="0">
                <a:latin typeface="+mn-ea"/>
              </a:rPr>
              <a:t>HTML </a:t>
            </a:r>
            <a:r>
              <a:rPr lang="ko-KR" altLang="en-US" sz="1800" dirty="0">
                <a:latin typeface="+mn-ea"/>
              </a:rPr>
              <a:t>요소를 반환하는 함수와 같습니다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Component</a:t>
            </a:r>
            <a:r>
              <a:rPr lang="ko-KR" altLang="en-US" sz="1800" dirty="0">
                <a:latin typeface="+mn-ea"/>
              </a:rPr>
              <a:t>의 재사용성을 높이기 위해 </a:t>
            </a:r>
            <a:r>
              <a:rPr lang="en-US" altLang="ko-KR" sz="1800" dirty="0">
                <a:latin typeface="+mn-ea"/>
              </a:rPr>
              <a:t>.</a:t>
            </a:r>
            <a:r>
              <a:rPr lang="en-US" altLang="ko-KR" sz="1800" dirty="0" err="1">
                <a:latin typeface="+mn-ea"/>
              </a:rPr>
              <a:t>js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파일로 </a:t>
            </a:r>
            <a:r>
              <a:rPr lang="ko-KR" altLang="en-US" sz="1800" dirty="0" err="1">
                <a:latin typeface="+mn-ea"/>
              </a:rPr>
              <a:t>저장할때</a:t>
            </a:r>
            <a:r>
              <a:rPr lang="ko-KR" altLang="en-US" sz="1800" dirty="0">
                <a:latin typeface="+mn-ea"/>
              </a:rPr>
              <a:t>  </a:t>
            </a:r>
            <a:r>
              <a:rPr lang="en-US" altLang="ko-KR" sz="1800" dirty="0">
                <a:latin typeface="+mn-ea"/>
              </a:rPr>
              <a:t>Component</a:t>
            </a:r>
            <a:r>
              <a:rPr lang="ko-KR" altLang="en-US" sz="1800" dirty="0">
                <a:latin typeface="+mn-ea"/>
              </a:rPr>
              <a:t>단위로 저장하고 파일이름은 대문자로 시작해야 합니다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React 16.8</a:t>
            </a:r>
            <a:r>
              <a:rPr lang="ko-KR" altLang="en-US" sz="1800" dirty="0">
                <a:latin typeface="+mn-ea"/>
              </a:rPr>
              <a:t>에서 추가된 </a:t>
            </a:r>
            <a:r>
              <a:rPr lang="en-US" altLang="ko-KR" sz="1800" dirty="0">
                <a:latin typeface="+mn-ea"/>
              </a:rPr>
              <a:t>Hooks</a:t>
            </a:r>
            <a:r>
              <a:rPr lang="ko-KR" altLang="en-US" sz="1800" dirty="0">
                <a:latin typeface="+mn-ea"/>
              </a:rPr>
              <a:t>와 함께 </a:t>
            </a:r>
            <a:r>
              <a:rPr lang="en-US" altLang="ko-KR" sz="1800" dirty="0">
                <a:latin typeface="+mn-ea"/>
              </a:rPr>
              <a:t>Function Component</a:t>
            </a:r>
            <a:r>
              <a:rPr lang="ko-KR" altLang="en-US" sz="1800" dirty="0">
                <a:latin typeface="+mn-ea"/>
              </a:rPr>
              <a:t>를 사용하는 것이 권장됩니다</a:t>
            </a: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React Component</a:t>
            </a:r>
            <a:r>
              <a:rPr lang="ko-KR" altLang="en-US" sz="1800" dirty="0">
                <a:latin typeface="+mn-ea"/>
              </a:rPr>
              <a:t>의 이름은 대문자로 시작해야 합니다</a:t>
            </a: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직사각형 6"/>
          <p:cNvSpPr/>
          <p:nvPr/>
        </p:nvSpPr>
        <p:spPr>
          <a:xfrm>
            <a:off x="560628" y="2961314"/>
            <a:ext cx="7786417" cy="1426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/*  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"Car.js“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*/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function Car()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return &lt;h2&gt;Hi, I am a Car!&lt;/h2&gt;;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export default Car;</a:t>
            </a:r>
            <a:endParaRPr lang="en-US" altLang="ko-KR" sz="14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6D6A56-4FCF-49B8-8E77-90BC2FEDAC92}"/>
              </a:ext>
            </a:extLst>
          </p:cNvPr>
          <p:cNvSpPr/>
          <p:nvPr/>
        </p:nvSpPr>
        <p:spPr>
          <a:xfrm>
            <a:off x="560628" y="4785660"/>
            <a:ext cx="7786417" cy="1493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import React from 'react';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import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ReactDOM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from 'react-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dom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/client';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import Car from './Car.js';</a:t>
            </a: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const root =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ReactDOM.createRoot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document.getElementById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('root'));</a:t>
            </a:r>
          </a:p>
          <a:p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root.render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(&lt;Car /&gt;);</a:t>
            </a:r>
            <a:endParaRPr lang="en-US" altLang="ko-KR" sz="14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388" y="105290"/>
            <a:ext cx="6315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React Component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21324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387" y="960312"/>
            <a:ext cx="8688712" cy="14729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>
                <a:solidFill>
                  <a:srgbClr val="0000FF"/>
                </a:solidFill>
                <a:latin typeface="+mn-ea"/>
              </a:rPr>
              <a:t>함수형 컴포넌트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:</a:t>
            </a:r>
            <a:r>
              <a:rPr lang="ko-KR" altLang="en-US" sz="1800" dirty="0">
                <a:latin typeface="+mn-ea"/>
              </a:rPr>
              <a:t> 상태 관리와 </a:t>
            </a:r>
            <a:r>
              <a:rPr lang="en-US" altLang="ko-KR" sz="1800" dirty="0">
                <a:latin typeface="+mn-ea"/>
              </a:rPr>
              <a:t>Side Effect(</a:t>
            </a:r>
            <a:r>
              <a:rPr lang="ko-KR" altLang="en-US" sz="1800" dirty="0"/>
              <a:t>렌더링 과정과 직접 관련되지 않은 동작 </a:t>
            </a:r>
            <a:r>
              <a:rPr lang="en-US" altLang="ko-KR" sz="1800" dirty="0"/>
              <a:t>)</a:t>
            </a:r>
            <a:r>
              <a:rPr lang="ko-KR" altLang="en-US" sz="1800" dirty="0">
                <a:latin typeface="+mn-ea"/>
              </a:rPr>
              <a:t>를 위해 </a:t>
            </a:r>
            <a:r>
              <a:rPr lang="en-US" altLang="ko-KR" sz="1800" dirty="0">
                <a:latin typeface="+mn-ea"/>
              </a:rPr>
              <a:t>React Hooks</a:t>
            </a:r>
            <a:r>
              <a:rPr lang="ko-KR" altLang="en-US" sz="1800" dirty="0">
                <a:latin typeface="+mn-ea"/>
              </a:rPr>
              <a:t>를 사용 </a:t>
            </a:r>
            <a:r>
              <a:rPr lang="en-US" altLang="ko-KR" sz="1800" dirty="0">
                <a:latin typeface="+mn-ea"/>
              </a:rPr>
              <a:t>(React 16.8 </a:t>
            </a:r>
            <a:r>
              <a:rPr lang="ko-KR" altLang="en-US" sz="1800" dirty="0">
                <a:latin typeface="+mn-ea"/>
              </a:rPr>
              <a:t>이후 </a:t>
            </a:r>
            <a:r>
              <a:rPr lang="en-US" altLang="ko-KR" sz="1800" dirty="0">
                <a:latin typeface="+mn-ea"/>
              </a:rPr>
              <a:t>Hooks</a:t>
            </a:r>
            <a:r>
              <a:rPr lang="ko-KR" altLang="en-US" sz="1800" dirty="0">
                <a:latin typeface="+mn-ea"/>
              </a:rPr>
              <a:t>가 도입되면서 함수형 컴포넌트가 더 많이 사용됨</a:t>
            </a:r>
            <a:r>
              <a:rPr lang="en-US" altLang="ko-KR" sz="1800" dirty="0">
                <a:latin typeface="+mn-ea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err="1">
                <a:solidFill>
                  <a:srgbClr val="0000FF"/>
                </a:solidFill>
                <a:latin typeface="+mn-ea"/>
              </a:rPr>
              <a:t>클래스형</a:t>
            </a:r>
            <a:r>
              <a:rPr lang="ko-KR" altLang="en-US" sz="1800" dirty="0">
                <a:solidFill>
                  <a:srgbClr val="0000FF"/>
                </a:solidFill>
                <a:latin typeface="+mn-ea"/>
              </a:rPr>
              <a:t> 컴포넌트 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: </a:t>
            </a:r>
            <a:r>
              <a:rPr lang="ko-KR" altLang="en-US" sz="1800" dirty="0">
                <a:latin typeface="+mn-ea"/>
              </a:rPr>
              <a:t>상태 관리와 </a:t>
            </a:r>
            <a:r>
              <a:rPr lang="en-US" altLang="ko-KR" sz="1800" dirty="0">
                <a:latin typeface="+mn-ea"/>
              </a:rPr>
              <a:t>Side Effect </a:t>
            </a:r>
            <a:r>
              <a:rPr lang="ko-KR" altLang="en-US" sz="1800" dirty="0">
                <a:latin typeface="+mn-ea"/>
              </a:rPr>
              <a:t>를 위해  </a:t>
            </a:r>
            <a:r>
              <a:rPr lang="en-US" altLang="ko-KR" sz="1800" dirty="0">
                <a:latin typeface="+mn-ea"/>
              </a:rPr>
              <a:t>state</a:t>
            </a:r>
            <a:r>
              <a:rPr lang="ko-KR" altLang="en-US" sz="1800" dirty="0">
                <a:latin typeface="+mn-ea"/>
              </a:rPr>
              <a:t>와 </a:t>
            </a:r>
            <a:r>
              <a:rPr lang="en-US" altLang="ko-KR" sz="1800" dirty="0">
                <a:latin typeface="+mn-ea"/>
              </a:rPr>
              <a:t>lifecycle methods</a:t>
            </a:r>
            <a:r>
              <a:rPr lang="ko-KR" altLang="en-US" sz="1800" dirty="0">
                <a:latin typeface="+mn-ea"/>
              </a:rPr>
              <a:t>를 사용</a:t>
            </a:r>
            <a:endParaRPr lang="en-US" altLang="ko-KR" sz="1800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253620"/>
              </p:ext>
            </p:extLst>
          </p:nvPr>
        </p:nvGraphicFramePr>
        <p:xfrm>
          <a:off x="524153" y="2610118"/>
          <a:ext cx="8095693" cy="3251792"/>
        </p:xfrm>
        <a:graphic>
          <a:graphicData uri="http://schemas.openxmlformats.org/drawingml/2006/table">
            <a:tbl>
              <a:tblPr/>
              <a:tblGrid>
                <a:gridCol w="1743155">
                  <a:extLst>
                    <a:ext uri="{9D8B030D-6E8A-4147-A177-3AD203B41FA5}">
                      <a16:colId xmlns:a16="http://schemas.microsoft.com/office/drawing/2014/main" val="3819723151"/>
                    </a:ext>
                  </a:extLst>
                </a:gridCol>
                <a:gridCol w="2826245">
                  <a:extLst>
                    <a:ext uri="{9D8B030D-6E8A-4147-A177-3AD203B41FA5}">
                      <a16:colId xmlns:a16="http://schemas.microsoft.com/office/drawing/2014/main" val="3090095318"/>
                    </a:ext>
                  </a:extLst>
                </a:gridCol>
                <a:gridCol w="3526293">
                  <a:extLst>
                    <a:ext uri="{9D8B030D-6E8A-4147-A177-3AD203B41FA5}">
                      <a16:colId xmlns:a16="http://schemas.microsoft.com/office/drawing/2014/main" val="3662966979"/>
                    </a:ext>
                  </a:extLst>
                </a:gridCol>
              </a:tblGrid>
              <a:tr h="340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비교 항목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함수형 컴포넌트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+mn-ea"/>
                          <a:ea typeface="+mn-ea"/>
                        </a:rPr>
                        <a:t>클래스형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 컴포넌트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855774"/>
                  </a:ext>
                </a:extLst>
              </a:tr>
              <a:tr h="3405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선언 방식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function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키워드 사용</a:t>
                      </a:r>
                    </a:p>
                    <a:p>
                      <a:pPr latinLnBrk="1"/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JavaScript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순수 함수</a:t>
                      </a:r>
                      <a:endParaRPr lang="en-US" altLang="ko-KR" sz="16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React 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요소</a:t>
                      </a:r>
                      <a:r>
                        <a:rPr lang="en-US" altLang="ko-KR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(JSX)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반환하는 함수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class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키워드 사용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React.Component</a:t>
                      </a:r>
                      <a:r>
                        <a:rPr lang="ko-KR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 확장</a:t>
                      </a:r>
                      <a:endParaRPr lang="en-US" altLang="ko-KR" sz="16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600" dirty="0" smtClean="0">
                          <a:latin typeface="+mn-ea"/>
                          <a:ea typeface="+mn-ea"/>
                        </a:rPr>
                        <a:t>React </a:t>
                      </a:r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요소를 반환하는 렌더링 함수 정의</a:t>
                      </a:r>
                      <a:endParaRPr lang="en-US" altLang="ko-KR" sz="160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377487"/>
                  </a:ext>
                </a:extLst>
              </a:tr>
              <a:tr h="3405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state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사용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useState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()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훅 사용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this.state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780545"/>
                  </a:ext>
                </a:extLst>
              </a:tr>
              <a:tr h="3405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lifecycle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메서드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useEffect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()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로 대체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componentDidMount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(), </a:t>
                      </a:r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componentDidUpdate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(), </a:t>
                      </a:r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componentWillUnmount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()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등 사용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78224"/>
                  </a:ext>
                </a:extLst>
              </a:tr>
              <a:tr h="3405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props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접근 방식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props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매개변수 사용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this.props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861272"/>
                  </a:ext>
                </a:extLst>
              </a:tr>
              <a:tr h="3405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this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사용 여부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this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this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사용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22519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5388" y="105290"/>
            <a:ext cx="6315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React Component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73598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9618" y="871775"/>
            <a:ext cx="8609582" cy="25709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Class Component</a:t>
            </a:r>
            <a:r>
              <a:rPr lang="ko-KR" altLang="en-US" sz="1800" dirty="0">
                <a:latin typeface="+mn-ea"/>
              </a:rPr>
              <a:t>는 </a:t>
            </a:r>
            <a:r>
              <a:rPr lang="en-US" altLang="ko-KR" sz="1800" dirty="0">
                <a:latin typeface="+mn-ea"/>
              </a:rPr>
              <a:t>extends </a:t>
            </a:r>
            <a:r>
              <a:rPr lang="en-US" altLang="ko-KR" sz="1800" dirty="0" err="1">
                <a:latin typeface="+mn-ea"/>
              </a:rPr>
              <a:t>React.Component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로 상속을 반드시 선언하며 </a:t>
            </a:r>
            <a:r>
              <a:rPr lang="en-US" altLang="ko-KR" sz="1800" dirty="0" err="1">
                <a:latin typeface="+mn-ea"/>
              </a:rPr>
              <a:t>React.Component</a:t>
            </a:r>
            <a:r>
              <a:rPr lang="ko-KR" altLang="en-US" sz="1800" dirty="0">
                <a:latin typeface="+mn-ea"/>
              </a:rPr>
              <a:t>의 모든 기능을 액세스할 수  있습니다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HTML</a:t>
            </a:r>
            <a:r>
              <a:rPr lang="ko-KR" altLang="en-US" sz="1800" dirty="0">
                <a:latin typeface="+mn-ea"/>
              </a:rPr>
              <a:t>을 반환하는 </a:t>
            </a:r>
            <a:r>
              <a:rPr lang="en-US" altLang="ko-KR" sz="1800" dirty="0">
                <a:latin typeface="+mn-ea"/>
              </a:rPr>
              <a:t>render() </a:t>
            </a:r>
            <a:r>
              <a:rPr lang="ko-KR" altLang="en-US" sz="1800" dirty="0">
                <a:latin typeface="+mn-ea"/>
              </a:rPr>
              <a:t>메서드를 정의해야 합니다</a:t>
            </a:r>
            <a:endParaRPr lang="en-US" altLang="ko-KR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직사각형 6"/>
          <p:cNvSpPr/>
          <p:nvPr/>
        </p:nvSpPr>
        <p:spPr>
          <a:xfrm>
            <a:off x="678791" y="2046827"/>
            <a:ext cx="7786417" cy="1276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class Car extends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React.Component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render()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return &lt;h2&gt;Hi, I am a Car!&lt;/h2&gt;;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</a:t>
            </a:r>
            <a:endParaRPr lang="en-US" altLang="ko-KR" sz="16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F6C774-7250-4047-A39C-7B8D3F9A480F}"/>
              </a:ext>
            </a:extLst>
          </p:cNvPr>
          <p:cNvSpPr txBox="1"/>
          <p:nvPr/>
        </p:nvSpPr>
        <p:spPr>
          <a:xfrm>
            <a:off x="145388" y="105290"/>
            <a:ext cx="6315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React Component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070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7045" y="918500"/>
            <a:ext cx="8679402" cy="57256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상태 기반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(State-based)</a:t>
            </a:r>
            <a:r>
              <a:rPr lang="ko-KR" altLang="en-US" sz="1800" dirty="0">
                <a:latin typeface="+mn-ea"/>
              </a:rPr>
              <a:t>으로 컴포넌트를 관리함</a:t>
            </a:r>
            <a:endParaRPr lang="en-US" altLang="ko-KR" sz="1800" dirty="0"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부모</a:t>
            </a:r>
            <a:r>
              <a:rPr lang="en-US" altLang="ko-KR" sz="1600" dirty="0">
                <a:latin typeface="+mn-ea"/>
              </a:rPr>
              <a:t>-</a:t>
            </a:r>
            <a:r>
              <a:rPr lang="ko-KR" altLang="en-US" sz="1600" dirty="0">
                <a:latin typeface="+mn-ea"/>
              </a:rPr>
              <a:t>자식 관계를 통해  </a:t>
            </a:r>
            <a:r>
              <a:rPr lang="ko-KR" altLang="en-US" sz="1600" dirty="0" err="1">
                <a:latin typeface="+mn-ea"/>
              </a:rPr>
              <a:t>단방향으로</a:t>
            </a:r>
            <a:r>
              <a:rPr lang="ko-KR" altLang="en-US" sz="1600" dirty="0">
                <a:latin typeface="+mn-ea"/>
              </a:rPr>
              <a:t> 데이터를 전달 </a:t>
            </a:r>
            <a:r>
              <a:rPr lang="en-US" altLang="ko-KR" sz="1600" dirty="0">
                <a:latin typeface="+mn-ea"/>
              </a:rPr>
              <a:t>(Props)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JSX(JavaScript XML)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문법 사용</a:t>
            </a:r>
            <a:endParaRPr lang="en-US" altLang="ko-KR" sz="1800" dirty="0"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JavaScript </a:t>
            </a:r>
            <a:r>
              <a:rPr lang="ko-KR" altLang="en-US" sz="1600" dirty="0">
                <a:latin typeface="+mn-ea"/>
              </a:rPr>
              <a:t>코드 안에서 </a:t>
            </a:r>
            <a:r>
              <a:rPr lang="en-US" altLang="ko-KR" sz="1600" dirty="0">
                <a:latin typeface="+mn-ea"/>
              </a:rPr>
              <a:t>HTML</a:t>
            </a:r>
            <a:r>
              <a:rPr lang="ko-KR" altLang="en-US" sz="1600" dirty="0">
                <a:latin typeface="+mn-ea"/>
              </a:rPr>
              <a:t>을 작성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UI </a:t>
            </a:r>
            <a:r>
              <a:rPr lang="ko-KR" altLang="en-US" sz="1600" dirty="0">
                <a:latin typeface="+mn-ea"/>
              </a:rPr>
              <a:t>구조를 유연하게 구성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가상 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DOM</a:t>
            </a:r>
            <a:r>
              <a:rPr lang="en-US" altLang="ko-KR" sz="1800" dirty="0">
                <a:latin typeface="+mn-ea"/>
              </a:rPr>
              <a:t>(Virtual DOM) </a:t>
            </a:r>
            <a:r>
              <a:rPr lang="ko-KR" altLang="en-US" sz="1800" dirty="0">
                <a:latin typeface="+mn-ea"/>
              </a:rPr>
              <a:t>사용</a:t>
            </a:r>
            <a:endParaRPr lang="en-US" altLang="ko-KR" sz="1800" dirty="0"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변경 사항을 비교하여 필요한 부분만 업데이트하는 </a:t>
            </a:r>
            <a:r>
              <a:rPr lang="en-US" altLang="ko-KR" sz="1600" dirty="0">
                <a:latin typeface="+mn-ea"/>
              </a:rPr>
              <a:t>Reconciliation(</a:t>
            </a:r>
            <a:r>
              <a:rPr lang="ko-KR" altLang="en-US" sz="1600" dirty="0">
                <a:latin typeface="+mn-ea"/>
              </a:rPr>
              <a:t>조정</a:t>
            </a:r>
            <a:r>
              <a:rPr lang="en-US" altLang="ko-KR" sz="1600" dirty="0">
                <a:latin typeface="+mn-ea"/>
              </a:rPr>
              <a:t>) </a:t>
            </a:r>
            <a:r>
              <a:rPr lang="ko-KR" altLang="en-US" sz="1600" dirty="0">
                <a:latin typeface="+mn-ea"/>
              </a:rPr>
              <a:t>과정 수행</a:t>
            </a:r>
            <a:endParaRPr lang="en-US" altLang="ko-KR" sz="1600" dirty="0"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+mn-ea"/>
              </a:rPr>
              <a:t>React</a:t>
            </a:r>
            <a:r>
              <a:rPr lang="ko-KR" altLang="en-US" sz="1600" dirty="0">
                <a:latin typeface="+mn-ea"/>
              </a:rPr>
              <a:t>는 </a:t>
            </a:r>
            <a:r>
              <a:rPr lang="en-US" altLang="ko-KR" sz="1600" dirty="0">
                <a:latin typeface="+mn-ea"/>
              </a:rPr>
              <a:t>UI</a:t>
            </a:r>
            <a:r>
              <a:rPr lang="ko-KR" altLang="en-US" sz="1600" dirty="0">
                <a:latin typeface="+mn-ea"/>
              </a:rPr>
              <a:t>의 상태</a:t>
            </a:r>
            <a:r>
              <a:rPr lang="en-US" altLang="ko-KR" sz="1600" dirty="0">
                <a:latin typeface="+mn-ea"/>
              </a:rPr>
              <a:t>(State)</a:t>
            </a:r>
            <a:r>
              <a:rPr lang="ko-KR" altLang="en-US" sz="1600" dirty="0">
                <a:latin typeface="+mn-ea"/>
              </a:rPr>
              <a:t>를 정의하면 자동으로 </a:t>
            </a:r>
            <a:r>
              <a:rPr lang="ko-KR" altLang="en-US" sz="1600" dirty="0" err="1">
                <a:latin typeface="+mn-ea"/>
              </a:rPr>
              <a:t>렌더링되는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선언형</a:t>
            </a:r>
            <a:r>
              <a:rPr lang="ko-KR" altLang="en-US" sz="1600" dirty="0">
                <a:latin typeface="+mn-ea"/>
              </a:rPr>
              <a:t> 프로그래밍 방식 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React 16.8(2019</a:t>
            </a:r>
            <a:r>
              <a:rPr lang="ko-KR" altLang="en-US" sz="1800" dirty="0">
                <a:latin typeface="+mn-ea"/>
              </a:rPr>
              <a:t>년</a:t>
            </a:r>
            <a:r>
              <a:rPr lang="en-US" altLang="ko-KR" sz="1800" dirty="0">
                <a:latin typeface="+mn-ea"/>
              </a:rPr>
              <a:t>)</a:t>
            </a:r>
            <a:r>
              <a:rPr lang="ko-KR" altLang="en-US" sz="1800" dirty="0">
                <a:latin typeface="+mn-ea"/>
              </a:rPr>
              <a:t>부터 </a:t>
            </a:r>
            <a:r>
              <a:rPr lang="ko-KR" altLang="en-US" sz="1800" dirty="0" err="1">
                <a:latin typeface="+mn-ea"/>
              </a:rPr>
              <a:t>클래스형</a:t>
            </a:r>
            <a:r>
              <a:rPr lang="ko-KR" altLang="en-US" sz="1800" dirty="0">
                <a:latin typeface="+mn-ea"/>
              </a:rPr>
              <a:t> 컴포넌트 없이도 상태 관리 가능하도록 </a:t>
            </a:r>
            <a:r>
              <a:rPr lang="en-US" altLang="ko-KR" sz="1800" dirty="0" err="1">
                <a:solidFill>
                  <a:srgbClr val="C00000"/>
                </a:solidFill>
                <a:latin typeface="+mn-ea"/>
              </a:rPr>
              <a:t>useState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, </a:t>
            </a:r>
            <a:r>
              <a:rPr lang="en-US" altLang="ko-KR" sz="1800" dirty="0" err="1">
                <a:solidFill>
                  <a:srgbClr val="C00000"/>
                </a:solidFill>
                <a:latin typeface="+mn-ea"/>
              </a:rPr>
              <a:t>useEffect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등의 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Hook 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기능 도입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+mn-ea"/>
              </a:rPr>
              <a:t>함수형 컴포넌트 중심 개발이 가능해짐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React</a:t>
            </a:r>
            <a:r>
              <a:rPr lang="ko-KR" altLang="en-US" sz="1800" dirty="0">
                <a:latin typeface="+mn-ea"/>
              </a:rPr>
              <a:t>는 상태 관리나 라우팅 같은 기능이 기본적으로 포함되어 있지 않으며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  </a:t>
            </a:r>
            <a:r>
              <a:rPr lang="en-US" altLang="ko-KR" sz="1800" dirty="0" err="1">
                <a:latin typeface="+mn-ea"/>
              </a:rPr>
              <a:t>Redux</a:t>
            </a:r>
            <a:r>
              <a:rPr lang="en-US" altLang="ko-KR" sz="1800" dirty="0">
                <a:latin typeface="+mn-ea"/>
              </a:rPr>
              <a:t>, React Router </a:t>
            </a:r>
            <a:r>
              <a:rPr lang="ko-KR" altLang="en-US" sz="1800" dirty="0">
                <a:latin typeface="+mn-ea"/>
              </a:rPr>
              <a:t>외부 라이브러리를 사용</a:t>
            </a:r>
            <a:endParaRPr lang="en-US" altLang="ko-KR" sz="1800" dirty="0">
              <a:latin typeface="+mn-ea"/>
            </a:endParaRPr>
          </a:p>
          <a:p>
            <a:pPr marL="228600" lvl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altLang="ko-KR" sz="1800" dirty="0"/>
              <a:t>Create React App (CRA)</a:t>
            </a:r>
            <a:r>
              <a:rPr lang="ko-KR" altLang="en-US" sz="1800" dirty="0"/>
              <a:t>를 이용하여 프로젝트를 생성하고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Webpack</a:t>
            </a:r>
            <a:r>
              <a:rPr lang="en-US" altLang="ko-KR" sz="1800" dirty="0"/>
              <a:t> </a:t>
            </a:r>
            <a:r>
              <a:rPr lang="ko-KR" altLang="en-US" sz="1800" dirty="0"/>
              <a:t>기반으로 빌드 및 배포합니다</a:t>
            </a:r>
            <a:r>
              <a:rPr lang="en-US" altLang="ko-KR" sz="1800" dirty="0"/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https://react.dev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https://react.dev/reference/react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208547" y="64168"/>
            <a:ext cx="3320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ReactJS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723792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7209" y="915742"/>
            <a:ext cx="8609582" cy="25709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props</a:t>
            </a:r>
            <a:r>
              <a:rPr lang="ko-KR" altLang="en-US" sz="1800" dirty="0">
                <a:latin typeface="+mn-ea"/>
              </a:rPr>
              <a:t>는 속성</a:t>
            </a:r>
            <a:r>
              <a:rPr lang="en-US" altLang="ko-KR" sz="1800" dirty="0">
                <a:latin typeface="+mn-ea"/>
              </a:rPr>
              <a:t>(property)</a:t>
            </a:r>
            <a:r>
              <a:rPr lang="ko-KR" altLang="en-US" sz="1800" dirty="0">
                <a:latin typeface="+mn-ea"/>
              </a:rPr>
              <a:t>으로 함수의 파라미터처럼 </a:t>
            </a:r>
            <a:r>
              <a:rPr lang="en-US" altLang="ko-KR" sz="1800" dirty="0">
                <a:latin typeface="+mn-ea"/>
              </a:rPr>
              <a:t>Component</a:t>
            </a:r>
            <a:r>
              <a:rPr lang="ko-KR" altLang="en-US" sz="1800" dirty="0">
                <a:latin typeface="+mn-ea"/>
              </a:rPr>
              <a:t>에 전달됩니다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props</a:t>
            </a:r>
            <a:r>
              <a:rPr lang="ko-KR" altLang="en-US" sz="1800" dirty="0">
                <a:latin typeface="+mn-ea"/>
              </a:rPr>
              <a:t>는 </a:t>
            </a:r>
            <a:r>
              <a:rPr lang="en-US" altLang="ko-KR" sz="1800" dirty="0">
                <a:latin typeface="+mn-ea"/>
              </a:rPr>
              <a:t>HTML </a:t>
            </a:r>
            <a:r>
              <a:rPr lang="ko-KR" altLang="en-US" sz="1800" dirty="0">
                <a:latin typeface="+mn-ea"/>
              </a:rPr>
              <a:t>속성을 통해 </a:t>
            </a:r>
            <a:r>
              <a:rPr lang="ko-KR" altLang="en-US" sz="1800" dirty="0" smtClean="0">
                <a:latin typeface="+mn-ea"/>
              </a:rPr>
              <a:t>부모 </a:t>
            </a:r>
            <a:r>
              <a:rPr lang="ko-KR" altLang="en-US" sz="1800" dirty="0">
                <a:latin typeface="+mn-ea"/>
              </a:rPr>
              <a:t>컴포넌트에서 자식 컴포넌트로 전달하는 읽기 전용 </a:t>
            </a:r>
            <a:r>
              <a:rPr lang="ko-KR" altLang="en-US" sz="1800" dirty="0" smtClean="0">
                <a:latin typeface="+mn-ea"/>
              </a:rPr>
              <a:t>데이터 입니다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직사각형 6"/>
          <p:cNvSpPr/>
          <p:nvPr/>
        </p:nvSpPr>
        <p:spPr>
          <a:xfrm>
            <a:off x="571458" y="2139499"/>
            <a:ext cx="7786417" cy="1695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function Car(props)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return &lt;h2&gt;I am a {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props.color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 Car!&lt;/h2&gt;;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const root =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ReactDOM.createRoot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document.getElementById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('root'));</a:t>
            </a:r>
          </a:p>
          <a:p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root.render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(&lt;Car 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color="red"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/&gt;);</a:t>
            </a:r>
            <a:endParaRPr lang="en-US" altLang="ko-KR" sz="16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CF50E-48D4-4A33-BE51-B5C18901BDE7}"/>
              </a:ext>
            </a:extLst>
          </p:cNvPr>
          <p:cNvSpPr txBox="1"/>
          <p:nvPr/>
        </p:nvSpPr>
        <p:spPr>
          <a:xfrm>
            <a:off x="145388" y="105290"/>
            <a:ext cx="6315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React Component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377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9618" y="871775"/>
            <a:ext cx="8609582" cy="25709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+mn-ea"/>
              </a:rPr>
              <a:t>다른 </a:t>
            </a:r>
            <a:r>
              <a:rPr lang="en-US" altLang="ko-KR" sz="1800" dirty="0">
                <a:latin typeface="+mn-ea"/>
              </a:rPr>
              <a:t>component </a:t>
            </a:r>
            <a:r>
              <a:rPr lang="ko-KR" altLang="en-US" sz="1800" dirty="0">
                <a:latin typeface="+mn-ea"/>
              </a:rPr>
              <a:t>내부에서 </a:t>
            </a:r>
            <a:r>
              <a:rPr lang="en-US" altLang="ko-KR" sz="1800" dirty="0">
                <a:latin typeface="+mn-ea"/>
              </a:rPr>
              <a:t>component</a:t>
            </a:r>
            <a:r>
              <a:rPr lang="ko-KR" altLang="en-US" sz="1800" dirty="0">
                <a:latin typeface="+mn-ea"/>
              </a:rPr>
              <a:t>를 참조할 수 있습니다</a:t>
            </a:r>
            <a:r>
              <a:rPr lang="en-US" altLang="ko-KR" sz="1800" dirty="0">
                <a:latin typeface="+mn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FB1683-3D42-4775-8343-40C07045AA71}"/>
              </a:ext>
            </a:extLst>
          </p:cNvPr>
          <p:cNvSpPr/>
          <p:nvPr/>
        </p:nvSpPr>
        <p:spPr>
          <a:xfrm>
            <a:off x="641200" y="1407252"/>
            <a:ext cx="7786417" cy="38389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function Car()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return &lt;h2&gt;I am a Car!&lt;/h2&gt;;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function Garage()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return (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&lt;&gt;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&lt;h1&gt;Who lives in my Garage?&lt;/h1&gt;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&lt;Car /&gt;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&lt;/&gt;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const root =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ReactDOM.createRoot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document.getElementById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('root'));</a:t>
            </a:r>
          </a:p>
          <a:p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root.render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(&lt;Garage /&gt;);</a:t>
            </a:r>
            <a:endParaRPr lang="en-US" altLang="ko-KR" sz="16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3BC44-B6F6-482F-8BEB-07D2AB99515C}"/>
              </a:ext>
            </a:extLst>
          </p:cNvPr>
          <p:cNvSpPr txBox="1"/>
          <p:nvPr/>
        </p:nvSpPr>
        <p:spPr>
          <a:xfrm>
            <a:off x="145388" y="105290"/>
            <a:ext cx="6315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React Component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25206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110" y="823378"/>
            <a:ext cx="8232608" cy="12579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/>
              <a:t>state</a:t>
            </a:r>
            <a:r>
              <a:rPr lang="ko-KR" altLang="en-US" sz="1800" dirty="0"/>
              <a:t>는 컴포넌트 내부에서 관리하는 변경 가능한 데이터로 해당 컴포넌트 내부에서 관리하며 </a:t>
            </a:r>
            <a:r>
              <a:rPr lang="en-US" altLang="ko-KR" sz="1800" dirty="0"/>
              <a:t>state</a:t>
            </a:r>
            <a:r>
              <a:rPr lang="ko-KR" altLang="en-US" sz="1800" dirty="0"/>
              <a:t>가 변경되면 컴포넌트가 다시 </a:t>
            </a:r>
            <a:r>
              <a:rPr lang="ko-KR" altLang="en-US" sz="1800" dirty="0" err="1"/>
              <a:t>렌더링됩니다</a:t>
            </a:r>
            <a:endParaRPr lang="en-US" altLang="ko-KR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Constructor() </a:t>
            </a:r>
            <a:r>
              <a:rPr lang="ko-KR" altLang="en-US" sz="1800" dirty="0" smtClean="0"/>
              <a:t>또는 </a:t>
            </a:r>
            <a:r>
              <a:rPr lang="en-US" altLang="ko-KR" sz="1800" dirty="0" err="1" smtClean="0"/>
              <a:t>useState</a:t>
            </a:r>
            <a:r>
              <a:rPr lang="en-US" altLang="ko-KR" sz="1800" dirty="0"/>
              <a:t>() </a:t>
            </a:r>
            <a:r>
              <a:rPr lang="ko-KR" altLang="en-US" sz="1800" dirty="0" smtClean="0"/>
              <a:t>를 </a:t>
            </a:r>
            <a:r>
              <a:rPr lang="ko-KR" altLang="en-US" sz="1800" dirty="0"/>
              <a:t>사용한 </a:t>
            </a:r>
            <a:r>
              <a:rPr lang="en-US" altLang="ko-KR" sz="1800" dirty="0"/>
              <a:t>state</a:t>
            </a:r>
            <a:r>
              <a:rPr lang="ko-KR" altLang="en-US" sz="1800" dirty="0" smtClean="0"/>
              <a:t>정의하고 </a:t>
            </a:r>
            <a:r>
              <a:rPr lang="en-US" altLang="ko-KR" sz="1800" dirty="0" err="1"/>
              <a:t>setState</a:t>
            </a:r>
            <a:r>
              <a:rPr lang="en-US" altLang="ko-KR" sz="1800" dirty="0" smtClean="0"/>
              <a:t>(), </a:t>
            </a:r>
            <a:r>
              <a:rPr lang="ko-KR" altLang="en-US" sz="1800" dirty="0"/>
              <a:t>  </a:t>
            </a:r>
            <a:r>
              <a:rPr lang="en-US" altLang="ko-KR" sz="1800" dirty="0" err="1" smtClean="0"/>
              <a:t>usetState</a:t>
            </a:r>
            <a:r>
              <a:rPr lang="en-US" altLang="ko-KR" sz="1800" dirty="0" smtClean="0"/>
              <a:t> Hook</a:t>
            </a:r>
            <a:r>
              <a:rPr lang="ko-KR" altLang="en-US" sz="1800" dirty="0" smtClean="0"/>
              <a:t>을 </a:t>
            </a:r>
            <a:r>
              <a:rPr lang="ko-KR" altLang="en-US" sz="1800" dirty="0"/>
              <a:t>사용하여  </a:t>
            </a:r>
            <a:r>
              <a:rPr lang="ko-KR" altLang="en-US" sz="1800" dirty="0" smtClean="0"/>
              <a:t>변경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할 수 있습니다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직사각형 6"/>
          <p:cNvSpPr/>
          <p:nvPr/>
        </p:nvSpPr>
        <p:spPr>
          <a:xfrm>
            <a:off x="639042" y="2162012"/>
            <a:ext cx="7590558" cy="45642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import React, { Component } from 'react';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class Counter extends Component {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    constructor(props) {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        super(props);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        </a:t>
            </a:r>
            <a:r>
              <a:rPr lang="en-US" altLang="ko-KR" sz="1600" dirty="0" err="1">
                <a:solidFill>
                  <a:srgbClr val="C00000"/>
                </a:solidFill>
                <a:latin typeface="+mn-ea"/>
              </a:rPr>
              <a:t>this.state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 = {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      	 number: 0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	}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       }	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handleIncrease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= () =&gt; {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    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this.setState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	       number: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this.state.number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+ 1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		});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	 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handleDecrease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= () =&gt;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   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this.setState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	       number: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this.state.number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- 1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		});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	}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3BC44-B6F6-482F-8BEB-07D2AB99515C}"/>
              </a:ext>
            </a:extLst>
          </p:cNvPr>
          <p:cNvSpPr txBox="1"/>
          <p:nvPr/>
        </p:nvSpPr>
        <p:spPr>
          <a:xfrm>
            <a:off x="145388" y="105290"/>
            <a:ext cx="6315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React Component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57670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직사각형 6"/>
          <p:cNvSpPr/>
          <p:nvPr/>
        </p:nvSpPr>
        <p:spPr>
          <a:xfrm>
            <a:off x="553750" y="1191425"/>
            <a:ext cx="7846331" cy="33650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render()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return (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	&lt;div&gt;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	&lt;h1&gt;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카운터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&lt;/h1&gt;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	&lt;div&gt;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값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: {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this.state.number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 &lt;/div&gt;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	&lt;button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onClick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={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this.handleIncrease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}&gt;+&lt;/button&gt;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	&lt;button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onClick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={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this.handleDecrease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}&gt;-&lt;/button&gt;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	&lt;/div&gt;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);		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export default Counter;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B3BC44-B6F6-482F-8BEB-07D2AB99515C}"/>
              </a:ext>
            </a:extLst>
          </p:cNvPr>
          <p:cNvSpPr txBox="1"/>
          <p:nvPr/>
        </p:nvSpPr>
        <p:spPr>
          <a:xfrm>
            <a:off x="145388" y="105290"/>
            <a:ext cx="6315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React Component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11096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72" y="484027"/>
            <a:ext cx="6240412" cy="36006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113" y="4251066"/>
            <a:ext cx="2593181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69185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8547" y="832275"/>
            <a:ext cx="8424723" cy="397914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latin typeface="+mn-ea"/>
              </a:rPr>
              <a:t>함수형 </a:t>
            </a:r>
            <a:r>
              <a:rPr lang="ko-KR" altLang="en-US" sz="1800" dirty="0">
                <a:latin typeface="+mn-ea"/>
              </a:rPr>
              <a:t>컴포넌트에서 </a:t>
            </a:r>
            <a:r>
              <a:rPr lang="en-US" altLang="ko-KR" sz="1800" dirty="0" err="1">
                <a:latin typeface="+mn-ea"/>
              </a:rPr>
              <a:t>useState</a:t>
            </a:r>
            <a:r>
              <a:rPr lang="ko-KR" altLang="en-US" sz="1800" dirty="0">
                <a:latin typeface="+mn-ea"/>
              </a:rPr>
              <a:t>는 상태</a:t>
            </a:r>
            <a:r>
              <a:rPr lang="en-US" altLang="ko-KR" sz="1800" dirty="0">
                <a:latin typeface="+mn-ea"/>
              </a:rPr>
              <a:t>(state)</a:t>
            </a:r>
            <a:r>
              <a:rPr lang="ko-KR" altLang="en-US" sz="1800" dirty="0">
                <a:latin typeface="+mn-ea"/>
              </a:rPr>
              <a:t>를 관리하는 </a:t>
            </a:r>
            <a:r>
              <a:rPr lang="en-US" altLang="ko-KR" sz="1800" dirty="0">
                <a:latin typeface="+mn-ea"/>
              </a:rPr>
              <a:t>Hook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err="1">
                <a:latin typeface="+mn-ea"/>
              </a:rPr>
              <a:t>클래스형</a:t>
            </a:r>
            <a:r>
              <a:rPr lang="ko-KR" altLang="en-US" sz="1800" dirty="0">
                <a:latin typeface="+mn-ea"/>
              </a:rPr>
              <a:t> 컴포넌트의 </a:t>
            </a:r>
            <a:r>
              <a:rPr lang="en-US" altLang="ko-KR" sz="1800" dirty="0" err="1">
                <a:latin typeface="+mn-ea"/>
              </a:rPr>
              <a:t>this.state</a:t>
            </a:r>
            <a:r>
              <a:rPr lang="ko-KR" altLang="en-US" sz="1800" dirty="0">
                <a:latin typeface="+mn-ea"/>
              </a:rPr>
              <a:t>와 </a:t>
            </a:r>
            <a:r>
              <a:rPr lang="en-US" altLang="ko-KR" sz="1800" dirty="0" err="1">
                <a:latin typeface="+mn-ea"/>
              </a:rPr>
              <a:t>setState</a:t>
            </a:r>
            <a:r>
              <a:rPr lang="en-US" altLang="ko-KR" sz="1800" dirty="0">
                <a:latin typeface="+mn-ea"/>
              </a:rPr>
              <a:t>()</a:t>
            </a:r>
            <a:r>
              <a:rPr lang="ko-KR" altLang="en-US" sz="1800" dirty="0">
                <a:latin typeface="+mn-ea"/>
              </a:rPr>
              <a:t>를 대체</a:t>
            </a: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+mn-ea"/>
              </a:rPr>
              <a:t>배열 구조 분해</a:t>
            </a:r>
            <a:r>
              <a:rPr lang="en-US" altLang="ko-KR" sz="1800" dirty="0">
                <a:latin typeface="+mn-ea"/>
              </a:rPr>
              <a:t>(</a:t>
            </a:r>
            <a:r>
              <a:rPr lang="en-US" altLang="ko-KR" sz="1800" dirty="0" err="1">
                <a:latin typeface="+mn-ea"/>
              </a:rPr>
              <a:t>destructuring</a:t>
            </a:r>
            <a:r>
              <a:rPr lang="en-US" altLang="ko-KR" sz="1800" dirty="0">
                <a:latin typeface="+mn-ea"/>
              </a:rPr>
              <a:t>)</a:t>
            </a:r>
            <a:r>
              <a:rPr lang="ko-KR" altLang="en-US" sz="1800" dirty="0">
                <a:latin typeface="+mn-ea"/>
              </a:rPr>
              <a:t>를 사용하여 </a:t>
            </a:r>
            <a:r>
              <a:rPr lang="en-US" altLang="ko-KR" sz="1800" dirty="0">
                <a:latin typeface="+mn-ea"/>
              </a:rPr>
              <a:t>[</a:t>
            </a:r>
            <a:r>
              <a:rPr lang="ko-KR" altLang="en-US" sz="1800" dirty="0">
                <a:latin typeface="+mn-ea"/>
              </a:rPr>
              <a:t>값</a:t>
            </a:r>
            <a:r>
              <a:rPr lang="en-US" altLang="ko-KR" sz="1800" dirty="0">
                <a:latin typeface="+mn-ea"/>
              </a:rPr>
              <a:t>, setter </a:t>
            </a:r>
            <a:r>
              <a:rPr lang="ko-KR" altLang="en-US" sz="1800" dirty="0">
                <a:latin typeface="+mn-ea"/>
              </a:rPr>
              <a:t>함수</a:t>
            </a:r>
            <a:r>
              <a:rPr lang="en-US" altLang="ko-KR" sz="1800" dirty="0">
                <a:latin typeface="+mn-ea"/>
              </a:rPr>
              <a:t>]</a:t>
            </a:r>
            <a:r>
              <a:rPr lang="ko-KR" altLang="en-US" sz="1800" dirty="0">
                <a:latin typeface="+mn-ea"/>
              </a:rPr>
              <a:t>를 반환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6" name="직사각형 5"/>
          <p:cNvSpPr/>
          <p:nvPr/>
        </p:nvSpPr>
        <p:spPr>
          <a:xfrm>
            <a:off x="610347" y="2131651"/>
            <a:ext cx="7787972" cy="3846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const</a:t>
            </a:r>
            <a:r>
              <a:rPr lang="en-US" altLang="ko-KR" dirty="0">
                <a:solidFill>
                  <a:schemeClr val="tx1"/>
                </a:solidFill>
              </a:rPr>
              <a:t> [state, </a:t>
            </a:r>
            <a:r>
              <a:rPr lang="en-US" altLang="ko-KR" dirty="0" err="1">
                <a:solidFill>
                  <a:schemeClr val="tx1"/>
                </a:solidFill>
              </a:rPr>
              <a:t>setState</a:t>
            </a:r>
            <a:r>
              <a:rPr lang="en-US" altLang="ko-KR" dirty="0">
                <a:solidFill>
                  <a:schemeClr val="tx1"/>
                </a:solidFill>
              </a:rPr>
              <a:t>] = </a:t>
            </a:r>
            <a:r>
              <a:rPr lang="en-US" altLang="ko-KR" dirty="0" err="1">
                <a:solidFill>
                  <a:schemeClr val="tx1"/>
                </a:solidFill>
              </a:rPr>
              <a:t>useState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초기값</a:t>
            </a:r>
            <a:r>
              <a:rPr lang="en-US" altLang="ko-KR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BB32E-A47E-4F61-96B2-7745C1DFAAF5}"/>
              </a:ext>
            </a:extLst>
          </p:cNvPr>
          <p:cNvSpPr txBox="1"/>
          <p:nvPr/>
        </p:nvSpPr>
        <p:spPr>
          <a:xfrm>
            <a:off x="208547" y="144115"/>
            <a:ext cx="6481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Component </a:t>
            </a:r>
            <a:r>
              <a:rPr lang="ko-KR" altLang="en-US" sz="2400" b="1" dirty="0" smtClean="0">
                <a:latin typeface="+mn-ea"/>
              </a:rPr>
              <a:t>상태 관리</a:t>
            </a:r>
            <a:r>
              <a:rPr lang="en-US" altLang="ko-KR" sz="2400" b="1" dirty="0" smtClean="0">
                <a:latin typeface="+mn-ea"/>
              </a:rPr>
              <a:t> 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4176" y="2821848"/>
            <a:ext cx="7724143" cy="3541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import React, { </a:t>
            </a:r>
            <a:r>
              <a:rPr lang="en-US" altLang="ko-KR" sz="1600" dirty="0" err="1">
                <a:solidFill>
                  <a:schemeClr val="tx1"/>
                </a:solidFill>
              </a:rPr>
              <a:t>useState</a:t>
            </a:r>
            <a:r>
              <a:rPr lang="en-US" altLang="ko-KR" sz="1600" dirty="0">
                <a:solidFill>
                  <a:schemeClr val="tx1"/>
                </a:solidFill>
              </a:rPr>
              <a:t> } from "react";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function Counter() {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</a:t>
            </a:r>
            <a:r>
              <a:rPr lang="en-US" altLang="ko-KR" sz="1600" dirty="0" err="1">
                <a:solidFill>
                  <a:srgbClr val="C00000"/>
                </a:solidFill>
              </a:rPr>
              <a:t>const</a:t>
            </a:r>
            <a:r>
              <a:rPr lang="en-US" altLang="ko-KR" sz="1600" dirty="0">
                <a:solidFill>
                  <a:srgbClr val="C00000"/>
                </a:solidFill>
              </a:rPr>
              <a:t> [count, </a:t>
            </a:r>
            <a:r>
              <a:rPr lang="en-US" altLang="ko-KR" sz="1600" dirty="0" err="1">
                <a:solidFill>
                  <a:srgbClr val="C00000"/>
                </a:solidFill>
              </a:rPr>
              <a:t>setCount</a:t>
            </a:r>
            <a:r>
              <a:rPr lang="en-US" altLang="ko-KR" sz="1600" dirty="0">
                <a:solidFill>
                  <a:srgbClr val="C00000"/>
                </a:solidFill>
              </a:rPr>
              <a:t>] = </a:t>
            </a:r>
            <a:r>
              <a:rPr lang="en-US" altLang="ko-KR" sz="1600" dirty="0" err="1">
                <a:solidFill>
                  <a:srgbClr val="C00000"/>
                </a:solidFill>
              </a:rPr>
              <a:t>useState</a:t>
            </a:r>
            <a:r>
              <a:rPr lang="en-US" altLang="ko-KR" sz="1600" dirty="0">
                <a:solidFill>
                  <a:srgbClr val="C00000"/>
                </a:solidFill>
              </a:rPr>
              <a:t>(0); // </a:t>
            </a:r>
            <a:r>
              <a:rPr lang="ko-KR" altLang="en-US" sz="1600" dirty="0">
                <a:solidFill>
                  <a:srgbClr val="C00000"/>
                </a:solidFill>
              </a:rPr>
              <a:t>초기값 </a:t>
            </a:r>
            <a:r>
              <a:rPr lang="en-US" altLang="ko-KR" sz="1600" dirty="0">
                <a:solidFill>
                  <a:srgbClr val="C00000"/>
                </a:solidFill>
              </a:rPr>
              <a:t>0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return (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&lt;div&gt;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&lt;h1&gt;</a:t>
            </a:r>
            <a:r>
              <a:rPr lang="ko-KR" altLang="en-US" sz="1600" dirty="0">
                <a:solidFill>
                  <a:schemeClr val="tx1"/>
                </a:solidFill>
              </a:rPr>
              <a:t>카운트</a:t>
            </a:r>
            <a:r>
              <a:rPr lang="en-US" altLang="ko-KR" sz="1600" dirty="0">
                <a:solidFill>
                  <a:schemeClr val="tx1"/>
                </a:solidFill>
              </a:rPr>
              <a:t>: {count}&lt;/h1&gt;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&lt;button </a:t>
            </a:r>
            <a:r>
              <a:rPr lang="en-US" altLang="ko-KR" sz="1600" dirty="0" err="1">
                <a:solidFill>
                  <a:schemeClr val="tx1"/>
                </a:solidFill>
              </a:rPr>
              <a:t>onClick</a:t>
            </a:r>
            <a:r>
              <a:rPr lang="en-US" altLang="ko-KR" sz="1600" dirty="0">
                <a:solidFill>
                  <a:schemeClr val="tx1"/>
                </a:solidFill>
              </a:rPr>
              <a:t>={() =&gt; </a:t>
            </a:r>
            <a:r>
              <a:rPr lang="en-US" altLang="ko-KR" sz="1600" dirty="0" err="1">
                <a:solidFill>
                  <a:schemeClr val="tx1"/>
                </a:solidFill>
              </a:rPr>
              <a:t>setCount</a:t>
            </a:r>
            <a:r>
              <a:rPr lang="en-US" altLang="ko-KR" sz="1600" dirty="0">
                <a:solidFill>
                  <a:schemeClr val="tx1"/>
                </a:solidFill>
              </a:rPr>
              <a:t>(count + 1)}&gt;</a:t>
            </a:r>
            <a:r>
              <a:rPr lang="ko-KR" altLang="en-US" sz="1600" dirty="0">
                <a:solidFill>
                  <a:schemeClr val="tx1"/>
                </a:solidFill>
              </a:rPr>
              <a:t>증가</a:t>
            </a:r>
            <a:r>
              <a:rPr lang="en-US" altLang="ko-KR" sz="1600" dirty="0">
                <a:solidFill>
                  <a:schemeClr val="tx1"/>
                </a:solidFill>
              </a:rPr>
              <a:t>&lt;/button&gt;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&lt;/div&gt;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export default Counter;</a:t>
            </a:r>
          </a:p>
        </p:txBody>
      </p:sp>
    </p:spTree>
    <p:extLst>
      <p:ext uri="{BB962C8B-B14F-4D97-AF65-F5344CB8AC3E}">
        <p14:creationId xmlns:p14="http://schemas.microsoft.com/office/powerpoint/2010/main" val="18794978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8893" y="928312"/>
            <a:ext cx="8232608" cy="54802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/>
              <a:t>React</a:t>
            </a:r>
            <a:r>
              <a:rPr lang="ko-KR" altLang="en-US" sz="1800" dirty="0"/>
              <a:t>에서 상태</a:t>
            </a:r>
            <a:r>
              <a:rPr lang="en-US" altLang="ko-KR" sz="1800" dirty="0"/>
              <a:t>(state)</a:t>
            </a:r>
            <a:r>
              <a:rPr lang="ko-KR" altLang="en-US" sz="1800" dirty="0"/>
              <a:t>를 직접 수정하면 </a:t>
            </a:r>
            <a:r>
              <a:rPr lang="ko-KR" altLang="en-US" sz="1800" dirty="0" err="1"/>
              <a:t>리렌더링이</a:t>
            </a:r>
            <a:r>
              <a:rPr lang="ko-KR" altLang="en-US" sz="1800" dirty="0"/>
              <a:t> 발생하지  </a:t>
            </a:r>
            <a:r>
              <a:rPr lang="ko-KR" altLang="en-US" sz="1800" dirty="0" smtClean="0"/>
              <a:t>않습니다</a:t>
            </a:r>
            <a:endParaRPr lang="en-US" altLang="ko-KR" sz="18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/>
              <a:t>state</a:t>
            </a:r>
            <a:r>
              <a:rPr lang="ko-KR" altLang="en-US" sz="1800" dirty="0"/>
              <a:t>로 저장된 배열의 요소를 변경하고 </a:t>
            </a:r>
            <a:r>
              <a:rPr lang="ko-KR" altLang="en-US" sz="1800" dirty="0" err="1"/>
              <a:t>리렌더링이</a:t>
            </a:r>
            <a:r>
              <a:rPr lang="ko-KR" altLang="en-US" sz="1800" dirty="0"/>
              <a:t> 되게 하려면</a:t>
            </a:r>
            <a:r>
              <a:rPr lang="en-US" altLang="ko-KR" sz="1800" dirty="0"/>
              <a:t>, </a:t>
            </a:r>
            <a:r>
              <a:rPr lang="ko-KR" altLang="en-US" sz="1800" dirty="0"/>
              <a:t>기존 배열을 직접 수정하지 않고 새로운 배열을 만들어 </a:t>
            </a:r>
            <a:r>
              <a:rPr lang="en-US" altLang="ko-KR" sz="1800" dirty="0" err="1"/>
              <a:t>setState</a:t>
            </a:r>
            <a:r>
              <a:rPr lang="en-US" altLang="ko-KR" sz="1800" dirty="0"/>
              <a:t> </a:t>
            </a:r>
            <a:r>
              <a:rPr lang="ko-KR" altLang="en-US" sz="1800" dirty="0"/>
              <a:t>해야 합니다</a:t>
            </a:r>
            <a:r>
              <a:rPr lang="en-US" altLang="ko-KR" sz="18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push</a:t>
            </a:r>
            <a:r>
              <a:rPr lang="en-US" altLang="ko-KR" sz="1800" dirty="0"/>
              <a:t>, splice, </a:t>
            </a:r>
            <a:r>
              <a:rPr lang="en-US" altLang="ko-KR" sz="1800" dirty="0" err="1"/>
              <a:t>unshift</a:t>
            </a:r>
            <a:r>
              <a:rPr lang="en-US" altLang="ko-KR" sz="1800" dirty="0"/>
              <a:t>, pop </a:t>
            </a:r>
            <a:r>
              <a:rPr lang="ko-KR" altLang="en-US" sz="1800" dirty="0"/>
              <a:t>같은 내장함수는 배열 자체를 직접 수정하게 되므로 적합하지 않습니다</a:t>
            </a:r>
            <a:r>
              <a:rPr lang="en-US" altLang="ko-KR" sz="1800" dirty="0"/>
              <a:t>.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/>
              <a:t>기존의 배열에 기반하여 새 배열을 만들어내는 함수인 </a:t>
            </a:r>
            <a:r>
              <a:rPr lang="en-US" altLang="ko-KR" sz="1800" dirty="0" err="1"/>
              <a:t>concat</a:t>
            </a:r>
            <a:r>
              <a:rPr lang="en-US" altLang="ko-KR" sz="1800" dirty="0"/>
              <a:t>, slice, map, filter </a:t>
            </a:r>
            <a:r>
              <a:rPr lang="ko-KR" altLang="en-US" sz="1800" dirty="0"/>
              <a:t>같은 </a:t>
            </a:r>
            <a:r>
              <a:rPr lang="ko-KR" altLang="en-US" sz="1800" dirty="0" smtClean="0"/>
              <a:t>함수</a:t>
            </a:r>
            <a:r>
              <a:rPr lang="en-US" altLang="ko-KR" sz="1800" dirty="0" smtClean="0"/>
              <a:t>,  …spread </a:t>
            </a:r>
            <a:r>
              <a:rPr lang="ko-KR" altLang="en-US" sz="1800" dirty="0" smtClean="0"/>
              <a:t>연산자를 사용해야 합니다</a:t>
            </a:r>
            <a:r>
              <a:rPr lang="en-US" altLang="ko-KR" sz="1800" dirty="0" smtClean="0"/>
              <a:t>. </a:t>
            </a:r>
            <a:endParaRPr lang="en-US" altLang="ko-KR" sz="1800" dirty="0"/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6" name="직사각형 5"/>
          <p:cNvSpPr/>
          <p:nvPr/>
        </p:nvSpPr>
        <p:spPr>
          <a:xfrm>
            <a:off x="899325" y="4466682"/>
            <a:ext cx="7111744" cy="784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a = [1, 2, 3, 4, 5];</a:t>
            </a:r>
          </a:p>
          <a:p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b = [];</a:t>
            </a:r>
          </a:p>
          <a:p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b.forEach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(number =&gt;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b.push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(number * 2));</a:t>
            </a:r>
          </a:p>
        </p:txBody>
      </p:sp>
      <p:sp>
        <p:nvSpPr>
          <p:cNvPr id="4" name="아래쪽 화살표 3"/>
          <p:cNvSpPr/>
          <p:nvPr/>
        </p:nvSpPr>
        <p:spPr>
          <a:xfrm>
            <a:off x="4340038" y="5431911"/>
            <a:ext cx="231962" cy="2458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직사각형 6"/>
          <p:cNvSpPr/>
          <p:nvPr/>
        </p:nvSpPr>
        <p:spPr>
          <a:xfrm>
            <a:off x="899325" y="5874273"/>
            <a:ext cx="7111743" cy="5342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a = [1, 2, 3, 4, 5];</a:t>
            </a:r>
          </a:p>
          <a:p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b = a.mpa(number =&gt;  number * 2);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35821" y="1381753"/>
            <a:ext cx="7741752" cy="6384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state.count</a:t>
            </a:r>
            <a:r>
              <a:rPr lang="en-US" altLang="ko-KR" sz="1600" dirty="0">
                <a:solidFill>
                  <a:schemeClr val="tx1"/>
                </a:solidFill>
              </a:rPr>
              <a:t> = 10;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// </a:t>
            </a:r>
            <a:r>
              <a:rPr lang="ko-KR" altLang="en-US" sz="1600" dirty="0">
                <a:solidFill>
                  <a:schemeClr val="tx1"/>
                </a:solidFill>
              </a:rPr>
              <a:t>직접 </a:t>
            </a:r>
            <a:r>
              <a:rPr lang="ko-KR" altLang="en-US" sz="1600" dirty="0" smtClean="0">
                <a:solidFill>
                  <a:schemeClr val="tx1"/>
                </a:solidFill>
              </a:rPr>
              <a:t>수정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setCount</a:t>
            </a:r>
            <a:r>
              <a:rPr lang="en-US" altLang="ko-KR" sz="1600" dirty="0">
                <a:solidFill>
                  <a:schemeClr val="tx1"/>
                </a:solidFill>
              </a:rPr>
              <a:t>(10);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  // </a:t>
            </a:r>
            <a:r>
              <a:rPr lang="en-US" altLang="ko-KR" sz="1600" dirty="0">
                <a:solidFill>
                  <a:schemeClr val="tx1"/>
                </a:solidFill>
              </a:rPr>
              <a:t>React</a:t>
            </a:r>
            <a:r>
              <a:rPr lang="ko-KR" altLang="en-US" sz="1600" dirty="0">
                <a:solidFill>
                  <a:schemeClr val="tx1"/>
                </a:solidFill>
              </a:rPr>
              <a:t>가 감지하고 자동으로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리렌더링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2BB32E-A47E-4F61-96B2-7745C1DFAAF5}"/>
              </a:ext>
            </a:extLst>
          </p:cNvPr>
          <p:cNvSpPr txBox="1"/>
          <p:nvPr/>
        </p:nvSpPr>
        <p:spPr>
          <a:xfrm>
            <a:off x="208547" y="144115"/>
            <a:ext cx="6481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Component </a:t>
            </a:r>
            <a:r>
              <a:rPr lang="ko-KR" altLang="en-US" sz="2400" b="1" dirty="0" smtClean="0">
                <a:latin typeface="+mn-ea"/>
              </a:rPr>
              <a:t>상태 관리</a:t>
            </a:r>
            <a:r>
              <a:rPr lang="en-US" altLang="ko-KR" sz="2400" b="1" dirty="0" smtClean="0">
                <a:latin typeface="+mn-ea"/>
              </a:rPr>
              <a:t> 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06732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7418" y="970198"/>
            <a:ext cx="8511118" cy="12150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state</a:t>
            </a:r>
            <a:r>
              <a:rPr lang="ko-KR" altLang="en-US" sz="1800" dirty="0" smtClean="0">
                <a:latin typeface="+mn-ea"/>
              </a:rPr>
              <a:t>에 저장된 배열의 요소 </a:t>
            </a:r>
            <a:r>
              <a:rPr lang="ko-KR" altLang="en-US" sz="1800" dirty="0">
                <a:latin typeface="+mn-ea"/>
              </a:rPr>
              <a:t>제거 </a:t>
            </a:r>
            <a:r>
              <a:rPr lang="en-US" altLang="ko-KR" sz="1800" dirty="0">
                <a:latin typeface="+mn-ea"/>
              </a:rPr>
              <a:t>:</a:t>
            </a:r>
          </a:p>
          <a:p>
            <a:pPr marL="342900" lvl="1" indent="0">
              <a:buNone/>
            </a:pPr>
            <a:r>
              <a:rPr lang="en-US" altLang="ko-KR" sz="1800" dirty="0">
                <a:latin typeface="+mn-ea"/>
              </a:rPr>
              <a:t>1. </a:t>
            </a:r>
            <a:r>
              <a:rPr lang="ko-KR" altLang="en-US" sz="1800" dirty="0" err="1">
                <a:latin typeface="+mn-ea"/>
              </a:rPr>
              <a:t>첫번째</a:t>
            </a:r>
            <a:r>
              <a:rPr lang="ko-KR" altLang="en-US" sz="1800" dirty="0">
                <a:latin typeface="+mn-ea"/>
              </a:rPr>
              <a:t> 방법은 </a:t>
            </a:r>
            <a:r>
              <a:rPr lang="en-US" altLang="ko-KR" sz="1800" dirty="0">
                <a:latin typeface="+mn-ea"/>
              </a:rPr>
              <a:t>slice </a:t>
            </a:r>
            <a:r>
              <a:rPr lang="ko-KR" altLang="en-US" sz="1800" dirty="0">
                <a:latin typeface="+mn-ea"/>
              </a:rPr>
              <a:t>와 </a:t>
            </a:r>
            <a:r>
              <a:rPr lang="en-US" altLang="ko-KR" sz="1800" dirty="0" err="1">
                <a:latin typeface="+mn-ea"/>
              </a:rPr>
              <a:t>concat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을 이용</a:t>
            </a:r>
          </a:p>
          <a:p>
            <a:pPr marL="342900" lvl="1" indent="0">
              <a:buNone/>
            </a:pPr>
            <a:r>
              <a:rPr lang="en-US" altLang="ko-KR" sz="1800" dirty="0">
                <a:latin typeface="+mn-ea"/>
              </a:rPr>
              <a:t>2. </a:t>
            </a:r>
            <a:r>
              <a:rPr lang="ko-KR" altLang="en-US" sz="1800" dirty="0">
                <a:latin typeface="+mn-ea"/>
              </a:rPr>
              <a:t>배열 전개 </a:t>
            </a:r>
            <a:r>
              <a:rPr lang="ko-KR" altLang="en-US" sz="1800" dirty="0" smtClean="0">
                <a:latin typeface="+mn-ea"/>
              </a:rPr>
              <a:t>연산자</a:t>
            </a:r>
            <a:r>
              <a:rPr lang="en-US" altLang="ko-KR" sz="1800" dirty="0" smtClean="0">
                <a:latin typeface="+mn-ea"/>
              </a:rPr>
              <a:t>(…)</a:t>
            </a:r>
            <a:r>
              <a:rPr lang="ko-KR" altLang="en-US" sz="1800" dirty="0" smtClean="0">
                <a:latin typeface="+mn-ea"/>
              </a:rPr>
              <a:t>를 </a:t>
            </a:r>
            <a:r>
              <a:rPr lang="ko-KR" altLang="en-US" sz="1800" dirty="0">
                <a:latin typeface="+mn-ea"/>
              </a:rPr>
              <a:t>사용 </a:t>
            </a:r>
            <a:endParaRPr lang="en-US" altLang="ko-KR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6" name="직사각형 5"/>
          <p:cNvSpPr/>
          <p:nvPr/>
        </p:nvSpPr>
        <p:spPr>
          <a:xfrm>
            <a:off x="1060714" y="2076461"/>
            <a:ext cx="7230879" cy="3369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array.slice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(0, 2).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concat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array.slice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(3, 5))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60713" y="2733793"/>
            <a:ext cx="7230879" cy="334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[ ...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array.slice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(0,2), ...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array.slice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(3, 5 )];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2BB32E-A47E-4F61-96B2-7745C1DFAAF5}"/>
              </a:ext>
            </a:extLst>
          </p:cNvPr>
          <p:cNvSpPr txBox="1"/>
          <p:nvPr/>
        </p:nvSpPr>
        <p:spPr>
          <a:xfrm>
            <a:off x="208547" y="144115"/>
            <a:ext cx="6481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Component </a:t>
            </a:r>
            <a:r>
              <a:rPr lang="ko-KR" altLang="en-US" sz="2400" b="1" dirty="0" smtClean="0">
                <a:latin typeface="+mn-ea"/>
              </a:rPr>
              <a:t>상태 관리</a:t>
            </a:r>
            <a:r>
              <a:rPr lang="en-US" altLang="ko-KR" sz="2400" b="1" dirty="0" smtClean="0">
                <a:latin typeface="+mn-ea"/>
              </a:rPr>
              <a:t> 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61372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8547" y="873273"/>
            <a:ext cx="8563494" cy="205426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 smtClean="0"/>
              <a:t>useEffect</a:t>
            </a:r>
            <a:r>
              <a:rPr lang="ko-KR" altLang="en-US" sz="1800" dirty="0"/>
              <a:t>는 함수형 컴포넌트의 라이프사이클을 관리하는 </a:t>
            </a:r>
            <a:r>
              <a:rPr lang="en-US" altLang="ko-KR" sz="1800" dirty="0"/>
              <a:t>Hook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err="1"/>
              <a:t>클래스형</a:t>
            </a:r>
            <a:r>
              <a:rPr lang="ko-KR" altLang="en-US" sz="1800" dirty="0"/>
              <a:t> 컴포넌트의 </a:t>
            </a:r>
            <a:r>
              <a:rPr lang="en-US" altLang="ko-KR" sz="1800" dirty="0" err="1"/>
              <a:t>componentDidMount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componentDidUpdate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componentWillUnmount</a:t>
            </a:r>
            <a:r>
              <a:rPr lang="ko-KR" altLang="en-US" sz="1800" dirty="0"/>
              <a:t>를 대체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/>
              <a:t>API </a:t>
            </a:r>
            <a:r>
              <a:rPr lang="ko-KR" altLang="en-US" sz="1800" dirty="0"/>
              <a:t>호출</a:t>
            </a:r>
            <a:r>
              <a:rPr lang="en-US" altLang="ko-KR" sz="1800" dirty="0"/>
              <a:t>, </a:t>
            </a:r>
            <a:r>
              <a:rPr lang="ko-KR" altLang="en-US" sz="1800" dirty="0"/>
              <a:t>이벤트 </a:t>
            </a:r>
            <a:r>
              <a:rPr lang="ko-KR" altLang="en-US" sz="1800" dirty="0" err="1"/>
              <a:t>리스너</a:t>
            </a:r>
            <a:r>
              <a:rPr lang="ko-KR" altLang="en-US" sz="1800" dirty="0"/>
              <a:t> 등록</a:t>
            </a:r>
            <a:r>
              <a:rPr lang="en-US" altLang="ko-KR" sz="1800" dirty="0"/>
              <a:t>, </a:t>
            </a:r>
            <a:r>
              <a:rPr lang="ko-KR" altLang="en-US" sz="1800" dirty="0"/>
              <a:t>타이머 설정 등의 부작용</a:t>
            </a:r>
            <a:r>
              <a:rPr lang="en-US" altLang="ko-KR" sz="1800" dirty="0"/>
              <a:t>(side effects) </a:t>
            </a:r>
            <a:r>
              <a:rPr lang="ko-KR" altLang="en-US" sz="1800" dirty="0"/>
              <a:t>처리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6" name="직사각형 5"/>
          <p:cNvSpPr/>
          <p:nvPr/>
        </p:nvSpPr>
        <p:spPr>
          <a:xfrm>
            <a:off x="601440" y="2430187"/>
            <a:ext cx="7423761" cy="8718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useEffect</a:t>
            </a:r>
            <a:r>
              <a:rPr lang="en-US" altLang="ko-KR" sz="1600" dirty="0">
                <a:solidFill>
                  <a:schemeClr val="tx1"/>
                </a:solidFill>
              </a:rPr>
              <a:t>(() =&gt;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// </a:t>
            </a:r>
            <a:r>
              <a:rPr lang="ko-KR" altLang="en-US" sz="1600" dirty="0">
                <a:solidFill>
                  <a:schemeClr val="tx1"/>
                </a:solidFill>
              </a:rPr>
              <a:t>실행할 코드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}, [</a:t>
            </a:r>
            <a:r>
              <a:rPr lang="ko-KR" altLang="en-US" sz="1600" dirty="0">
                <a:solidFill>
                  <a:schemeClr val="tx1"/>
                </a:solidFill>
              </a:rPr>
              <a:t>의존성</a:t>
            </a:r>
            <a:r>
              <a:rPr lang="en-US" altLang="ko-KR" sz="1600" dirty="0">
                <a:solidFill>
                  <a:schemeClr val="tx1"/>
                </a:solidFill>
              </a:rPr>
              <a:t>]);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BB32E-A47E-4F61-96B2-7745C1DFAAF5}"/>
              </a:ext>
            </a:extLst>
          </p:cNvPr>
          <p:cNvSpPr txBox="1"/>
          <p:nvPr/>
        </p:nvSpPr>
        <p:spPr>
          <a:xfrm>
            <a:off x="208547" y="134738"/>
            <a:ext cx="6481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Component </a:t>
            </a:r>
            <a:r>
              <a:rPr lang="ko-KR" altLang="en-US" sz="2400" b="1" dirty="0" smtClean="0">
                <a:latin typeface="+mn-ea"/>
              </a:rPr>
              <a:t>상태 관리</a:t>
            </a:r>
            <a:r>
              <a:rPr lang="en-US" altLang="ko-KR" sz="2400" b="1" dirty="0" smtClean="0">
                <a:latin typeface="+mn-ea"/>
              </a:rPr>
              <a:t> 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1860" y="3561126"/>
            <a:ext cx="7843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✔ 의존성 배열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([])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에 값이 변경될 때마다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effect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실행</a:t>
            </a:r>
          </a:p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✔ 빈 배열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([]) →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처음 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마운트될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때만 실행</a:t>
            </a:r>
          </a:p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✔ 의존성 없이 사용하면 → 매번 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렌더링될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때 실행됨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비효율적 주의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!)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69139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8547" y="902018"/>
            <a:ext cx="8424723" cy="205426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1800" dirty="0"/>
              <a:t> 함수형</a:t>
            </a:r>
            <a:r>
              <a:rPr lang="en-US" altLang="ko-KR" sz="1800" dirty="0"/>
              <a:t> Component</a:t>
            </a:r>
            <a:r>
              <a:rPr lang="ko-KR" altLang="en-US" sz="1800" dirty="0"/>
              <a:t>의 상태 관리</a:t>
            </a:r>
            <a:endParaRPr lang="en-US" altLang="ko-KR" sz="1800" dirty="0"/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BB32E-A47E-4F61-96B2-7745C1DFAAF5}"/>
              </a:ext>
            </a:extLst>
          </p:cNvPr>
          <p:cNvSpPr txBox="1"/>
          <p:nvPr/>
        </p:nvSpPr>
        <p:spPr>
          <a:xfrm>
            <a:off x="208547" y="92214"/>
            <a:ext cx="6481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Component </a:t>
            </a:r>
            <a:r>
              <a:rPr lang="ko-KR" altLang="en-US" sz="2400" b="1" dirty="0" smtClean="0">
                <a:latin typeface="+mn-ea"/>
              </a:rPr>
              <a:t>상태 관리</a:t>
            </a:r>
            <a:r>
              <a:rPr lang="en-US" altLang="ko-KR" sz="2400" b="1" dirty="0" smtClean="0">
                <a:latin typeface="+mn-ea"/>
              </a:rPr>
              <a:t> 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9027" y="1391615"/>
            <a:ext cx="7423761" cy="4751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//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컴포넌트가 </a:t>
            </a:r>
            <a:r>
              <a:rPr lang="ko-KR" altLang="en-US" sz="1600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마운트될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때 한번 실행</a:t>
            </a:r>
            <a:endParaRPr lang="en-US" altLang="ko-KR" sz="16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import React, {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useState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useEffect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} from "react";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function Timer()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[count,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setCount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] =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useState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(0);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600" dirty="0" err="1">
                <a:solidFill>
                  <a:srgbClr val="C00000"/>
                </a:solidFill>
                <a:latin typeface="+mn-ea"/>
              </a:rPr>
              <a:t>useEffect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(() =&gt; {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    console.log("</a:t>
            </a:r>
            <a:r>
              <a:rPr lang="ko-KR" altLang="en-US" sz="1600" dirty="0">
                <a:solidFill>
                  <a:srgbClr val="C00000"/>
                </a:solidFill>
                <a:latin typeface="+mn-ea"/>
              </a:rPr>
              <a:t>컴포넌트가 처음 </a:t>
            </a:r>
            <a:r>
              <a:rPr lang="ko-KR" altLang="en-US" sz="1600" dirty="0" err="1">
                <a:solidFill>
                  <a:srgbClr val="C00000"/>
                </a:solidFill>
                <a:latin typeface="+mn-ea"/>
              </a:rPr>
              <a:t>마운트됨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!");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  }, []);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[]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빈 배열 → 최초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회 실행</a:t>
            </a: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return (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&lt;div&gt;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&lt;h1&gt;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카운트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: {count}&lt;/h1&gt;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&lt;button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onClick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={() =&gt;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setCount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(count + 1)}&gt;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증가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&lt;/button&gt;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&lt;/div&gt;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export default Timer;</a:t>
            </a:r>
          </a:p>
        </p:txBody>
      </p:sp>
    </p:spTree>
    <p:extLst>
      <p:ext uri="{BB962C8B-B14F-4D97-AF65-F5344CB8AC3E}">
        <p14:creationId xmlns:p14="http://schemas.microsoft.com/office/powerpoint/2010/main" val="342322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0040" y="927378"/>
            <a:ext cx="8503920" cy="39791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React Router</a:t>
            </a:r>
            <a:r>
              <a:rPr lang="ko-KR" altLang="en-US" sz="1800" dirty="0">
                <a:latin typeface="+mn-ea"/>
              </a:rPr>
              <a:t>를 활용하여 페이지 전환이 없는 </a:t>
            </a:r>
            <a:r>
              <a:rPr lang="ko-KR" altLang="en-US" sz="1800" dirty="0">
                <a:solidFill>
                  <a:srgbClr val="0000FF"/>
                </a:solidFill>
                <a:latin typeface="+mn-ea"/>
              </a:rPr>
              <a:t>싱글 페이지 애플리케이션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(SPA)</a:t>
            </a:r>
            <a:r>
              <a:rPr lang="ko-KR" altLang="en-US" sz="1800" dirty="0">
                <a:solidFill>
                  <a:srgbClr val="0000FF"/>
                </a:solidFill>
                <a:latin typeface="+mn-ea"/>
              </a:rPr>
              <a:t>의 동적 </a:t>
            </a: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UI </a:t>
            </a:r>
            <a:r>
              <a:rPr lang="ko-KR" altLang="en-US" sz="1800" dirty="0">
                <a:solidFill>
                  <a:srgbClr val="0000FF"/>
                </a:solidFill>
                <a:latin typeface="+mn-ea"/>
              </a:rPr>
              <a:t>구현</a:t>
            </a:r>
            <a:r>
              <a:rPr lang="ko-KR" altLang="en-US" sz="1800" dirty="0">
                <a:latin typeface="+mn-ea"/>
              </a:rPr>
              <a:t>에 사용됨</a:t>
            </a:r>
            <a:endParaRPr lang="en-US" altLang="ko-KR" sz="1800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+mn-ea"/>
              </a:rPr>
              <a:t>상태 관리 라이브러리</a:t>
            </a:r>
            <a:r>
              <a:rPr lang="en-US" altLang="ko-KR" sz="1800" dirty="0">
                <a:latin typeface="+mn-ea"/>
              </a:rPr>
              <a:t>(</a:t>
            </a:r>
            <a:r>
              <a:rPr lang="en-US" altLang="ko-KR" sz="1800" dirty="0" err="1">
                <a:latin typeface="+mn-ea"/>
              </a:rPr>
              <a:t>Redux</a:t>
            </a:r>
            <a:r>
              <a:rPr lang="en-US" altLang="ko-KR" sz="1800" dirty="0">
                <a:latin typeface="+mn-ea"/>
              </a:rPr>
              <a:t>, Recoil)</a:t>
            </a:r>
            <a:r>
              <a:rPr lang="ko-KR" altLang="en-US" sz="1800" dirty="0">
                <a:latin typeface="+mn-ea"/>
              </a:rPr>
              <a:t>를 사용하여 대규모 웹 애플리케이션 구현에 활용될 수 있음</a:t>
            </a:r>
            <a:endParaRPr lang="en-US" altLang="ko-KR" sz="1800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rgbClr val="0000FF"/>
                </a:solidFill>
                <a:latin typeface="+mn-ea"/>
              </a:rPr>
              <a:t>React Native</a:t>
            </a:r>
            <a:r>
              <a:rPr lang="ko-KR" altLang="en-US" sz="1800" dirty="0">
                <a:latin typeface="+mn-ea"/>
              </a:rPr>
              <a:t>를 이용하여 </a:t>
            </a:r>
            <a:r>
              <a:rPr lang="en-US" altLang="ko-KR" sz="1800" dirty="0">
                <a:latin typeface="+mn-ea"/>
              </a:rPr>
              <a:t>iOS/Android </a:t>
            </a:r>
            <a:r>
              <a:rPr lang="ko-KR" altLang="en-US" sz="1800" dirty="0">
                <a:solidFill>
                  <a:srgbClr val="0000FF"/>
                </a:solidFill>
                <a:latin typeface="+mn-ea"/>
              </a:rPr>
              <a:t>모바일 앱</a:t>
            </a:r>
            <a:r>
              <a:rPr lang="ko-KR" altLang="en-US" sz="1800" dirty="0">
                <a:latin typeface="+mn-ea"/>
              </a:rPr>
              <a:t> 개발에 활용됨</a:t>
            </a:r>
            <a:endParaRPr lang="en-US" altLang="ko-KR" sz="1800" dirty="0">
              <a:latin typeface="+mn-ea"/>
            </a:endParaRPr>
          </a:p>
          <a:p>
            <a:pPr marL="228600" lvl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ko-KR" altLang="en-US" sz="1800" dirty="0"/>
              <a:t>대규모 애플리케이션 및 기업용 애플리케이션 개발에 적합하며</a:t>
            </a:r>
            <a:r>
              <a:rPr lang="en-US" altLang="ko-KR" sz="1800" dirty="0"/>
              <a:t>, </a:t>
            </a:r>
            <a:r>
              <a:rPr lang="ko-KR" altLang="en-US" sz="1800" dirty="0"/>
              <a:t>유연한 설계로 다양한 환경에서 활용할 수 있습니다</a:t>
            </a:r>
            <a:r>
              <a:rPr lang="en-US" altLang="ko-KR" sz="1800" dirty="0"/>
              <a:t>.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ko-KR" altLang="en-US" sz="1800" dirty="0"/>
              <a:t>정적 사이트 생성을 위해 </a:t>
            </a:r>
            <a:r>
              <a:rPr lang="en-US" altLang="ko-KR" sz="1800" dirty="0"/>
              <a:t>Gatsby, </a:t>
            </a:r>
            <a:r>
              <a:rPr lang="ko-KR" altLang="en-US" sz="1800" dirty="0"/>
              <a:t>서버 사이드 렌더링을 위해 </a:t>
            </a:r>
            <a:r>
              <a:rPr lang="en-US" altLang="ko-KR" sz="1800" dirty="0"/>
              <a:t>Next.js</a:t>
            </a:r>
            <a:r>
              <a:rPr lang="ko-KR" altLang="en-US" sz="1800" dirty="0"/>
              <a:t>와 같은 다양한 생태계가 존재합니다</a:t>
            </a:r>
            <a:endParaRPr lang="en-US" altLang="ko-KR" sz="1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ko-KR" altLang="en-US" sz="1800" dirty="0"/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2" name="TextBox 1"/>
          <p:cNvSpPr txBox="1"/>
          <p:nvPr/>
        </p:nvSpPr>
        <p:spPr>
          <a:xfrm>
            <a:off x="199669" y="144067"/>
            <a:ext cx="3320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ReactJS</a:t>
            </a:r>
            <a:r>
              <a:rPr lang="en-US" altLang="ko-KR" sz="2800" dirty="0"/>
              <a:t> </a:t>
            </a:r>
            <a:r>
              <a:rPr lang="ko-KR" altLang="en-US" sz="2800" dirty="0"/>
              <a:t>활용 분야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48070" y="5216321"/>
            <a:ext cx="8052046" cy="10592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전통적으로 웹 페이지는 모든 페이지마다 </a:t>
            </a:r>
            <a:r>
              <a:rPr lang="en-US" altLang="ko-KR" sz="1600" dirty="0">
                <a:solidFill>
                  <a:schemeClr val="tx1"/>
                </a:solidFill>
              </a:rPr>
              <a:t>HTML , CSS , JavaScript </a:t>
            </a:r>
            <a:r>
              <a:rPr lang="ko-KR" altLang="en-US" sz="1600" dirty="0">
                <a:solidFill>
                  <a:schemeClr val="tx1"/>
                </a:solidFill>
              </a:rPr>
              <a:t>파일을 각각 가지고 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SPA </a:t>
            </a:r>
            <a:r>
              <a:rPr lang="ko-KR" altLang="en-US" sz="1600" dirty="0">
                <a:solidFill>
                  <a:schemeClr val="tx1"/>
                </a:solidFill>
              </a:rPr>
              <a:t>는 웹 또는 앱 실행 시 </a:t>
            </a:r>
            <a:r>
              <a:rPr lang="en-US" altLang="ko-KR" sz="1600" dirty="0">
                <a:solidFill>
                  <a:schemeClr val="tx1"/>
                </a:solidFill>
              </a:rPr>
              <a:t>HTML , CSS , JavaScript </a:t>
            </a:r>
            <a:r>
              <a:rPr lang="ko-KR" altLang="en-US" sz="1600" dirty="0">
                <a:solidFill>
                  <a:schemeClr val="tx1"/>
                </a:solidFill>
              </a:rPr>
              <a:t>를 </a:t>
            </a:r>
            <a:r>
              <a:rPr lang="en-US" altLang="ko-KR" sz="1600" dirty="0">
                <a:solidFill>
                  <a:schemeClr val="tx1"/>
                </a:solidFill>
              </a:rPr>
              <a:t>'</a:t>
            </a:r>
            <a:r>
              <a:rPr lang="ko-KR" altLang="en-US" sz="1600" dirty="0">
                <a:solidFill>
                  <a:schemeClr val="tx1"/>
                </a:solidFill>
              </a:rPr>
              <a:t>최초 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번만 </a:t>
            </a:r>
            <a:r>
              <a:rPr lang="en-US" altLang="ko-KR" sz="1600" dirty="0">
                <a:solidFill>
                  <a:schemeClr val="tx1"/>
                </a:solidFill>
              </a:rPr>
              <a:t>load' </a:t>
            </a:r>
            <a:r>
              <a:rPr lang="ko-KR" altLang="en-US" sz="1600" dirty="0">
                <a:solidFill>
                  <a:schemeClr val="tx1"/>
                </a:solidFill>
              </a:rPr>
              <a:t>하고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이 후에는 </a:t>
            </a:r>
            <a:r>
              <a:rPr lang="en-US" altLang="ko-KR" sz="1600" dirty="0">
                <a:solidFill>
                  <a:schemeClr val="tx1"/>
                </a:solidFill>
              </a:rPr>
              <a:t>JavaScript </a:t>
            </a:r>
            <a:r>
              <a:rPr lang="ko-KR" altLang="en-US" sz="1600" dirty="0">
                <a:solidFill>
                  <a:schemeClr val="tx1"/>
                </a:solidFill>
              </a:rPr>
              <a:t>파일을 통해 </a:t>
            </a:r>
            <a:r>
              <a:rPr lang="en-US" altLang="ko-KR" sz="1600" dirty="0">
                <a:solidFill>
                  <a:schemeClr val="tx1"/>
                </a:solidFill>
              </a:rPr>
              <a:t>DOM </a:t>
            </a:r>
            <a:r>
              <a:rPr lang="ko-KR" altLang="en-US" sz="1600" dirty="0">
                <a:solidFill>
                  <a:schemeClr val="tx1"/>
                </a:solidFill>
              </a:rPr>
              <a:t>또는 필요한 </a:t>
            </a:r>
            <a:r>
              <a:rPr lang="en-US" altLang="ko-KR" sz="1600" dirty="0">
                <a:solidFill>
                  <a:schemeClr val="tx1"/>
                </a:solidFill>
              </a:rPr>
              <a:t>HTML </a:t>
            </a:r>
            <a:r>
              <a:rPr lang="ko-KR" altLang="en-US" sz="1600" dirty="0">
                <a:solidFill>
                  <a:schemeClr val="tx1"/>
                </a:solidFill>
              </a:rPr>
              <a:t>파일을 조작하는 방식으로 동작한다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25082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8547" y="832275"/>
            <a:ext cx="8424723" cy="205426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1800" dirty="0"/>
              <a:t> 함수형 </a:t>
            </a:r>
            <a:r>
              <a:rPr lang="en-US" altLang="ko-KR" sz="1800" dirty="0"/>
              <a:t> Component</a:t>
            </a:r>
            <a:r>
              <a:rPr lang="ko-KR" altLang="en-US" sz="1800" dirty="0"/>
              <a:t>의 상태 관리</a:t>
            </a:r>
            <a:endParaRPr lang="en-US" altLang="ko-KR" sz="1800" dirty="0"/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BB32E-A47E-4F61-96B2-7745C1DFAAF5}"/>
              </a:ext>
            </a:extLst>
          </p:cNvPr>
          <p:cNvSpPr txBox="1"/>
          <p:nvPr/>
        </p:nvSpPr>
        <p:spPr>
          <a:xfrm>
            <a:off x="137526" y="92214"/>
            <a:ext cx="6481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Component </a:t>
            </a:r>
            <a:r>
              <a:rPr lang="ko-KR" altLang="en-US" sz="2400" b="1" dirty="0" smtClean="0">
                <a:latin typeface="+mn-ea"/>
              </a:rPr>
              <a:t>상태 관리</a:t>
            </a:r>
            <a:r>
              <a:rPr lang="en-US" altLang="ko-KR" sz="2400" b="1" dirty="0" smtClean="0">
                <a:latin typeface="+mn-ea"/>
              </a:rPr>
              <a:t> 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7674" y="1306375"/>
            <a:ext cx="7423761" cy="4751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//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특정 값이 변경될 때 실행</a:t>
            </a:r>
            <a:endParaRPr lang="en-US" altLang="ko-KR" sz="1600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import React, {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useState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useEffect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} from "react";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function Timer()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[count,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setCount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] =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useState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(0);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600" dirty="0" err="1">
                <a:solidFill>
                  <a:srgbClr val="C00000"/>
                </a:solidFill>
                <a:latin typeface="+mn-ea"/>
              </a:rPr>
              <a:t>useEffect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(() =&gt; {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  console.log(`</a:t>
            </a:r>
            <a:r>
              <a:rPr lang="ko-KR" altLang="en-US" sz="1600" dirty="0">
                <a:solidFill>
                  <a:srgbClr val="C00000"/>
                </a:solidFill>
                <a:latin typeface="+mn-ea"/>
              </a:rPr>
              <a:t>카운트 변경됨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: ${count}`);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}, [count]);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count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가 변경될 때만 실행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endParaRPr lang="ko-KR" altLang="en-US" sz="16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return (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&lt;div&gt;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&lt;h1&gt;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카운트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: {count}&lt;/h1&gt;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&lt;button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onClick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={() =&gt;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setCount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(count + 1)}&gt;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증가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&lt;/button&gt;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&lt;/div&gt;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export default Timer;</a:t>
            </a:r>
          </a:p>
        </p:txBody>
      </p:sp>
    </p:spTree>
    <p:extLst>
      <p:ext uri="{BB962C8B-B14F-4D97-AF65-F5344CB8AC3E}">
        <p14:creationId xmlns:p14="http://schemas.microsoft.com/office/powerpoint/2010/main" val="10726505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8547" y="871021"/>
            <a:ext cx="8424723" cy="205426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1800" dirty="0"/>
              <a:t> 함수형</a:t>
            </a:r>
            <a:r>
              <a:rPr lang="en-US" altLang="ko-KR" sz="1800" dirty="0"/>
              <a:t> Component</a:t>
            </a:r>
            <a:r>
              <a:rPr lang="ko-KR" altLang="en-US" sz="1800" dirty="0"/>
              <a:t>의 상태 관리</a:t>
            </a:r>
            <a:endParaRPr lang="en-US" altLang="ko-KR" sz="1800" dirty="0"/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BB32E-A47E-4F61-96B2-7745C1DFAAF5}"/>
              </a:ext>
            </a:extLst>
          </p:cNvPr>
          <p:cNvSpPr txBox="1"/>
          <p:nvPr/>
        </p:nvSpPr>
        <p:spPr>
          <a:xfrm>
            <a:off x="208547" y="164102"/>
            <a:ext cx="6481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Component </a:t>
            </a:r>
            <a:r>
              <a:rPr lang="ko-KR" altLang="en-US" sz="2400" b="1" dirty="0" smtClean="0">
                <a:latin typeface="+mn-ea"/>
              </a:rPr>
              <a:t>상태 관리</a:t>
            </a:r>
            <a:r>
              <a:rPr lang="en-US" altLang="ko-KR" sz="2400" b="1" dirty="0" smtClean="0">
                <a:latin typeface="+mn-ea"/>
              </a:rPr>
              <a:t> 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7674" y="1306375"/>
            <a:ext cx="7423761" cy="53109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컴포넌트가 </a:t>
            </a:r>
            <a:r>
              <a:rPr lang="ko-KR" altLang="en-US" sz="1600" dirty="0" err="1">
                <a:solidFill>
                  <a:schemeClr val="accent6">
                    <a:lumMod val="75000"/>
                  </a:schemeClr>
                </a:solidFill>
              </a:rPr>
              <a:t>언마운트될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 때 정리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(clean-up)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import React, { </a:t>
            </a:r>
            <a:r>
              <a:rPr lang="en-US" altLang="ko-KR" sz="1600" dirty="0" err="1">
                <a:solidFill>
                  <a:schemeClr val="tx1"/>
                </a:solidFill>
              </a:rPr>
              <a:t>useState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useEffect</a:t>
            </a:r>
            <a:r>
              <a:rPr lang="en-US" altLang="ko-KR" sz="1600" dirty="0">
                <a:solidFill>
                  <a:schemeClr val="tx1"/>
                </a:solidFill>
              </a:rPr>
              <a:t> } from "react";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function </a:t>
            </a:r>
            <a:r>
              <a:rPr lang="en-US" altLang="ko-KR" sz="1600" dirty="0" err="1">
                <a:solidFill>
                  <a:schemeClr val="tx1"/>
                </a:solidFill>
              </a:rPr>
              <a:t>TimerComponent</a:t>
            </a:r>
            <a:r>
              <a:rPr lang="en-US" altLang="ko-KR" sz="16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</a:rPr>
              <a:t> [count, </a:t>
            </a:r>
            <a:r>
              <a:rPr lang="en-US" altLang="ko-KR" sz="1600" dirty="0" err="1">
                <a:solidFill>
                  <a:schemeClr val="tx1"/>
                </a:solidFill>
              </a:rPr>
              <a:t>setCount</a:t>
            </a:r>
            <a:r>
              <a:rPr lang="en-US" altLang="ko-KR" sz="1600" dirty="0">
                <a:solidFill>
                  <a:schemeClr val="tx1"/>
                </a:solidFill>
              </a:rPr>
              <a:t>] = </a:t>
            </a:r>
            <a:r>
              <a:rPr lang="en-US" altLang="ko-KR" sz="1600" dirty="0" err="1">
                <a:solidFill>
                  <a:schemeClr val="tx1"/>
                </a:solidFill>
              </a:rPr>
              <a:t>useState</a:t>
            </a:r>
            <a:r>
              <a:rPr lang="en-US" altLang="ko-KR" sz="1600" dirty="0">
                <a:solidFill>
                  <a:schemeClr val="tx1"/>
                </a:solidFill>
              </a:rPr>
              <a:t>(0);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useEffect</a:t>
            </a:r>
            <a:r>
              <a:rPr lang="en-US" altLang="ko-KR" sz="1600" dirty="0">
                <a:solidFill>
                  <a:schemeClr val="tx1"/>
                </a:solidFill>
              </a:rPr>
              <a:t>(() =&gt;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</a:rPr>
              <a:t> interval = </a:t>
            </a:r>
            <a:r>
              <a:rPr lang="en-US" altLang="ko-KR" sz="1600" dirty="0" err="1">
                <a:solidFill>
                  <a:schemeClr val="tx1"/>
                </a:solidFill>
              </a:rPr>
              <a:t>setInterval</a:t>
            </a:r>
            <a:r>
              <a:rPr lang="en-US" altLang="ko-KR" sz="1600" dirty="0">
                <a:solidFill>
                  <a:schemeClr val="tx1"/>
                </a:solidFill>
              </a:rPr>
              <a:t>(() =&gt;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</a:rPr>
              <a:t>setCount</a:t>
            </a:r>
            <a:r>
              <a:rPr lang="en-US" altLang="ko-KR" sz="1600" dirty="0">
                <a:solidFill>
                  <a:schemeClr val="tx1"/>
                </a:solidFill>
              </a:rPr>
              <a:t>((</a:t>
            </a:r>
            <a:r>
              <a:rPr lang="en-US" altLang="ko-KR" sz="1600" dirty="0" err="1">
                <a:solidFill>
                  <a:schemeClr val="tx1"/>
                </a:solidFill>
              </a:rPr>
              <a:t>prevCount</a:t>
            </a:r>
            <a:r>
              <a:rPr lang="en-US" altLang="ko-KR" sz="1600" dirty="0">
                <a:solidFill>
                  <a:schemeClr val="tx1"/>
                </a:solidFill>
              </a:rPr>
              <a:t>) =&gt; </a:t>
            </a:r>
            <a:r>
              <a:rPr lang="en-US" altLang="ko-KR" sz="1600" dirty="0" err="1">
                <a:solidFill>
                  <a:schemeClr val="tx1"/>
                </a:solidFill>
              </a:rPr>
              <a:t>prevCount</a:t>
            </a:r>
            <a:r>
              <a:rPr lang="en-US" altLang="ko-KR" sz="1600" dirty="0">
                <a:solidFill>
                  <a:schemeClr val="tx1"/>
                </a:solidFill>
              </a:rPr>
              <a:t> + 1);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}, 1000);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>
                <a:solidFill>
                  <a:srgbClr val="C00000"/>
                </a:solidFill>
              </a:rPr>
              <a:t>return () =&gt; {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  console.log("</a:t>
            </a:r>
            <a:r>
              <a:rPr lang="ko-KR" altLang="en-US" sz="1600" dirty="0">
                <a:solidFill>
                  <a:srgbClr val="C00000"/>
                </a:solidFill>
              </a:rPr>
              <a:t>타이머 정리됨</a:t>
            </a:r>
            <a:r>
              <a:rPr lang="en-US" altLang="ko-KR" sz="1600" dirty="0">
                <a:solidFill>
                  <a:srgbClr val="C00000"/>
                </a:solidFill>
              </a:rPr>
              <a:t>!");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  </a:t>
            </a:r>
            <a:r>
              <a:rPr lang="en-US" altLang="ko-KR" sz="1600" dirty="0" err="1">
                <a:solidFill>
                  <a:srgbClr val="C00000"/>
                </a:solidFill>
              </a:rPr>
              <a:t>clearInterval</a:t>
            </a:r>
            <a:r>
              <a:rPr lang="en-US" altLang="ko-KR" sz="1600" dirty="0">
                <a:solidFill>
                  <a:srgbClr val="C00000"/>
                </a:solidFill>
              </a:rPr>
              <a:t>(interval);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};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}, []);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// </a:t>
            </a:r>
            <a:r>
              <a:rPr lang="ko-KR" altLang="en-US" sz="1600" dirty="0">
                <a:solidFill>
                  <a:schemeClr val="tx1"/>
                </a:solidFill>
              </a:rPr>
              <a:t>최초 실행 후 </a:t>
            </a:r>
            <a:r>
              <a:rPr lang="ko-KR" altLang="en-US" sz="1600" dirty="0" err="1">
                <a:solidFill>
                  <a:schemeClr val="tx1"/>
                </a:solidFill>
              </a:rPr>
              <a:t>언마운트</a:t>
            </a:r>
            <a:r>
              <a:rPr lang="ko-KR" altLang="en-US" sz="1600" dirty="0">
                <a:solidFill>
                  <a:schemeClr val="tx1"/>
                </a:solidFill>
              </a:rPr>
              <a:t> 시 정리</a:t>
            </a:r>
          </a:p>
          <a:p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>
                <a:solidFill>
                  <a:schemeClr val="tx1"/>
                </a:solidFill>
              </a:rPr>
              <a:t>return &lt;h1&gt;</a:t>
            </a:r>
            <a:r>
              <a:rPr lang="ko-KR" altLang="en-US" sz="1600" dirty="0">
                <a:solidFill>
                  <a:schemeClr val="tx1"/>
                </a:solidFill>
              </a:rPr>
              <a:t>타이머</a:t>
            </a:r>
            <a:r>
              <a:rPr lang="en-US" altLang="ko-KR" sz="1600" dirty="0">
                <a:solidFill>
                  <a:schemeClr val="tx1"/>
                </a:solidFill>
              </a:rPr>
              <a:t>: {count}</a:t>
            </a:r>
            <a:r>
              <a:rPr lang="ko-KR" altLang="en-US" sz="1600" dirty="0">
                <a:solidFill>
                  <a:schemeClr val="tx1"/>
                </a:solidFill>
              </a:rPr>
              <a:t>초</a:t>
            </a:r>
            <a:r>
              <a:rPr lang="en-US" altLang="ko-KR" sz="1600" dirty="0">
                <a:solidFill>
                  <a:schemeClr val="tx1"/>
                </a:solidFill>
              </a:rPr>
              <a:t>&lt;/h1&gt;;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export default </a:t>
            </a:r>
            <a:r>
              <a:rPr lang="en-US" altLang="ko-KR" sz="1600" dirty="0" err="1">
                <a:solidFill>
                  <a:schemeClr val="tx1"/>
                </a:solidFill>
              </a:rPr>
              <a:t>TimerComponent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900165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8547" y="832275"/>
            <a:ext cx="8424723" cy="397914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1800" dirty="0"/>
              <a:t> </a:t>
            </a:r>
            <a:r>
              <a:rPr lang="ko-KR" altLang="en-US" sz="1800" dirty="0" err="1"/>
              <a:t>클래스형</a:t>
            </a:r>
            <a:r>
              <a:rPr lang="en-US" altLang="ko-KR" sz="1800" dirty="0"/>
              <a:t> Component</a:t>
            </a:r>
            <a:r>
              <a:rPr lang="ko-KR" altLang="en-US" sz="1800" dirty="0"/>
              <a:t>의 상태 관리</a:t>
            </a:r>
            <a:endParaRPr lang="en-US" altLang="ko-KR" sz="1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클래스 </a:t>
            </a:r>
            <a:r>
              <a:rPr lang="en-US" altLang="ko-KR" sz="1800" dirty="0" smtClean="0"/>
              <a:t>Component</a:t>
            </a:r>
            <a:r>
              <a:rPr lang="ko-KR" altLang="en-US" sz="1800" dirty="0" smtClean="0"/>
              <a:t>는 </a:t>
            </a:r>
            <a:r>
              <a:rPr lang="ko-KR" altLang="en-US" sz="1800" dirty="0"/>
              <a:t>내부적인 상태 데이터를 </a:t>
            </a:r>
            <a:r>
              <a:rPr lang="en-US" altLang="ko-KR" sz="1800" dirty="0" err="1"/>
              <a:t>this.state</a:t>
            </a:r>
            <a:r>
              <a:rPr lang="ko-KR" altLang="en-US" sz="1800" dirty="0"/>
              <a:t>로 </a:t>
            </a:r>
            <a:r>
              <a:rPr lang="ko-KR" altLang="en-US" sz="1800" dirty="0" smtClean="0"/>
              <a:t>접근할 수 있고 상태 </a:t>
            </a:r>
            <a:r>
              <a:rPr lang="ko-KR" altLang="en-US" sz="1800" dirty="0"/>
              <a:t>데이터가 바뀌면 </a:t>
            </a:r>
            <a:r>
              <a:rPr lang="en-US" altLang="ko-KR" sz="1800" dirty="0"/>
              <a:t>render()</a:t>
            </a:r>
            <a:r>
              <a:rPr lang="ko-KR" altLang="en-US" sz="1800" dirty="0"/>
              <a:t>가 다시 호출되어 </a:t>
            </a:r>
            <a:r>
              <a:rPr lang="ko-KR" altLang="en-US" sz="1800" dirty="0" err="1" smtClean="0"/>
              <a:t>리렌더링됩니다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6" name="직사각형 5"/>
          <p:cNvSpPr/>
          <p:nvPr/>
        </p:nvSpPr>
        <p:spPr>
          <a:xfrm>
            <a:off x="789709" y="2072256"/>
            <a:ext cx="7695613" cy="35148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class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Timer extends </a:t>
            </a:r>
            <a:r>
              <a:rPr lang="en-US" altLang="ko-KR" sz="1600" dirty="0" err="1">
                <a:solidFill>
                  <a:srgbClr val="C00000"/>
                </a:solidFill>
                <a:latin typeface="+mn-ea"/>
              </a:rPr>
              <a:t>React.Component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constructor(props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super(props);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600" dirty="0" err="1" smtClean="0">
                <a:solidFill>
                  <a:srgbClr val="C00000"/>
                </a:solidFill>
                <a:latin typeface="+mn-ea"/>
              </a:rPr>
              <a:t>this.state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= { seconds: 0 };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}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tick()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 err="1" smtClean="0">
                <a:solidFill>
                  <a:srgbClr val="C00000"/>
                </a:solidFill>
                <a:latin typeface="+mn-ea"/>
              </a:rPr>
              <a:t>this.setState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(state 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=&gt; ({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    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    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seconds: </a:t>
            </a:r>
            <a:r>
              <a:rPr lang="en-US" altLang="ko-KR" sz="1600" dirty="0" err="1">
                <a:solidFill>
                  <a:srgbClr val="C00000"/>
                </a:solidFill>
                <a:latin typeface="+mn-ea"/>
              </a:rPr>
              <a:t>state.seconds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 + 1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    }));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}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BB32E-A47E-4F61-96B2-7745C1DFAAF5}"/>
              </a:ext>
            </a:extLst>
          </p:cNvPr>
          <p:cNvSpPr txBox="1"/>
          <p:nvPr/>
        </p:nvSpPr>
        <p:spPr>
          <a:xfrm>
            <a:off x="208547" y="114135"/>
            <a:ext cx="6481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React Component </a:t>
            </a:r>
            <a:r>
              <a:rPr lang="ko-KR" altLang="en-US" sz="2400" b="1" dirty="0" err="1">
                <a:latin typeface="+mn-ea"/>
              </a:rPr>
              <a:t>상태관리</a:t>
            </a:r>
            <a:r>
              <a:rPr lang="en-US" altLang="ko-KR" sz="2400" b="1" dirty="0">
                <a:latin typeface="+mn-ea"/>
              </a:rPr>
              <a:t> 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0216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6" name="직사각형 5"/>
          <p:cNvSpPr/>
          <p:nvPr/>
        </p:nvSpPr>
        <p:spPr>
          <a:xfrm>
            <a:off x="649974" y="1393125"/>
            <a:ext cx="7282941" cy="44482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en-US" altLang="ko-KR" sz="1600" dirty="0" err="1">
                <a:solidFill>
                  <a:schemeClr val="tx1"/>
                </a:solidFill>
              </a:rPr>
              <a:t>componentDidMount</a:t>
            </a:r>
            <a:r>
              <a:rPr lang="en-US" altLang="ko-KR" sz="16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this.interval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setInterval</a:t>
            </a:r>
            <a:r>
              <a:rPr lang="en-US" altLang="ko-KR" sz="1600" dirty="0">
                <a:solidFill>
                  <a:schemeClr val="tx1"/>
                </a:solidFill>
              </a:rPr>
              <a:t>(() =&gt; </a:t>
            </a:r>
            <a:r>
              <a:rPr lang="en-US" altLang="ko-KR" sz="1600" dirty="0" err="1">
                <a:solidFill>
                  <a:schemeClr val="tx1"/>
                </a:solidFill>
              </a:rPr>
              <a:t>this.tick</a:t>
            </a:r>
            <a:r>
              <a:rPr lang="en-US" altLang="ko-KR" sz="1600" dirty="0">
                <a:solidFill>
                  <a:schemeClr val="tx1"/>
                </a:solidFill>
              </a:rPr>
              <a:t>(), 1000);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}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componentWillUnmount</a:t>
            </a:r>
            <a:r>
              <a:rPr lang="en-US" altLang="ko-KR" sz="16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clearInterval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this.interval</a:t>
            </a:r>
            <a:r>
              <a:rPr lang="en-US" altLang="ko-KR" sz="1600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}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render()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return (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&lt;div&gt;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Seconds: </a:t>
            </a:r>
            <a:r>
              <a:rPr lang="en-US" altLang="ko-KR" sz="1600" dirty="0">
                <a:solidFill>
                  <a:srgbClr val="C00000"/>
                </a:solidFill>
              </a:rPr>
              <a:t>{</a:t>
            </a:r>
            <a:r>
              <a:rPr lang="en-US" altLang="ko-KR" sz="1600" dirty="0" err="1">
                <a:solidFill>
                  <a:srgbClr val="C00000"/>
                </a:solidFill>
              </a:rPr>
              <a:t>this.state.seconds</a:t>
            </a:r>
            <a:r>
              <a:rPr lang="en-US" altLang="ko-KR" sz="1600" dirty="0">
                <a:solidFill>
                  <a:srgbClr val="C00000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&lt;/div&gt;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root.render</a:t>
            </a:r>
            <a:r>
              <a:rPr lang="en-US" altLang="ko-KR" sz="1600" dirty="0">
                <a:solidFill>
                  <a:schemeClr val="tx1"/>
                </a:solidFill>
              </a:rPr>
              <a:t>(&lt;Timer /&gt;);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5F0939-C8F3-468C-95E6-E89416669577}"/>
              </a:ext>
            </a:extLst>
          </p:cNvPr>
          <p:cNvSpPr txBox="1"/>
          <p:nvPr/>
        </p:nvSpPr>
        <p:spPr>
          <a:xfrm>
            <a:off x="208547" y="124129"/>
            <a:ext cx="6541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React Component </a:t>
            </a:r>
            <a:r>
              <a:rPr lang="ko-KR" altLang="en-US" sz="2400" b="1" dirty="0"/>
              <a:t>상태 관리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B7E5EF8-4A52-480A-9178-24CF2E551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547" y="832275"/>
            <a:ext cx="8424723" cy="397914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1800" dirty="0"/>
              <a:t> </a:t>
            </a:r>
            <a:r>
              <a:rPr lang="ko-KR" altLang="en-US" sz="1800" dirty="0" err="1"/>
              <a:t>클래스형</a:t>
            </a:r>
            <a:r>
              <a:rPr lang="ko-KR" altLang="en-US" sz="1800" dirty="0"/>
              <a:t> </a:t>
            </a:r>
            <a:r>
              <a:rPr lang="en-US" altLang="ko-KR" sz="1800" dirty="0"/>
              <a:t> Component</a:t>
            </a:r>
            <a:r>
              <a:rPr lang="ko-KR" altLang="en-US" sz="1800" dirty="0"/>
              <a:t>의 상태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297693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8988" y="881149"/>
            <a:ext cx="8362774" cy="5486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1800" b="1" dirty="0"/>
              <a:t>로컬 상태 관리 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useState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useReducer</a:t>
            </a:r>
            <a:r>
              <a:rPr lang="en-US" altLang="ko-KR" sz="1800" dirty="0"/>
              <a:t> </a:t>
            </a:r>
            <a:r>
              <a:rPr lang="ko-KR" altLang="en-US" sz="1800" dirty="0"/>
              <a:t>같은 내장된 </a:t>
            </a:r>
            <a:r>
              <a:rPr lang="en-US" altLang="ko-KR" sz="1800" dirty="0"/>
              <a:t>Hooks</a:t>
            </a:r>
            <a:r>
              <a:rPr lang="ko-KR" altLang="en-US" sz="1800" dirty="0"/>
              <a:t>를 사용 </a:t>
            </a:r>
            <a:r>
              <a:rPr lang="en-US" altLang="ko-KR" sz="1800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b="1" dirty="0"/>
              <a:t>전역 상태 관리 </a:t>
            </a:r>
            <a:r>
              <a:rPr lang="en-US" altLang="ko-KR" sz="1800" dirty="0"/>
              <a:t>: </a:t>
            </a:r>
            <a:r>
              <a:rPr lang="ko-KR" altLang="en-US" sz="1800" dirty="0"/>
              <a:t> </a:t>
            </a:r>
            <a:r>
              <a:rPr lang="en-US" altLang="ko-KR" sz="1800" dirty="0"/>
              <a:t>Context API</a:t>
            </a:r>
            <a:r>
              <a:rPr lang="ko-KR" altLang="en-US" sz="1800" dirty="0"/>
              <a:t>를 사용하거나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Redux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MobX</a:t>
            </a:r>
            <a:r>
              <a:rPr lang="en-US" altLang="ko-KR" sz="1800" dirty="0"/>
              <a:t>, Recoil </a:t>
            </a:r>
            <a:r>
              <a:rPr lang="ko-KR" altLang="en-US" sz="1800" dirty="0"/>
              <a:t>같은 외부 라이브러리를 사용 </a:t>
            </a:r>
            <a:r>
              <a:rPr lang="en-US" altLang="ko-KR" sz="1800" dirty="0"/>
              <a:t>  </a:t>
            </a:r>
            <a:endParaRPr lang="ko-KR" altLang="en-US" sz="1800" dirty="0"/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547" y="72014"/>
            <a:ext cx="1121569" cy="5143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44236" y="2132000"/>
            <a:ext cx="7897091" cy="40090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US" altLang="ko-KR" sz="1600" dirty="0" err="1">
                <a:solidFill>
                  <a:schemeClr val="accent6">
                    <a:lumMod val="75000"/>
                  </a:schemeClr>
                </a:solidFill>
              </a:rPr>
              <a:t>useState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는 컴포넌트 내부에서 상태를 관리할 때 사용 </a:t>
            </a:r>
            <a:endParaRPr lang="en-US" altLang="ko-KR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import { </a:t>
            </a:r>
            <a:r>
              <a:rPr lang="en-US" altLang="ko-KR" sz="1600" dirty="0" err="1">
                <a:solidFill>
                  <a:schemeClr val="tx1"/>
                </a:solidFill>
              </a:rPr>
              <a:t>useState</a:t>
            </a:r>
            <a:r>
              <a:rPr lang="en-US" altLang="ko-KR" sz="1600" dirty="0">
                <a:solidFill>
                  <a:schemeClr val="tx1"/>
                </a:solidFill>
              </a:rPr>
              <a:t> } from "react";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function Counter()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rgbClr val="C00000"/>
                </a:solidFill>
              </a:rPr>
              <a:t>const</a:t>
            </a:r>
            <a:r>
              <a:rPr lang="en-US" altLang="ko-KR" sz="1600" dirty="0">
                <a:solidFill>
                  <a:srgbClr val="C00000"/>
                </a:solidFill>
              </a:rPr>
              <a:t> [count, </a:t>
            </a:r>
            <a:r>
              <a:rPr lang="en-US" altLang="ko-KR" sz="1600" dirty="0" err="1">
                <a:solidFill>
                  <a:srgbClr val="C00000"/>
                </a:solidFill>
              </a:rPr>
              <a:t>setCount</a:t>
            </a:r>
            <a:r>
              <a:rPr lang="en-US" altLang="ko-KR" sz="1600" dirty="0">
                <a:solidFill>
                  <a:srgbClr val="C00000"/>
                </a:solidFill>
              </a:rPr>
              <a:t>] = </a:t>
            </a:r>
            <a:r>
              <a:rPr lang="en-US" altLang="ko-KR" sz="1600" dirty="0" err="1">
                <a:solidFill>
                  <a:srgbClr val="C00000"/>
                </a:solidFill>
              </a:rPr>
              <a:t>useState</a:t>
            </a:r>
            <a:r>
              <a:rPr lang="en-US" altLang="ko-KR" sz="1600" dirty="0">
                <a:solidFill>
                  <a:srgbClr val="C00000"/>
                </a:solidFill>
              </a:rPr>
              <a:t>(0);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return (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&lt;div&gt;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&lt;p&gt;</a:t>
            </a:r>
            <a:r>
              <a:rPr lang="ko-KR" altLang="en-US" sz="1600" dirty="0">
                <a:solidFill>
                  <a:schemeClr val="tx1"/>
                </a:solidFill>
              </a:rPr>
              <a:t>현재 카운트</a:t>
            </a:r>
            <a:r>
              <a:rPr lang="en-US" altLang="ko-KR" sz="1600" dirty="0">
                <a:solidFill>
                  <a:schemeClr val="tx1"/>
                </a:solidFill>
              </a:rPr>
              <a:t>: {count}&lt;/p&gt;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&lt;button </a:t>
            </a:r>
            <a:r>
              <a:rPr lang="en-US" altLang="ko-KR" sz="1600" dirty="0" err="1">
                <a:solidFill>
                  <a:schemeClr val="tx1"/>
                </a:solidFill>
              </a:rPr>
              <a:t>onClick</a:t>
            </a:r>
            <a:r>
              <a:rPr lang="en-US" altLang="ko-KR" sz="1600" dirty="0">
                <a:solidFill>
                  <a:schemeClr val="tx1"/>
                </a:solidFill>
              </a:rPr>
              <a:t>={() =&gt; </a:t>
            </a:r>
            <a:r>
              <a:rPr lang="en-US" altLang="ko-KR" sz="1600" dirty="0" err="1">
                <a:solidFill>
                  <a:schemeClr val="tx1"/>
                </a:solidFill>
              </a:rPr>
              <a:t>setCount</a:t>
            </a:r>
            <a:r>
              <a:rPr lang="en-US" altLang="ko-KR" sz="1600" dirty="0">
                <a:solidFill>
                  <a:schemeClr val="tx1"/>
                </a:solidFill>
              </a:rPr>
              <a:t>(count + 1)}&gt;</a:t>
            </a:r>
            <a:r>
              <a:rPr lang="ko-KR" altLang="en-US" sz="1600" dirty="0">
                <a:solidFill>
                  <a:schemeClr val="tx1"/>
                </a:solidFill>
              </a:rPr>
              <a:t>증가</a:t>
            </a:r>
            <a:r>
              <a:rPr lang="en-US" altLang="ko-KR" sz="1600" dirty="0">
                <a:solidFill>
                  <a:schemeClr val="tx1"/>
                </a:solidFill>
              </a:rPr>
              <a:t>&lt;/button&gt;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&lt;button </a:t>
            </a:r>
            <a:r>
              <a:rPr lang="en-US" altLang="ko-KR" sz="1600" dirty="0" err="1">
                <a:solidFill>
                  <a:schemeClr val="tx1"/>
                </a:solidFill>
              </a:rPr>
              <a:t>onClick</a:t>
            </a:r>
            <a:r>
              <a:rPr lang="en-US" altLang="ko-KR" sz="1600" dirty="0">
                <a:solidFill>
                  <a:schemeClr val="tx1"/>
                </a:solidFill>
              </a:rPr>
              <a:t>={() =&gt; </a:t>
            </a:r>
            <a:r>
              <a:rPr lang="en-US" altLang="ko-KR" sz="1600" dirty="0" err="1">
                <a:solidFill>
                  <a:schemeClr val="tx1"/>
                </a:solidFill>
              </a:rPr>
              <a:t>setCount</a:t>
            </a:r>
            <a:r>
              <a:rPr lang="en-US" altLang="ko-KR" sz="1600" dirty="0">
                <a:solidFill>
                  <a:schemeClr val="tx1"/>
                </a:solidFill>
              </a:rPr>
              <a:t>(count - 1)}&gt;</a:t>
            </a:r>
            <a:r>
              <a:rPr lang="ko-KR" altLang="en-US" sz="1600" dirty="0">
                <a:solidFill>
                  <a:schemeClr val="tx1"/>
                </a:solidFill>
              </a:rPr>
              <a:t>감소</a:t>
            </a:r>
            <a:r>
              <a:rPr lang="en-US" altLang="ko-KR" sz="1600" dirty="0">
                <a:solidFill>
                  <a:schemeClr val="tx1"/>
                </a:solidFill>
              </a:rPr>
              <a:t>&lt;/button&gt;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&lt;/div&gt;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export default Counter;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5797B-A27C-4DD9-9DA0-9849829AA955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Component </a:t>
            </a:r>
            <a:r>
              <a:rPr lang="ko-KR" altLang="en-US" sz="2400" b="1" dirty="0"/>
              <a:t>상태 관리</a:t>
            </a:r>
          </a:p>
        </p:txBody>
      </p:sp>
    </p:spTree>
    <p:extLst>
      <p:ext uri="{BB962C8B-B14F-4D97-AF65-F5344CB8AC3E}">
        <p14:creationId xmlns:p14="http://schemas.microsoft.com/office/powerpoint/2010/main" val="21062568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6" name="직사각형 5"/>
          <p:cNvSpPr/>
          <p:nvPr/>
        </p:nvSpPr>
        <p:spPr>
          <a:xfrm>
            <a:off x="399719" y="862445"/>
            <a:ext cx="8064933" cy="5923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US" altLang="ko-KR" sz="1600" dirty="0" err="1">
                <a:solidFill>
                  <a:schemeClr val="accent6">
                    <a:lumMod val="75000"/>
                  </a:schemeClr>
                </a:solidFill>
              </a:rPr>
              <a:t>useReducer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는 복잡한 상태 관리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여러 개의 상태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상태 변경 </a:t>
            </a:r>
            <a:r>
              <a:rPr lang="ko-KR" altLang="en-US" sz="1600" dirty="0" err="1">
                <a:solidFill>
                  <a:schemeClr val="accent6">
                    <a:lumMod val="75000"/>
                  </a:schemeClr>
                </a:solidFill>
              </a:rPr>
              <a:t>로직이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 복잡한 경우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에 사용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import { </a:t>
            </a:r>
            <a:r>
              <a:rPr lang="en-US" altLang="ko-KR" sz="1600" dirty="0" err="1">
                <a:solidFill>
                  <a:srgbClr val="C00000"/>
                </a:solidFill>
              </a:rPr>
              <a:t>useReducer</a:t>
            </a:r>
            <a:r>
              <a:rPr lang="en-US" altLang="ko-KR" sz="1600" dirty="0">
                <a:solidFill>
                  <a:srgbClr val="C00000"/>
                </a:solidFill>
              </a:rPr>
              <a:t> } from "react";</a:t>
            </a:r>
          </a:p>
          <a:p>
            <a:r>
              <a:rPr lang="en-US" altLang="ko-KR" sz="1600" dirty="0" err="1">
                <a:solidFill>
                  <a:srgbClr val="C00000"/>
                </a:solidFill>
              </a:rPr>
              <a:t>const</a:t>
            </a: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 err="1">
                <a:solidFill>
                  <a:srgbClr val="C00000"/>
                </a:solidFill>
              </a:rPr>
              <a:t>initialState</a:t>
            </a:r>
            <a:r>
              <a:rPr lang="en-US" altLang="ko-KR" sz="1600" dirty="0">
                <a:solidFill>
                  <a:srgbClr val="C00000"/>
                </a:solidFill>
              </a:rPr>
              <a:t> = { count: 0 };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function reducer(state, action)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switch (</a:t>
            </a:r>
            <a:r>
              <a:rPr lang="en-US" altLang="ko-KR" sz="1600" dirty="0" err="1">
                <a:solidFill>
                  <a:schemeClr val="tx1"/>
                </a:solidFill>
              </a:rPr>
              <a:t>action.type</a:t>
            </a:r>
            <a:r>
              <a:rPr lang="en-US" altLang="ko-KR" sz="16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case "increment":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return { count: </a:t>
            </a:r>
            <a:r>
              <a:rPr lang="en-US" altLang="ko-KR" sz="1600" dirty="0" err="1">
                <a:solidFill>
                  <a:schemeClr val="tx1"/>
                </a:solidFill>
              </a:rPr>
              <a:t>state.count</a:t>
            </a:r>
            <a:r>
              <a:rPr lang="en-US" altLang="ko-KR" sz="1600" dirty="0">
                <a:solidFill>
                  <a:schemeClr val="tx1"/>
                </a:solidFill>
              </a:rPr>
              <a:t> + 1 };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case "decrement":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return { count: </a:t>
            </a:r>
            <a:r>
              <a:rPr lang="en-US" altLang="ko-KR" sz="1600" dirty="0" err="1">
                <a:solidFill>
                  <a:schemeClr val="tx1"/>
                </a:solidFill>
              </a:rPr>
              <a:t>state.count</a:t>
            </a:r>
            <a:r>
              <a:rPr lang="en-US" altLang="ko-KR" sz="1600" dirty="0">
                <a:solidFill>
                  <a:schemeClr val="tx1"/>
                </a:solidFill>
              </a:rPr>
              <a:t> - 1 };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default: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return state;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function Counter()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rgbClr val="C00000"/>
                </a:solidFill>
              </a:rPr>
              <a:t>const</a:t>
            </a:r>
            <a:r>
              <a:rPr lang="en-US" altLang="ko-KR" sz="1600" dirty="0">
                <a:solidFill>
                  <a:srgbClr val="C00000"/>
                </a:solidFill>
              </a:rPr>
              <a:t> [state, dispatch] = </a:t>
            </a:r>
            <a:r>
              <a:rPr lang="en-US" altLang="ko-KR" sz="1600" dirty="0" err="1">
                <a:solidFill>
                  <a:srgbClr val="C00000"/>
                </a:solidFill>
              </a:rPr>
              <a:t>useReducer</a:t>
            </a:r>
            <a:r>
              <a:rPr lang="en-US" altLang="ko-KR" sz="1600" dirty="0">
                <a:solidFill>
                  <a:srgbClr val="C00000"/>
                </a:solidFill>
              </a:rPr>
              <a:t>(reducer, </a:t>
            </a:r>
            <a:r>
              <a:rPr lang="en-US" altLang="ko-KR" sz="1600" dirty="0" err="1">
                <a:solidFill>
                  <a:srgbClr val="C00000"/>
                </a:solidFill>
              </a:rPr>
              <a:t>initialState</a:t>
            </a:r>
            <a:r>
              <a:rPr lang="en-US" altLang="ko-KR" sz="1600" dirty="0">
                <a:solidFill>
                  <a:srgbClr val="C00000"/>
                </a:solidFill>
              </a:rPr>
              <a:t>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return (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&lt;div&gt;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&lt;p&gt;</a:t>
            </a:r>
            <a:r>
              <a:rPr lang="ko-KR" altLang="en-US" sz="1600" dirty="0">
                <a:solidFill>
                  <a:schemeClr val="tx1"/>
                </a:solidFill>
              </a:rPr>
              <a:t>현재 카운트</a:t>
            </a:r>
            <a:r>
              <a:rPr lang="en-US" altLang="ko-KR" sz="1600" dirty="0">
                <a:solidFill>
                  <a:schemeClr val="tx1"/>
                </a:solidFill>
              </a:rPr>
              <a:t>: {</a:t>
            </a:r>
            <a:r>
              <a:rPr lang="en-US" altLang="ko-KR" sz="1600" dirty="0" err="1">
                <a:solidFill>
                  <a:schemeClr val="tx1"/>
                </a:solidFill>
              </a:rPr>
              <a:t>state.count</a:t>
            </a:r>
            <a:r>
              <a:rPr lang="en-US" altLang="ko-KR" sz="1600" dirty="0">
                <a:solidFill>
                  <a:schemeClr val="tx1"/>
                </a:solidFill>
              </a:rPr>
              <a:t>}&lt;/p&gt;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&lt;button </a:t>
            </a:r>
            <a:r>
              <a:rPr lang="en-US" altLang="ko-KR" sz="1600" dirty="0" err="1">
                <a:solidFill>
                  <a:schemeClr val="tx1"/>
                </a:solidFill>
              </a:rPr>
              <a:t>onClick</a:t>
            </a:r>
            <a:r>
              <a:rPr lang="en-US" altLang="ko-KR" sz="1600" dirty="0">
                <a:solidFill>
                  <a:schemeClr val="tx1"/>
                </a:solidFill>
              </a:rPr>
              <a:t>={() =&gt; dispatch({ type: "increment" })}&gt;</a:t>
            </a:r>
            <a:r>
              <a:rPr lang="ko-KR" altLang="en-US" sz="1600" dirty="0">
                <a:solidFill>
                  <a:schemeClr val="tx1"/>
                </a:solidFill>
              </a:rPr>
              <a:t>증가</a:t>
            </a:r>
            <a:r>
              <a:rPr lang="en-US" altLang="ko-KR" sz="1600" dirty="0">
                <a:solidFill>
                  <a:schemeClr val="tx1"/>
                </a:solidFill>
              </a:rPr>
              <a:t>&lt;/button&gt;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&lt;button </a:t>
            </a:r>
            <a:r>
              <a:rPr lang="en-US" altLang="ko-KR" sz="1600" dirty="0" err="1">
                <a:solidFill>
                  <a:schemeClr val="tx1"/>
                </a:solidFill>
              </a:rPr>
              <a:t>onClick</a:t>
            </a:r>
            <a:r>
              <a:rPr lang="en-US" altLang="ko-KR" sz="1600" dirty="0">
                <a:solidFill>
                  <a:schemeClr val="tx1"/>
                </a:solidFill>
              </a:rPr>
              <a:t>={() =&gt; dispatch({ type: "decrement" })}&gt;</a:t>
            </a:r>
            <a:r>
              <a:rPr lang="ko-KR" altLang="en-US" sz="1600" dirty="0">
                <a:solidFill>
                  <a:schemeClr val="tx1"/>
                </a:solidFill>
              </a:rPr>
              <a:t>감소</a:t>
            </a:r>
            <a:r>
              <a:rPr lang="en-US" altLang="ko-KR" sz="1600" dirty="0">
                <a:solidFill>
                  <a:schemeClr val="tx1"/>
                </a:solidFill>
              </a:rPr>
              <a:t>&lt;/button&gt;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&lt;/div&gt;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export default Counter;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424701-ED0D-4DB4-9D8A-278B78FF1B33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Component </a:t>
            </a:r>
            <a:r>
              <a:rPr lang="ko-KR" altLang="en-US" sz="2400" b="1" dirty="0"/>
              <a:t>상태 관리</a:t>
            </a:r>
          </a:p>
        </p:txBody>
      </p:sp>
    </p:spTree>
    <p:extLst>
      <p:ext uri="{BB962C8B-B14F-4D97-AF65-F5344CB8AC3E}">
        <p14:creationId xmlns:p14="http://schemas.microsoft.com/office/powerpoint/2010/main" val="7979070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8988" y="881149"/>
            <a:ext cx="8362774" cy="5486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p</a:t>
            </a:r>
            <a:r>
              <a:rPr lang="en-US" altLang="ko-KR" sz="1800" dirty="0" smtClean="0">
                <a:solidFill>
                  <a:srgbClr val="C00000"/>
                </a:solidFill>
                <a:latin typeface="+mn-ea"/>
              </a:rPr>
              <a:t>rops(Properties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sz="1800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>
                <a:latin typeface="+mn-ea"/>
              </a:rPr>
              <a:t>부모 컴포넌트에서 자식 컴포넌트로 전달하는 읽기 </a:t>
            </a:r>
            <a:r>
              <a:rPr lang="ko-KR" altLang="en-US" sz="1800" dirty="0" smtClean="0">
                <a:latin typeface="+mn-ea"/>
              </a:rPr>
              <a:t>전용</a:t>
            </a:r>
            <a:r>
              <a:rPr lang="en-US" altLang="ko-KR" sz="1800" dirty="0">
                <a:latin typeface="+mn-ea"/>
              </a:rPr>
              <a:t>(Read-Only, </a:t>
            </a:r>
            <a:r>
              <a:rPr lang="ko-KR" altLang="en-US" sz="1800" dirty="0">
                <a:latin typeface="+mn-ea"/>
              </a:rPr>
              <a:t>변경 불가</a:t>
            </a:r>
            <a:r>
              <a:rPr lang="en-US" altLang="ko-KR" sz="1800" dirty="0" smtClean="0">
                <a:latin typeface="+mn-ea"/>
              </a:rPr>
              <a:t>) 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데이터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props</a:t>
            </a:r>
            <a:r>
              <a:rPr lang="ko-KR" altLang="en-US" sz="1800" dirty="0">
                <a:latin typeface="+mn-ea"/>
              </a:rPr>
              <a:t>는  부모 컴포넌트가 관리하며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변경되면 컴포넌트가 다시 </a:t>
            </a:r>
            <a:r>
              <a:rPr lang="ko-KR" altLang="en-US" sz="1800" dirty="0" err="1">
                <a:latin typeface="+mn-ea"/>
              </a:rPr>
              <a:t>렌더링됨</a:t>
            </a:r>
            <a:endParaRPr lang="ko-KR" altLang="en-US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latin typeface="+mn-ea"/>
              </a:rPr>
              <a:t>객체 </a:t>
            </a:r>
            <a:r>
              <a:rPr lang="ko-KR" altLang="en-US" sz="1800" dirty="0">
                <a:latin typeface="+mn-ea"/>
              </a:rPr>
              <a:t>형태로 </a:t>
            </a:r>
            <a:r>
              <a:rPr lang="ko-KR" altLang="en-US" sz="1800" dirty="0" smtClean="0">
                <a:latin typeface="+mn-ea"/>
              </a:rPr>
              <a:t>전달됨</a:t>
            </a:r>
            <a:endParaRPr lang="en-US" altLang="ko-KR" sz="18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+mn-ea"/>
              </a:rPr>
              <a:t>부모 컴포넌트에서  </a:t>
            </a:r>
            <a:r>
              <a:rPr lang="en-US" altLang="ko-KR" sz="1800" dirty="0">
                <a:latin typeface="+mn-ea"/>
              </a:rPr>
              <a:t>Child </a:t>
            </a:r>
            <a:r>
              <a:rPr lang="ko-KR" altLang="en-US" sz="1800" dirty="0">
                <a:latin typeface="+mn-ea"/>
              </a:rPr>
              <a:t>컴포넌트로  초기 데이터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설정 값을 전달에 사용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6" name="직사각형 5"/>
          <p:cNvSpPr/>
          <p:nvPr/>
        </p:nvSpPr>
        <p:spPr>
          <a:xfrm>
            <a:off x="691376" y="3532238"/>
            <a:ext cx="3655899" cy="2416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부모 컴포넌트에서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Props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전달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import React from "react";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import Greeting from "./Greeting";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function App()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return &lt;Greeting </a:t>
            </a:r>
            <a:r>
              <a:rPr lang="en-US" altLang="ko-KR" sz="1600" dirty="0">
                <a:solidFill>
                  <a:srgbClr val="C00000"/>
                </a:solidFill>
              </a:rPr>
              <a:t>name</a:t>
            </a:r>
            <a:r>
              <a:rPr lang="en-US" altLang="ko-KR" sz="1600" dirty="0">
                <a:solidFill>
                  <a:schemeClr val="tx1"/>
                </a:solidFill>
              </a:rPr>
              <a:t>="</a:t>
            </a:r>
            <a:r>
              <a:rPr lang="ko-KR" altLang="en-US" sz="1600" dirty="0">
                <a:solidFill>
                  <a:schemeClr val="tx1"/>
                </a:solidFill>
              </a:rPr>
              <a:t>홍길동</a:t>
            </a:r>
            <a:r>
              <a:rPr lang="en-US" altLang="ko-KR" sz="1600" dirty="0">
                <a:solidFill>
                  <a:schemeClr val="tx1"/>
                </a:solidFill>
              </a:rPr>
              <a:t>" /&gt;;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export default App;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5797B-A27C-4DD9-9DA0-9849829AA955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Component </a:t>
            </a:r>
            <a:r>
              <a:rPr lang="ko-KR" altLang="en-US" sz="2400" b="1" dirty="0"/>
              <a:t>상태 관리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91376" y="2760003"/>
            <a:ext cx="7872253" cy="3640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&lt;</a:t>
            </a:r>
            <a:r>
              <a:rPr lang="ko-KR" altLang="en-US" sz="1600" dirty="0">
                <a:solidFill>
                  <a:schemeClr val="tx1"/>
                </a:solidFill>
              </a:rPr>
              <a:t>자식컴포넌트 </a:t>
            </a:r>
            <a:r>
              <a:rPr lang="ko-KR" altLang="en-US" sz="1600" dirty="0" err="1">
                <a:solidFill>
                  <a:schemeClr val="tx1"/>
                </a:solidFill>
              </a:rPr>
              <a:t>속성이름</a:t>
            </a:r>
            <a:r>
              <a:rPr lang="en-US" altLang="ko-KR" sz="1600" dirty="0">
                <a:solidFill>
                  <a:schemeClr val="tx1"/>
                </a:solidFill>
              </a:rPr>
              <a:t>="</a:t>
            </a:r>
            <a:r>
              <a:rPr lang="ko-KR" altLang="en-US" sz="1600" dirty="0">
                <a:solidFill>
                  <a:schemeClr val="tx1"/>
                </a:solidFill>
              </a:rPr>
              <a:t>값</a:t>
            </a:r>
            <a:r>
              <a:rPr lang="en-US" altLang="ko-KR" sz="1600" dirty="0">
                <a:solidFill>
                  <a:schemeClr val="tx1"/>
                </a:solidFill>
              </a:rPr>
              <a:t>" /&gt;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729663" y="3532238"/>
            <a:ext cx="3949231" cy="2416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자식 컴포넌트에서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props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를 받아 출력</a:t>
            </a:r>
            <a:r>
              <a:rPr lang="en-US" altLang="ko-KR" sz="1600" dirty="0">
                <a:solidFill>
                  <a:schemeClr val="tx1"/>
                </a:solidFill>
              </a:rPr>
              <a:t>import React from "react";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function Greeting(props)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return &lt;h1&gt;</a:t>
            </a:r>
            <a:r>
              <a:rPr lang="ko-KR" altLang="en-US" sz="1600" dirty="0">
                <a:solidFill>
                  <a:schemeClr val="tx1"/>
                </a:solidFill>
              </a:rPr>
              <a:t>안녕하세요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</a:rPr>
              <a:t>{ props.name }</a:t>
            </a:r>
            <a:r>
              <a:rPr lang="ko-KR" altLang="en-US" sz="1600" dirty="0">
                <a:solidFill>
                  <a:schemeClr val="tx1"/>
                </a:solidFill>
              </a:rPr>
              <a:t>님</a:t>
            </a:r>
            <a:r>
              <a:rPr lang="en-US" altLang="ko-KR" sz="1600" dirty="0">
                <a:solidFill>
                  <a:schemeClr val="tx1"/>
                </a:solidFill>
              </a:rPr>
              <a:t>!&lt;/h1&gt;;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export default Greeting;</a:t>
            </a:r>
          </a:p>
        </p:txBody>
      </p:sp>
    </p:spTree>
    <p:extLst>
      <p:ext uri="{BB962C8B-B14F-4D97-AF65-F5344CB8AC3E}">
        <p14:creationId xmlns:p14="http://schemas.microsoft.com/office/powerpoint/2010/main" val="571148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8988" y="881149"/>
            <a:ext cx="8362774" cy="8081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latin typeface="+mn-ea"/>
              </a:rPr>
              <a:t>props </a:t>
            </a:r>
            <a:r>
              <a:rPr lang="ko-KR" altLang="en-US" sz="1800" dirty="0">
                <a:latin typeface="+mn-ea"/>
              </a:rPr>
              <a:t>여러 개 전달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{}</a:t>
            </a:r>
            <a:r>
              <a:rPr lang="ko-KR" altLang="en-US" sz="1800" dirty="0">
                <a:latin typeface="+mn-ea"/>
              </a:rPr>
              <a:t>를 사용하여 숫자와 같은 </a:t>
            </a:r>
            <a:r>
              <a:rPr lang="en-US" altLang="ko-KR" sz="1800" dirty="0">
                <a:latin typeface="+mn-ea"/>
              </a:rPr>
              <a:t>JavaScript </a:t>
            </a:r>
            <a:r>
              <a:rPr lang="ko-KR" altLang="en-US" sz="1800" dirty="0">
                <a:latin typeface="+mn-ea"/>
              </a:rPr>
              <a:t>표현식도 전달 가능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5797B-A27C-4DD9-9DA0-9849829AA955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Component </a:t>
            </a:r>
            <a:r>
              <a:rPr lang="ko-KR" altLang="en-US" sz="2400" b="1" dirty="0"/>
              <a:t>상태 관리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66743" y="1750893"/>
            <a:ext cx="7836061" cy="2074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//Props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는 변경할 수 없다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(Read-Only)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import React from "react";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function Greeting(props) {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props.name = "</a:t>
            </a:r>
            <a:r>
              <a:rPr lang="ko-KR" altLang="en-US" sz="1600" dirty="0">
                <a:solidFill>
                  <a:srgbClr val="C00000"/>
                </a:solidFill>
              </a:rPr>
              <a:t>변경된 값</a:t>
            </a:r>
            <a:r>
              <a:rPr lang="en-US" altLang="ko-KR" sz="1600" dirty="0">
                <a:solidFill>
                  <a:srgbClr val="C00000"/>
                </a:solidFill>
              </a:rPr>
              <a:t>"; //  </a:t>
            </a:r>
            <a:r>
              <a:rPr lang="ko-KR" altLang="en-US" sz="1600" dirty="0">
                <a:solidFill>
                  <a:srgbClr val="C00000"/>
                </a:solidFill>
              </a:rPr>
              <a:t>오류 발생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>
                <a:solidFill>
                  <a:schemeClr val="tx1"/>
                </a:solidFill>
              </a:rPr>
              <a:t>return &lt;h1&gt;</a:t>
            </a:r>
            <a:r>
              <a:rPr lang="ko-KR" altLang="en-US" sz="1600" dirty="0">
                <a:solidFill>
                  <a:schemeClr val="tx1"/>
                </a:solidFill>
              </a:rPr>
              <a:t>안녕하세요</a:t>
            </a:r>
            <a:r>
              <a:rPr lang="en-US" altLang="ko-KR" sz="1600" dirty="0">
                <a:solidFill>
                  <a:schemeClr val="tx1"/>
                </a:solidFill>
              </a:rPr>
              <a:t>, {props.name}</a:t>
            </a:r>
            <a:r>
              <a:rPr lang="ko-KR" altLang="en-US" sz="1600" dirty="0">
                <a:solidFill>
                  <a:schemeClr val="tx1"/>
                </a:solidFill>
              </a:rPr>
              <a:t>님</a:t>
            </a:r>
            <a:r>
              <a:rPr lang="en-US" altLang="ko-KR" sz="1600" dirty="0">
                <a:solidFill>
                  <a:schemeClr val="tx1"/>
                </a:solidFill>
              </a:rPr>
              <a:t>!&lt;/h1&gt;;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export default Greeting;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66743" y="3947532"/>
            <a:ext cx="7836061" cy="27148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function </a:t>
            </a:r>
            <a:r>
              <a:rPr lang="en-US" altLang="ko-KR" sz="1600" dirty="0" err="1">
                <a:solidFill>
                  <a:schemeClr val="tx1"/>
                </a:solidFill>
              </a:rPr>
              <a:t>UserInfo</a:t>
            </a:r>
            <a:r>
              <a:rPr lang="en-US" altLang="ko-KR" sz="1600" dirty="0">
                <a:solidFill>
                  <a:schemeClr val="tx1"/>
                </a:solidFill>
              </a:rPr>
              <a:t>(props)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return (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&lt;div&gt;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&lt;h1&gt;</a:t>
            </a:r>
            <a:r>
              <a:rPr lang="ko-KR" altLang="en-US" sz="1600" dirty="0">
                <a:solidFill>
                  <a:schemeClr val="tx1"/>
                </a:solidFill>
              </a:rPr>
              <a:t>이름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>
                <a:solidFill>
                  <a:srgbClr val="C00000"/>
                </a:solidFill>
              </a:rPr>
              <a:t>{props.name}</a:t>
            </a:r>
            <a:r>
              <a:rPr lang="en-US" altLang="ko-KR" sz="1600" dirty="0">
                <a:solidFill>
                  <a:schemeClr val="tx1"/>
                </a:solidFill>
              </a:rPr>
              <a:t>&lt;/h1&gt;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&lt;p&gt;</a:t>
            </a:r>
            <a:r>
              <a:rPr lang="ko-KR" altLang="en-US" sz="1600" dirty="0">
                <a:solidFill>
                  <a:schemeClr val="tx1"/>
                </a:solidFill>
              </a:rPr>
              <a:t>나이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en-US" altLang="ko-KR" sz="1600" dirty="0">
                <a:solidFill>
                  <a:srgbClr val="C00000"/>
                </a:solidFill>
              </a:rPr>
              <a:t>{</a:t>
            </a:r>
            <a:r>
              <a:rPr lang="en-US" altLang="ko-KR" sz="1600" dirty="0" err="1">
                <a:solidFill>
                  <a:srgbClr val="C00000"/>
                </a:solidFill>
              </a:rPr>
              <a:t>props.age</a:t>
            </a:r>
            <a:r>
              <a:rPr lang="en-US" altLang="ko-KR" sz="1600" dirty="0">
                <a:solidFill>
                  <a:srgbClr val="C00000"/>
                </a:solidFill>
              </a:rPr>
              <a:t>}</a:t>
            </a:r>
            <a:r>
              <a:rPr lang="en-US" altLang="ko-KR" sz="1600" dirty="0">
                <a:solidFill>
                  <a:schemeClr val="tx1"/>
                </a:solidFill>
              </a:rPr>
              <a:t>&lt;/p&gt;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&lt;/div&gt;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function App()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return &lt;</a:t>
            </a:r>
            <a:r>
              <a:rPr lang="en-US" altLang="ko-KR" sz="1600" dirty="0" err="1">
                <a:solidFill>
                  <a:schemeClr val="tx1"/>
                </a:solidFill>
              </a:rPr>
              <a:t>UserInfo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name</a:t>
            </a:r>
            <a:r>
              <a:rPr lang="en-US" altLang="ko-KR" sz="1600" dirty="0">
                <a:solidFill>
                  <a:schemeClr val="tx1"/>
                </a:solidFill>
              </a:rPr>
              <a:t>="</a:t>
            </a:r>
            <a:r>
              <a:rPr lang="ko-KR" altLang="en-US" sz="1600" dirty="0">
                <a:solidFill>
                  <a:schemeClr val="tx1"/>
                </a:solidFill>
              </a:rPr>
              <a:t>홍길동</a:t>
            </a:r>
            <a:r>
              <a:rPr lang="en-US" altLang="ko-KR" sz="1600" dirty="0">
                <a:solidFill>
                  <a:schemeClr val="tx1"/>
                </a:solidFill>
              </a:rPr>
              <a:t>" </a:t>
            </a:r>
            <a:r>
              <a:rPr lang="en-US" altLang="ko-KR" sz="1600" dirty="0">
                <a:solidFill>
                  <a:srgbClr val="C00000"/>
                </a:solidFill>
              </a:rPr>
              <a:t>age</a:t>
            </a:r>
            <a:r>
              <a:rPr lang="en-US" altLang="ko-KR" sz="1600" dirty="0">
                <a:solidFill>
                  <a:schemeClr val="tx1"/>
                </a:solidFill>
              </a:rPr>
              <a:t>={25} /&gt;;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5722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5797B-A27C-4DD9-9DA0-9849829AA955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Component </a:t>
            </a:r>
            <a:r>
              <a:rPr lang="ko-KR" altLang="en-US" sz="2400" b="1" dirty="0">
                <a:latin typeface="+mn-ea"/>
              </a:rPr>
              <a:t>상태 관리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53969" y="1380452"/>
            <a:ext cx="7836061" cy="30908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function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Car(props)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return &lt;h2&gt;I am a {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props.brand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}!&lt;/h2&gt;;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function Garage()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 err="1">
                <a:solidFill>
                  <a:srgbClr val="C00000"/>
                </a:solidFill>
                <a:latin typeface="+mn-ea"/>
              </a:rPr>
              <a:t>carName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= "Ford";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return (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&lt;&gt;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&lt;h1&gt;Who lives in my garage?&lt;/h1&gt;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&lt;Car 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brand={ </a:t>
            </a:r>
            <a:r>
              <a:rPr lang="en-US" altLang="ko-KR" sz="1600" dirty="0" err="1">
                <a:solidFill>
                  <a:srgbClr val="C00000"/>
                </a:solidFill>
                <a:latin typeface="+mn-ea"/>
              </a:rPr>
              <a:t>carName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 }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&lt;/&gt;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);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08988" y="881149"/>
            <a:ext cx="8362774" cy="8081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+mn-ea"/>
              </a:rPr>
              <a:t>변수를 </a:t>
            </a:r>
            <a:r>
              <a:rPr lang="en-US" altLang="ko-KR" sz="1800" dirty="0" smtClean="0">
                <a:latin typeface="+mn-ea"/>
              </a:rPr>
              <a:t>props</a:t>
            </a:r>
            <a:r>
              <a:rPr lang="ko-KR" altLang="en-US" sz="1800" dirty="0">
                <a:latin typeface="+mn-ea"/>
              </a:rPr>
              <a:t>로 전달 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 </a:t>
            </a: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69857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5797B-A27C-4DD9-9DA0-9849829AA955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Component </a:t>
            </a:r>
            <a:r>
              <a:rPr lang="ko-KR" altLang="en-US" sz="2400" b="1" dirty="0"/>
              <a:t>상태 관리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54708" y="1456791"/>
            <a:ext cx="7836061" cy="36146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//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객체를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Props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로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전달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function Car(props)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return &lt;h2&gt;I am a 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{ </a:t>
            </a:r>
            <a:r>
              <a:rPr lang="en-US" altLang="ko-KR" sz="1600" dirty="0" err="1">
                <a:solidFill>
                  <a:srgbClr val="C00000"/>
                </a:solidFill>
                <a:latin typeface="+mn-ea"/>
              </a:rPr>
              <a:t>props.brand.model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 }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!&lt;/h2&gt;;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function Garage()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600" dirty="0" err="1">
                <a:solidFill>
                  <a:srgbClr val="C00000"/>
                </a:solidFill>
                <a:latin typeface="+mn-ea"/>
              </a:rPr>
              <a:t>const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600" dirty="0" err="1">
                <a:solidFill>
                  <a:srgbClr val="C00000"/>
                </a:solidFill>
                <a:latin typeface="+mn-ea"/>
              </a:rPr>
              <a:t>carInfo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 = { name: "Ford", model: "Mustang" };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return (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&lt;&gt;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&lt;h1&gt;Who lives in my garage?&lt;/h1&gt;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&lt;Car brand=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{ </a:t>
            </a:r>
            <a:r>
              <a:rPr lang="en-US" altLang="ko-KR" sz="1600" dirty="0" err="1">
                <a:solidFill>
                  <a:srgbClr val="C00000"/>
                </a:solidFill>
                <a:latin typeface="+mn-ea"/>
              </a:rPr>
              <a:t>carInfo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 }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/&gt;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&lt;/&gt;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08988" y="881149"/>
            <a:ext cx="8362774" cy="8081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latin typeface="+mn-ea"/>
              </a:rPr>
              <a:t>객체를 </a:t>
            </a:r>
            <a:r>
              <a:rPr lang="en-US" altLang="ko-KR" sz="1800" dirty="0" smtClean="0">
                <a:latin typeface="+mn-ea"/>
              </a:rPr>
              <a:t>props</a:t>
            </a:r>
            <a:r>
              <a:rPr lang="ko-KR" altLang="en-US" sz="1800" dirty="0">
                <a:latin typeface="+mn-ea"/>
              </a:rPr>
              <a:t>로 전달 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 </a:t>
            </a: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7067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7818" y="872837"/>
            <a:ext cx="8480486" cy="546561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Node.js</a:t>
            </a:r>
            <a:r>
              <a:rPr lang="en-US" altLang="ko-KR" sz="1600" dirty="0">
                <a:latin typeface="+mn-ea"/>
              </a:rPr>
              <a:t> : </a:t>
            </a:r>
            <a:r>
              <a:rPr lang="ko-KR" altLang="en-US" sz="1600" dirty="0">
                <a:latin typeface="+mn-ea"/>
              </a:rPr>
              <a:t>서버 측에서 </a:t>
            </a:r>
            <a:r>
              <a:rPr lang="en-US" altLang="ko-KR" sz="1600" dirty="0">
                <a:latin typeface="+mn-ea"/>
              </a:rPr>
              <a:t>JavaScript</a:t>
            </a:r>
            <a:r>
              <a:rPr lang="ko-KR" altLang="en-US" sz="1600" dirty="0">
                <a:latin typeface="+mn-ea"/>
              </a:rPr>
              <a:t>를 실행할 수 있게 해주는 런타임 환경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solidFill>
                  <a:srgbClr val="C00000"/>
                </a:solidFill>
                <a:latin typeface="+mn-ea"/>
              </a:rPr>
              <a:t>npm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(Node Package Manager) </a:t>
            </a:r>
            <a:r>
              <a:rPr lang="en-US" altLang="ko-KR" sz="1600" dirty="0">
                <a:latin typeface="+mn-ea"/>
              </a:rPr>
              <a:t>: Node.js</a:t>
            </a:r>
            <a:r>
              <a:rPr lang="ko-KR" altLang="en-US" sz="1600" dirty="0">
                <a:latin typeface="+mn-ea"/>
              </a:rPr>
              <a:t>의 패키지 관리 도구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package.json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파일을 통해 의존성 패키지들을 관리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solidFill>
                  <a:srgbClr val="C00000"/>
                </a:solidFill>
                <a:latin typeface="+mn-ea"/>
              </a:rPr>
              <a:t>npx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 (Node Package </a:t>
            </a:r>
            <a:r>
              <a:rPr lang="en-US" altLang="ko-KR" sz="1600" dirty="0" err="1">
                <a:solidFill>
                  <a:srgbClr val="C00000"/>
                </a:solidFill>
                <a:latin typeface="+mn-ea"/>
              </a:rPr>
              <a:t>eXecute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)</a:t>
            </a:r>
            <a:r>
              <a:rPr lang="en-US" altLang="ko-KR" sz="1600" dirty="0">
                <a:latin typeface="+mn-ea"/>
              </a:rPr>
              <a:t> : </a:t>
            </a:r>
            <a:r>
              <a:rPr lang="ko-KR" altLang="en-US" sz="1600" dirty="0">
                <a:latin typeface="+mn-ea"/>
              </a:rPr>
              <a:t>설치된 패키지를 로컬 또는 글로벌로 실행시키는 </a:t>
            </a:r>
            <a:r>
              <a:rPr lang="en-US" altLang="ko-KR" sz="1600" dirty="0" err="1">
                <a:latin typeface="+mn-ea"/>
              </a:rPr>
              <a:t>npm</a:t>
            </a:r>
            <a:r>
              <a:rPr lang="ko-KR" altLang="en-US" sz="1600" dirty="0">
                <a:latin typeface="+mn-ea"/>
              </a:rPr>
              <a:t>에 포함된 명령어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 smtClean="0"/>
              <a:t>React 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UI</a:t>
            </a:r>
            <a:r>
              <a:rPr lang="ko-KR" altLang="en-US" sz="1600" dirty="0"/>
              <a:t>를 구성하는 주요 라이브러리 </a:t>
            </a:r>
            <a:endParaRPr lang="en-US" altLang="ko-KR" sz="16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 err="1" smtClean="0"/>
              <a:t>ReactDOM</a:t>
            </a:r>
            <a:r>
              <a:rPr lang="en-US" altLang="ko-KR" sz="1600" b="1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/>
              <a:t>실제 </a:t>
            </a:r>
            <a:r>
              <a:rPr lang="en-US" altLang="ko-KR" sz="1600" dirty="0"/>
              <a:t>DOM</a:t>
            </a:r>
            <a:r>
              <a:rPr lang="ko-KR" altLang="en-US" sz="1600" dirty="0"/>
              <a:t>과 </a:t>
            </a:r>
            <a:r>
              <a:rPr lang="en-US" altLang="ko-KR" sz="1600" dirty="0"/>
              <a:t>React</a:t>
            </a:r>
            <a:r>
              <a:rPr lang="ko-KR" altLang="en-US" sz="1600" dirty="0"/>
              <a:t>의 가상 </a:t>
            </a:r>
            <a:r>
              <a:rPr lang="en-US" altLang="ko-KR" sz="1600" dirty="0"/>
              <a:t>DOM </a:t>
            </a:r>
            <a:r>
              <a:rPr lang="ko-KR" altLang="en-US" sz="1600" dirty="0"/>
              <a:t>간의 연동을 담당하는 라이브러리 </a:t>
            </a:r>
            <a:endParaRPr lang="ko-KR" altLang="en-US" sz="1600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Babel</a:t>
            </a:r>
            <a:r>
              <a:rPr lang="en-US" altLang="ko-KR" sz="1600" dirty="0">
                <a:latin typeface="+mn-ea"/>
              </a:rPr>
              <a:t> : ECMAScript6</a:t>
            </a:r>
            <a:r>
              <a:rPr lang="ko-KR" altLang="en-US" sz="1600" dirty="0">
                <a:latin typeface="+mn-ea"/>
              </a:rPr>
              <a:t>를 지원하지 않는 환경에서 </a:t>
            </a:r>
            <a:r>
              <a:rPr lang="en-US" altLang="ko-KR" sz="1600" dirty="0">
                <a:latin typeface="+mn-ea"/>
              </a:rPr>
              <a:t>ECMAScript6 Syntax</a:t>
            </a:r>
            <a:r>
              <a:rPr lang="ko-KR" altLang="en-US" sz="1600" dirty="0">
                <a:latin typeface="+mn-ea"/>
              </a:rPr>
              <a:t>를 사용할 수 있게 해줍니다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solidFill>
                  <a:srgbClr val="C00000"/>
                </a:solidFill>
                <a:latin typeface="+mn-ea"/>
              </a:rPr>
              <a:t>Webpack</a:t>
            </a:r>
            <a:r>
              <a:rPr lang="en-US" altLang="ko-KR" sz="1600" dirty="0">
                <a:latin typeface="+mn-ea"/>
              </a:rPr>
              <a:t> : </a:t>
            </a:r>
            <a:r>
              <a:rPr lang="ko-KR" altLang="en-US" sz="1600" dirty="0"/>
              <a:t>애플리케이션의 코드</a:t>
            </a:r>
            <a:r>
              <a:rPr lang="en-US" altLang="ko-KR" sz="1600" dirty="0"/>
              <a:t>, </a:t>
            </a:r>
            <a:r>
              <a:rPr lang="ko-KR" altLang="en-US" sz="1600" dirty="0"/>
              <a:t>스타일</a:t>
            </a:r>
            <a:r>
              <a:rPr lang="en-US" altLang="ko-KR" sz="1600" dirty="0"/>
              <a:t>, </a:t>
            </a:r>
            <a:r>
              <a:rPr lang="ko-KR" altLang="en-US" sz="1600" dirty="0"/>
              <a:t>이미지 등을 </a:t>
            </a:r>
            <a:r>
              <a:rPr lang="ko-KR" altLang="en-US" sz="1600" dirty="0" err="1"/>
              <a:t>번들링하여</a:t>
            </a:r>
            <a:r>
              <a:rPr lang="ko-KR" altLang="en-US" sz="1600" dirty="0"/>
              <a:t> 하나의 파일로 묶어주는 빌드 도구입니다</a:t>
            </a:r>
            <a:r>
              <a:rPr lang="en-US" altLang="ko-KR" sz="1600" dirty="0"/>
              <a:t>. React </a:t>
            </a:r>
            <a:r>
              <a:rPr lang="ko-KR" altLang="en-US" sz="1600" dirty="0"/>
              <a:t>애플리케이션의 모든 파일들을 처리하고 최적화하여 </a:t>
            </a:r>
            <a:r>
              <a:rPr lang="en-US" altLang="ko-KR" sz="1600" dirty="0"/>
              <a:t>bundle.js</a:t>
            </a:r>
            <a:r>
              <a:rPr lang="ko-KR" altLang="en-US" sz="1600" dirty="0"/>
              <a:t>로 출력합니다</a:t>
            </a:r>
            <a:r>
              <a:rPr lang="en-US" altLang="ko-KR" sz="1600" dirty="0">
                <a:latin typeface="+mn-ea"/>
              </a:rPr>
              <a:t/>
            </a:r>
            <a:br>
              <a:rPr lang="en-US" altLang="ko-KR" sz="1600" dirty="0">
                <a:latin typeface="+mn-ea"/>
              </a:rPr>
            </a:br>
            <a:r>
              <a:rPr lang="ko-KR" altLang="en-US" sz="1600" dirty="0">
                <a:latin typeface="+mn-ea"/>
              </a:rPr>
              <a:t>웹 브라우저가 해석할 수 없는 </a:t>
            </a:r>
            <a:r>
              <a:rPr lang="en-US" altLang="ko-KR" sz="1600" dirty="0">
                <a:latin typeface="+mn-ea"/>
              </a:rPr>
              <a:t>.</a:t>
            </a:r>
            <a:r>
              <a:rPr lang="en-US" altLang="ko-KR" sz="1600" dirty="0" err="1">
                <a:latin typeface="+mn-ea"/>
              </a:rPr>
              <a:t>hbs</a:t>
            </a:r>
            <a:r>
              <a:rPr lang="en-US" altLang="ko-KR" sz="1600" dirty="0">
                <a:latin typeface="+mn-ea"/>
              </a:rPr>
              <a:t>, .</a:t>
            </a:r>
            <a:r>
              <a:rPr lang="en-US" altLang="ko-KR" sz="1600" dirty="0" err="1">
                <a:latin typeface="+mn-ea"/>
              </a:rPr>
              <a:t>cjs</a:t>
            </a:r>
            <a:r>
              <a:rPr lang="en-US" altLang="ko-KR" sz="1600" dirty="0">
                <a:latin typeface="+mn-ea"/>
              </a:rPr>
              <a:t>, .sass </a:t>
            </a:r>
            <a:r>
              <a:rPr lang="ko-KR" altLang="en-US" sz="1600" dirty="0">
                <a:latin typeface="+mn-ea"/>
              </a:rPr>
              <a:t>등의 파일을 </a:t>
            </a:r>
            <a:r>
              <a:rPr lang="ko-KR" altLang="en-US" sz="1600" dirty="0" err="1">
                <a:latin typeface="+mn-ea"/>
              </a:rPr>
              <a:t>웹팩이</a:t>
            </a:r>
            <a:r>
              <a:rPr lang="ko-KR" altLang="en-US" sz="1600" dirty="0">
                <a:latin typeface="+mn-ea"/>
              </a:rPr>
              <a:t> 분석하여 </a:t>
            </a:r>
            <a:r>
              <a:rPr lang="en-US" altLang="ko-KR" sz="1600" dirty="0">
                <a:latin typeface="+mn-ea"/>
              </a:rPr>
              <a:t>.</a:t>
            </a:r>
            <a:r>
              <a:rPr lang="en-US" altLang="ko-KR" sz="1600" dirty="0" err="1">
                <a:latin typeface="+mn-ea"/>
              </a:rPr>
              <a:t>js</a:t>
            </a:r>
            <a:r>
              <a:rPr lang="en-US" altLang="ko-KR" sz="1600" dirty="0">
                <a:latin typeface="+mn-ea"/>
              </a:rPr>
              <a:t>, .</a:t>
            </a:r>
            <a:r>
              <a:rPr lang="en-US" altLang="ko-KR" sz="1600" dirty="0" err="1">
                <a:latin typeface="+mn-ea"/>
              </a:rPr>
              <a:t>css</a:t>
            </a:r>
            <a:r>
              <a:rPr lang="ko-KR" altLang="en-US" sz="1600" dirty="0">
                <a:latin typeface="+mn-ea"/>
              </a:rPr>
              <a:t>등의 파일로 변환</a:t>
            </a:r>
            <a:r>
              <a:rPr lang="en-US" altLang="ko-KR" sz="1600" dirty="0">
                <a:latin typeface="+mn-ea"/>
              </a:rPr>
              <a:t/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 err="1">
                <a:latin typeface="+mn-ea"/>
              </a:rPr>
              <a:t>js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png</a:t>
            </a:r>
            <a:r>
              <a:rPr lang="en-US" altLang="ko-KR" sz="1600" dirty="0">
                <a:latin typeface="+mn-ea"/>
              </a:rPr>
              <a:t>, jpg </a:t>
            </a:r>
            <a:r>
              <a:rPr lang="ko-KR" altLang="en-US" sz="1600" dirty="0">
                <a:latin typeface="+mn-ea"/>
              </a:rPr>
              <a:t>등과 같은 파일을 적절한 크기로 자르거나 묶어주는 역할도 합니다</a:t>
            </a:r>
            <a:r>
              <a:rPr lang="en-US" altLang="ko-KR" sz="1600" dirty="0">
                <a:latin typeface="+mn-ea"/>
              </a:rPr>
              <a:t>.</a:t>
            </a:r>
            <a:br>
              <a:rPr lang="en-US" altLang="ko-KR" sz="1600" dirty="0">
                <a:latin typeface="+mn-ea"/>
              </a:rPr>
            </a:br>
            <a:r>
              <a:rPr lang="ko-KR" altLang="en-US" sz="1600" dirty="0">
                <a:latin typeface="+mn-ea"/>
              </a:rPr>
              <a:t>불필요한 파일을 제외하거나 압축하여 프로젝트의 용량을 줄여줍니다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solidFill>
                  <a:srgbClr val="C00000"/>
                </a:solidFill>
                <a:latin typeface="+mn-ea"/>
              </a:rPr>
              <a:t>webpack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-dev-server</a:t>
            </a:r>
            <a:r>
              <a:rPr lang="en-US" altLang="ko-KR" sz="1600" dirty="0">
                <a:latin typeface="+mn-ea"/>
              </a:rPr>
              <a:t> : </a:t>
            </a:r>
            <a:r>
              <a:rPr lang="en-US" altLang="ko-KR" sz="1600" dirty="0" err="1">
                <a:latin typeface="+mn-ea"/>
              </a:rPr>
              <a:t>webpack</a:t>
            </a:r>
            <a:r>
              <a:rPr lang="ko-KR" altLang="en-US" sz="1600" dirty="0">
                <a:latin typeface="+mn-ea"/>
              </a:rPr>
              <a:t>에서 지원하는 간단한 개발 서버</a:t>
            </a:r>
            <a:r>
              <a:rPr lang="en-US" altLang="ko-KR" sz="1600" dirty="0">
                <a:latin typeface="+mn-ea"/>
              </a:rPr>
              <a:t/>
            </a:r>
            <a:br>
              <a:rPr lang="en-US" altLang="ko-KR" sz="1600" dirty="0">
                <a:latin typeface="+mn-ea"/>
              </a:rPr>
            </a:br>
            <a:r>
              <a:rPr lang="en-US" altLang="ko-KR" sz="1600" dirty="0">
                <a:latin typeface="+mn-ea"/>
              </a:rPr>
              <a:t>hot-loader</a:t>
            </a:r>
            <a:r>
              <a:rPr lang="ko-KR" altLang="en-US" sz="1600" dirty="0">
                <a:latin typeface="+mn-ea"/>
              </a:rPr>
              <a:t>를 통하여 코드가 수정 될 때마다 자동으로 </a:t>
            </a:r>
            <a:r>
              <a:rPr lang="ko-KR" altLang="en-US" sz="1600" dirty="0" err="1">
                <a:latin typeface="+mn-ea"/>
              </a:rPr>
              <a:t>리로드</a:t>
            </a:r>
            <a:r>
              <a:rPr lang="ko-KR" altLang="en-US" sz="1600" dirty="0">
                <a:latin typeface="+mn-ea"/>
              </a:rPr>
              <a:t> 되게 할 수 있습니다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9AFF8-86F9-401E-8438-722CC719BAC1}"/>
              </a:ext>
            </a:extLst>
          </p:cNvPr>
          <p:cNvSpPr txBox="1"/>
          <p:nvPr/>
        </p:nvSpPr>
        <p:spPr>
          <a:xfrm>
            <a:off x="158499" y="122973"/>
            <a:ext cx="7248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React</a:t>
            </a:r>
            <a:r>
              <a:rPr lang="ko-KR" altLang="en-US" sz="2800" dirty="0"/>
              <a:t> 개발 환경 구성</a:t>
            </a:r>
          </a:p>
        </p:txBody>
      </p:sp>
    </p:spTree>
    <p:extLst>
      <p:ext uri="{BB962C8B-B14F-4D97-AF65-F5344CB8AC3E}">
        <p14:creationId xmlns:p14="http://schemas.microsoft.com/office/powerpoint/2010/main" val="27801496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8988" y="881149"/>
            <a:ext cx="8362774" cy="40898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Props</a:t>
            </a:r>
            <a:r>
              <a:rPr lang="ko-KR" altLang="en-US" sz="1800" dirty="0">
                <a:latin typeface="+mn-ea"/>
              </a:rPr>
              <a:t>의 기본값 설정 </a:t>
            </a:r>
            <a:r>
              <a:rPr lang="en-US" altLang="ko-KR" sz="1800" dirty="0">
                <a:latin typeface="+mn-ea"/>
              </a:rPr>
              <a:t>(</a:t>
            </a:r>
            <a:r>
              <a:rPr lang="en-US" altLang="ko-KR" sz="1800" dirty="0" err="1">
                <a:latin typeface="+mn-ea"/>
              </a:rPr>
              <a:t>defaultProps</a:t>
            </a:r>
            <a:r>
              <a:rPr lang="en-US" altLang="ko-KR" sz="1800" dirty="0">
                <a:latin typeface="+mn-ea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547" y="72014"/>
            <a:ext cx="1121569" cy="514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85797B-A27C-4DD9-9DA0-9849829AA955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Component </a:t>
            </a:r>
            <a:r>
              <a:rPr lang="ko-KR" altLang="en-US" sz="2400" b="1" dirty="0">
                <a:latin typeface="+mn-ea"/>
              </a:rPr>
              <a:t>상태 관리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53969" y="1370063"/>
            <a:ext cx="7836061" cy="3823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function Greeting(props)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return &lt;h1&gt;</a:t>
            </a:r>
            <a:r>
              <a:rPr lang="ko-KR" altLang="en-US" sz="1600" dirty="0">
                <a:solidFill>
                  <a:schemeClr val="tx1"/>
                </a:solidFill>
              </a:rPr>
              <a:t>안녕하세요</a:t>
            </a:r>
            <a:r>
              <a:rPr lang="en-US" altLang="ko-KR" sz="1600" dirty="0">
                <a:solidFill>
                  <a:schemeClr val="tx1"/>
                </a:solidFill>
              </a:rPr>
              <a:t>, {props.name}</a:t>
            </a:r>
            <a:r>
              <a:rPr lang="ko-KR" altLang="en-US" sz="1600" dirty="0">
                <a:solidFill>
                  <a:schemeClr val="tx1"/>
                </a:solidFill>
              </a:rPr>
              <a:t>님</a:t>
            </a:r>
            <a:r>
              <a:rPr lang="en-US" altLang="ko-KR" sz="1600" dirty="0">
                <a:solidFill>
                  <a:schemeClr val="tx1"/>
                </a:solidFill>
              </a:rPr>
              <a:t>!&lt;/h1&gt;;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</a:rPr>
              <a:t>  Greeting = </a:t>
            </a:r>
            <a:r>
              <a:rPr lang="en-US" altLang="ko-KR" sz="1600" dirty="0" smtClean="0">
                <a:solidFill>
                  <a:schemeClr val="tx1"/>
                </a:solidFill>
              </a:rPr>
              <a:t>( </a:t>
            </a:r>
            <a:r>
              <a:rPr lang="en-US" altLang="ko-KR" sz="1600" dirty="0" smtClean="0">
                <a:solidFill>
                  <a:srgbClr val="C00000"/>
                </a:solidFill>
              </a:rPr>
              <a:t>{</a:t>
            </a:r>
            <a:r>
              <a:rPr lang="en-US" altLang="ko-KR" sz="1600" dirty="0">
                <a:solidFill>
                  <a:srgbClr val="C00000"/>
                </a:solidFill>
              </a:rPr>
              <a:t>name = "</a:t>
            </a:r>
            <a:r>
              <a:rPr lang="ko-KR" altLang="en-US" sz="1600" dirty="0">
                <a:solidFill>
                  <a:srgbClr val="C00000"/>
                </a:solidFill>
              </a:rPr>
              <a:t>손님</a:t>
            </a:r>
            <a:r>
              <a:rPr lang="en-US" altLang="ko-KR" sz="1600" dirty="0">
                <a:solidFill>
                  <a:srgbClr val="C00000"/>
                </a:solidFill>
              </a:rPr>
              <a:t>"}</a:t>
            </a:r>
            <a:r>
              <a:rPr lang="en-US" altLang="ko-KR" sz="1600" dirty="0">
                <a:solidFill>
                  <a:schemeClr val="tx1"/>
                </a:solidFill>
              </a:rPr>
              <a:t>) =&gt; {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smtClean="0">
                <a:solidFill>
                  <a:schemeClr val="tx1"/>
                </a:solidFill>
              </a:rPr>
              <a:t>   return </a:t>
            </a:r>
            <a:r>
              <a:rPr lang="en-US" altLang="ko-KR" sz="1600" dirty="0">
                <a:solidFill>
                  <a:schemeClr val="tx1"/>
                </a:solidFill>
              </a:rPr>
              <a:t>&lt;h1&gt;</a:t>
            </a:r>
            <a:r>
              <a:rPr lang="ko-KR" altLang="en-US" sz="1600" dirty="0">
                <a:solidFill>
                  <a:schemeClr val="tx1"/>
                </a:solidFill>
              </a:rPr>
              <a:t>안녕하세요</a:t>
            </a:r>
            <a:r>
              <a:rPr lang="en-US" altLang="ko-KR" sz="1600" dirty="0">
                <a:solidFill>
                  <a:schemeClr val="tx1"/>
                </a:solidFill>
              </a:rPr>
              <a:t>, {name}</a:t>
            </a:r>
            <a:r>
              <a:rPr lang="ko-KR" altLang="en-US" sz="1600" dirty="0">
                <a:solidFill>
                  <a:schemeClr val="tx1"/>
                </a:solidFill>
              </a:rPr>
              <a:t>님</a:t>
            </a:r>
            <a:r>
              <a:rPr lang="en-US" altLang="ko-KR" sz="1600" dirty="0">
                <a:solidFill>
                  <a:schemeClr val="tx1"/>
                </a:solidFill>
              </a:rPr>
              <a:t>!&lt;/h1&gt;;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1600" dirty="0">
              <a:solidFill>
                <a:srgbClr val="C00000"/>
              </a:solidFill>
            </a:endParaRPr>
          </a:p>
          <a:p>
            <a:r>
              <a:rPr lang="en-US" altLang="ko-KR" sz="1600" dirty="0">
                <a:solidFill>
                  <a:srgbClr val="C00000"/>
                </a:solidFill>
              </a:rPr>
              <a:t>/*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React 18</a:t>
            </a:r>
            <a:r>
              <a:rPr lang="ko-KR" altLang="en-US" sz="1600" dirty="0">
                <a:solidFill>
                  <a:srgbClr val="C00000"/>
                </a:solidFill>
              </a:rPr>
              <a:t>버전부터  함수형 </a:t>
            </a:r>
            <a:r>
              <a:rPr lang="en-US" altLang="ko-KR" sz="1600" dirty="0">
                <a:solidFill>
                  <a:srgbClr val="C00000"/>
                </a:solidFill>
              </a:rPr>
              <a:t>Component</a:t>
            </a:r>
            <a:r>
              <a:rPr lang="ko-KR" altLang="en-US" sz="1600" dirty="0">
                <a:solidFill>
                  <a:srgbClr val="C00000"/>
                </a:solidFill>
              </a:rPr>
              <a:t>에서 지원 안됨 </a:t>
            </a:r>
            <a:r>
              <a:rPr lang="en-US" altLang="ko-KR" sz="1600" dirty="0">
                <a:solidFill>
                  <a:srgbClr val="C00000"/>
                </a:solidFill>
              </a:rPr>
              <a:t>(</a:t>
            </a:r>
            <a:r>
              <a:rPr lang="en-US" altLang="ko-KR" sz="1600" dirty="0" err="1">
                <a:solidFill>
                  <a:srgbClr val="C00000"/>
                </a:solidFill>
              </a:rPr>
              <a:t>Vite</a:t>
            </a: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r>
              <a:rPr lang="ko-KR" altLang="en-US" sz="1600" dirty="0">
                <a:solidFill>
                  <a:srgbClr val="C00000"/>
                </a:solidFill>
              </a:rPr>
              <a:t>기반 </a:t>
            </a:r>
            <a:r>
              <a:rPr lang="en-US" altLang="ko-KR" sz="1600" dirty="0">
                <a:solidFill>
                  <a:srgbClr val="C00000"/>
                </a:solidFill>
              </a:rPr>
              <a:t>React </a:t>
            </a:r>
            <a:r>
              <a:rPr lang="ko-KR" altLang="en-US" sz="1600" dirty="0">
                <a:solidFill>
                  <a:srgbClr val="C00000"/>
                </a:solidFill>
              </a:rPr>
              <a:t>프로젝트에서 지원 </a:t>
            </a:r>
            <a:r>
              <a:rPr lang="en-US" altLang="ko-KR" sz="1600" dirty="0">
                <a:solidFill>
                  <a:srgbClr val="C00000"/>
                </a:solidFill>
              </a:rPr>
              <a:t>X)</a:t>
            </a:r>
          </a:p>
          <a:p>
            <a:r>
              <a:rPr lang="en-US" altLang="ko-KR" sz="1600" dirty="0" err="1">
                <a:solidFill>
                  <a:srgbClr val="C00000"/>
                </a:solidFill>
              </a:rPr>
              <a:t>Greeting.defaultProps</a:t>
            </a:r>
            <a:r>
              <a:rPr lang="en-US" altLang="ko-KR" sz="1600" dirty="0">
                <a:solidFill>
                  <a:srgbClr val="C00000"/>
                </a:solidFill>
              </a:rPr>
              <a:t> = {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name: "</a:t>
            </a:r>
            <a:r>
              <a:rPr lang="ko-KR" altLang="en-US" sz="1600" dirty="0">
                <a:solidFill>
                  <a:srgbClr val="C00000"/>
                </a:solidFill>
              </a:rPr>
              <a:t>손님</a:t>
            </a:r>
            <a:r>
              <a:rPr lang="en-US" altLang="ko-KR" sz="1600" dirty="0">
                <a:solidFill>
                  <a:srgbClr val="C00000"/>
                </a:solidFill>
              </a:rPr>
              <a:t>",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};</a:t>
            </a:r>
          </a:p>
          <a:p>
            <a:r>
              <a:rPr lang="en-US" altLang="ko-KR" sz="1600" dirty="0" smtClean="0">
                <a:solidFill>
                  <a:srgbClr val="C00000"/>
                </a:solidFill>
              </a:rPr>
              <a:t>*/</a:t>
            </a:r>
            <a:endParaRPr lang="en-US" altLang="ko-KR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7960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직사각형 6"/>
          <p:cNvSpPr/>
          <p:nvPr/>
        </p:nvSpPr>
        <p:spPr>
          <a:xfrm>
            <a:off x="607337" y="1374182"/>
            <a:ext cx="7855176" cy="31201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import React, { Component } from 'react';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class </a:t>
            </a:r>
            <a:r>
              <a:rPr lang="en-US" altLang="ko-KR" sz="1600" dirty="0" err="1">
                <a:solidFill>
                  <a:srgbClr val="C00000"/>
                </a:solidFill>
                <a:latin typeface="+mn-ea"/>
              </a:rPr>
              <a:t>MyWork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extends Component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static </a:t>
            </a:r>
            <a:r>
              <a:rPr lang="en-US" altLang="ko-KR" sz="1600" dirty="0" err="1">
                <a:solidFill>
                  <a:srgbClr val="C00000"/>
                </a:solidFill>
                <a:latin typeface="+mn-ea"/>
              </a:rPr>
              <a:t>defaultProps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 = { 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        name: '</a:t>
            </a:r>
            <a:r>
              <a:rPr lang="ko-KR" altLang="en-US" sz="1600" dirty="0" err="1">
                <a:solidFill>
                  <a:srgbClr val="C00000"/>
                </a:solidFill>
                <a:latin typeface="+mn-ea"/>
              </a:rPr>
              <a:t>작품명이</a:t>
            </a:r>
            <a:r>
              <a:rPr lang="ko-KR" altLang="en-US" sz="1600" dirty="0">
                <a:solidFill>
                  <a:srgbClr val="C00000"/>
                </a:solidFill>
                <a:latin typeface="+mn-ea"/>
              </a:rPr>
              <a:t> 없습니다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.'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   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render()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return (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   &lt;div&gt; 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작품명은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&lt;b&gt; 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{this.props.name}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&lt;/b&gt;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입니다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 &lt;/div&gt;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  );		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   }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export default </a:t>
            </a:r>
            <a:r>
              <a:rPr lang="en-US" altLang="ko-KR" sz="1600" dirty="0" err="1">
                <a:solidFill>
                  <a:srgbClr val="C00000"/>
                </a:solidFill>
                <a:latin typeface="+mn-ea"/>
              </a:rPr>
              <a:t>MyWork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;</a:t>
            </a:r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286495" y="839449"/>
            <a:ext cx="8571009" cy="1199213"/>
          </a:xfrm>
        </p:spPr>
        <p:txBody>
          <a:bodyPr>
            <a:normAutofit/>
          </a:bodyPr>
          <a:lstStyle/>
          <a:p>
            <a:r>
              <a:rPr lang="en-US" altLang="ko-KR" sz="1800" dirty="0" err="1">
                <a:solidFill>
                  <a:srgbClr val="C00000"/>
                </a:solidFill>
                <a:latin typeface="+mn-ea"/>
              </a:rPr>
              <a:t>defaultProps</a:t>
            </a:r>
            <a:r>
              <a:rPr lang="en-US" altLang="ko-KR" sz="1800" dirty="0">
                <a:latin typeface="+mn-ea"/>
              </a:rPr>
              <a:t> : props</a:t>
            </a:r>
            <a:r>
              <a:rPr lang="ko-KR" altLang="en-US" sz="1800" dirty="0">
                <a:latin typeface="+mn-ea"/>
              </a:rPr>
              <a:t>의 일부 속성에 기본값을 </a:t>
            </a:r>
            <a:r>
              <a:rPr lang="ko-KR" altLang="en-US" sz="1800" dirty="0" smtClean="0">
                <a:latin typeface="+mn-ea"/>
              </a:rPr>
              <a:t>설정</a:t>
            </a:r>
            <a:endParaRPr lang="en-US" altLang="ko-KR" sz="18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85797B-A27C-4DD9-9DA0-9849829AA955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Component </a:t>
            </a:r>
            <a:r>
              <a:rPr lang="ko-KR" altLang="en-US" sz="2400" b="1" dirty="0">
                <a:latin typeface="+mn-ea"/>
              </a:rPr>
              <a:t>상태 관리</a:t>
            </a:r>
          </a:p>
        </p:txBody>
      </p:sp>
    </p:spTree>
    <p:extLst>
      <p:ext uri="{BB962C8B-B14F-4D97-AF65-F5344CB8AC3E}">
        <p14:creationId xmlns:p14="http://schemas.microsoft.com/office/powerpoint/2010/main" val="41886303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9618" y="871775"/>
            <a:ext cx="8609582" cy="296405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smtClean="0"/>
              <a:t>React</a:t>
            </a:r>
            <a:r>
              <a:rPr lang="ko-KR" altLang="en-US" sz="1800" dirty="0"/>
              <a:t>는  </a:t>
            </a:r>
            <a:r>
              <a:rPr lang="en-US" altLang="ko-KR" sz="1800" dirty="0"/>
              <a:t>prop-types </a:t>
            </a:r>
            <a:r>
              <a:rPr lang="ko-KR" altLang="en-US" sz="1800" dirty="0"/>
              <a:t>라이브러리</a:t>
            </a:r>
            <a:r>
              <a:rPr lang="en-US" altLang="ko-KR" sz="1800" dirty="0"/>
              <a:t>(v15.5</a:t>
            </a:r>
            <a:r>
              <a:rPr lang="ko-KR" altLang="en-US" sz="1800" dirty="0"/>
              <a:t>부터 별도의 라이브러리로 분리</a:t>
            </a:r>
            <a:r>
              <a:rPr lang="en-US" altLang="ko-KR" sz="1800" dirty="0"/>
              <a:t>)</a:t>
            </a:r>
            <a:r>
              <a:rPr lang="ko-KR" altLang="en-US" sz="1800" dirty="0"/>
              <a:t>의 </a:t>
            </a:r>
            <a:r>
              <a:rPr lang="en-US" altLang="ko-KR" sz="1800" dirty="0" err="1"/>
              <a:t>propTypes</a:t>
            </a:r>
            <a:r>
              <a:rPr lang="ko-KR" altLang="en-US" sz="1800" dirty="0"/>
              <a:t>라는 기능을 통해 타입체크를 지원합니다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 smtClean="0"/>
              <a:t>PropTypes</a:t>
            </a:r>
            <a:r>
              <a:rPr lang="ko-KR" altLang="en-US" sz="1800" dirty="0"/>
              <a:t>는 전달받은 데이터의 유효성을 검증하기 위해서 다양한 유효성 검사기</a:t>
            </a:r>
            <a:r>
              <a:rPr lang="en-US" altLang="ko-KR" sz="1800" dirty="0"/>
              <a:t>(Validator)</a:t>
            </a:r>
            <a:r>
              <a:rPr lang="ko-KR" altLang="en-US" sz="1800" dirty="0"/>
              <a:t>를 내보냅니다</a:t>
            </a:r>
            <a:r>
              <a:rPr lang="en-US" altLang="ko-KR" sz="1800" dirty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/>
              <a:t>propTypes</a:t>
            </a:r>
            <a:r>
              <a:rPr lang="ko-KR" altLang="en-US" sz="1800" dirty="0"/>
              <a:t>는 성능상의 이유로 개발 모드</a:t>
            </a:r>
            <a:r>
              <a:rPr lang="en-US" altLang="ko-KR" sz="1800" dirty="0"/>
              <a:t>(Development mode) </a:t>
            </a:r>
            <a:r>
              <a:rPr lang="ko-KR" altLang="en-US" sz="1800" dirty="0"/>
              <a:t>에서만 확인됩니다</a:t>
            </a:r>
            <a:endParaRPr lang="en-US" altLang="ko-KR" sz="1800" dirty="0"/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직사각형 6"/>
          <p:cNvSpPr/>
          <p:nvPr/>
        </p:nvSpPr>
        <p:spPr>
          <a:xfrm>
            <a:off x="958194" y="2711595"/>
            <a:ext cx="7152430" cy="2718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import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PropTypes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from 'prop-types';</a:t>
            </a: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class Greeting extends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React.Component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render()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return (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&lt;h1&gt;Hello, {this.props.name}&lt;/h1&gt;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}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r>
              <a:rPr lang="en-US" altLang="ko-KR" sz="1400" dirty="0" err="1">
                <a:solidFill>
                  <a:srgbClr val="C00000"/>
                </a:solidFill>
                <a:latin typeface="+mn-ea"/>
              </a:rPr>
              <a:t>Greeting.propTypes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 = {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  name: 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</a:rPr>
              <a:t>PropTypes.string</a:t>
            </a:r>
            <a:endParaRPr lang="en-US" altLang="ko-KR" sz="1400" dirty="0">
              <a:solidFill>
                <a:srgbClr val="C00000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85797B-A27C-4DD9-9DA0-9849829AA955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Component </a:t>
            </a:r>
            <a:r>
              <a:rPr lang="ko-KR" altLang="en-US" sz="2400" b="1" dirty="0">
                <a:latin typeface="+mn-ea"/>
              </a:rPr>
              <a:t>상태 관리</a:t>
            </a:r>
          </a:p>
        </p:txBody>
      </p:sp>
    </p:spTree>
    <p:extLst>
      <p:ext uri="{BB962C8B-B14F-4D97-AF65-F5344CB8AC3E}">
        <p14:creationId xmlns:p14="http://schemas.microsoft.com/office/powerpoint/2010/main" val="28325423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6" name="직사각형 5"/>
          <p:cNvSpPr/>
          <p:nvPr/>
        </p:nvSpPr>
        <p:spPr>
          <a:xfrm>
            <a:off x="689548" y="1768839"/>
            <a:ext cx="8059712" cy="50017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import React from "react";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import </a:t>
            </a:r>
            <a:r>
              <a:rPr lang="en-US" altLang="ko-KR" sz="1400" dirty="0" err="1">
                <a:solidFill>
                  <a:schemeClr val="tx1"/>
                </a:solidFill>
              </a:rPr>
              <a:t>PropTypes</a:t>
            </a:r>
            <a:r>
              <a:rPr lang="en-US" altLang="ko-KR" sz="1400" dirty="0">
                <a:solidFill>
                  <a:schemeClr val="tx1"/>
                </a:solidFill>
              </a:rPr>
              <a:t> from "prop-types";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const</a:t>
            </a:r>
            <a:r>
              <a:rPr lang="en-US" altLang="ko-KR" sz="1400" dirty="0">
                <a:solidFill>
                  <a:schemeClr val="tx1"/>
                </a:solidFill>
              </a:rPr>
              <a:t> Greeting = ({ name, age, </a:t>
            </a:r>
            <a:r>
              <a:rPr lang="en-US" altLang="ko-KR" sz="1400" dirty="0" err="1">
                <a:solidFill>
                  <a:schemeClr val="tx1"/>
                </a:solidFill>
              </a:rPr>
              <a:t>isMember</a:t>
            </a:r>
            <a:r>
              <a:rPr lang="en-US" altLang="ko-KR" sz="1400" dirty="0">
                <a:solidFill>
                  <a:schemeClr val="tx1"/>
                </a:solidFill>
              </a:rPr>
              <a:t> }) =&gt; {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return (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&lt;div&gt;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&lt;h1&gt;Hello, {name}!&lt;/h1&gt;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&lt;p&gt;Age: {age}&lt;/p&gt;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  &lt;p&gt;Membership: {</a:t>
            </a:r>
            <a:r>
              <a:rPr lang="en-US" altLang="ko-KR" sz="1400" dirty="0" err="1">
                <a:solidFill>
                  <a:schemeClr val="tx1"/>
                </a:solidFill>
              </a:rPr>
              <a:t>isMember</a:t>
            </a:r>
            <a:r>
              <a:rPr lang="en-US" altLang="ko-KR" sz="1400" dirty="0">
                <a:solidFill>
                  <a:schemeClr val="tx1"/>
                </a:solidFill>
              </a:rPr>
              <a:t> ? "Active" : "Inactive"}&lt;/p&gt;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&lt;/div&gt;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);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};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// props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ko-KR" altLang="en-US" sz="1400" dirty="0" err="1">
                <a:solidFill>
                  <a:schemeClr val="tx1"/>
                </a:solidFill>
              </a:rPr>
              <a:t>자료형</a:t>
            </a:r>
            <a:r>
              <a:rPr lang="ko-KR" altLang="en-US" sz="1400" dirty="0">
                <a:solidFill>
                  <a:schemeClr val="tx1"/>
                </a:solidFill>
              </a:rPr>
              <a:t> 선언</a:t>
            </a:r>
          </a:p>
          <a:p>
            <a:r>
              <a:rPr lang="en-US" altLang="ko-KR" sz="1400" dirty="0" err="1">
                <a:solidFill>
                  <a:srgbClr val="C00000"/>
                </a:solidFill>
              </a:rPr>
              <a:t>Greeting.propTypes</a:t>
            </a:r>
            <a:r>
              <a:rPr lang="en-US" altLang="ko-KR" sz="1400" dirty="0">
                <a:solidFill>
                  <a:srgbClr val="C00000"/>
                </a:solidFill>
              </a:rPr>
              <a:t> = {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name: </a:t>
            </a:r>
            <a:r>
              <a:rPr lang="en-US" altLang="ko-KR" sz="1400" dirty="0" err="1">
                <a:solidFill>
                  <a:srgbClr val="C00000"/>
                </a:solidFill>
              </a:rPr>
              <a:t>PropTypes.string.isRequired</a:t>
            </a:r>
            <a:r>
              <a:rPr lang="en-US" altLang="ko-KR" sz="1400" dirty="0">
                <a:solidFill>
                  <a:srgbClr val="C00000"/>
                </a:solidFill>
              </a:rPr>
              <a:t>,  // </a:t>
            </a:r>
            <a:r>
              <a:rPr lang="ko-KR" altLang="en-US" sz="1400" dirty="0">
                <a:solidFill>
                  <a:srgbClr val="C00000"/>
                </a:solidFill>
              </a:rPr>
              <a:t>문자열 </a:t>
            </a:r>
            <a:r>
              <a:rPr lang="en-US" altLang="ko-KR" sz="1400" dirty="0">
                <a:solidFill>
                  <a:srgbClr val="C00000"/>
                </a:solidFill>
              </a:rPr>
              <a:t>(</a:t>
            </a:r>
            <a:r>
              <a:rPr lang="ko-KR" altLang="en-US" sz="1400" dirty="0">
                <a:solidFill>
                  <a:srgbClr val="C00000"/>
                </a:solidFill>
              </a:rPr>
              <a:t>필수</a:t>
            </a:r>
            <a:r>
              <a:rPr lang="en-US" altLang="ko-KR" sz="1400" dirty="0">
                <a:solidFill>
                  <a:srgbClr val="C00000"/>
                </a:solidFill>
              </a:rPr>
              <a:t>)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age: </a:t>
            </a:r>
            <a:r>
              <a:rPr lang="en-US" altLang="ko-KR" sz="1400" dirty="0" err="1">
                <a:solidFill>
                  <a:srgbClr val="C00000"/>
                </a:solidFill>
              </a:rPr>
              <a:t>PropTypes.number</a:t>
            </a:r>
            <a:r>
              <a:rPr lang="en-US" altLang="ko-KR" sz="1400" dirty="0">
                <a:solidFill>
                  <a:srgbClr val="C00000"/>
                </a:solidFill>
              </a:rPr>
              <a:t>,               // </a:t>
            </a:r>
            <a:r>
              <a:rPr lang="ko-KR" altLang="en-US" sz="1400" dirty="0">
                <a:solidFill>
                  <a:srgbClr val="C00000"/>
                </a:solidFill>
              </a:rPr>
              <a:t>숫자</a:t>
            </a:r>
          </a:p>
          <a:p>
            <a:r>
              <a:rPr lang="ko-KR" altLang="en-US" sz="1400" dirty="0">
                <a:solidFill>
                  <a:srgbClr val="C00000"/>
                </a:solidFill>
              </a:rPr>
              <a:t>  </a:t>
            </a:r>
            <a:r>
              <a:rPr lang="en-US" altLang="ko-KR" sz="1400" dirty="0" err="1">
                <a:solidFill>
                  <a:srgbClr val="C00000"/>
                </a:solidFill>
              </a:rPr>
              <a:t>isMember</a:t>
            </a:r>
            <a:r>
              <a:rPr lang="en-US" altLang="ko-KR" sz="1400" dirty="0">
                <a:solidFill>
                  <a:srgbClr val="C00000"/>
                </a:solidFill>
              </a:rPr>
              <a:t>: </a:t>
            </a:r>
            <a:r>
              <a:rPr lang="en-US" altLang="ko-KR" sz="1400" dirty="0" err="1">
                <a:solidFill>
                  <a:srgbClr val="C00000"/>
                </a:solidFill>
              </a:rPr>
              <a:t>PropTypes.bool</a:t>
            </a:r>
            <a:r>
              <a:rPr lang="en-US" altLang="ko-KR" sz="1400" dirty="0">
                <a:solidFill>
                  <a:srgbClr val="C00000"/>
                </a:solidFill>
              </a:rPr>
              <a:t>             // </a:t>
            </a:r>
            <a:r>
              <a:rPr lang="ko-KR" altLang="en-US" sz="1400" dirty="0" err="1">
                <a:solidFill>
                  <a:srgbClr val="C00000"/>
                </a:solidFill>
              </a:rPr>
              <a:t>불리언</a:t>
            </a:r>
            <a:endParaRPr lang="ko-KR" altLang="en-US" sz="1400" dirty="0">
              <a:solidFill>
                <a:srgbClr val="C00000"/>
              </a:solidFill>
            </a:endParaRPr>
          </a:p>
          <a:p>
            <a:r>
              <a:rPr lang="en-US" altLang="ko-KR" sz="1400" dirty="0">
                <a:solidFill>
                  <a:srgbClr val="C00000"/>
                </a:solidFill>
              </a:rPr>
              <a:t>};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// </a:t>
            </a:r>
            <a:r>
              <a:rPr lang="ko-KR" altLang="en-US" sz="1400" dirty="0">
                <a:solidFill>
                  <a:schemeClr val="tx1"/>
                </a:solidFill>
              </a:rPr>
              <a:t>기본 </a:t>
            </a:r>
            <a:r>
              <a:rPr lang="en-US" altLang="ko-KR" sz="1400" dirty="0">
                <a:solidFill>
                  <a:schemeClr val="tx1"/>
                </a:solidFill>
              </a:rPr>
              <a:t>props </a:t>
            </a:r>
            <a:r>
              <a:rPr lang="ko-KR" altLang="en-US" sz="1400" dirty="0">
                <a:solidFill>
                  <a:schemeClr val="tx1"/>
                </a:solidFill>
              </a:rPr>
              <a:t>값 설정</a:t>
            </a:r>
          </a:p>
          <a:p>
            <a:r>
              <a:rPr lang="en-US" altLang="ko-KR" sz="1400" dirty="0" err="1">
                <a:solidFill>
                  <a:srgbClr val="C00000"/>
                </a:solidFill>
              </a:rPr>
              <a:t>Greeting.defaultProps</a:t>
            </a:r>
            <a:r>
              <a:rPr lang="en-US" altLang="ko-KR" sz="1400" dirty="0">
                <a:solidFill>
                  <a:srgbClr val="C00000"/>
                </a:solidFill>
              </a:rPr>
              <a:t> = {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age: 20,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  </a:t>
            </a:r>
            <a:r>
              <a:rPr lang="en-US" altLang="ko-KR" sz="1400" dirty="0" err="1">
                <a:solidFill>
                  <a:srgbClr val="C00000"/>
                </a:solidFill>
              </a:rPr>
              <a:t>isMember</a:t>
            </a:r>
            <a:r>
              <a:rPr lang="en-US" altLang="ko-KR" sz="1400" dirty="0">
                <a:solidFill>
                  <a:srgbClr val="C00000"/>
                </a:solidFill>
              </a:rPr>
              <a:t>: false</a:t>
            </a:r>
          </a:p>
          <a:p>
            <a:r>
              <a:rPr lang="en-US" altLang="ko-KR" sz="1400" dirty="0">
                <a:solidFill>
                  <a:srgbClr val="C00000"/>
                </a:solidFill>
              </a:rPr>
              <a:t>};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export default Greeting;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14793" y="839449"/>
            <a:ext cx="8542711" cy="974361"/>
          </a:xfrm>
        </p:spPr>
        <p:txBody>
          <a:bodyPr>
            <a:norm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prop-types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패키지를 사용하면 </a:t>
            </a:r>
            <a:r>
              <a:rPr lang="en-US" altLang="ko-KR" sz="1600" dirty="0">
                <a:latin typeface="+mn-ea"/>
              </a:rPr>
              <a:t>props</a:t>
            </a:r>
            <a:r>
              <a:rPr lang="ko-KR" altLang="en-US" sz="1600" dirty="0">
                <a:latin typeface="+mn-ea"/>
              </a:rPr>
              <a:t>의 </a:t>
            </a:r>
            <a:r>
              <a:rPr lang="ko-KR" altLang="en-US" sz="1600" dirty="0" err="1">
                <a:latin typeface="+mn-ea"/>
              </a:rPr>
              <a:t>자료형을</a:t>
            </a:r>
            <a:r>
              <a:rPr lang="ko-KR" altLang="en-US" sz="1600" dirty="0">
                <a:latin typeface="+mn-ea"/>
              </a:rPr>
              <a:t> 검사할 수 있습니다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r>
              <a:rPr lang="en-US" altLang="ko-KR" sz="1600" dirty="0" err="1">
                <a:solidFill>
                  <a:srgbClr val="C00000"/>
                </a:solidFill>
                <a:latin typeface="+mn-ea"/>
              </a:rPr>
              <a:t>propTypes</a:t>
            </a:r>
            <a:r>
              <a:rPr lang="ko-KR" altLang="en-US" sz="1600" dirty="0">
                <a:latin typeface="+mn-ea"/>
              </a:rPr>
              <a:t>를 활용하면 </a:t>
            </a:r>
            <a:r>
              <a:rPr lang="en-US" altLang="ko-KR" sz="1600" dirty="0">
                <a:latin typeface="+mn-ea"/>
              </a:rPr>
              <a:t>props</a:t>
            </a:r>
            <a:r>
              <a:rPr lang="ko-KR" altLang="en-US" sz="1600" dirty="0">
                <a:latin typeface="+mn-ea"/>
              </a:rPr>
              <a:t>의 </a:t>
            </a:r>
            <a:r>
              <a:rPr lang="ko-KR" altLang="en-US" sz="1600" dirty="0" err="1">
                <a:latin typeface="+mn-ea"/>
              </a:rPr>
              <a:t>자료형을</a:t>
            </a:r>
            <a:r>
              <a:rPr lang="ko-KR" altLang="en-US" sz="1600" dirty="0">
                <a:latin typeface="+mn-ea"/>
              </a:rPr>
              <a:t> 검증할 수 있으며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잘못된 타입을 전달하면 콘솔에서 경고가 표시됩니다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5797B-A27C-4DD9-9DA0-9849829AA955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Component </a:t>
            </a:r>
            <a:r>
              <a:rPr lang="ko-KR" altLang="en-US" sz="2400" b="1" dirty="0">
                <a:latin typeface="+mn-ea"/>
              </a:rPr>
              <a:t>상태 관리</a:t>
            </a:r>
          </a:p>
        </p:txBody>
      </p:sp>
    </p:spTree>
    <p:extLst>
      <p:ext uri="{BB962C8B-B14F-4D97-AF65-F5344CB8AC3E}">
        <p14:creationId xmlns:p14="http://schemas.microsoft.com/office/powerpoint/2010/main" val="28807386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9471" y="844399"/>
            <a:ext cx="8572569" cy="18755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 smtClean="0">
                <a:solidFill>
                  <a:srgbClr val="C00000"/>
                </a:solidFill>
              </a:rPr>
              <a:t>PropTypes.element</a:t>
            </a:r>
            <a:r>
              <a:rPr lang="ko-KR" altLang="en-US" sz="1800" dirty="0"/>
              <a:t>를 이용하여 컴포넌트의 자식들</a:t>
            </a:r>
            <a:r>
              <a:rPr lang="en-US" altLang="ko-KR" sz="1800" dirty="0"/>
              <a:t>(Children)</a:t>
            </a:r>
            <a:r>
              <a:rPr lang="ko-KR" altLang="en-US" sz="1800" dirty="0"/>
              <a:t>에 단 하나의 자식</a:t>
            </a:r>
            <a:r>
              <a:rPr lang="en-US" altLang="ko-KR" sz="1800" dirty="0"/>
              <a:t>(Child)</a:t>
            </a:r>
            <a:r>
              <a:rPr lang="ko-KR" altLang="en-US" sz="1800" dirty="0"/>
              <a:t>만이 전달될 수 있도록 </a:t>
            </a:r>
            <a:r>
              <a:rPr lang="ko-KR" altLang="en-US" sz="1800" dirty="0" smtClean="0"/>
              <a:t>제한 할 </a:t>
            </a:r>
            <a:r>
              <a:rPr lang="ko-KR" altLang="en-US" sz="1800" dirty="0"/>
              <a:t>수 있습니다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/>
              <a:t>여러 개의 요소가 전달되면 오류가 발생합니다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/>
              <a:t>string, number </a:t>
            </a:r>
            <a:r>
              <a:rPr lang="ko-KR" altLang="en-US" sz="1800" dirty="0"/>
              <a:t>같은 기본 </a:t>
            </a:r>
            <a:r>
              <a:rPr lang="ko-KR" altLang="en-US" sz="1800" dirty="0" err="1"/>
              <a:t>자료형은</a:t>
            </a:r>
            <a:r>
              <a:rPr lang="ko-KR" altLang="en-US" sz="1800" dirty="0"/>
              <a:t> </a:t>
            </a:r>
            <a:r>
              <a:rPr lang="en-US" altLang="ko-KR" sz="1800" dirty="0"/>
              <a:t>element </a:t>
            </a:r>
            <a:r>
              <a:rPr lang="ko-KR" altLang="en-US" sz="1800" dirty="0"/>
              <a:t>타입이 아니므로 허용되지 않습니다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/>
              <a:t>여러 개의 요소가 필요하면 </a:t>
            </a:r>
            <a:r>
              <a:rPr lang="en-US" altLang="ko-KR" sz="1800" dirty="0" err="1"/>
              <a:t>React.Fragment</a:t>
            </a:r>
            <a:r>
              <a:rPr lang="en-US" altLang="ko-KR" sz="1800" dirty="0"/>
              <a:t> </a:t>
            </a:r>
            <a:r>
              <a:rPr lang="ko-KR" altLang="en-US" sz="1800" dirty="0"/>
              <a:t>또는 </a:t>
            </a:r>
            <a:r>
              <a:rPr lang="en-US" altLang="ko-KR" sz="1800" dirty="0"/>
              <a:t>div</a:t>
            </a:r>
            <a:r>
              <a:rPr lang="ko-KR" altLang="en-US" sz="1800" dirty="0"/>
              <a:t>로 감싸야 합니다</a:t>
            </a:r>
            <a:r>
              <a:rPr lang="en-US" altLang="ko-KR" sz="18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800" dirty="0"/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직사각형 6"/>
          <p:cNvSpPr/>
          <p:nvPr/>
        </p:nvSpPr>
        <p:spPr>
          <a:xfrm>
            <a:off x="921647" y="2974064"/>
            <a:ext cx="7494935" cy="28007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import React from "react";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PropTypes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from "prop-types";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SingleChildComponent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= ({ children }) =&gt;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return &lt;div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className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="container"&gt;{children}&lt;/div&gt;;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};</a:t>
            </a:r>
          </a:p>
          <a:p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// children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이 단 하나의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React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요소만 가능하도록 설정</a:t>
            </a:r>
          </a:p>
          <a:p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SingleChildComponent.propTypes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=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children: </a:t>
            </a:r>
            <a:r>
              <a:rPr lang="en-US" altLang="ko-KR" sz="1600" dirty="0" err="1">
                <a:solidFill>
                  <a:srgbClr val="C00000"/>
                </a:solidFill>
                <a:latin typeface="+mn-ea"/>
              </a:rPr>
              <a:t>PropTypes.element.isRequired</a:t>
            </a:r>
            <a:r>
              <a:rPr lang="en-US" altLang="ko-KR" sz="1600" dirty="0">
                <a:solidFill>
                  <a:srgbClr val="C00000"/>
                </a:solidFill>
                <a:latin typeface="+mn-ea"/>
              </a:rPr>
              <a:t>,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85797B-A27C-4DD9-9DA0-9849829AA955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Component </a:t>
            </a:r>
            <a:r>
              <a:rPr lang="ko-KR" altLang="en-US" sz="2400" b="1" dirty="0">
                <a:latin typeface="+mn-ea"/>
              </a:rPr>
              <a:t>상태 관리</a:t>
            </a:r>
          </a:p>
        </p:txBody>
      </p:sp>
    </p:spTree>
    <p:extLst>
      <p:ext uri="{BB962C8B-B14F-4D97-AF65-F5344CB8AC3E}">
        <p14:creationId xmlns:p14="http://schemas.microsoft.com/office/powerpoint/2010/main" val="36768370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9472" y="844399"/>
            <a:ext cx="8232608" cy="16981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1350" dirty="0"/>
              <a:t> </a:t>
            </a:r>
            <a:r>
              <a:rPr lang="en-US" altLang="ko-KR" sz="1800" dirty="0" err="1">
                <a:latin typeface="+mn-ea"/>
              </a:rPr>
              <a:t>PropTypes.element</a:t>
            </a:r>
            <a:endParaRPr lang="en-US" altLang="ko-KR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직사각형 6"/>
          <p:cNvSpPr/>
          <p:nvPr/>
        </p:nvSpPr>
        <p:spPr>
          <a:xfrm>
            <a:off x="710840" y="1515261"/>
            <a:ext cx="7494935" cy="40822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export default function App()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return (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&lt;div&gt;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smtClean="0">
                <a:solidFill>
                  <a:schemeClr val="tx1"/>
                </a:solidFill>
              </a:rPr>
              <a:t>{ </a:t>
            </a: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</a:rPr>
              <a:t>/*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올바른 사용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하나의 요소만 전달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</a:rPr>
              <a:t>*/</a:t>
            </a:r>
            <a:r>
              <a:rPr lang="en-US" altLang="ko-KR" sz="1600" dirty="0" smtClean="0">
                <a:solidFill>
                  <a:schemeClr val="tx1"/>
                </a:solidFill>
              </a:rPr>
              <a:t> }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&lt;</a:t>
            </a:r>
            <a:r>
              <a:rPr lang="en-US" altLang="ko-KR" sz="1600" dirty="0" err="1">
                <a:solidFill>
                  <a:schemeClr val="tx1"/>
                </a:solidFill>
              </a:rPr>
              <a:t>SingleChildComponent</a:t>
            </a:r>
            <a:r>
              <a:rPr lang="en-US" altLang="ko-KR" sz="16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&lt;p&gt;This is a single child element.&lt;/p&gt;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&lt;/</a:t>
            </a:r>
            <a:r>
              <a:rPr lang="en-US" altLang="ko-KR" sz="1600" dirty="0" err="1">
                <a:solidFill>
                  <a:schemeClr val="tx1"/>
                </a:solidFill>
              </a:rPr>
              <a:t>SingleChildComponent</a:t>
            </a:r>
            <a:r>
              <a:rPr lang="en-US" altLang="ko-KR" sz="1600" dirty="0">
                <a:solidFill>
                  <a:schemeClr val="tx1"/>
                </a:solidFill>
              </a:rPr>
              <a:t>&gt;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</a:t>
            </a:r>
            <a:r>
              <a:rPr lang="en-US" altLang="ko-KR" sz="1600" dirty="0" smtClean="0">
                <a:solidFill>
                  <a:schemeClr val="tx1"/>
                </a:solidFill>
              </a:rPr>
              <a:t>{ </a:t>
            </a: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</a:rPr>
              <a:t>/*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잘못된 사용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여러 개의 요소 전달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) -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콘솔 경고 발생 *</a:t>
            </a: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altLang="ko-KR" sz="1600" dirty="0" smtClean="0">
                <a:solidFill>
                  <a:schemeClr val="tx1"/>
                </a:solidFill>
              </a:rPr>
              <a:t> }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  &lt;</a:t>
            </a:r>
            <a:r>
              <a:rPr lang="en-US" altLang="ko-KR" sz="1600" dirty="0" err="1">
                <a:solidFill>
                  <a:schemeClr val="tx1"/>
                </a:solidFill>
              </a:rPr>
              <a:t>SingleChildComponent</a:t>
            </a:r>
            <a:r>
              <a:rPr lang="en-US" altLang="ko-KR" sz="16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&lt;p&gt;Child 1&lt;/p&gt;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&lt;p&gt;Child 2&lt;/p&gt;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&lt;/</a:t>
            </a:r>
            <a:r>
              <a:rPr lang="en-US" altLang="ko-KR" sz="1600" dirty="0" err="1">
                <a:solidFill>
                  <a:schemeClr val="tx1"/>
                </a:solidFill>
              </a:rPr>
              <a:t>SingleChildComponent</a:t>
            </a:r>
            <a:r>
              <a:rPr lang="en-US" altLang="ko-KR" sz="16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&lt;/div&gt;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85797B-A27C-4DD9-9DA0-9849829AA955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Component </a:t>
            </a:r>
            <a:r>
              <a:rPr lang="ko-KR" altLang="en-US" sz="2400" b="1" dirty="0">
                <a:latin typeface="+mn-ea"/>
              </a:rPr>
              <a:t>상태 관리</a:t>
            </a:r>
          </a:p>
        </p:txBody>
      </p:sp>
    </p:spTree>
    <p:extLst>
      <p:ext uri="{BB962C8B-B14F-4D97-AF65-F5344CB8AC3E}">
        <p14:creationId xmlns:p14="http://schemas.microsoft.com/office/powerpoint/2010/main" val="2403800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6313" y="857250"/>
            <a:ext cx="8439848" cy="125794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>
                <a:solidFill>
                  <a:srgbClr val="C00000"/>
                </a:solidFill>
                <a:latin typeface="+mn-ea"/>
              </a:rPr>
              <a:t>forceUpdate</a:t>
            </a:r>
            <a:r>
              <a:rPr lang="en-US" altLang="ko-KR" sz="1800" dirty="0">
                <a:solidFill>
                  <a:srgbClr val="C00000"/>
                </a:solidFill>
                <a:latin typeface="+mn-ea"/>
              </a:rPr>
              <a:t>()</a:t>
            </a:r>
            <a:r>
              <a:rPr lang="ko-KR" altLang="en-US" sz="1800" dirty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는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클래스형 컴포넌트에서 강제로 </a:t>
            </a:r>
            <a:r>
              <a:rPr lang="ko-KR" altLang="en-US" sz="1800" dirty="0" err="1">
                <a:latin typeface="+mn-ea"/>
              </a:rPr>
              <a:t>리렌더링을</a:t>
            </a:r>
            <a:r>
              <a:rPr lang="ko-KR" altLang="en-US" sz="1800" dirty="0">
                <a:latin typeface="+mn-ea"/>
              </a:rPr>
              <a:t> 수행하는 </a:t>
            </a:r>
            <a:r>
              <a:rPr lang="ko-KR" altLang="en-US" sz="1800" dirty="0" smtClean="0">
                <a:latin typeface="+mn-ea"/>
              </a:rPr>
              <a:t>메서드입니다</a:t>
            </a: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>
                <a:latin typeface="+mn-ea"/>
              </a:rPr>
              <a:t>forceUpdate</a:t>
            </a:r>
            <a:r>
              <a:rPr lang="ko-KR" altLang="en-US" sz="1800" dirty="0">
                <a:latin typeface="+mn-ea"/>
              </a:rPr>
              <a:t>는 상태를 변경하지 않고 강제로 </a:t>
            </a:r>
            <a:r>
              <a:rPr lang="ko-KR" altLang="en-US" sz="1800" dirty="0" err="1">
                <a:latin typeface="+mn-ea"/>
              </a:rPr>
              <a:t>리렌더링만</a:t>
            </a:r>
            <a:r>
              <a:rPr lang="ko-KR" altLang="en-US" sz="1800" dirty="0">
                <a:latin typeface="+mn-ea"/>
              </a:rPr>
              <a:t> 수행합니다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React</a:t>
            </a:r>
            <a:r>
              <a:rPr lang="ko-KR" altLang="en-US" sz="1800" dirty="0">
                <a:latin typeface="+mn-ea"/>
              </a:rPr>
              <a:t>는 상태</a:t>
            </a:r>
            <a:r>
              <a:rPr lang="en-US" altLang="ko-KR" sz="1800" dirty="0">
                <a:latin typeface="+mn-ea"/>
              </a:rPr>
              <a:t>(State)</a:t>
            </a:r>
            <a:r>
              <a:rPr lang="ko-KR" altLang="en-US" sz="1800" dirty="0">
                <a:latin typeface="+mn-ea"/>
              </a:rPr>
              <a:t>나 </a:t>
            </a:r>
            <a:r>
              <a:rPr lang="en-US" altLang="ko-KR" sz="1800" dirty="0">
                <a:latin typeface="+mn-ea"/>
              </a:rPr>
              <a:t>Props</a:t>
            </a:r>
            <a:r>
              <a:rPr lang="ko-KR" altLang="en-US" sz="1800" dirty="0">
                <a:latin typeface="+mn-ea"/>
              </a:rPr>
              <a:t>가 변경될 때 자동으로 컴포넌트를 </a:t>
            </a:r>
            <a:r>
              <a:rPr lang="ko-KR" altLang="en-US" sz="1800" dirty="0" err="1">
                <a:latin typeface="+mn-ea"/>
              </a:rPr>
              <a:t>리렌더링하기</a:t>
            </a:r>
            <a:r>
              <a:rPr lang="ko-KR" altLang="en-US" sz="1800" dirty="0">
                <a:latin typeface="+mn-ea"/>
              </a:rPr>
              <a:t> 때문에</a:t>
            </a:r>
            <a:r>
              <a:rPr lang="en-US" altLang="ko-KR" sz="1800" dirty="0">
                <a:latin typeface="+mn-ea"/>
              </a:rPr>
              <a:t>, </a:t>
            </a:r>
            <a:r>
              <a:rPr lang="en-US" altLang="ko-KR" sz="1800" dirty="0" err="1">
                <a:latin typeface="+mn-ea"/>
              </a:rPr>
              <a:t>forceUpdate</a:t>
            </a:r>
            <a:r>
              <a:rPr lang="ko-KR" altLang="en-US" sz="1800" dirty="0">
                <a:latin typeface="+mn-ea"/>
              </a:rPr>
              <a:t>를 사용할 필요가 거의 없습니다</a:t>
            </a:r>
            <a:r>
              <a:rPr lang="en-US" altLang="ko-KR" sz="1800" dirty="0">
                <a:latin typeface="+mn-ea"/>
              </a:rPr>
              <a:t>.</a:t>
            </a:r>
            <a:endParaRPr lang="ko-KR" altLang="en-US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직사각형 6"/>
          <p:cNvSpPr/>
          <p:nvPr/>
        </p:nvSpPr>
        <p:spPr>
          <a:xfrm>
            <a:off x="728629" y="2467155"/>
            <a:ext cx="7709745" cy="41258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import React, { Component } from "react";</a:t>
            </a: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class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MyComponent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extends Component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forceRerender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= () =&gt;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</a:rPr>
              <a:t>this.forceUpdate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(); // </a:t>
            </a:r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강제 </a:t>
            </a:r>
            <a:r>
              <a:rPr lang="ko-KR" altLang="en-US" sz="1400" dirty="0" err="1">
                <a:solidFill>
                  <a:srgbClr val="C00000"/>
                </a:solidFill>
                <a:latin typeface="+mn-ea"/>
              </a:rPr>
              <a:t>리렌더링</a:t>
            </a:r>
            <a:endParaRPr lang="ko-KR" altLang="en-US" sz="1400" dirty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};</a:t>
            </a: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render()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console.log("Component is rendering...");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return (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&lt;div&gt;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&lt;h1&gt;Hello, React!&lt;/h1&gt;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&lt;button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onClick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={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this.forceRerender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}&gt;Force Update&lt;/button&gt;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&lt;/div&gt;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}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export default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MyComponent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85797B-A27C-4DD9-9DA0-9849829AA955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Component </a:t>
            </a:r>
            <a:r>
              <a:rPr lang="ko-KR" altLang="en-US" sz="2400" b="1" dirty="0">
                <a:latin typeface="+mn-ea"/>
              </a:rPr>
              <a:t>상태 관리</a:t>
            </a:r>
          </a:p>
        </p:txBody>
      </p:sp>
    </p:spTree>
    <p:extLst>
      <p:ext uri="{BB962C8B-B14F-4D97-AF65-F5344CB8AC3E}">
        <p14:creationId xmlns:p14="http://schemas.microsoft.com/office/powerpoint/2010/main" val="25310311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6313" y="857250"/>
            <a:ext cx="8232608" cy="125794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+mn-ea"/>
              </a:rPr>
              <a:t>함수형 컴포넌트에서는 </a:t>
            </a:r>
            <a:r>
              <a:rPr lang="en-US" altLang="ko-KR" sz="1800" dirty="0" err="1">
                <a:latin typeface="+mn-ea"/>
              </a:rPr>
              <a:t>useState</a:t>
            </a:r>
            <a:r>
              <a:rPr lang="ko-KR" altLang="en-US" sz="1800" dirty="0">
                <a:latin typeface="+mn-ea"/>
              </a:rPr>
              <a:t>나 </a:t>
            </a:r>
            <a:r>
              <a:rPr lang="en-US" altLang="ko-KR" sz="1800" dirty="0" err="1">
                <a:latin typeface="+mn-ea"/>
              </a:rPr>
              <a:t>useReducer</a:t>
            </a:r>
            <a:r>
              <a:rPr lang="ko-KR" altLang="en-US" sz="1800" dirty="0">
                <a:latin typeface="+mn-ea"/>
              </a:rPr>
              <a:t>를 활용하여 </a:t>
            </a:r>
            <a:r>
              <a:rPr lang="ko-KR" altLang="en-US" sz="1800" dirty="0" err="1">
                <a:latin typeface="+mn-ea"/>
              </a:rPr>
              <a:t>리렌더링</a:t>
            </a:r>
            <a:r>
              <a:rPr lang="ko-KR" altLang="en-US" sz="1800" dirty="0">
                <a:latin typeface="+mn-ea"/>
              </a:rPr>
              <a:t> 유도할 수 있습니다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직사각형 6"/>
          <p:cNvSpPr/>
          <p:nvPr/>
        </p:nvSpPr>
        <p:spPr>
          <a:xfrm>
            <a:off x="635079" y="1619075"/>
            <a:ext cx="7575782" cy="4513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import React, {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useState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} from "react";</a:t>
            </a: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const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MyComponent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= () =&gt;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const [, 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</a:rPr>
              <a:t>setRerender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] = 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</a:rPr>
              <a:t>useState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(0);</a:t>
            </a: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const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forceRerender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= () =&gt;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</a:rPr>
              <a:t>setRerender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((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</a:rPr>
              <a:t>prev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) =&gt; 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</a:rPr>
              <a:t>prev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 + 1); // </a:t>
            </a:r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상태 변경 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-&gt; </a:t>
            </a:r>
            <a:r>
              <a:rPr lang="ko-KR" altLang="en-US" sz="1400" dirty="0" err="1">
                <a:solidFill>
                  <a:srgbClr val="C00000"/>
                </a:solidFill>
                <a:latin typeface="+mn-ea"/>
              </a:rPr>
              <a:t>리렌더링</a:t>
            </a:r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 발생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};</a:t>
            </a: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console.log("Component is rendering...");</a:t>
            </a: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return (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&lt;div&gt;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&lt;h1&gt;Hello, React!&lt;/h1&gt;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&lt;button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onClick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={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forceRerender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}&gt;Force Update&lt;/button&gt;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&lt;/div&gt;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};</a:t>
            </a: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export default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MyComponent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85797B-A27C-4DD9-9DA0-9849829AA955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Component </a:t>
            </a:r>
            <a:r>
              <a:rPr lang="ko-KR" altLang="en-US" sz="2400" b="1" dirty="0">
                <a:latin typeface="+mn-ea"/>
              </a:rPr>
              <a:t>상태 관리</a:t>
            </a:r>
          </a:p>
        </p:txBody>
      </p:sp>
    </p:spTree>
    <p:extLst>
      <p:ext uri="{BB962C8B-B14F-4D97-AF65-F5344CB8AC3E}">
        <p14:creationId xmlns:p14="http://schemas.microsoft.com/office/powerpoint/2010/main" val="17945124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6313" y="857250"/>
            <a:ext cx="8232608" cy="125794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>
                <a:latin typeface="+mn-ea"/>
              </a:rPr>
              <a:t>useReducer</a:t>
            </a:r>
            <a:r>
              <a:rPr lang="ko-KR" altLang="en-US" sz="1800" dirty="0">
                <a:latin typeface="+mn-ea"/>
              </a:rPr>
              <a:t>를 활용하면 불필요한 </a:t>
            </a:r>
            <a:r>
              <a:rPr lang="ko-KR" altLang="en-US" sz="1800" dirty="0" err="1">
                <a:latin typeface="+mn-ea"/>
              </a:rPr>
              <a:t>상태값</a:t>
            </a:r>
            <a:r>
              <a:rPr lang="ko-KR" altLang="en-US" sz="1800" dirty="0">
                <a:latin typeface="+mn-ea"/>
              </a:rPr>
              <a:t> 없이도 </a:t>
            </a:r>
            <a:r>
              <a:rPr lang="ko-KR" altLang="en-US" sz="1800" dirty="0" err="1">
                <a:latin typeface="+mn-ea"/>
              </a:rPr>
              <a:t>리렌더링을</a:t>
            </a:r>
            <a:r>
              <a:rPr lang="ko-KR" altLang="en-US" sz="1800" dirty="0">
                <a:latin typeface="+mn-ea"/>
              </a:rPr>
              <a:t> 수행할 수 있습니다</a:t>
            </a:r>
            <a:r>
              <a:rPr lang="en-US" altLang="ko-KR" sz="1800" dirty="0">
                <a:latin typeface="+mn-ea"/>
              </a:rPr>
              <a:t>.</a:t>
            </a:r>
            <a:endParaRPr lang="ko-KR" altLang="en-US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직사각형 6"/>
          <p:cNvSpPr/>
          <p:nvPr/>
        </p:nvSpPr>
        <p:spPr>
          <a:xfrm>
            <a:off x="695763" y="1636936"/>
            <a:ext cx="7575782" cy="36313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import React, {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useReducer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} from "react";</a:t>
            </a: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const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MyComponent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= () =&gt;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const [, 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</a:rPr>
              <a:t>forceUpdate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] = 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</a:rPr>
              <a:t>useReducer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((x) =&gt; x + 1, 0);</a:t>
            </a: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console.log("Component is rendering...");</a:t>
            </a: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return (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&lt;div&gt;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&lt;h1&gt;Hello, React!&lt;/h1&gt;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&lt;button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onClick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={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forceUpdate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}&gt;Force Update&lt;/button&gt;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&lt;/div&gt;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};</a:t>
            </a: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export default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MyComponent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85797B-A27C-4DD9-9DA0-9849829AA955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Component </a:t>
            </a:r>
            <a:r>
              <a:rPr lang="ko-KR" altLang="en-US" sz="2400" b="1" dirty="0">
                <a:latin typeface="+mn-ea"/>
              </a:rPr>
              <a:t>상태 관리</a:t>
            </a:r>
          </a:p>
        </p:txBody>
      </p:sp>
    </p:spTree>
    <p:extLst>
      <p:ext uri="{BB962C8B-B14F-4D97-AF65-F5344CB8AC3E}">
        <p14:creationId xmlns:p14="http://schemas.microsoft.com/office/powerpoint/2010/main" val="28488484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6313" y="857250"/>
            <a:ext cx="8232608" cy="125794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latin typeface="+mn-ea"/>
              </a:rPr>
              <a:t>React</a:t>
            </a:r>
            <a:r>
              <a:rPr lang="ko-KR" altLang="en-US" sz="1800" dirty="0" smtClean="0">
                <a:latin typeface="+mn-ea"/>
              </a:rPr>
              <a:t>에서 관리하지 않는 외부 데이터가 변경될 때 </a:t>
            </a:r>
            <a:r>
              <a:rPr lang="en-US" altLang="ko-KR" sz="1800" dirty="0" smtClean="0">
                <a:latin typeface="+mn-ea"/>
              </a:rPr>
              <a:t>[</a:t>
            </a:r>
            <a:r>
              <a:rPr lang="ko-KR" altLang="en-US" sz="1800" dirty="0" smtClean="0">
                <a:latin typeface="+mn-ea"/>
              </a:rPr>
              <a:t>예</a:t>
            </a:r>
            <a:r>
              <a:rPr lang="en-US" altLang="ko-KR" sz="1800" dirty="0" smtClean="0">
                <a:latin typeface="+mn-ea"/>
              </a:rPr>
              <a:t>) </a:t>
            </a:r>
            <a:r>
              <a:rPr lang="ko-KR" altLang="en-US" sz="1800" dirty="0" smtClean="0">
                <a:latin typeface="+mn-ea"/>
              </a:rPr>
              <a:t>전역 객체</a:t>
            </a:r>
            <a:r>
              <a:rPr lang="en-US" altLang="ko-KR" sz="1800" dirty="0" smtClean="0">
                <a:latin typeface="+mn-ea"/>
              </a:rPr>
              <a:t>(window, </a:t>
            </a:r>
            <a:r>
              <a:rPr lang="en-US" altLang="ko-KR" sz="1800" dirty="0" err="1" smtClean="0">
                <a:latin typeface="+mn-ea"/>
              </a:rPr>
              <a:t>localStorage</a:t>
            </a:r>
            <a:r>
              <a:rPr lang="en-US" altLang="ko-KR" sz="1800" dirty="0" smtClean="0">
                <a:latin typeface="+mn-ea"/>
              </a:rPr>
              <a:t>, etc.)</a:t>
            </a:r>
            <a:r>
              <a:rPr lang="ko-KR" altLang="en-US" sz="1800" dirty="0" smtClean="0">
                <a:latin typeface="+mn-ea"/>
              </a:rPr>
              <a:t>가 변경 </a:t>
            </a:r>
            <a:r>
              <a:rPr lang="en-US" altLang="ko-KR" sz="1800" dirty="0" smtClean="0">
                <a:latin typeface="+mn-ea"/>
              </a:rPr>
              <a:t>]  </a:t>
            </a:r>
            <a:r>
              <a:rPr lang="ko-KR" altLang="en-US" sz="1800" dirty="0" smtClean="0">
                <a:latin typeface="+mn-ea"/>
              </a:rPr>
              <a:t>강제 </a:t>
            </a:r>
            <a:r>
              <a:rPr lang="ko-KR" altLang="en-US" sz="1800" dirty="0" err="1" smtClean="0">
                <a:latin typeface="+mn-ea"/>
              </a:rPr>
              <a:t>리렌더링이</a:t>
            </a:r>
            <a:r>
              <a:rPr lang="ko-KR" altLang="en-US" sz="1800" dirty="0" smtClean="0">
                <a:latin typeface="+mn-ea"/>
              </a:rPr>
              <a:t> 필요할 수 있습니다</a:t>
            </a:r>
            <a:r>
              <a:rPr lang="en-US" altLang="ko-KR" sz="1800" dirty="0" smtClean="0">
                <a:latin typeface="+mn-ea"/>
              </a:rPr>
              <a:t>.</a:t>
            </a:r>
            <a:endParaRPr lang="ko-KR" altLang="en-US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직사각형 6"/>
          <p:cNvSpPr/>
          <p:nvPr/>
        </p:nvSpPr>
        <p:spPr>
          <a:xfrm>
            <a:off x="695761" y="2269964"/>
            <a:ext cx="6980165" cy="37307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import React, {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useState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useEffect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} from "react";</a:t>
            </a: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const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MyComponent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= () =&gt;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const [time,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setTime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] =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useState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(new Date().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toLocaleTimeString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());</a:t>
            </a: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useEffect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(() =&gt;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const interval =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setInterval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(() =&gt;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setTime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(new Date().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toLocaleTimeString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()); //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상태 변경으로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리렌더링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유도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}, 1000);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return () =&gt;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clearInterval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(interval);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}, []);</a:t>
            </a: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return &lt;h1&gt;Current Time: {time}&lt;/h1&gt;;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};</a:t>
            </a: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export default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MyComponent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85797B-A27C-4DD9-9DA0-9849829AA955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Component </a:t>
            </a:r>
            <a:r>
              <a:rPr lang="ko-KR" altLang="en-US" sz="2400" b="1" dirty="0">
                <a:latin typeface="+mn-ea"/>
              </a:rPr>
              <a:t>상태 관리</a:t>
            </a:r>
          </a:p>
        </p:txBody>
      </p:sp>
    </p:spTree>
    <p:extLst>
      <p:ext uri="{BB962C8B-B14F-4D97-AF65-F5344CB8AC3E}">
        <p14:creationId xmlns:p14="http://schemas.microsoft.com/office/powerpoint/2010/main" val="423524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5895" y="980143"/>
            <a:ext cx="8482859" cy="451664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+mn-ea"/>
              </a:rPr>
              <a:t>Node.js</a:t>
            </a:r>
            <a:r>
              <a:rPr lang="ko-KR" altLang="en-US" sz="1600" dirty="0">
                <a:latin typeface="+mn-ea"/>
              </a:rPr>
              <a:t>와 </a:t>
            </a:r>
            <a:r>
              <a:rPr lang="en-US" altLang="ko-KR" sz="1600" dirty="0" err="1">
                <a:latin typeface="+mn-ea"/>
              </a:rPr>
              <a:t>npm</a:t>
            </a:r>
            <a:r>
              <a:rPr lang="en-US" altLang="ko-KR" sz="1600" dirty="0">
                <a:latin typeface="+mn-ea"/>
              </a:rPr>
              <a:t>(Node Package Manager)</a:t>
            </a:r>
            <a:r>
              <a:rPr lang="ko-KR" altLang="en-US" sz="1600" dirty="0">
                <a:latin typeface="+mn-ea"/>
              </a:rPr>
              <a:t>을 기반으로  동작하므로 </a:t>
            </a:r>
            <a:r>
              <a:rPr lang="en-US" altLang="ko-KR" sz="1600" dirty="0">
                <a:latin typeface="+mn-ea"/>
              </a:rPr>
              <a:t>Node.js</a:t>
            </a:r>
            <a:r>
              <a:rPr lang="ko-KR" altLang="en-US" sz="1600" dirty="0">
                <a:latin typeface="+mn-ea"/>
              </a:rPr>
              <a:t>와 </a:t>
            </a:r>
            <a:r>
              <a:rPr lang="en-US" altLang="ko-KR" sz="1600" dirty="0" err="1">
                <a:latin typeface="+mn-ea"/>
              </a:rPr>
              <a:t>npm</a:t>
            </a:r>
            <a:r>
              <a:rPr lang="ko-KR" altLang="en-US" sz="1600" dirty="0">
                <a:latin typeface="+mn-ea"/>
              </a:rPr>
              <a:t>을 먼저 </a:t>
            </a:r>
            <a:r>
              <a:rPr lang="ko-KR" altLang="en-US" sz="1600" dirty="0" smtClean="0">
                <a:latin typeface="+mn-ea"/>
              </a:rPr>
              <a:t>구성</a:t>
            </a:r>
            <a:r>
              <a:rPr lang="en-US" altLang="ko-KR" sz="1600" dirty="0" smtClean="0">
                <a:latin typeface="+mn-ea"/>
              </a:rPr>
              <a:t/>
            </a:r>
            <a:br>
              <a:rPr lang="en-US" altLang="ko-KR" sz="1600" dirty="0" smtClean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https://nodejs.org</a:t>
            </a:r>
            <a:endParaRPr lang="en-US" altLang="ko-KR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+mn-ea"/>
              </a:rPr>
              <a:t>Create React App </a:t>
            </a:r>
            <a:r>
              <a:rPr lang="ko-KR" altLang="en-US" sz="1600" dirty="0">
                <a:latin typeface="+mn-ea"/>
              </a:rPr>
              <a:t>라이브러리 </a:t>
            </a:r>
            <a:r>
              <a:rPr lang="ko-KR" altLang="en-US" sz="1600" dirty="0" smtClean="0">
                <a:latin typeface="+mn-ea"/>
              </a:rPr>
              <a:t>설치</a:t>
            </a:r>
            <a:endParaRPr lang="en-US" altLang="ko-KR" sz="16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atin typeface="+mn-ea"/>
              </a:rPr>
              <a:t>VS Code </a:t>
            </a:r>
            <a:r>
              <a:rPr lang="ko-KR" altLang="en-US" sz="1600" dirty="0" smtClean="0">
                <a:latin typeface="+mn-ea"/>
              </a:rPr>
              <a:t>설치</a:t>
            </a:r>
            <a:r>
              <a:rPr lang="en-US" altLang="ko-KR" sz="1600" dirty="0" smtClean="0">
                <a:latin typeface="+mn-ea"/>
              </a:rPr>
              <a:t/>
            </a:r>
            <a:br>
              <a:rPr lang="en-US" altLang="ko-KR" sz="1600" dirty="0" smtClean="0">
                <a:latin typeface="+mn-ea"/>
              </a:rPr>
            </a:br>
            <a:r>
              <a:rPr lang="en-US" altLang="ko-KR" sz="1600" dirty="0" smtClean="0">
                <a:latin typeface="+mn-ea"/>
              </a:rPr>
              <a:t>https://code.visualstudio.com</a:t>
            </a:r>
            <a:endParaRPr lang="en-US" altLang="ko-KR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404" y="2194112"/>
            <a:ext cx="7979350" cy="390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install -g create-react-app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9AFF8-86F9-401E-8438-722CC719BAC1}"/>
              </a:ext>
            </a:extLst>
          </p:cNvPr>
          <p:cNvSpPr txBox="1"/>
          <p:nvPr/>
        </p:nvSpPr>
        <p:spPr>
          <a:xfrm>
            <a:off x="158499" y="122973"/>
            <a:ext cx="7248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React</a:t>
            </a:r>
            <a:r>
              <a:rPr lang="ko-KR" altLang="en-US" sz="2800" dirty="0"/>
              <a:t> 개발 환경 구성</a:t>
            </a:r>
          </a:p>
        </p:txBody>
      </p:sp>
    </p:spTree>
    <p:extLst>
      <p:ext uri="{BB962C8B-B14F-4D97-AF65-F5344CB8AC3E}">
        <p14:creationId xmlns:p14="http://schemas.microsoft.com/office/powerpoint/2010/main" val="30612403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649" y="1923701"/>
            <a:ext cx="6270974" cy="26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174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9618" y="871774"/>
            <a:ext cx="8609582" cy="51850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Hook : React</a:t>
            </a:r>
            <a:r>
              <a:rPr lang="ko-KR" altLang="en-US" sz="1800" dirty="0">
                <a:latin typeface="+mn-ea"/>
              </a:rPr>
              <a:t>의 함수형 컴포넌트에서 상태</a:t>
            </a:r>
            <a:r>
              <a:rPr lang="en-US" altLang="ko-KR" sz="1800" dirty="0">
                <a:latin typeface="+mn-ea"/>
              </a:rPr>
              <a:t>(state)</a:t>
            </a:r>
            <a:r>
              <a:rPr lang="ko-KR" altLang="en-US" sz="1800" dirty="0">
                <a:latin typeface="+mn-ea"/>
              </a:rPr>
              <a:t>와 라이프사이클</a:t>
            </a:r>
            <a:r>
              <a:rPr lang="en-US" altLang="ko-KR" sz="1800" dirty="0">
                <a:latin typeface="+mn-ea"/>
              </a:rPr>
              <a:t>(lifecycle) </a:t>
            </a:r>
            <a:r>
              <a:rPr lang="ko-KR" altLang="en-US" sz="1800" dirty="0">
                <a:latin typeface="+mn-ea"/>
              </a:rPr>
              <a:t>기능을 사용할 수 있도록 해주는 기능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+mn-ea"/>
              </a:rPr>
              <a:t>클래스형 컴포넌트에서는 </a:t>
            </a:r>
            <a:r>
              <a:rPr lang="en-US" altLang="ko-KR" sz="1800" dirty="0">
                <a:latin typeface="+mn-ea"/>
              </a:rPr>
              <a:t>state</a:t>
            </a:r>
            <a:r>
              <a:rPr lang="ko-KR" altLang="en-US" sz="1800" dirty="0">
                <a:latin typeface="+mn-ea"/>
              </a:rPr>
              <a:t>와 라이프사이클 메서드를 사용해야만 상태 관리를 할 수 있었음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+mn-ea"/>
              </a:rPr>
              <a:t>클래스형 컴포넌트는 코드가 길어지고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복잡한 로직을 여러 곳에서 중복해서 사용해야 하는 경우 유지보수가 어려워져서 함수형 컴포넌트에서도 상태 관리가 가능하도록 </a:t>
            </a:r>
            <a:r>
              <a:rPr lang="en-US" altLang="ko-KR" sz="1800" dirty="0">
                <a:latin typeface="+mn-ea"/>
              </a:rPr>
              <a:t>Hook</a:t>
            </a:r>
            <a:r>
              <a:rPr lang="ko-KR" altLang="en-US" sz="1800" dirty="0">
                <a:latin typeface="+mn-ea"/>
              </a:rPr>
              <a:t>이 도입됨 </a:t>
            </a:r>
            <a:r>
              <a:rPr lang="en-US" altLang="ko-KR" sz="1800" dirty="0">
                <a:latin typeface="+mn-ea"/>
              </a:rPr>
              <a:t>(React 16.8</a:t>
            </a:r>
            <a:r>
              <a:rPr lang="ko-KR" altLang="en-US" sz="1800" dirty="0">
                <a:latin typeface="+mn-ea"/>
              </a:rPr>
              <a:t>부터 사용 가능</a:t>
            </a:r>
            <a:r>
              <a:rPr lang="en-US" altLang="ko-KR" sz="1800" dirty="0">
                <a:latin typeface="+mn-ea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Hook</a:t>
            </a:r>
            <a:r>
              <a:rPr lang="ko-KR" altLang="en-US" sz="1800" dirty="0">
                <a:latin typeface="+mn-ea"/>
              </a:rPr>
              <a:t>은  함수 </a:t>
            </a:r>
            <a:r>
              <a:rPr lang="en-US" altLang="ko-KR" sz="1800" dirty="0">
                <a:latin typeface="+mn-ea"/>
              </a:rPr>
              <a:t>Component </a:t>
            </a:r>
            <a:r>
              <a:rPr lang="ko-KR" altLang="en-US" sz="1800" dirty="0">
                <a:latin typeface="+mn-ea"/>
              </a:rPr>
              <a:t>내부에서만 호출할 수 있습니다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Hook</a:t>
            </a:r>
            <a:r>
              <a:rPr lang="ko-KR" altLang="en-US" sz="1800" dirty="0">
                <a:latin typeface="+mn-ea"/>
              </a:rPr>
              <a:t>은 </a:t>
            </a:r>
            <a:r>
              <a:rPr lang="en-US" altLang="ko-KR" sz="1800" dirty="0">
                <a:latin typeface="+mn-ea"/>
              </a:rPr>
              <a:t>Component</a:t>
            </a:r>
            <a:r>
              <a:rPr lang="ko-KR" altLang="en-US" sz="1800" dirty="0">
                <a:latin typeface="+mn-ea"/>
              </a:rPr>
              <a:t>의 최상위 레벨에서만 호출할 수 있습니다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Hook</a:t>
            </a:r>
            <a:r>
              <a:rPr lang="ko-KR" altLang="en-US" sz="1800" dirty="0">
                <a:latin typeface="+mn-ea"/>
              </a:rPr>
              <a:t>은 조건부일 수 </a:t>
            </a:r>
            <a:r>
              <a:rPr lang="ko-KR" altLang="en-US" sz="1800" dirty="0" smtClean="0">
                <a:latin typeface="+mn-ea"/>
              </a:rPr>
              <a:t>없습니다</a:t>
            </a:r>
            <a:r>
              <a:rPr lang="en-US" altLang="ko-KR" sz="1800" dirty="0" smtClean="0">
                <a:latin typeface="+mn-ea"/>
              </a:rPr>
              <a:t> </a:t>
            </a:r>
            <a:endParaRPr lang="en-US" altLang="ko-KR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3BC44-B6F6-482F-8BEB-07D2AB99515C}"/>
              </a:ext>
            </a:extLst>
          </p:cNvPr>
          <p:cNvSpPr txBox="1"/>
          <p:nvPr/>
        </p:nvSpPr>
        <p:spPr>
          <a:xfrm>
            <a:off x="145388" y="105290"/>
            <a:ext cx="6315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React Hook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15298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9618" y="871774"/>
            <a:ext cx="8609582" cy="51850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 smtClean="0">
                <a:latin typeface="+mn-ea"/>
              </a:rPr>
              <a:t>useState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상태 관리</a:t>
            </a:r>
            <a:r>
              <a:rPr lang="en-US" altLang="ko-KR" sz="1800" dirty="0">
                <a:latin typeface="+mn-ea"/>
              </a:rPr>
              <a:t>): </a:t>
            </a:r>
            <a:r>
              <a:rPr lang="ko-KR" altLang="en-US" sz="1800" dirty="0">
                <a:latin typeface="+mn-ea"/>
              </a:rPr>
              <a:t>컴포넌트 내부에서 상태 값을 관리할 때 사용합니다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 smtClean="0">
                <a:latin typeface="+mn-ea"/>
              </a:rPr>
              <a:t>useState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Hook</a:t>
            </a:r>
            <a:r>
              <a:rPr lang="ko-KR" altLang="en-US" sz="1800" dirty="0">
                <a:latin typeface="+mn-ea"/>
              </a:rPr>
              <a:t>은 문자열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숫자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 err="1">
                <a:latin typeface="+mn-ea"/>
              </a:rPr>
              <a:t>부울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배열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객체 및 이들의 조합을 추적하는 데 사용할 수 있습니다</a:t>
            </a: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+mn-ea"/>
              </a:rPr>
              <a:t>개별 값을 추적하기 위해 여러 개의 상태 </a:t>
            </a:r>
            <a:r>
              <a:rPr lang="en-US" altLang="ko-KR" sz="1800" dirty="0">
                <a:latin typeface="+mn-ea"/>
              </a:rPr>
              <a:t>Hook</a:t>
            </a:r>
            <a:r>
              <a:rPr lang="ko-KR" altLang="en-US" sz="1800" dirty="0">
                <a:latin typeface="+mn-ea"/>
              </a:rPr>
              <a:t>을 만들 수 있습니다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3BC44-B6F6-482F-8BEB-07D2AB99515C}"/>
              </a:ext>
            </a:extLst>
          </p:cNvPr>
          <p:cNvSpPr txBox="1"/>
          <p:nvPr/>
        </p:nvSpPr>
        <p:spPr>
          <a:xfrm>
            <a:off x="145388" y="105290"/>
            <a:ext cx="6315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React Hook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B17EC-0AA6-4E86-9DAE-B09D6DDFAFA3}"/>
              </a:ext>
            </a:extLst>
          </p:cNvPr>
          <p:cNvSpPr/>
          <p:nvPr/>
        </p:nvSpPr>
        <p:spPr>
          <a:xfrm>
            <a:off x="582476" y="2269465"/>
            <a:ext cx="7900478" cy="4262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const [state,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setState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] =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useState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초기값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);</a:t>
            </a:r>
            <a:endParaRPr lang="en-US" altLang="ko-KR" sz="14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5863" y="2837383"/>
            <a:ext cx="7897091" cy="37563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import </a:t>
            </a:r>
            <a:r>
              <a:rPr lang="en-US" altLang="ko-KR" sz="1600" dirty="0">
                <a:solidFill>
                  <a:schemeClr val="tx1"/>
                </a:solidFill>
              </a:rPr>
              <a:t>{ </a:t>
            </a:r>
            <a:r>
              <a:rPr lang="en-US" altLang="ko-KR" sz="1600" dirty="0" err="1">
                <a:solidFill>
                  <a:schemeClr val="tx1"/>
                </a:solidFill>
              </a:rPr>
              <a:t>useState</a:t>
            </a:r>
            <a:r>
              <a:rPr lang="en-US" altLang="ko-KR" sz="1600" dirty="0">
                <a:solidFill>
                  <a:schemeClr val="tx1"/>
                </a:solidFill>
              </a:rPr>
              <a:t> } from "react</a:t>
            </a:r>
            <a:r>
              <a:rPr lang="en-US" altLang="ko-KR" sz="1600" dirty="0" smtClean="0">
                <a:solidFill>
                  <a:schemeClr val="tx1"/>
                </a:solidFill>
              </a:rPr>
              <a:t>";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function Counter()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rgbClr val="C00000"/>
                </a:solidFill>
              </a:rPr>
              <a:t>const</a:t>
            </a:r>
            <a:r>
              <a:rPr lang="en-US" altLang="ko-KR" sz="1600" dirty="0">
                <a:solidFill>
                  <a:srgbClr val="C00000"/>
                </a:solidFill>
              </a:rPr>
              <a:t> [count, </a:t>
            </a:r>
            <a:r>
              <a:rPr lang="en-US" altLang="ko-KR" sz="1600" dirty="0" err="1">
                <a:solidFill>
                  <a:srgbClr val="C00000"/>
                </a:solidFill>
              </a:rPr>
              <a:t>setCount</a:t>
            </a:r>
            <a:r>
              <a:rPr lang="en-US" altLang="ko-KR" sz="1600" dirty="0">
                <a:solidFill>
                  <a:srgbClr val="C00000"/>
                </a:solidFill>
              </a:rPr>
              <a:t>] = </a:t>
            </a:r>
            <a:r>
              <a:rPr lang="en-US" altLang="ko-KR" sz="1600" dirty="0" err="1">
                <a:solidFill>
                  <a:srgbClr val="C00000"/>
                </a:solidFill>
              </a:rPr>
              <a:t>useState</a:t>
            </a:r>
            <a:r>
              <a:rPr lang="en-US" altLang="ko-KR" sz="1600" dirty="0">
                <a:solidFill>
                  <a:srgbClr val="C00000"/>
                </a:solidFill>
              </a:rPr>
              <a:t>(0);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return (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&lt;div&gt;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&lt;p&gt;</a:t>
            </a:r>
            <a:r>
              <a:rPr lang="ko-KR" altLang="en-US" sz="1600" dirty="0">
                <a:solidFill>
                  <a:schemeClr val="tx1"/>
                </a:solidFill>
              </a:rPr>
              <a:t>현재 카운트</a:t>
            </a:r>
            <a:r>
              <a:rPr lang="en-US" altLang="ko-KR" sz="1600" dirty="0">
                <a:solidFill>
                  <a:schemeClr val="tx1"/>
                </a:solidFill>
              </a:rPr>
              <a:t>: {count}&lt;/p&gt;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&lt;button </a:t>
            </a:r>
            <a:r>
              <a:rPr lang="en-US" altLang="ko-KR" sz="1600" dirty="0" err="1">
                <a:solidFill>
                  <a:schemeClr val="tx1"/>
                </a:solidFill>
              </a:rPr>
              <a:t>onClick</a:t>
            </a:r>
            <a:r>
              <a:rPr lang="en-US" altLang="ko-KR" sz="1600" dirty="0">
                <a:solidFill>
                  <a:schemeClr val="tx1"/>
                </a:solidFill>
              </a:rPr>
              <a:t>={() =&gt; </a:t>
            </a:r>
            <a:r>
              <a:rPr lang="en-US" altLang="ko-KR" sz="1600" dirty="0" err="1">
                <a:solidFill>
                  <a:schemeClr val="tx1"/>
                </a:solidFill>
              </a:rPr>
              <a:t>setCount</a:t>
            </a:r>
            <a:r>
              <a:rPr lang="en-US" altLang="ko-KR" sz="1600" dirty="0">
                <a:solidFill>
                  <a:schemeClr val="tx1"/>
                </a:solidFill>
              </a:rPr>
              <a:t>(count + 1)}&gt;</a:t>
            </a:r>
            <a:r>
              <a:rPr lang="ko-KR" altLang="en-US" sz="1600" dirty="0">
                <a:solidFill>
                  <a:schemeClr val="tx1"/>
                </a:solidFill>
              </a:rPr>
              <a:t>증가</a:t>
            </a:r>
            <a:r>
              <a:rPr lang="en-US" altLang="ko-KR" sz="1600" dirty="0">
                <a:solidFill>
                  <a:schemeClr val="tx1"/>
                </a:solidFill>
              </a:rPr>
              <a:t>&lt;/button&gt;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&lt;button </a:t>
            </a:r>
            <a:r>
              <a:rPr lang="en-US" altLang="ko-KR" sz="1600" dirty="0" err="1">
                <a:solidFill>
                  <a:schemeClr val="tx1"/>
                </a:solidFill>
              </a:rPr>
              <a:t>onClick</a:t>
            </a:r>
            <a:r>
              <a:rPr lang="en-US" altLang="ko-KR" sz="1600" dirty="0">
                <a:solidFill>
                  <a:schemeClr val="tx1"/>
                </a:solidFill>
              </a:rPr>
              <a:t>={() =&gt; </a:t>
            </a:r>
            <a:r>
              <a:rPr lang="en-US" altLang="ko-KR" sz="1600" dirty="0" err="1">
                <a:solidFill>
                  <a:schemeClr val="tx1"/>
                </a:solidFill>
              </a:rPr>
              <a:t>setCount</a:t>
            </a:r>
            <a:r>
              <a:rPr lang="en-US" altLang="ko-KR" sz="1600" dirty="0">
                <a:solidFill>
                  <a:schemeClr val="tx1"/>
                </a:solidFill>
              </a:rPr>
              <a:t>(count - 1)}&gt;</a:t>
            </a:r>
            <a:r>
              <a:rPr lang="ko-KR" altLang="en-US" sz="1600" dirty="0">
                <a:solidFill>
                  <a:schemeClr val="tx1"/>
                </a:solidFill>
              </a:rPr>
              <a:t>감소</a:t>
            </a:r>
            <a:r>
              <a:rPr lang="en-US" altLang="ko-KR" sz="1600" dirty="0">
                <a:solidFill>
                  <a:schemeClr val="tx1"/>
                </a:solidFill>
              </a:rPr>
              <a:t>&lt;/button&gt;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&lt;/div&gt;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export default Counter;</a:t>
            </a:r>
          </a:p>
        </p:txBody>
      </p:sp>
    </p:spTree>
    <p:extLst>
      <p:ext uri="{BB962C8B-B14F-4D97-AF65-F5344CB8AC3E}">
        <p14:creationId xmlns:p14="http://schemas.microsoft.com/office/powerpoint/2010/main" val="20993026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9618" y="871774"/>
            <a:ext cx="8609582" cy="51850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 smtClean="0">
                <a:latin typeface="+mn-ea"/>
              </a:rPr>
              <a:t>useState</a:t>
            </a:r>
            <a:r>
              <a:rPr lang="ko-KR" altLang="en-US" sz="1800" dirty="0">
                <a:latin typeface="+mn-ea"/>
              </a:rPr>
              <a:t>에서 객체나 배열을 상태로 관리할 때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변경할 부분만 업데이트하려면 기존 상태를 유지하면서 변경해야 합니다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setter </a:t>
            </a:r>
            <a:r>
              <a:rPr lang="ko-KR" altLang="en-US" sz="1800" dirty="0">
                <a:latin typeface="+mn-ea"/>
              </a:rPr>
              <a:t>함수에 </a:t>
            </a:r>
            <a:r>
              <a:rPr lang="en-US" altLang="ko-KR" sz="1800" dirty="0">
                <a:latin typeface="+mn-ea"/>
              </a:rPr>
              <a:t>{</a:t>
            </a:r>
            <a:r>
              <a:rPr lang="ko-KR" altLang="en-US" sz="1800" dirty="0">
                <a:latin typeface="+mn-ea"/>
              </a:rPr>
              <a:t>변경할 키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>
                <a:latin typeface="+mn-ea"/>
              </a:rPr>
              <a:t>변경할 값</a:t>
            </a:r>
            <a:r>
              <a:rPr lang="en-US" altLang="ko-KR" sz="1800" dirty="0">
                <a:latin typeface="+mn-ea"/>
              </a:rPr>
              <a:t>}</a:t>
            </a:r>
            <a:r>
              <a:rPr lang="ko-KR" altLang="en-US" sz="1800" dirty="0">
                <a:latin typeface="+mn-ea"/>
              </a:rPr>
              <a:t>을 전달하면 이전 상태가 사라지고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해당 키만 남는 새로운 객체가 생성됩니다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spread </a:t>
            </a:r>
            <a:r>
              <a:rPr lang="ko-KR" altLang="en-US" sz="1800" dirty="0">
                <a:latin typeface="+mn-ea"/>
              </a:rPr>
              <a:t>연산자 </a:t>
            </a:r>
            <a:r>
              <a:rPr lang="en-US" altLang="ko-KR" sz="1800" dirty="0">
                <a:latin typeface="+mn-ea"/>
              </a:rPr>
              <a:t>(...) </a:t>
            </a:r>
            <a:r>
              <a:rPr lang="ko-KR" altLang="en-US" sz="1800" dirty="0">
                <a:latin typeface="+mn-ea"/>
              </a:rPr>
              <a:t>를 사용하여 이전 상태를 복사한 후 변경할 값을 업데이트합니다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3BC44-B6F6-482F-8BEB-07D2AB99515C}"/>
              </a:ext>
            </a:extLst>
          </p:cNvPr>
          <p:cNvSpPr txBox="1"/>
          <p:nvPr/>
        </p:nvSpPr>
        <p:spPr>
          <a:xfrm>
            <a:off x="145388" y="105290"/>
            <a:ext cx="6315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React Hook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B17EC-0AA6-4E86-9DAE-B09D6DDFAFA3}"/>
              </a:ext>
            </a:extLst>
          </p:cNvPr>
          <p:cNvSpPr/>
          <p:nvPr/>
        </p:nvSpPr>
        <p:spPr>
          <a:xfrm>
            <a:off x="548921" y="2869036"/>
            <a:ext cx="7890404" cy="15855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const [user,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setUser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] =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useState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({ name: "Seoul", age: 25 });</a:t>
            </a: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const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updateAge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= () =&gt;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setUser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prevUser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=&gt; ({ ...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prevUser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, age: 26 }));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};</a:t>
            </a: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console.log(user);   // { name: "Seoul", age: 26 } (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기존 상태 유지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!)</a:t>
            </a:r>
            <a:endParaRPr lang="en-US" altLang="ko-KR" sz="14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457716-18F7-47C8-9A7C-461D0AF95E4C}"/>
              </a:ext>
            </a:extLst>
          </p:cNvPr>
          <p:cNvSpPr/>
          <p:nvPr/>
        </p:nvSpPr>
        <p:spPr>
          <a:xfrm>
            <a:off x="548921" y="4621142"/>
            <a:ext cx="7890404" cy="19805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const [items,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setItems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] =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useState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(["Apple", "Banana", "Cherry"]);</a:t>
            </a: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const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updateItem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= () =&gt;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setItems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prevItems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=&gt;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prevItems.map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((item, index) =&gt;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index === 1 ? "Blueberry" : item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));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};</a:t>
            </a: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console.log(items); // ["Apple", "Blueberry", "Cherry"] (2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번째 요소만 변경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90089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9617" y="854996"/>
            <a:ext cx="8609582" cy="18127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>
                <a:latin typeface="+mn-ea"/>
              </a:rPr>
              <a:t>useEffect</a:t>
            </a:r>
            <a:r>
              <a:rPr lang="en-US" altLang="ko-KR" sz="1800" dirty="0">
                <a:latin typeface="+mn-ea"/>
              </a:rPr>
              <a:t> (</a:t>
            </a:r>
            <a:r>
              <a:rPr lang="ko-KR" altLang="en-US" sz="1800" dirty="0">
                <a:latin typeface="+mn-ea"/>
              </a:rPr>
              <a:t>컴포넌트의 생명주기 관리</a:t>
            </a:r>
            <a:r>
              <a:rPr lang="en-US" altLang="ko-KR" sz="1800" dirty="0">
                <a:latin typeface="+mn-ea"/>
              </a:rPr>
              <a:t>) : </a:t>
            </a:r>
            <a:r>
              <a:rPr lang="ko-KR" altLang="en-US" sz="1800" dirty="0">
                <a:latin typeface="+mn-ea"/>
              </a:rPr>
              <a:t>컴포넌트가 </a:t>
            </a:r>
            <a:r>
              <a:rPr lang="ko-KR" altLang="en-US" sz="1800" dirty="0" err="1">
                <a:latin typeface="+mn-ea"/>
              </a:rPr>
              <a:t>렌더링될</a:t>
            </a:r>
            <a:r>
              <a:rPr lang="ko-KR" altLang="en-US" sz="1800" dirty="0">
                <a:latin typeface="+mn-ea"/>
              </a:rPr>
              <a:t> 때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Update</a:t>
            </a:r>
            <a:r>
              <a:rPr lang="ko-KR" altLang="en-US" sz="1800" dirty="0" smtClean="0">
                <a:latin typeface="+mn-ea"/>
              </a:rPr>
              <a:t>될 </a:t>
            </a:r>
            <a:r>
              <a:rPr lang="ko-KR" altLang="en-US" sz="1800" dirty="0">
                <a:latin typeface="+mn-ea"/>
              </a:rPr>
              <a:t>때</a:t>
            </a:r>
            <a:r>
              <a:rPr lang="en-US" altLang="ko-KR" sz="1800" dirty="0">
                <a:latin typeface="+mn-ea"/>
              </a:rPr>
              <a:t>, </a:t>
            </a:r>
            <a:r>
              <a:rPr lang="en-US" altLang="ko-KR" sz="1800" dirty="0" smtClean="0">
                <a:latin typeface="+mn-ea"/>
              </a:rPr>
              <a:t>Unmount</a:t>
            </a:r>
            <a:r>
              <a:rPr lang="ko-KR" altLang="en-US" sz="1800" dirty="0" smtClean="0">
                <a:latin typeface="+mn-ea"/>
              </a:rPr>
              <a:t>될 </a:t>
            </a:r>
            <a:r>
              <a:rPr lang="ko-KR" altLang="en-US" sz="1800" dirty="0">
                <a:latin typeface="+mn-ea"/>
              </a:rPr>
              <a:t>때 특정 동작을 실행할 수 있습니다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3BC44-B6F6-482F-8BEB-07D2AB99515C}"/>
              </a:ext>
            </a:extLst>
          </p:cNvPr>
          <p:cNvSpPr txBox="1"/>
          <p:nvPr/>
        </p:nvSpPr>
        <p:spPr>
          <a:xfrm>
            <a:off x="145388" y="105290"/>
            <a:ext cx="6315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React Hook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9837D9-D11C-40C1-A5A0-11CD2C4DE8DF}"/>
              </a:ext>
            </a:extLst>
          </p:cNvPr>
          <p:cNvSpPr/>
          <p:nvPr/>
        </p:nvSpPr>
        <p:spPr>
          <a:xfrm>
            <a:off x="574084" y="1600312"/>
            <a:ext cx="7786417" cy="7911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useEffect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(() =&gt;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//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실행할 코드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}, [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의존성 배열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]); //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특정 값이 변경될 때만 실행됨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빈 배열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([])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이면 최초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회만 실행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4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4084" y="2614853"/>
            <a:ext cx="7786417" cy="3391664"/>
          </a:xfrm>
          <a:prstGeom prst="rect">
            <a:avLst/>
          </a:prstGeom>
          <a:solidFill>
            <a:srgbClr val="FFF2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import React, { </a:t>
            </a:r>
            <a:r>
              <a:rPr lang="en-US" altLang="ko-KR" sz="1600" dirty="0" err="1">
                <a:solidFill>
                  <a:schemeClr val="tx1"/>
                </a:solidFill>
              </a:rPr>
              <a:t>useEffect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useState</a:t>
            </a:r>
            <a:r>
              <a:rPr lang="en-US" altLang="ko-KR" sz="1600" dirty="0">
                <a:solidFill>
                  <a:schemeClr val="tx1"/>
                </a:solidFill>
              </a:rPr>
              <a:t> } from "react";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function </a:t>
            </a:r>
            <a:r>
              <a:rPr lang="en-US" altLang="ko-KR" sz="1600" dirty="0" err="1">
                <a:solidFill>
                  <a:schemeClr val="tx1"/>
                </a:solidFill>
              </a:rPr>
              <a:t>LifeCycleDemo</a:t>
            </a:r>
            <a:r>
              <a:rPr lang="en-US" altLang="ko-KR" sz="16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</a:rPr>
              <a:t> [count, </a:t>
            </a:r>
            <a:r>
              <a:rPr lang="en-US" altLang="ko-KR" sz="1600" dirty="0" err="1">
                <a:solidFill>
                  <a:schemeClr val="tx1"/>
                </a:solidFill>
              </a:rPr>
              <a:t>setCount</a:t>
            </a:r>
            <a:r>
              <a:rPr lang="en-US" altLang="ko-KR" sz="1600" dirty="0">
                <a:solidFill>
                  <a:schemeClr val="tx1"/>
                </a:solidFill>
              </a:rPr>
              <a:t>] = </a:t>
            </a:r>
            <a:r>
              <a:rPr lang="en-US" altLang="ko-KR" sz="1600" dirty="0" err="1">
                <a:solidFill>
                  <a:schemeClr val="tx1"/>
                </a:solidFill>
              </a:rPr>
              <a:t>useState</a:t>
            </a:r>
            <a:r>
              <a:rPr lang="en-US" altLang="ko-KR" sz="1600" dirty="0">
                <a:solidFill>
                  <a:schemeClr val="tx1"/>
                </a:solidFill>
              </a:rPr>
              <a:t>(0);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//  </a:t>
            </a:r>
            <a:r>
              <a:rPr lang="en-US" altLang="ko-KR" sz="1600" dirty="0" err="1">
                <a:solidFill>
                  <a:schemeClr val="tx1"/>
                </a:solidFill>
              </a:rPr>
              <a:t>componentDidMount</a:t>
            </a:r>
            <a:r>
              <a:rPr lang="en-US" altLang="ko-KR" sz="1600" dirty="0">
                <a:solidFill>
                  <a:schemeClr val="tx1"/>
                </a:solidFill>
              </a:rPr>
              <a:t> + </a:t>
            </a:r>
            <a:r>
              <a:rPr lang="en-US" altLang="ko-KR" sz="1600" dirty="0" err="1">
                <a:solidFill>
                  <a:schemeClr val="tx1"/>
                </a:solidFill>
              </a:rPr>
              <a:t>componentWillUnmount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useEffect</a:t>
            </a:r>
            <a:r>
              <a:rPr lang="en-US" altLang="ko-KR" sz="1600" dirty="0">
                <a:solidFill>
                  <a:schemeClr val="tx1"/>
                </a:solidFill>
              </a:rPr>
              <a:t>(() =&gt;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console.log("</a:t>
            </a:r>
            <a:r>
              <a:rPr lang="ko-KR" altLang="en-US" sz="1600" dirty="0">
                <a:solidFill>
                  <a:schemeClr val="tx1"/>
                </a:solidFill>
              </a:rPr>
              <a:t>컴포넌트가 </a:t>
            </a:r>
            <a:r>
              <a:rPr lang="ko-KR" altLang="en-US" sz="1600" dirty="0" err="1">
                <a:solidFill>
                  <a:schemeClr val="tx1"/>
                </a:solidFill>
              </a:rPr>
              <a:t>마운트되었습니다</a:t>
            </a:r>
            <a:r>
              <a:rPr lang="en-US" altLang="ko-KR" sz="1600" dirty="0">
                <a:solidFill>
                  <a:schemeClr val="tx1"/>
                </a:solidFill>
              </a:rPr>
              <a:t>.");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return () =&gt;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console.log("</a:t>
            </a:r>
            <a:r>
              <a:rPr lang="ko-KR" altLang="en-US" sz="1600" dirty="0">
                <a:solidFill>
                  <a:schemeClr val="tx1"/>
                </a:solidFill>
              </a:rPr>
              <a:t>컴포넌트가 </a:t>
            </a:r>
            <a:r>
              <a:rPr lang="ko-KR" altLang="en-US" sz="1600" dirty="0" err="1">
                <a:solidFill>
                  <a:schemeClr val="tx1"/>
                </a:solidFill>
              </a:rPr>
              <a:t>언마운트됩니다</a:t>
            </a:r>
            <a:r>
              <a:rPr lang="en-US" altLang="ko-KR" sz="1600" dirty="0">
                <a:solidFill>
                  <a:schemeClr val="tx1"/>
                </a:solidFill>
              </a:rPr>
              <a:t>.");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};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}, []); // </a:t>
            </a:r>
            <a:r>
              <a:rPr lang="ko-KR" altLang="en-US" sz="1600" dirty="0">
                <a:solidFill>
                  <a:schemeClr val="tx1"/>
                </a:solidFill>
              </a:rPr>
              <a:t>빈 배열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마운트 시 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회 실행</a:t>
            </a:r>
          </a:p>
        </p:txBody>
      </p:sp>
    </p:spTree>
    <p:extLst>
      <p:ext uri="{BB962C8B-B14F-4D97-AF65-F5344CB8AC3E}">
        <p14:creationId xmlns:p14="http://schemas.microsoft.com/office/powerpoint/2010/main" val="615117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9617" y="854996"/>
            <a:ext cx="8609582" cy="3697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>
                <a:latin typeface="+mn-ea"/>
              </a:rPr>
              <a:t>useEffect</a:t>
            </a:r>
            <a:r>
              <a:rPr lang="en-US" altLang="ko-KR" sz="1800" dirty="0">
                <a:latin typeface="+mn-ea"/>
              </a:rPr>
              <a:t> (</a:t>
            </a:r>
            <a:r>
              <a:rPr lang="ko-KR" altLang="en-US" sz="1800" dirty="0">
                <a:latin typeface="+mn-ea"/>
              </a:rPr>
              <a:t>컴포넌트의 생명주기 관리</a:t>
            </a:r>
            <a:r>
              <a:rPr lang="en-US" altLang="ko-KR" sz="1800" dirty="0">
                <a:latin typeface="+mn-ea"/>
              </a:rPr>
              <a:t>)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3BC44-B6F6-482F-8BEB-07D2AB99515C}"/>
              </a:ext>
            </a:extLst>
          </p:cNvPr>
          <p:cNvSpPr txBox="1"/>
          <p:nvPr/>
        </p:nvSpPr>
        <p:spPr>
          <a:xfrm>
            <a:off x="145388" y="105290"/>
            <a:ext cx="6315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React Hook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8917" y="1331338"/>
            <a:ext cx="7786417" cy="4012449"/>
          </a:xfrm>
          <a:prstGeom prst="rect">
            <a:avLst/>
          </a:prstGeom>
          <a:solidFill>
            <a:srgbClr val="FFF2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// </a:t>
            </a:r>
            <a:r>
              <a:rPr lang="en-US" altLang="ko-KR" sz="1600" dirty="0" err="1">
                <a:solidFill>
                  <a:schemeClr val="tx1"/>
                </a:solidFill>
              </a:rPr>
              <a:t>componentDidUpdate</a:t>
            </a:r>
            <a:r>
              <a:rPr lang="en-US" altLang="ko-KR" sz="1600" dirty="0">
                <a:solidFill>
                  <a:schemeClr val="tx1"/>
                </a:solidFill>
              </a:rPr>
              <a:t> (count</a:t>
            </a:r>
            <a:r>
              <a:rPr lang="ko-KR" altLang="en-US" sz="1600" dirty="0">
                <a:solidFill>
                  <a:schemeClr val="tx1"/>
                </a:solidFill>
              </a:rPr>
              <a:t>가 변경될 때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useEffect</a:t>
            </a:r>
            <a:r>
              <a:rPr lang="en-US" altLang="ko-KR" sz="1600" dirty="0">
                <a:solidFill>
                  <a:schemeClr val="tx1"/>
                </a:solidFill>
              </a:rPr>
              <a:t>(() =&gt;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console.log(`count</a:t>
            </a:r>
            <a:r>
              <a:rPr lang="ko-KR" altLang="en-US" sz="1600" dirty="0">
                <a:solidFill>
                  <a:schemeClr val="tx1"/>
                </a:solidFill>
              </a:rPr>
              <a:t>가 업데이트되었습니다</a:t>
            </a:r>
            <a:r>
              <a:rPr lang="en-US" altLang="ko-KR" sz="1600" dirty="0">
                <a:solidFill>
                  <a:schemeClr val="tx1"/>
                </a:solidFill>
              </a:rPr>
              <a:t>: ${count}`);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}, [count]); // count</a:t>
            </a:r>
            <a:r>
              <a:rPr lang="ko-KR" altLang="en-US" sz="1600" dirty="0">
                <a:solidFill>
                  <a:schemeClr val="tx1"/>
                </a:solidFill>
              </a:rPr>
              <a:t>가 변경될 때마다 실행</a:t>
            </a:r>
          </a:p>
          <a:p>
            <a:endParaRPr lang="ko-KR" altLang="en-US" sz="1600" dirty="0">
              <a:solidFill>
                <a:schemeClr val="tx1"/>
              </a:solidFill>
            </a:endParaRPr>
          </a:p>
          <a:p>
            <a:r>
              <a:rPr lang="ko-KR" altLang="en-US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>
                <a:solidFill>
                  <a:schemeClr val="tx1"/>
                </a:solidFill>
              </a:rPr>
              <a:t>return (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&lt;div&gt;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&lt;h2&gt;</a:t>
            </a:r>
            <a:r>
              <a:rPr lang="en-US" altLang="ko-KR" sz="1600" dirty="0" err="1">
                <a:solidFill>
                  <a:schemeClr val="tx1"/>
                </a:solidFill>
              </a:rPr>
              <a:t>LifeCycle</a:t>
            </a:r>
            <a:r>
              <a:rPr lang="en-US" altLang="ko-KR" sz="1600" dirty="0">
                <a:solidFill>
                  <a:schemeClr val="tx1"/>
                </a:solidFill>
              </a:rPr>
              <a:t> Demo&lt;/h2&gt;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&lt;p&gt;Count: {count}&lt;/p&gt;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&lt;button </a:t>
            </a:r>
            <a:r>
              <a:rPr lang="en-US" altLang="ko-KR" sz="1600" dirty="0" err="1">
                <a:solidFill>
                  <a:schemeClr val="tx1"/>
                </a:solidFill>
              </a:rPr>
              <a:t>onClick</a:t>
            </a:r>
            <a:r>
              <a:rPr lang="en-US" altLang="ko-KR" sz="1600" dirty="0">
                <a:solidFill>
                  <a:schemeClr val="tx1"/>
                </a:solidFill>
              </a:rPr>
              <a:t>={() =&gt; </a:t>
            </a:r>
            <a:r>
              <a:rPr lang="en-US" altLang="ko-KR" sz="1600" dirty="0" err="1">
                <a:solidFill>
                  <a:schemeClr val="tx1"/>
                </a:solidFill>
              </a:rPr>
              <a:t>setCount</a:t>
            </a:r>
            <a:r>
              <a:rPr lang="en-US" altLang="ko-KR" sz="1600" dirty="0">
                <a:solidFill>
                  <a:schemeClr val="tx1"/>
                </a:solidFill>
              </a:rPr>
              <a:t>(count + 1)}&gt;+ </a:t>
            </a:r>
            <a:r>
              <a:rPr lang="ko-KR" altLang="en-US" sz="1600" dirty="0">
                <a:solidFill>
                  <a:schemeClr val="tx1"/>
                </a:solidFill>
              </a:rPr>
              <a:t>증가</a:t>
            </a:r>
            <a:r>
              <a:rPr lang="en-US" altLang="ko-KR" sz="1600" dirty="0">
                <a:solidFill>
                  <a:schemeClr val="tx1"/>
                </a:solidFill>
              </a:rPr>
              <a:t>&lt;/button&gt;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&lt;/div&gt;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export default </a:t>
            </a:r>
            <a:r>
              <a:rPr lang="en-US" altLang="ko-KR" sz="1600" dirty="0" err="1">
                <a:solidFill>
                  <a:schemeClr val="tx1"/>
                </a:solidFill>
              </a:rPr>
              <a:t>LifeCycleDemo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01339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9617" y="854996"/>
            <a:ext cx="8609582" cy="57135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 smtClean="0">
                <a:latin typeface="+mn-ea"/>
              </a:rPr>
              <a:t>useContext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전역 상태 관리</a:t>
            </a:r>
            <a:r>
              <a:rPr lang="en-US" altLang="ko-KR" sz="1800" dirty="0">
                <a:latin typeface="+mn-ea"/>
              </a:rPr>
              <a:t>) : </a:t>
            </a:r>
            <a:r>
              <a:rPr lang="ko-KR" altLang="en-US" sz="1800" dirty="0">
                <a:latin typeface="+mn-ea"/>
              </a:rPr>
              <a:t>컴포넌트 트리에서 여러 컴포넌트가 공통 데이터를 공유할 때 </a:t>
            </a:r>
            <a:r>
              <a:rPr lang="ko-KR" altLang="en-US" sz="1800" dirty="0" smtClean="0">
                <a:latin typeface="+mn-ea"/>
              </a:rPr>
              <a:t>유용</a:t>
            </a:r>
            <a:endParaRPr lang="en-US" altLang="ko-KR" sz="18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>
                <a:latin typeface="+mn-ea"/>
              </a:rPr>
              <a:t>useContext</a:t>
            </a:r>
            <a:r>
              <a:rPr lang="ko-KR" altLang="en-US" sz="1800" dirty="0">
                <a:latin typeface="+mn-ea"/>
              </a:rPr>
              <a:t>는 컴포넌트 트리에서 전역적으로 </a:t>
            </a:r>
            <a:r>
              <a:rPr lang="en-US" altLang="ko-KR" sz="1800" dirty="0">
                <a:latin typeface="+mn-ea"/>
              </a:rPr>
              <a:t>state </a:t>
            </a:r>
            <a:r>
              <a:rPr lang="ko-KR" altLang="en-US" sz="1800" dirty="0" smtClean="0">
                <a:latin typeface="+mn-ea"/>
              </a:rPr>
              <a:t>를 </a:t>
            </a:r>
            <a:r>
              <a:rPr lang="ko-KR" altLang="en-US" sz="1800" dirty="0">
                <a:latin typeface="+mn-ea"/>
              </a:rPr>
              <a:t>공유하는 방법을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제공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 smtClean="0">
                <a:latin typeface="+mn-ea"/>
              </a:rPr>
              <a:t>useContext</a:t>
            </a:r>
            <a:r>
              <a:rPr lang="ko-KR" altLang="en-US" sz="1800" dirty="0">
                <a:latin typeface="+mn-ea"/>
              </a:rPr>
              <a:t>를 사용하면 중첩된 컴포넌트에서 </a:t>
            </a:r>
            <a:r>
              <a:rPr lang="en-US" altLang="ko-KR" sz="1800" dirty="0">
                <a:latin typeface="+mn-ea"/>
              </a:rPr>
              <a:t>props</a:t>
            </a:r>
            <a:r>
              <a:rPr lang="ko-KR" altLang="en-US" sz="1800" dirty="0">
                <a:latin typeface="+mn-ea"/>
              </a:rPr>
              <a:t>를 계속 </a:t>
            </a:r>
            <a:r>
              <a:rPr lang="ko-KR" altLang="en-US" sz="1800" dirty="0" smtClean="0">
                <a:latin typeface="+mn-ea"/>
              </a:rPr>
              <a:t>전달</a:t>
            </a:r>
            <a:r>
              <a:rPr lang="en-US" altLang="ko-KR" sz="1800" dirty="0">
                <a:latin typeface="+mn-ea"/>
              </a:rPr>
              <a:t> (Prop Drilling) </a:t>
            </a:r>
            <a:r>
              <a:rPr lang="ko-KR" altLang="en-US" sz="1800" dirty="0" smtClean="0">
                <a:latin typeface="+mn-ea"/>
              </a:rPr>
              <a:t>할 </a:t>
            </a:r>
            <a:r>
              <a:rPr lang="ko-KR" altLang="en-US" sz="1800" dirty="0">
                <a:latin typeface="+mn-ea"/>
              </a:rPr>
              <a:t>필요 없이 전역 데이터 접근 </a:t>
            </a:r>
            <a:r>
              <a:rPr lang="ko-KR" altLang="en-US" sz="1800" dirty="0" smtClean="0">
                <a:latin typeface="+mn-ea"/>
              </a:rPr>
              <a:t>가능</a:t>
            </a:r>
            <a:endParaRPr lang="en-US" altLang="ko-KR" sz="18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latin typeface="+mn-ea"/>
              </a:rPr>
              <a:t>하위 </a:t>
            </a:r>
            <a:r>
              <a:rPr lang="ko-KR" altLang="en-US" sz="1800" dirty="0">
                <a:latin typeface="+mn-ea"/>
              </a:rPr>
              <a:t>컴포넌트들이 직접 </a:t>
            </a:r>
            <a:r>
              <a:rPr lang="en-US" altLang="ko-KR" sz="1800" dirty="0" smtClean="0">
                <a:latin typeface="+mn-ea"/>
              </a:rPr>
              <a:t>state</a:t>
            </a:r>
            <a:r>
              <a:rPr lang="ko-KR" altLang="en-US" sz="1800" dirty="0" smtClean="0">
                <a:latin typeface="+mn-ea"/>
              </a:rPr>
              <a:t>에 </a:t>
            </a:r>
            <a:r>
              <a:rPr lang="ko-KR" altLang="en-US" sz="1800" dirty="0">
                <a:latin typeface="+mn-ea"/>
              </a:rPr>
              <a:t>접근할 수 있으며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중간 단계의 컴포넌트들이 불필요하게 상태를 전달하지 않아도 됩니다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 smtClean="0">
                <a:latin typeface="+mn-ea"/>
              </a:rPr>
              <a:t>useState</a:t>
            </a:r>
            <a:r>
              <a:rPr lang="ko-KR" altLang="en-US" sz="1800" dirty="0">
                <a:latin typeface="+mn-ea"/>
              </a:rPr>
              <a:t>는 로컬 상태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해당 컴포넌트 내부에서만 사용되는 상태</a:t>
            </a:r>
            <a:r>
              <a:rPr lang="en-US" altLang="ko-KR" sz="1800" dirty="0">
                <a:latin typeface="+mn-ea"/>
              </a:rPr>
              <a:t>)</a:t>
            </a:r>
            <a:r>
              <a:rPr lang="ko-KR" altLang="en-US" sz="1800" dirty="0">
                <a:latin typeface="+mn-ea"/>
              </a:rPr>
              <a:t>를 관리하는 데 적합합니다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latin typeface="+mn-ea"/>
              </a:rPr>
              <a:t>컴포넌트가 </a:t>
            </a:r>
            <a:r>
              <a:rPr lang="ko-KR" altLang="en-US" sz="1800" dirty="0">
                <a:latin typeface="+mn-ea"/>
              </a:rPr>
              <a:t>깊게 중첩된 경우</a:t>
            </a:r>
            <a:r>
              <a:rPr lang="en-US" altLang="ko-KR" sz="1800" dirty="0">
                <a:latin typeface="+mn-ea"/>
              </a:rPr>
              <a:t>, </a:t>
            </a:r>
            <a:r>
              <a:rPr lang="en-US" altLang="ko-KR" sz="1800" dirty="0" err="1">
                <a:latin typeface="+mn-ea"/>
              </a:rPr>
              <a:t>useState</a:t>
            </a:r>
            <a:r>
              <a:rPr lang="ko-KR" altLang="en-US" sz="1800" dirty="0">
                <a:latin typeface="+mn-ea"/>
              </a:rPr>
              <a:t>만 사용하면 상태를 하위 컴포넌트까지 전달하기 어려워집니다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>
                <a:latin typeface="+mn-ea"/>
              </a:rPr>
              <a:t>useState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와 </a:t>
            </a:r>
            <a:r>
              <a:rPr lang="en-US" altLang="ko-KR" sz="1800" dirty="0" err="1" smtClean="0">
                <a:latin typeface="+mn-ea"/>
              </a:rPr>
              <a:t>useContext</a:t>
            </a:r>
            <a:r>
              <a:rPr lang="ko-KR" altLang="en-US" sz="1800" dirty="0">
                <a:latin typeface="+mn-ea"/>
              </a:rPr>
              <a:t>를 함께 사용하면 깊게 중첩된 컴포넌트들도 쉽게 상태를 공유할 수 있습니다</a:t>
            </a:r>
            <a:r>
              <a:rPr lang="en-US" altLang="ko-KR" sz="1800" dirty="0" smtClean="0">
                <a:latin typeface="+mn-e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State</a:t>
            </a:r>
            <a:r>
              <a:rPr lang="ko-KR" altLang="en-US" sz="1800" dirty="0">
                <a:latin typeface="+mn-ea"/>
              </a:rPr>
              <a:t>는 </a:t>
            </a:r>
            <a:r>
              <a:rPr lang="en-US" altLang="ko-KR" sz="1800" dirty="0">
                <a:latin typeface="+mn-ea"/>
              </a:rPr>
              <a:t>React</a:t>
            </a:r>
            <a:r>
              <a:rPr lang="ko-KR" altLang="en-US" sz="1800" dirty="0">
                <a:latin typeface="+mn-ea"/>
              </a:rPr>
              <a:t>에서 가장 높은 수준에서 관리되어야 한다는 원칙이 있습니다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State</a:t>
            </a:r>
            <a:r>
              <a:rPr lang="ko-KR" altLang="en-US" sz="1800" dirty="0">
                <a:latin typeface="+mn-ea"/>
              </a:rPr>
              <a:t>를 여러 컴포넌트에서 사용하려면 해당 </a:t>
            </a:r>
            <a:r>
              <a:rPr lang="en-US" altLang="ko-KR" sz="1800" dirty="0">
                <a:latin typeface="+mn-ea"/>
              </a:rPr>
              <a:t>State</a:t>
            </a:r>
            <a:r>
              <a:rPr lang="ko-KR" altLang="en-US" sz="1800" dirty="0">
                <a:latin typeface="+mn-ea"/>
              </a:rPr>
              <a:t>를 사용하는 모든 컴포넌트의 공통 부모 컴포넌트에 유지하는 것이 좋습니다</a:t>
            </a:r>
            <a:r>
              <a:rPr lang="en-US" altLang="ko-KR" sz="1800" dirty="0">
                <a:latin typeface="+mn-ea"/>
              </a:rPr>
              <a:t>.</a:t>
            </a:r>
            <a:endParaRPr lang="ko-KR" altLang="en-US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3BC44-B6F6-482F-8BEB-07D2AB99515C}"/>
              </a:ext>
            </a:extLst>
          </p:cNvPr>
          <p:cNvSpPr txBox="1"/>
          <p:nvPr/>
        </p:nvSpPr>
        <p:spPr>
          <a:xfrm>
            <a:off x="145388" y="105290"/>
            <a:ext cx="6315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React Hook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00036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9617" y="854996"/>
            <a:ext cx="8609582" cy="3697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 smtClean="0">
                <a:latin typeface="+mn-ea"/>
              </a:rPr>
              <a:t>useContext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ko-KR" altLang="en-US" sz="1800" dirty="0" smtClean="0">
                <a:latin typeface="+mn-ea"/>
              </a:rPr>
              <a:t>구현 실습</a:t>
            </a:r>
            <a:r>
              <a:rPr lang="en-US" altLang="ko-KR" sz="1800" dirty="0" smtClean="0">
                <a:latin typeface="+mn-ea"/>
              </a:rPr>
              <a:t>  </a:t>
            </a: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3BC44-B6F6-482F-8BEB-07D2AB99515C}"/>
              </a:ext>
            </a:extLst>
          </p:cNvPr>
          <p:cNvSpPr txBox="1"/>
          <p:nvPr/>
        </p:nvSpPr>
        <p:spPr>
          <a:xfrm>
            <a:off x="145388" y="105290"/>
            <a:ext cx="6315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React Hook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48917" y="1331339"/>
            <a:ext cx="7786417" cy="1855287"/>
          </a:xfrm>
          <a:prstGeom prst="rect">
            <a:avLst/>
          </a:prstGeom>
          <a:solidFill>
            <a:srgbClr val="FFF2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Component1</a:t>
            </a:r>
            <a:r>
              <a:rPr lang="ko-KR" altLang="en-US" sz="1600" dirty="0">
                <a:solidFill>
                  <a:schemeClr val="tx1"/>
                </a:solidFill>
              </a:rPr>
              <a:t>에서 </a:t>
            </a:r>
            <a:r>
              <a:rPr lang="en-US" altLang="ko-KR" sz="1600" dirty="0">
                <a:solidFill>
                  <a:schemeClr val="tx1"/>
                </a:solidFill>
              </a:rPr>
              <a:t>user </a:t>
            </a:r>
            <a:r>
              <a:rPr lang="ko-KR" altLang="en-US" sz="1600" dirty="0">
                <a:solidFill>
                  <a:schemeClr val="tx1"/>
                </a:solidFill>
              </a:rPr>
              <a:t>상태를 생성하고 </a:t>
            </a:r>
            <a:r>
              <a:rPr lang="en-US" altLang="ko-KR" sz="1600" dirty="0">
                <a:solidFill>
                  <a:schemeClr val="tx1"/>
                </a:solidFill>
              </a:rPr>
              <a:t>Component2</a:t>
            </a:r>
            <a:r>
              <a:rPr lang="ko-KR" altLang="en-US" sz="1600" dirty="0">
                <a:solidFill>
                  <a:schemeClr val="tx1"/>
                </a:solidFill>
              </a:rPr>
              <a:t>로 전달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Component2 → Component3 → Component4 → Component5</a:t>
            </a:r>
            <a:r>
              <a:rPr lang="ko-KR" altLang="en-US" sz="1600" dirty="0">
                <a:solidFill>
                  <a:schemeClr val="tx1"/>
                </a:solidFill>
              </a:rPr>
              <a:t>로 계속 </a:t>
            </a:r>
            <a:r>
              <a:rPr lang="en-US" altLang="ko-KR" sz="1600" dirty="0">
                <a:solidFill>
                  <a:schemeClr val="tx1"/>
                </a:solidFill>
              </a:rPr>
              <a:t>props</a:t>
            </a:r>
            <a:r>
              <a:rPr lang="ko-KR" altLang="en-US" sz="1600" dirty="0">
                <a:solidFill>
                  <a:schemeClr val="tx1"/>
                </a:solidFill>
              </a:rPr>
              <a:t>를 </a:t>
            </a:r>
            <a:r>
              <a:rPr lang="ko-KR" altLang="en-US" sz="1600" dirty="0" smtClean="0">
                <a:solidFill>
                  <a:schemeClr val="tx1"/>
                </a:solidFill>
              </a:rPr>
              <a:t>전달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Component5</a:t>
            </a:r>
            <a:r>
              <a:rPr lang="ko-KR" altLang="en-US" sz="1600" dirty="0">
                <a:solidFill>
                  <a:schemeClr val="tx1"/>
                </a:solidFill>
              </a:rPr>
              <a:t>에서 최종적으로 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state</a:t>
            </a:r>
            <a:r>
              <a:rPr lang="ko-KR" altLang="en-US" sz="1600" dirty="0" smtClean="0">
                <a:solidFill>
                  <a:schemeClr val="tx1"/>
                </a:solidFill>
              </a:rPr>
              <a:t>로서 </a:t>
            </a:r>
            <a:r>
              <a:rPr lang="en-US" altLang="ko-KR" sz="1600" dirty="0" smtClean="0">
                <a:solidFill>
                  <a:schemeClr val="tx1"/>
                </a:solidFill>
              </a:rPr>
              <a:t>user </a:t>
            </a:r>
            <a:r>
              <a:rPr lang="ko-KR" altLang="en-US" sz="1600" dirty="0">
                <a:solidFill>
                  <a:schemeClr val="tx1"/>
                </a:solidFill>
              </a:rPr>
              <a:t>값을 사용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Component5</a:t>
            </a:r>
            <a:r>
              <a:rPr lang="ko-KR" altLang="en-US" sz="1600" dirty="0">
                <a:solidFill>
                  <a:schemeClr val="tx1"/>
                </a:solidFill>
              </a:rPr>
              <a:t>에서 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state</a:t>
            </a:r>
            <a:r>
              <a:rPr lang="ko-KR" altLang="en-US" sz="1600" dirty="0" smtClean="0">
                <a:solidFill>
                  <a:schemeClr val="tx1"/>
                </a:solidFill>
              </a:rPr>
              <a:t>의 </a:t>
            </a:r>
            <a:r>
              <a:rPr lang="en-US" altLang="ko-KR" sz="1600" dirty="0" smtClean="0">
                <a:solidFill>
                  <a:schemeClr val="tx1"/>
                </a:solidFill>
              </a:rPr>
              <a:t>user</a:t>
            </a:r>
            <a:r>
              <a:rPr lang="ko-KR" altLang="en-US" sz="1600" dirty="0">
                <a:solidFill>
                  <a:schemeClr val="tx1"/>
                </a:solidFill>
              </a:rPr>
              <a:t>를 사용하려면 </a:t>
            </a:r>
            <a:r>
              <a:rPr lang="en-US" altLang="ko-KR" sz="1600" dirty="0">
                <a:solidFill>
                  <a:schemeClr val="tx1"/>
                </a:solidFill>
              </a:rPr>
              <a:t>Component1 → Component2 → Component3 → Component4</a:t>
            </a:r>
            <a:r>
              <a:rPr lang="ko-KR" altLang="en-US" sz="1600" dirty="0">
                <a:solidFill>
                  <a:schemeClr val="tx1"/>
                </a:solidFill>
              </a:rPr>
              <a:t>를 거쳐야 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불필요한 중간 컴포넌트들도 </a:t>
            </a:r>
            <a:r>
              <a:rPr lang="en-US" altLang="ko-KR" sz="1600" dirty="0">
                <a:solidFill>
                  <a:schemeClr val="tx1"/>
                </a:solidFill>
              </a:rPr>
              <a:t>props</a:t>
            </a:r>
            <a:r>
              <a:rPr lang="ko-KR" altLang="en-US" sz="1600" dirty="0">
                <a:solidFill>
                  <a:schemeClr val="tx1"/>
                </a:solidFill>
              </a:rPr>
              <a:t>를 전달해야 하므로 유지보수와 확장성이 </a:t>
            </a:r>
            <a:r>
              <a:rPr lang="ko-KR" altLang="en-US" sz="1600" dirty="0" smtClean="0">
                <a:solidFill>
                  <a:schemeClr val="tx1"/>
                </a:solidFill>
              </a:rPr>
              <a:t>어려워집니다</a:t>
            </a:r>
            <a:r>
              <a:rPr lang="en-US" altLang="ko-KR" sz="1600" dirty="0" smtClean="0">
                <a:solidFill>
                  <a:schemeClr val="tx1"/>
                </a:solidFill>
              </a:rPr>
              <a:t>.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3993160" y="3632433"/>
            <a:ext cx="453005" cy="335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48917" y="4226939"/>
            <a:ext cx="7786417" cy="1855287"/>
          </a:xfrm>
          <a:prstGeom prst="rect">
            <a:avLst/>
          </a:prstGeom>
          <a:solidFill>
            <a:srgbClr val="FFF2CC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Component1</a:t>
            </a:r>
            <a:r>
              <a:rPr lang="ko-KR" altLang="en-US" sz="1600" dirty="0">
                <a:solidFill>
                  <a:schemeClr val="tx1"/>
                </a:solidFill>
              </a:rPr>
              <a:t>에서 </a:t>
            </a:r>
            <a:r>
              <a:rPr lang="en-US" altLang="ko-KR" sz="1600" dirty="0">
                <a:solidFill>
                  <a:schemeClr val="tx1"/>
                </a:solidFill>
              </a:rPr>
              <a:t>user 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state</a:t>
            </a:r>
            <a:r>
              <a:rPr lang="ko-KR" altLang="en-US" sz="1600" dirty="0" smtClean="0">
                <a:solidFill>
                  <a:schemeClr val="tx1"/>
                </a:solidFill>
              </a:rPr>
              <a:t>를 </a:t>
            </a:r>
            <a:r>
              <a:rPr lang="ko-KR" altLang="en-US" sz="1600" dirty="0">
                <a:solidFill>
                  <a:schemeClr val="tx1"/>
                </a:solidFill>
              </a:rPr>
              <a:t>만들고 </a:t>
            </a:r>
            <a:r>
              <a:rPr lang="en-US" altLang="ko-KR" sz="1600" dirty="0" err="1">
                <a:solidFill>
                  <a:schemeClr val="tx1"/>
                </a:solidFill>
              </a:rPr>
              <a:t>UserContext.Provider</a:t>
            </a:r>
            <a:r>
              <a:rPr lang="ko-KR" altLang="en-US" sz="1600" dirty="0">
                <a:solidFill>
                  <a:schemeClr val="tx1"/>
                </a:solidFill>
              </a:rPr>
              <a:t>를 사용해 감싼다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Component2 → Component3 → Component4</a:t>
            </a:r>
            <a:r>
              <a:rPr lang="ko-KR" altLang="en-US" sz="1600" dirty="0">
                <a:solidFill>
                  <a:schemeClr val="tx1"/>
                </a:solidFill>
              </a:rPr>
              <a:t>에서는 </a:t>
            </a:r>
            <a:r>
              <a:rPr lang="en-US" altLang="ko-KR" sz="1600" dirty="0">
                <a:solidFill>
                  <a:schemeClr val="tx1"/>
                </a:solidFill>
              </a:rPr>
              <a:t>props</a:t>
            </a:r>
            <a:r>
              <a:rPr lang="ko-KR" altLang="en-US" sz="1600" dirty="0">
                <a:solidFill>
                  <a:schemeClr val="tx1"/>
                </a:solidFill>
              </a:rPr>
              <a:t>를 전달할 필요가 없음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Component5</a:t>
            </a:r>
            <a:r>
              <a:rPr lang="ko-KR" altLang="en-US" sz="1600" dirty="0">
                <a:solidFill>
                  <a:schemeClr val="tx1"/>
                </a:solidFill>
              </a:rPr>
              <a:t>에서 </a:t>
            </a:r>
            <a:r>
              <a:rPr lang="en-US" altLang="ko-KR" sz="1600" dirty="0" err="1">
                <a:solidFill>
                  <a:schemeClr val="tx1"/>
                </a:solidFill>
              </a:rPr>
              <a:t>useContext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UserContext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r>
              <a:rPr lang="ko-KR" altLang="en-US" sz="1600" dirty="0">
                <a:solidFill>
                  <a:schemeClr val="tx1"/>
                </a:solidFill>
              </a:rPr>
              <a:t>를 사용하여 </a:t>
            </a:r>
            <a:r>
              <a:rPr lang="en-US" altLang="ko-KR" sz="1600" dirty="0">
                <a:solidFill>
                  <a:schemeClr val="tx1"/>
                </a:solidFill>
              </a:rPr>
              <a:t>user </a:t>
            </a:r>
            <a:r>
              <a:rPr lang="ko-KR" altLang="en-US" sz="1600" dirty="0">
                <a:solidFill>
                  <a:schemeClr val="tx1"/>
                </a:solidFill>
              </a:rPr>
              <a:t>값을 직접 가져옴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Component5</a:t>
            </a:r>
            <a:r>
              <a:rPr lang="ko-KR" altLang="en-US" sz="1600" dirty="0">
                <a:solidFill>
                  <a:schemeClr val="tx1"/>
                </a:solidFill>
              </a:rPr>
              <a:t>가 </a:t>
            </a:r>
            <a:r>
              <a:rPr lang="en-US" altLang="ko-KR" sz="1600" dirty="0">
                <a:solidFill>
                  <a:schemeClr val="tx1"/>
                </a:solidFill>
              </a:rPr>
              <a:t>user </a:t>
            </a:r>
            <a:r>
              <a:rPr lang="ko-KR" altLang="en-US" sz="1600" dirty="0">
                <a:solidFill>
                  <a:schemeClr val="tx1"/>
                </a:solidFill>
              </a:rPr>
              <a:t>값을 필요로 하지만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중간 컴포넌트들을 거치지 않고 직접 접근 가능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600" dirty="0">
                <a:solidFill>
                  <a:schemeClr val="tx1"/>
                </a:solidFill>
              </a:rPr>
              <a:t>구조가 </a:t>
            </a:r>
            <a:r>
              <a:rPr lang="ko-KR" altLang="en-US" sz="1600" dirty="0" err="1">
                <a:solidFill>
                  <a:schemeClr val="tx1"/>
                </a:solidFill>
              </a:rPr>
              <a:t>간결해지고</a:t>
            </a:r>
            <a:r>
              <a:rPr lang="ko-KR" altLang="en-US" sz="1600" dirty="0">
                <a:solidFill>
                  <a:schemeClr val="tx1"/>
                </a:solidFill>
              </a:rPr>
              <a:t> 유지보수하기 </a:t>
            </a:r>
            <a:r>
              <a:rPr lang="ko-KR" altLang="en-US" sz="1600" dirty="0" err="1">
                <a:solidFill>
                  <a:schemeClr val="tx1"/>
                </a:solidFill>
              </a:rPr>
              <a:t>쉬워짐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"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Prop Drilling </a:t>
            </a:r>
            <a:r>
              <a:rPr lang="en-US" altLang="ko-KR" sz="1600" dirty="0" smtClean="0">
                <a:solidFill>
                  <a:schemeClr val="tx1"/>
                </a:solidFill>
              </a:rPr>
              <a:t>" </a:t>
            </a:r>
            <a:r>
              <a:rPr lang="ko-KR" altLang="en-US" sz="1600" dirty="0">
                <a:solidFill>
                  <a:schemeClr val="tx1"/>
                </a:solidFill>
              </a:rPr>
              <a:t>제거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280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9617" y="854996"/>
            <a:ext cx="8609582" cy="57135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>
                <a:latin typeface="+mn-ea"/>
              </a:rPr>
              <a:t>useRef</a:t>
            </a:r>
            <a:r>
              <a:rPr lang="ko-KR" altLang="en-US" sz="1800" dirty="0">
                <a:latin typeface="+mn-ea"/>
              </a:rPr>
              <a:t>는 렌더링 간 값을 유지하면서도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상태 업데이트 시 컴포넌트를 리렌더링하지 않는 특별한 </a:t>
            </a:r>
            <a:r>
              <a:rPr lang="en-US" altLang="ko-KR" sz="1800" dirty="0">
                <a:latin typeface="+mn-ea"/>
              </a:rPr>
              <a:t>React Hook</a:t>
            </a:r>
            <a:r>
              <a:rPr lang="ko-KR" altLang="en-US" sz="1800" dirty="0">
                <a:latin typeface="+mn-ea"/>
              </a:rPr>
              <a:t>입니다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DOM </a:t>
            </a:r>
            <a:r>
              <a:rPr lang="ko-KR" altLang="en-US" sz="1800" dirty="0">
                <a:latin typeface="+mn-ea"/>
              </a:rPr>
              <a:t>요소에 직접 접근하거나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이전 상태 값을 저장하는 데 사용됩니다</a:t>
            </a:r>
            <a:r>
              <a:rPr lang="en-US" altLang="ko-KR" sz="1800" dirty="0" smtClean="0">
                <a:latin typeface="+mn-e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>
                <a:latin typeface="+mn-ea"/>
              </a:rPr>
              <a:t>useRef</a:t>
            </a:r>
            <a:r>
              <a:rPr lang="ko-KR" altLang="en-US" sz="1800" dirty="0">
                <a:latin typeface="+mn-ea"/>
              </a:rPr>
              <a:t>는 값을 바꿔도 렌더링을 발생시키지 않음</a:t>
            </a: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latin typeface="+mn-ea"/>
              </a:rPr>
              <a:t>이전 </a:t>
            </a:r>
            <a:r>
              <a:rPr lang="ko-KR" altLang="en-US" sz="1800" dirty="0">
                <a:latin typeface="+mn-ea"/>
              </a:rPr>
              <a:t>값을 기억해 두고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새로운 렌더링이 발생할 때 비교하는 용도로 사용 가능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>
                <a:latin typeface="+mn-ea"/>
              </a:rPr>
              <a:t>useRef</a:t>
            </a:r>
            <a:r>
              <a:rPr lang="en-US" altLang="ko-KR" sz="1800" dirty="0">
                <a:latin typeface="+mn-ea"/>
              </a:rPr>
              <a:t>()</a:t>
            </a:r>
            <a:r>
              <a:rPr lang="ko-KR" altLang="en-US" sz="1800" dirty="0">
                <a:latin typeface="+mn-ea"/>
              </a:rPr>
              <a:t>를 호출하면 </a:t>
            </a:r>
            <a:r>
              <a:rPr lang="en-US" altLang="ko-KR" sz="1800" dirty="0">
                <a:latin typeface="+mn-ea"/>
              </a:rPr>
              <a:t>.current</a:t>
            </a:r>
            <a:r>
              <a:rPr lang="ko-KR" altLang="en-US" sz="1800" dirty="0">
                <a:latin typeface="+mn-ea"/>
              </a:rPr>
              <a:t>라는 속성을 가진 객체를 반환합니다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latin typeface="+mn-ea"/>
              </a:rPr>
              <a:t>current </a:t>
            </a:r>
            <a:r>
              <a:rPr lang="ko-KR" altLang="en-US" sz="1800" dirty="0">
                <a:latin typeface="+mn-ea"/>
              </a:rPr>
              <a:t>속성은 </a:t>
            </a:r>
            <a:r>
              <a:rPr lang="ko-KR" altLang="en-US" sz="1800" dirty="0" err="1">
                <a:latin typeface="+mn-ea"/>
              </a:rPr>
              <a:t>리렌더링과</a:t>
            </a:r>
            <a:r>
              <a:rPr lang="ko-KR" altLang="en-US" sz="1800" dirty="0">
                <a:latin typeface="+mn-ea"/>
              </a:rPr>
              <a:t> 무관하게 유지되는 값을 저장하는 데 사용됩니다</a:t>
            </a:r>
            <a:r>
              <a:rPr lang="en-US" altLang="ko-KR" sz="1800" dirty="0" smtClean="0">
                <a:latin typeface="+mn-e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>
                <a:latin typeface="+mn-ea"/>
              </a:rPr>
              <a:t>ref.current</a:t>
            </a:r>
            <a:r>
              <a:rPr lang="ko-KR" altLang="en-US" sz="1800" dirty="0">
                <a:latin typeface="+mn-ea"/>
              </a:rPr>
              <a:t>를 이용해 </a:t>
            </a:r>
            <a:r>
              <a:rPr lang="en-US" altLang="ko-KR" sz="1800" dirty="0">
                <a:latin typeface="+mn-ea"/>
              </a:rPr>
              <a:t>DOM </a:t>
            </a:r>
            <a:r>
              <a:rPr lang="ko-KR" altLang="en-US" sz="1800" dirty="0">
                <a:latin typeface="+mn-ea"/>
              </a:rPr>
              <a:t>요소에 직접 접근 가능</a:t>
            </a: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3BC44-B6F6-482F-8BEB-07D2AB99515C}"/>
              </a:ext>
            </a:extLst>
          </p:cNvPr>
          <p:cNvSpPr txBox="1"/>
          <p:nvPr/>
        </p:nvSpPr>
        <p:spPr>
          <a:xfrm>
            <a:off x="145388" y="105290"/>
            <a:ext cx="6315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React Hook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B17EC-0AA6-4E86-9DAE-B09D6DDFAFA3}"/>
              </a:ext>
            </a:extLst>
          </p:cNvPr>
          <p:cNvSpPr/>
          <p:nvPr/>
        </p:nvSpPr>
        <p:spPr>
          <a:xfrm>
            <a:off x="641199" y="3867028"/>
            <a:ext cx="7786417" cy="4262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const ref =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useRef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초기값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);</a:t>
            </a:r>
            <a:endParaRPr lang="en-US" altLang="ko-KR" sz="1400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0977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9617" y="854996"/>
            <a:ext cx="8609582" cy="57135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 smtClean="0">
                <a:latin typeface="+mn-ea"/>
              </a:rPr>
              <a:t>useRef</a:t>
            </a: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3BC44-B6F6-482F-8BEB-07D2AB99515C}"/>
              </a:ext>
            </a:extLst>
          </p:cNvPr>
          <p:cNvSpPr txBox="1"/>
          <p:nvPr/>
        </p:nvSpPr>
        <p:spPr>
          <a:xfrm>
            <a:off x="145388" y="105290"/>
            <a:ext cx="6315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React Hook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B17EC-0AA6-4E86-9DAE-B09D6DDFAFA3}"/>
              </a:ext>
            </a:extLst>
          </p:cNvPr>
          <p:cNvSpPr/>
          <p:nvPr/>
        </p:nvSpPr>
        <p:spPr>
          <a:xfrm>
            <a:off x="565698" y="1272432"/>
            <a:ext cx="7932350" cy="52961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import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{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useState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useRef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} from "react";</a:t>
            </a: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function Counter()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const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[count,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setCount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] =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useState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(0);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const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countRef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useRef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(0);</a:t>
            </a: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const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handleClick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= () =&gt;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setCount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(count + 1); //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상태 변경 →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리렌더링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발생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countRef.current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+= 1; //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useRef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값 변경 →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리렌더링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없음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console.log("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useRef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값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:",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countRef.current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};</a:t>
            </a: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return (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&lt;&gt;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&lt;p&gt;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useState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Count: {count}&lt;/p&gt;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&lt;p&gt;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useRef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Count (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렌더링 안 됨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): {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countRef.current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}&lt;/p&gt;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&lt;button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onClick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={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handleClick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}&gt;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증가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&lt;/button&gt;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&lt;/&gt;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/*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count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는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useState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이므로 버튼을 클릭할 때마다 리렌더링되지만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,</a:t>
            </a:r>
          </a:p>
          <a:p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countRef.current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는 값이 변경되어도 리렌더링되지 않음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428968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5895" y="980143"/>
            <a:ext cx="8482859" cy="451664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latin typeface="+mn-ea"/>
              </a:rPr>
              <a:t>React </a:t>
            </a:r>
            <a:r>
              <a:rPr lang="ko-KR" altLang="en-US" sz="1600" dirty="0">
                <a:latin typeface="+mn-ea"/>
              </a:rPr>
              <a:t>프로젝트 생성</a:t>
            </a:r>
            <a:endParaRPr lang="en-US" altLang="ko-KR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>
                <a:latin typeface="+mn-ea"/>
              </a:rPr>
              <a:t>프로젝트 디렉토리로 이동</a:t>
            </a:r>
            <a:r>
              <a:rPr lang="en-US" altLang="ko-KR" sz="1600" dirty="0">
                <a:latin typeface="+mn-ea"/>
              </a:rPr>
              <a:t>, React </a:t>
            </a:r>
            <a:r>
              <a:rPr lang="ko-KR" altLang="en-US" sz="1600" dirty="0">
                <a:latin typeface="+mn-ea"/>
              </a:rPr>
              <a:t>개발 서버 실행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9AFF8-86F9-401E-8438-722CC719BAC1}"/>
              </a:ext>
            </a:extLst>
          </p:cNvPr>
          <p:cNvSpPr txBox="1"/>
          <p:nvPr/>
        </p:nvSpPr>
        <p:spPr>
          <a:xfrm>
            <a:off x="158499" y="122973"/>
            <a:ext cx="7248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React</a:t>
            </a:r>
            <a:r>
              <a:rPr lang="ko-KR" altLang="en-US" sz="2800" dirty="0"/>
              <a:t> 개발 환경 구성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169D58-5858-4E5B-98AB-F5121CAE0220}"/>
              </a:ext>
            </a:extLst>
          </p:cNvPr>
          <p:cNvSpPr/>
          <p:nvPr/>
        </p:nvSpPr>
        <p:spPr>
          <a:xfrm>
            <a:off x="686667" y="2458567"/>
            <a:ext cx="7979349" cy="582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cd my-app</a:t>
            </a:r>
          </a:p>
          <a:p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start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EF6927-E64C-4A6D-A2AA-3C51DCC8AD5B}"/>
              </a:ext>
            </a:extLst>
          </p:cNvPr>
          <p:cNvSpPr/>
          <p:nvPr/>
        </p:nvSpPr>
        <p:spPr>
          <a:xfrm>
            <a:off x="686668" y="1361209"/>
            <a:ext cx="7979350" cy="390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npx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create-react-app my-app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324" y="2702700"/>
            <a:ext cx="3783224" cy="279409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703F4F-9C03-4146-B617-68B27AC07485}"/>
              </a:ext>
            </a:extLst>
          </p:cNvPr>
          <p:cNvSpPr/>
          <p:nvPr/>
        </p:nvSpPr>
        <p:spPr>
          <a:xfrm>
            <a:off x="686668" y="5936672"/>
            <a:ext cx="7979348" cy="5572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npx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는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패키지 실행기로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, create-react-app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패키지를 로컬에 설치하지 않고도 바로 실행할 수 있게 해줍니다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740066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9617" y="854996"/>
            <a:ext cx="8609582" cy="57135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 smtClean="0">
                <a:latin typeface="+mn-ea"/>
              </a:rPr>
              <a:t>useRef</a:t>
            </a: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3BC44-B6F6-482F-8BEB-07D2AB99515C}"/>
              </a:ext>
            </a:extLst>
          </p:cNvPr>
          <p:cNvSpPr txBox="1"/>
          <p:nvPr/>
        </p:nvSpPr>
        <p:spPr>
          <a:xfrm>
            <a:off x="145388" y="105290"/>
            <a:ext cx="6315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React Hook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B17EC-0AA6-4E86-9DAE-B09D6DDFAFA3}"/>
              </a:ext>
            </a:extLst>
          </p:cNvPr>
          <p:cNvSpPr/>
          <p:nvPr/>
        </p:nvSpPr>
        <p:spPr>
          <a:xfrm>
            <a:off x="565698" y="1272432"/>
            <a:ext cx="7932350" cy="4868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import {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useRef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} from "react";</a:t>
            </a: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function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InputFocus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const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inputRef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useRef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(null);</a:t>
            </a: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const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handleFocus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= () =&gt;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inputRef.current.focus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(); // input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요소에 포커스 주기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};</a:t>
            </a: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return (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&lt;&gt;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&lt;input ref={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inputRef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} type="text" placeholder="Type here..." /&gt;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&lt;button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onClick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={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handleFocus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}&gt;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포커스 이동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&lt;/button&gt;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&lt;/&gt;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/*</a:t>
            </a:r>
          </a:p>
          <a:p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useRef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를 사용하여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input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요소에 직접 접근할 수 있습니다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버튼을 클릭하면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inputRef.current.focus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()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를 호출하여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input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에 포커스를 줄 수 있음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document.querySelector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없이도 직접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DOM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요소를 조작 가능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!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5007337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9617" y="854996"/>
            <a:ext cx="8609582" cy="57135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 smtClean="0">
                <a:latin typeface="+mn-ea"/>
              </a:rPr>
              <a:t>useRef</a:t>
            </a: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3BC44-B6F6-482F-8BEB-07D2AB99515C}"/>
              </a:ext>
            </a:extLst>
          </p:cNvPr>
          <p:cNvSpPr txBox="1"/>
          <p:nvPr/>
        </p:nvSpPr>
        <p:spPr>
          <a:xfrm>
            <a:off x="145388" y="105290"/>
            <a:ext cx="6315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React Hook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B17EC-0AA6-4E86-9DAE-B09D6DDFAFA3}"/>
              </a:ext>
            </a:extLst>
          </p:cNvPr>
          <p:cNvSpPr/>
          <p:nvPr/>
        </p:nvSpPr>
        <p:spPr>
          <a:xfrm>
            <a:off x="565698" y="1272432"/>
            <a:ext cx="7932350" cy="4868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import {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useState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useEffect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useRef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} from "react";</a:t>
            </a: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function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PreviousState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const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[count,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setCount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] =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useState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(0);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const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prevCountRef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useRef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(null);</a:t>
            </a: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useEffect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(() =&gt;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prevCountRef.current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= count; //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현재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count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값을 저장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}, [count]); // count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가 변경될 때 실행</a:t>
            </a:r>
          </a:p>
          <a:p>
            <a:endParaRPr lang="ko-KR" altLang="en-US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return (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&lt;&gt;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&lt;p&gt;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현재 값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: {count}&lt;/p&gt;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&lt;p&gt;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이전 값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: {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prevCountRef.current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}&lt;/p&gt;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&lt;button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onClick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={() =&gt;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setCount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(count + 1)}&gt;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증가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&lt;/button&gt;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&lt;/&gt;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/*</a:t>
            </a:r>
          </a:p>
          <a:p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prevCountRef.current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를 사용하여 이전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count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값을 저장할 수 있음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useState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와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useEffect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를 함께 사용하면 이전 값과 현재 값을 비교하는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로직을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쉽게 구현 가능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*/</a:t>
            </a: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02371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9617" y="854996"/>
            <a:ext cx="8609582" cy="57135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 smtClean="0">
                <a:latin typeface="+mn-ea"/>
              </a:rPr>
              <a:t>useRef</a:t>
            </a: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3BC44-B6F6-482F-8BEB-07D2AB99515C}"/>
              </a:ext>
            </a:extLst>
          </p:cNvPr>
          <p:cNvSpPr txBox="1"/>
          <p:nvPr/>
        </p:nvSpPr>
        <p:spPr>
          <a:xfrm>
            <a:off x="145388" y="105290"/>
            <a:ext cx="6315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React Hook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B17EC-0AA6-4E86-9DAE-B09D6DDFAFA3}"/>
              </a:ext>
            </a:extLst>
          </p:cNvPr>
          <p:cNvSpPr/>
          <p:nvPr/>
        </p:nvSpPr>
        <p:spPr>
          <a:xfrm>
            <a:off x="570450" y="1277633"/>
            <a:ext cx="8154101" cy="4868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import {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useState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useEffect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useRef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} from "react";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import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ReactDOM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from "react-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dom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/client";</a:t>
            </a: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function App()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const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[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inputValue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setInputValue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] =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useState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("");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const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count =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useRef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(0);</a:t>
            </a: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useEffect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(() =&gt;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count.current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count.current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+ 1;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});</a:t>
            </a:r>
          </a:p>
          <a:p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return (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&lt;&gt;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&lt;input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type="text"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value={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inputValue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}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onChange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={(e) =&gt;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setInputValue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e.target.value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)}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/&gt;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&lt;h1&gt;Render Count: {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count.current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}&lt;/h1&gt;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&lt;/&gt;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}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118093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9617" y="854996"/>
            <a:ext cx="8609582" cy="57135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 smtClean="0">
                <a:latin typeface="+mn-ea"/>
              </a:rPr>
              <a:t>useCallback</a:t>
            </a:r>
            <a:r>
              <a:rPr lang="en-US" altLang="ko-KR" sz="1800" dirty="0" smtClean="0">
                <a:latin typeface="+mn-ea"/>
              </a:rPr>
              <a:t> : 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함수를 메모이제이션</a:t>
            </a:r>
            <a:r>
              <a:rPr lang="en-US" altLang="ko-KR" sz="1800" dirty="0">
                <a:latin typeface="+mn-ea"/>
              </a:rPr>
              <a:t>(cache)</a:t>
            </a:r>
            <a:r>
              <a:rPr lang="ko-KR" altLang="en-US" sz="1800" dirty="0">
                <a:latin typeface="+mn-ea"/>
              </a:rPr>
              <a:t>하여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불필요한 재생성을 방지하는 </a:t>
            </a:r>
            <a:r>
              <a:rPr lang="en-US" altLang="ko-KR" sz="1800" dirty="0">
                <a:latin typeface="+mn-ea"/>
              </a:rPr>
              <a:t>React </a:t>
            </a:r>
            <a:r>
              <a:rPr lang="en-US" altLang="ko-KR" sz="1800" dirty="0" smtClean="0">
                <a:latin typeface="+mn-ea"/>
              </a:rPr>
              <a:t>Hook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>
                <a:latin typeface="+mn-ea"/>
              </a:rPr>
              <a:t>useCallback</a:t>
            </a:r>
            <a:r>
              <a:rPr lang="en-US" altLang="ko-KR" sz="1800" dirty="0">
                <a:latin typeface="+mn-ea"/>
              </a:rPr>
              <a:t> Hook</a:t>
            </a:r>
            <a:r>
              <a:rPr lang="ko-KR" altLang="en-US" sz="1800" dirty="0">
                <a:latin typeface="+mn-ea"/>
              </a:rPr>
              <a:t>은 </a:t>
            </a:r>
            <a:r>
              <a:rPr lang="en-US" altLang="ko-KR" sz="1800" dirty="0" err="1">
                <a:latin typeface="+mn-ea"/>
              </a:rPr>
              <a:t>memoized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 err="1">
                <a:latin typeface="+mn-ea"/>
              </a:rPr>
              <a:t>콜백</a:t>
            </a:r>
            <a:r>
              <a:rPr lang="ko-KR" altLang="en-US" sz="1800" dirty="0">
                <a:latin typeface="+mn-ea"/>
              </a:rPr>
              <a:t> 기능을 반환합니다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 smtClean="0">
                <a:latin typeface="+mn-ea"/>
              </a:rPr>
              <a:t>useCallback</a:t>
            </a:r>
            <a:r>
              <a:rPr lang="en-US" altLang="ko-KR" sz="1800" dirty="0" smtClean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Hook</a:t>
            </a:r>
            <a:r>
              <a:rPr lang="ko-KR" altLang="en-US" sz="1800" dirty="0">
                <a:latin typeface="+mn-ea"/>
              </a:rPr>
              <a:t>은  리소스 집약적인 함수를 분리하여 모든 렌더링에서 자동으로 실행되지 않도록 합니다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>
                <a:latin typeface="+mn-ea"/>
              </a:rPr>
              <a:t>useCallback</a:t>
            </a:r>
            <a:r>
              <a:rPr lang="en-US" altLang="ko-KR" sz="1800" dirty="0">
                <a:latin typeface="+mn-ea"/>
              </a:rPr>
              <a:t> Hook</a:t>
            </a:r>
            <a:r>
              <a:rPr lang="ko-KR" altLang="en-US" sz="1800" dirty="0">
                <a:latin typeface="+mn-ea"/>
              </a:rPr>
              <a:t>은 종속성 중 하나가 업데이트될 때만 실행됩니다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 smtClean="0">
                <a:latin typeface="+mn-ea"/>
              </a:rPr>
              <a:t>useCallback</a:t>
            </a:r>
            <a:r>
              <a:rPr lang="ko-KR" altLang="en-US" sz="1800" dirty="0" smtClean="0">
                <a:latin typeface="+mn-ea"/>
              </a:rPr>
              <a:t>은 </a:t>
            </a:r>
            <a:r>
              <a:rPr lang="en-US" altLang="ko-KR" sz="1800" dirty="0" smtClean="0">
                <a:latin typeface="+mn-ea"/>
              </a:rPr>
              <a:t>component</a:t>
            </a:r>
            <a:r>
              <a:rPr lang="ko-KR" altLang="en-US" sz="1800" dirty="0">
                <a:latin typeface="+mn-ea"/>
              </a:rPr>
              <a:t>의  </a:t>
            </a:r>
            <a:r>
              <a:rPr lang="en-US" altLang="ko-KR" sz="1800" dirty="0">
                <a:latin typeface="+mn-ea"/>
              </a:rPr>
              <a:t>props</a:t>
            </a:r>
            <a:r>
              <a:rPr lang="ko-KR" altLang="en-US" sz="1800" dirty="0">
                <a:latin typeface="+mn-ea"/>
              </a:rPr>
              <a:t>가  변경되지 않는 한 </a:t>
            </a:r>
            <a:r>
              <a:rPr lang="ko-KR" altLang="en-US" sz="1800" dirty="0" err="1">
                <a:latin typeface="+mn-ea"/>
              </a:rPr>
              <a:t>재렌더링을</a:t>
            </a:r>
            <a:r>
              <a:rPr lang="ko-KR" altLang="en-US" sz="1800" dirty="0">
                <a:latin typeface="+mn-ea"/>
              </a:rPr>
              <a:t> 방지하기 위해서입니다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>
                <a:latin typeface="+mn-ea"/>
              </a:rPr>
              <a:t>useCallback</a:t>
            </a:r>
            <a:r>
              <a:rPr lang="ko-KR" altLang="en-US" sz="1800" dirty="0">
                <a:latin typeface="+mn-ea"/>
              </a:rPr>
              <a:t>을 사용하면 종속성</a:t>
            </a:r>
            <a:r>
              <a:rPr lang="en-US" altLang="ko-KR" sz="1800" dirty="0">
                <a:latin typeface="+mn-ea"/>
              </a:rPr>
              <a:t>(dependencies)</a:t>
            </a:r>
            <a:r>
              <a:rPr lang="ko-KR" altLang="en-US" sz="1800" dirty="0">
                <a:latin typeface="+mn-ea"/>
              </a:rPr>
              <a:t>이 변경될 때만 새로운 함수가 생성됨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+mn-ea"/>
              </a:rPr>
              <a:t>부모 컴포넌트에서 </a:t>
            </a:r>
            <a:r>
              <a:rPr lang="en-US" altLang="ko-KR" sz="1800" dirty="0" err="1">
                <a:latin typeface="+mn-ea"/>
              </a:rPr>
              <a:t>useCallback</a:t>
            </a:r>
            <a:r>
              <a:rPr lang="ko-KR" altLang="en-US" sz="1800" dirty="0">
                <a:latin typeface="+mn-ea"/>
              </a:rPr>
              <a:t>을 사용하면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자식 컴포넌트가 불필요하게 다시 </a:t>
            </a:r>
            <a:r>
              <a:rPr lang="ko-KR" altLang="en-US" sz="1800" dirty="0" err="1">
                <a:latin typeface="+mn-ea"/>
              </a:rPr>
              <a:t>렌더링되는</a:t>
            </a:r>
            <a:r>
              <a:rPr lang="ko-KR" altLang="en-US" sz="1800" dirty="0">
                <a:latin typeface="+mn-ea"/>
              </a:rPr>
              <a:t> 것을 막을 수 있음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3BC44-B6F6-482F-8BEB-07D2AB99515C}"/>
              </a:ext>
            </a:extLst>
          </p:cNvPr>
          <p:cNvSpPr txBox="1"/>
          <p:nvPr/>
        </p:nvSpPr>
        <p:spPr>
          <a:xfrm>
            <a:off x="145388" y="105290"/>
            <a:ext cx="6315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React Hook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BB17EC-0AA6-4E86-9DAE-B09D6DDFAFA3}"/>
              </a:ext>
            </a:extLst>
          </p:cNvPr>
          <p:cNvSpPr/>
          <p:nvPr/>
        </p:nvSpPr>
        <p:spPr>
          <a:xfrm>
            <a:off x="501240" y="1523633"/>
            <a:ext cx="7821666" cy="13749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memoizedCallback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useCallback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(() =&gt;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 //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실행할 함수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}, [dependencies]);</a:t>
            </a:r>
          </a:p>
          <a:p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memoizedCallback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→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변경되지 않는 한 기존 함수를 재사용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dependencies(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의존성 배열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 →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배열 내 값이 변경될 때만 새로운 함수 생성</a:t>
            </a:r>
            <a:endParaRPr lang="en-US" altLang="ko-KR" sz="16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BB17EC-0AA6-4E86-9DAE-B09D6DDFAFA3}"/>
              </a:ext>
            </a:extLst>
          </p:cNvPr>
          <p:cNvSpPr/>
          <p:nvPr/>
        </p:nvSpPr>
        <p:spPr>
          <a:xfrm>
            <a:off x="501240" y="6270171"/>
            <a:ext cx="7821666" cy="4424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memoization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: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다시 계산할 필요가 없는 값을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cache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하는 것</a:t>
            </a:r>
            <a:endParaRPr lang="en-US" altLang="ko-KR" sz="1600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87779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9617" y="854996"/>
            <a:ext cx="8609582" cy="57135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 smtClean="0">
                <a:latin typeface="+mn-ea"/>
              </a:rPr>
              <a:t>useMemo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en-US" altLang="ko-KR" sz="1800" dirty="0" smtClean="0">
                <a:latin typeface="+mn-ea"/>
              </a:rPr>
              <a:t>: </a:t>
            </a:r>
            <a:r>
              <a:rPr lang="ko-KR" altLang="en-US" sz="1800" dirty="0" smtClean="0">
                <a:latin typeface="+mn-ea"/>
              </a:rPr>
              <a:t> </a:t>
            </a:r>
            <a:r>
              <a:rPr lang="ko-KR" altLang="en-US" sz="1800" dirty="0" err="1">
                <a:latin typeface="+mn-ea"/>
              </a:rPr>
              <a:t>메모이제이션된</a:t>
            </a:r>
            <a:r>
              <a:rPr lang="en-US" altLang="ko-KR" sz="1800" dirty="0">
                <a:latin typeface="+mn-ea"/>
              </a:rPr>
              <a:t>(</a:t>
            </a:r>
            <a:r>
              <a:rPr lang="en-US" altLang="ko-KR" sz="1800" dirty="0" err="1">
                <a:latin typeface="+mn-ea"/>
              </a:rPr>
              <a:t>memoized</a:t>
            </a:r>
            <a:r>
              <a:rPr lang="en-US" altLang="ko-KR" sz="1800" dirty="0">
                <a:latin typeface="+mn-ea"/>
              </a:rPr>
              <a:t>) </a:t>
            </a:r>
            <a:r>
              <a:rPr lang="ko-KR" altLang="en-US" sz="1800" dirty="0">
                <a:latin typeface="+mn-ea"/>
              </a:rPr>
              <a:t>값을 반환하는 </a:t>
            </a:r>
            <a:r>
              <a:rPr lang="en-US" altLang="ko-KR" sz="1800" dirty="0" smtClean="0">
                <a:latin typeface="+mn-ea"/>
              </a:rPr>
              <a:t>Hook </a:t>
            </a: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>
                <a:latin typeface="+mn-ea"/>
              </a:rPr>
              <a:t>useMemo</a:t>
            </a:r>
            <a:r>
              <a:rPr lang="en-US" altLang="ko-KR" sz="1800" dirty="0">
                <a:latin typeface="+mn-ea"/>
              </a:rPr>
              <a:t> Hook</a:t>
            </a:r>
            <a:r>
              <a:rPr lang="ko-KR" altLang="en-US" sz="1800" dirty="0">
                <a:latin typeface="+mn-ea"/>
              </a:rPr>
              <a:t>은 종속성 배열에 포함된 값이  변경될 때만 실행됩니다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>
                <a:latin typeface="+mn-ea"/>
              </a:rPr>
              <a:t>useMemo</a:t>
            </a:r>
            <a:r>
              <a:rPr lang="en-US" altLang="ko-KR" sz="1800" dirty="0">
                <a:latin typeface="+mn-ea"/>
              </a:rPr>
              <a:t> Hook</a:t>
            </a:r>
            <a:r>
              <a:rPr lang="ko-KR" altLang="en-US" sz="1800" dirty="0">
                <a:latin typeface="+mn-ea"/>
              </a:rPr>
              <a:t>을 사용하면 값비싼 리소스 집약적인 기능이 불필요하게 실행되는 것을 방지할 수 있습니다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>
                <a:latin typeface="+mn-ea"/>
              </a:rPr>
              <a:t>useMemo</a:t>
            </a:r>
            <a:r>
              <a:rPr lang="ko-KR" altLang="en-US" sz="1800" dirty="0">
                <a:latin typeface="+mn-ea"/>
              </a:rPr>
              <a:t>는 비싼 연산을 </a:t>
            </a:r>
            <a:r>
              <a:rPr lang="ko-KR" altLang="en-US" sz="1800" dirty="0" err="1">
                <a:latin typeface="+mn-ea"/>
              </a:rPr>
              <a:t>캐싱하여</a:t>
            </a:r>
            <a:r>
              <a:rPr lang="ko-KR" altLang="en-US" sz="1800" dirty="0">
                <a:latin typeface="+mn-ea"/>
              </a:rPr>
              <a:t> 불필요한 재계산을 </a:t>
            </a:r>
            <a:r>
              <a:rPr lang="ko-KR" altLang="en-US" sz="1800" dirty="0" smtClean="0">
                <a:latin typeface="+mn-ea"/>
              </a:rPr>
              <a:t>방지</a:t>
            </a:r>
            <a:endParaRPr lang="en-US" altLang="ko-KR" sz="18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>
                <a:latin typeface="+mn-ea"/>
              </a:rPr>
              <a:t>memoized</a:t>
            </a:r>
            <a:r>
              <a:rPr lang="en-US" altLang="ko-KR" sz="1800" dirty="0">
                <a:latin typeface="+mn-ea"/>
              </a:rPr>
              <a:t>  </a:t>
            </a:r>
            <a:r>
              <a:rPr lang="ko-KR" altLang="en-US" sz="1800" dirty="0">
                <a:latin typeface="+mn-ea"/>
              </a:rPr>
              <a:t>값을 반환하고 </a:t>
            </a:r>
            <a:r>
              <a:rPr lang="en-US" altLang="ko-KR" sz="1800" dirty="0" err="1">
                <a:latin typeface="+mn-ea"/>
              </a:rPr>
              <a:t>useCallback</a:t>
            </a:r>
            <a:r>
              <a:rPr lang="ko-KR" altLang="en-US" sz="1800" dirty="0">
                <a:latin typeface="+mn-ea"/>
              </a:rPr>
              <a:t>은</a:t>
            </a:r>
            <a:r>
              <a:rPr lang="en-US" altLang="ko-KR" sz="1800" dirty="0" err="1">
                <a:latin typeface="+mn-ea"/>
              </a:rPr>
              <a:t>memoized</a:t>
            </a:r>
            <a:r>
              <a:rPr lang="en-US" altLang="ko-KR" sz="1800" dirty="0">
                <a:latin typeface="+mn-ea"/>
              </a:rPr>
              <a:t>  </a:t>
            </a:r>
            <a:r>
              <a:rPr lang="ko-KR" altLang="en-US" sz="1800" dirty="0">
                <a:latin typeface="+mn-ea"/>
              </a:rPr>
              <a:t>함수를 반환한다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>
                <a:latin typeface="+mn-ea"/>
              </a:rPr>
              <a:t>useMemo</a:t>
            </a:r>
            <a:r>
              <a:rPr lang="ko-KR" altLang="en-US" sz="1800" dirty="0">
                <a:latin typeface="+mn-ea"/>
              </a:rPr>
              <a:t>는 </a:t>
            </a:r>
            <a:r>
              <a:rPr lang="ko-KR" altLang="en-US" sz="1800" dirty="0" err="1">
                <a:latin typeface="+mn-ea"/>
              </a:rPr>
              <a:t>연산량이</a:t>
            </a:r>
            <a:r>
              <a:rPr lang="ko-KR" altLang="en-US" sz="1800" dirty="0">
                <a:latin typeface="+mn-ea"/>
              </a:rPr>
              <a:t> 많은 계산 결과를 </a:t>
            </a:r>
            <a:r>
              <a:rPr lang="ko-KR" altLang="en-US" sz="1800" dirty="0" err="1">
                <a:latin typeface="+mn-ea"/>
              </a:rPr>
              <a:t>캐싱하여</a:t>
            </a:r>
            <a:r>
              <a:rPr lang="ko-KR" altLang="en-US" sz="1800" dirty="0">
                <a:latin typeface="+mn-ea"/>
              </a:rPr>
              <a:t> 성능 최적화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>
                <a:latin typeface="+mn-ea"/>
              </a:rPr>
              <a:t>useCallback</a:t>
            </a:r>
            <a:r>
              <a:rPr lang="ko-KR" altLang="en-US" sz="1800" dirty="0">
                <a:latin typeface="+mn-ea"/>
              </a:rPr>
              <a:t>은 함수가 불필요하게 다시 생성되지 않도록 함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3BC44-B6F6-482F-8BEB-07D2AB99515C}"/>
              </a:ext>
            </a:extLst>
          </p:cNvPr>
          <p:cNvSpPr txBox="1"/>
          <p:nvPr/>
        </p:nvSpPr>
        <p:spPr>
          <a:xfrm>
            <a:off x="145388" y="105290"/>
            <a:ext cx="6315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React Hook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9837D9-D11C-40C1-A5A0-11CD2C4DE8DF}"/>
              </a:ext>
            </a:extLst>
          </p:cNvPr>
          <p:cNvSpPr/>
          <p:nvPr/>
        </p:nvSpPr>
        <p:spPr>
          <a:xfrm>
            <a:off x="541176" y="3998280"/>
            <a:ext cx="7755812" cy="7911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+mn-ea"/>
              </a:rPr>
              <a:t>useMemo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(()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=&gt;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//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실행할 코드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}, [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의존성 배열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]);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//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특정 값이 변경될 때만 실행됨 </a:t>
            </a:r>
            <a:r>
              <a:rPr lang="en-US" altLang="ko-KR" sz="1400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400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254811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9617" y="854996"/>
            <a:ext cx="8609582" cy="57135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>
                <a:latin typeface="+mn-ea"/>
              </a:rPr>
              <a:t>useReducer</a:t>
            </a:r>
            <a:r>
              <a:rPr lang="ko-KR" altLang="en-US" sz="1800" dirty="0">
                <a:latin typeface="+mn-ea"/>
              </a:rPr>
              <a:t>는 </a:t>
            </a:r>
            <a:r>
              <a:rPr lang="en-US" altLang="ko-KR" sz="1800" dirty="0" err="1">
                <a:latin typeface="+mn-ea"/>
              </a:rPr>
              <a:t>useState</a:t>
            </a:r>
            <a:r>
              <a:rPr lang="ko-KR" altLang="en-US" sz="1800" dirty="0">
                <a:latin typeface="+mn-ea"/>
              </a:rPr>
              <a:t>와 유사하지만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더 복잡한 상태 관리 </a:t>
            </a:r>
            <a:r>
              <a:rPr lang="ko-KR" altLang="en-US" sz="1800" dirty="0" err="1">
                <a:latin typeface="+mn-ea"/>
              </a:rPr>
              <a:t>로직을</a:t>
            </a:r>
            <a:r>
              <a:rPr lang="ko-KR" altLang="en-US" sz="1800" dirty="0">
                <a:latin typeface="+mn-ea"/>
              </a:rPr>
              <a:t> 처리할 수 있도록 설계된 </a:t>
            </a:r>
            <a:r>
              <a:rPr lang="en-US" altLang="ko-KR" sz="1800" dirty="0" smtClean="0">
                <a:latin typeface="+mn-ea"/>
              </a:rPr>
              <a:t>Hook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dispatch(action)</a:t>
            </a:r>
            <a:r>
              <a:rPr lang="ko-KR" altLang="en-US" sz="1800" dirty="0">
                <a:latin typeface="+mn-ea"/>
              </a:rPr>
              <a:t>을 사용해 </a:t>
            </a:r>
            <a:r>
              <a:rPr lang="en-US" altLang="ko-KR" sz="1800" dirty="0">
                <a:latin typeface="+mn-ea"/>
              </a:rPr>
              <a:t>reducer </a:t>
            </a:r>
            <a:r>
              <a:rPr lang="ko-KR" altLang="en-US" sz="1800" dirty="0">
                <a:latin typeface="+mn-ea"/>
              </a:rPr>
              <a:t>함수 실행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>
                <a:latin typeface="+mn-ea"/>
              </a:rPr>
              <a:t>useReducer</a:t>
            </a:r>
            <a:r>
              <a:rPr lang="en-US" altLang="ko-KR" sz="1800" dirty="0">
                <a:latin typeface="+mn-ea"/>
              </a:rPr>
              <a:t> Hook</a:t>
            </a:r>
            <a:r>
              <a:rPr lang="ko-KR" altLang="en-US" sz="1800" dirty="0">
                <a:latin typeface="+mn-ea"/>
              </a:rPr>
              <a:t>은  상태 업데이트가 여러 단계로 이루어지거나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복잡한 </a:t>
            </a:r>
            <a:r>
              <a:rPr lang="ko-KR" altLang="en-US" sz="1800" dirty="0" err="1">
                <a:latin typeface="+mn-ea"/>
              </a:rPr>
              <a:t>로직이</a:t>
            </a:r>
            <a:r>
              <a:rPr lang="ko-KR" altLang="en-US" sz="1800" dirty="0">
                <a:latin typeface="+mn-ea"/>
              </a:rPr>
              <a:t> 필요할 때 </a:t>
            </a:r>
            <a:r>
              <a:rPr lang="en-US" altLang="ko-KR" sz="1800" dirty="0" smtClean="0">
                <a:latin typeface="+mn-ea"/>
              </a:rPr>
              <a:t>, </a:t>
            </a:r>
            <a:r>
              <a:rPr lang="ko-KR" altLang="en-US" sz="1800" dirty="0" smtClean="0">
                <a:latin typeface="+mn-ea"/>
              </a:rPr>
              <a:t>여러 </a:t>
            </a:r>
            <a:r>
              <a:rPr lang="ko-KR" altLang="en-US" sz="1800" dirty="0">
                <a:latin typeface="+mn-ea"/>
              </a:rPr>
              <a:t>개의 관련된 상태를 하나의 </a:t>
            </a:r>
            <a:r>
              <a:rPr lang="en-US" altLang="ko-KR" sz="1800" dirty="0">
                <a:latin typeface="+mn-ea"/>
              </a:rPr>
              <a:t>state </a:t>
            </a:r>
            <a:r>
              <a:rPr lang="ko-KR" altLang="en-US" sz="1800" dirty="0">
                <a:latin typeface="+mn-ea"/>
              </a:rPr>
              <a:t>객체에서 관리할 때 </a:t>
            </a:r>
            <a:r>
              <a:rPr lang="en-US" altLang="ko-KR" sz="1800" dirty="0" smtClean="0">
                <a:latin typeface="+mn-ea"/>
              </a:rPr>
              <a:t>, </a:t>
            </a:r>
            <a:r>
              <a:rPr lang="ko-KR" altLang="en-US" sz="1800" dirty="0" smtClean="0">
                <a:latin typeface="+mn-ea"/>
              </a:rPr>
              <a:t>상태 </a:t>
            </a:r>
            <a:r>
              <a:rPr lang="ko-KR" altLang="en-US" sz="1800" dirty="0">
                <a:latin typeface="+mn-ea"/>
              </a:rPr>
              <a:t>업데이트가 이전 상태 값을 기반으로 이루어질 때 사용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3BC44-B6F6-482F-8BEB-07D2AB99515C}"/>
              </a:ext>
            </a:extLst>
          </p:cNvPr>
          <p:cNvSpPr txBox="1"/>
          <p:nvPr/>
        </p:nvSpPr>
        <p:spPr>
          <a:xfrm>
            <a:off x="145388" y="105290"/>
            <a:ext cx="6315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React Hook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E9837D9-D11C-40C1-A5A0-11CD2C4DE8DF}"/>
              </a:ext>
            </a:extLst>
          </p:cNvPr>
          <p:cNvSpPr/>
          <p:nvPr/>
        </p:nvSpPr>
        <p:spPr>
          <a:xfrm>
            <a:off x="559838" y="1587747"/>
            <a:ext cx="7755812" cy="13108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[state, dispatch] =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useReducer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(reducer,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initialState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);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state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→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현재 상태 값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dispatch →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상태를 변경하는 함수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액션을 실행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reducer →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상태 변경을 처리하는 함수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dirty="0" err="1">
                <a:solidFill>
                  <a:schemeClr val="tx1"/>
                </a:solidFill>
                <a:latin typeface="+mn-ea"/>
              </a:rPr>
              <a:t>로직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 정의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initialState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→ </a:t>
            </a:r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초기 상태 값</a:t>
            </a:r>
            <a:endParaRPr lang="en-US" altLang="ko-KR" sz="1600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84627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9617" y="854996"/>
            <a:ext cx="8609582" cy="57135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smtClean="0">
                <a:latin typeface="+mn-ea"/>
              </a:rPr>
              <a:t>Custom Hook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 smtClean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3BC44-B6F6-482F-8BEB-07D2AB99515C}"/>
              </a:ext>
            </a:extLst>
          </p:cNvPr>
          <p:cNvSpPr txBox="1"/>
          <p:nvPr/>
        </p:nvSpPr>
        <p:spPr>
          <a:xfrm>
            <a:off x="145388" y="105290"/>
            <a:ext cx="6315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React Hook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90249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1106179"/>
            <a:ext cx="5800725" cy="12477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637" y="2926200"/>
            <a:ext cx="5800725" cy="377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9169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8988" y="881149"/>
            <a:ext cx="8587362" cy="3043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React</a:t>
            </a:r>
            <a:r>
              <a:rPr lang="ko-KR" altLang="en-US" sz="1800" dirty="0">
                <a:latin typeface="+mn-ea"/>
              </a:rPr>
              <a:t>는 </a:t>
            </a:r>
            <a:r>
              <a:rPr lang="en-US" altLang="ko-KR" sz="1800" dirty="0">
                <a:latin typeface="+mn-ea"/>
              </a:rPr>
              <a:t>HTML</a:t>
            </a:r>
            <a:r>
              <a:rPr lang="ko-KR" altLang="en-US" sz="1800" dirty="0">
                <a:latin typeface="+mn-ea"/>
              </a:rPr>
              <a:t>과 동일한 이벤트를 </a:t>
            </a:r>
            <a:r>
              <a:rPr lang="ko-KR" altLang="en-US" sz="1800" dirty="0" smtClean="0">
                <a:latin typeface="+mn-ea"/>
              </a:rPr>
              <a:t>가집니다</a:t>
            </a: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React</a:t>
            </a:r>
            <a:r>
              <a:rPr lang="ko-KR" altLang="en-US" sz="1800" dirty="0">
                <a:latin typeface="+mn-ea"/>
              </a:rPr>
              <a:t>의 이벤트는 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camelCase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를 사용합니다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JSX</a:t>
            </a:r>
            <a:r>
              <a:rPr lang="ko-KR" altLang="en-US" sz="1800" dirty="0">
                <a:latin typeface="+mn-ea"/>
              </a:rPr>
              <a:t>를 사용하여 문자열이 아닌 함수로 이벤트 </a:t>
            </a:r>
            <a:r>
              <a:rPr lang="ko-KR" altLang="en-US" sz="1800" dirty="0" err="1">
                <a:latin typeface="+mn-ea"/>
              </a:rPr>
              <a:t>핸들러를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{} </a:t>
            </a:r>
            <a:r>
              <a:rPr lang="ko-KR" altLang="en-US" sz="1800" dirty="0">
                <a:latin typeface="+mn-ea"/>
              </a:rPr>
              <a:t>사용하여 전달합니다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5797B-A27C-4DD9-9DA0-9849829AA955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React </a:t>
            </a:r>
            <a:r>
              <a:rPr lang="ko-KR" altLang="en-US" sz="2400" dirty="0"/>
              <a:t>이벤트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09725" y="2142039"/>
            <a:ext cx="7836061" cy="114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//DOM </a:t>
            </a:r>
            <a:r>
              <a:rPr lang="ko-KR" altLang="en-US" sz="1600" dirty="0" err="1">
                <a:solidFill>
                  <a:schemeClr val="accent6">
                    <a:lumMod val="75000"/>
                  </a:schemeClr>
                </a:solidFill>
              </a:rPr>
              <a:t>엘리먼트에서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 이벤트를 처리하는 방식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&lt;button </a:t>
            </a:r>
            <a:r>
              <a:rPr lang="en-US" altLang="ko-KR" sz="1600" dirty="0" err="1">
                <a:solidFill>
                  <a:srgbClr val="C00000"/>
                </a:solidFill>
              </a:rPr>
              <a:t>onclick</a:t>
            </a:r>
            <a:r>
              <a:rPr lang="en-US" altLang="ko-KR" sz="1600" dirty="0">
                <a:solidFill>
                  <a:srgbClr val="C00000"/>
                </a:solidFill>
              </a:rPr>
              <a:t>="</a:t>
            </a:r>
            <a:r>
              <a:rPr lang="en-US" altLang="ko-KR" sz="1600" dirty="0" err="1">
                <a:solidFill>
                  <a:srgbClr val="C00000"/>
                </a:solidFill>
              </a:rPr>
              <a:t>activateLasers</a:t>
            </a:r>
            <a:r>
              <a:rPr lang="en-US" altLang="ko-KR" sz="1600" dirty="0">
                <a:solidFill>
                  <a:srgbClr val="C00000"/>
                </a:solidFill>
              </a:rPr>
              <a:t>()"</a:t>
            </a:r>
            <a:r>
              <a:rPr lang="en-US" altLang="ko-KR" sz="16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Activate Lasers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&lt;/button&gt;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09725" y="3888332"/>
            <a:ext cx="7836061" cy="114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//react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이벤트를 처리하는 방식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&lt;button </a:t>
            </a:r>
            <a:r>
              <a:rPr lang="en-US" altLang="ko-KR" sz="1600" dirty="0" err="1">
                <a:solidFill>
                  <a:srgbClr val="C00000"/>
                </a:solidFill>
              </a:rPr>
              <a:t>onClick</a:t>
            </a:r>
            <a:r>
              <a:rPr lang="en-US" altLang="ko-KR" sz="1600" dirty="0">
                <a:solidFill>
                  <a:srgbClr val="C00000"/>
                </a:solidFill>
              </a:rPr>
              <a:t>={</a:t>
            </a:r>
            <a:r>
              <a:rPr lang="en-US" altLang="ko-KR" sz="1600" dirty="0" err="1">
                <a:solidFill>
                  <a:srgbClr val="C00000"/>
                </a:solidFill>
              </a:rPr>
              <a:t>activateLasers</a:t>
            </a:r>
            <a:r>
              <a:rPr lang="en-US" altLang="ko-KR" sz="1600" dirty="0">
                <a:solidFill>
                  <a:srgbClr val="C00000"/>
                </a:solidFill>
              </a:rPr>
              <a:t>}</a:t>
            </a:r>
            <a:r>
              <a:rPr lang="en-US" altLang="ko-KR" sz="16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Activate Lasers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414632531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8988" y="881149"/>
            <a:ext cx="8587362" cy="3043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+mn-ea"/>
              </a:rPr>
              <a:t>이벤트 </a:t>
            </a:r>
            <a:r>
              <a:rPr lang="ko-KR" altLang="en-US" sz="1800" dirty="0" err="1">
                <a:latin typeface="+mn-ea"/>
              </a:rPr>
              <a:t>핸들러에</a:t>
            </a:r>
            <a:r>
              <a:rPr lang="ko-KR" altLang="en-US" sz="1800" dirty="0">
                <a:latin typeface="+mn-ea"/>
              </a:rPr>
              <a:t> 인수를 전달하려면 화살표 함수 </a:t>
            </a:r>
            <a:r>
              <a:rPr lang="ko-KR" altLang="en-US" sz="1800" dirty="0"/>
              <a:t>또는 </a:t>
            </a:r>
            <a:r>
              <a:rPr lang="en-US" altLang="ko-KR" sz="1800" b="1" dirty="0"/>
              <a:t>bind</a:t>
            </a:r>
            <a:r>
              <a:rPr lang="ko-KR" altLang="en-US" sz="1800" dirty="0"/>
              <a:t>를 사용</a:t>
            </a:r>
            <a:r>
              <a:rPr lang="ko-KR" altLang="en-US" sz="1800" dirty="0">
                <a:latin typeface="+mn-ea"/>
              </a:rPr>
              <a:t> 사용합니다</a:t>
            </a: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5797B-A27C-4DD9-9DA0-9849829AA955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React </a:t>
            </a:r>
            <a:r>
              <a:rPr lang="ko-KR" altLang="en-US" sz="2400" dirty="0"/>
              <a:t>이벤트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53969" y="4168921"/>
            <a:ext cx="7836061" cy="23156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function Football()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</a:rPr>
              <a:t> shoot = (a) =&gt;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alert(a);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}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return (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&lt;button </a:t>
            </a:r>
            <a:r>
              <a:rPr lang="en-US" altLang="ko-KR" sz="1600" dirty="0" err="1">
                <a:solidFill>
                  <a:schemeClr val="tx1"/>
                </a:solidFill>
              </a:rPr>
              <a:t>onClick</a:t>
            </a:r>
            <a:r>
              <a:rPr lang="en-US" altLang="ko-KR" sz="1600" dirty="0">
                <a:solidFill>
                  <a:schemeClr val="tx1"/>
                </a:solidFill>
              </a:rPr>
              <a:t>={</a:t>
            </a:r>
            <a:r>
              <a:rPr lang="en-US" altLang="ko-KR" sz="1600" dirty="0" err="1">
                <a:solidFill>
                  <a:srgbClr val="C00000"/>
                </a:solidFill>
              </a:rPr>
              <a:t>shoot.bind</a:t>
            </a:r>
            <a:r>
              <a:rPr lang="en-US" altLang="ko-KR" sz="1600" dirty="0">
                <a:solidFill>
                  <a:srgbClr val="C00000"/>
                </a:solidFill>
              </a:rPr>
              <a:t>("Goal!")</a:t>
            </a:r>
            <a:r>
              <a:rPr lang="en-US" altLang="ko-KR" sz="1600" dirty="0">
                <a:solidFill>
                  <a:schemeClr val="tx1"/>
                </a:solidFill>
              </a:rPr>
              <a:t>}&gt;Take the shot!&lt;/button&gt;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84638" y="1342536"/>
            <a:ext cx="7836061" cy="2391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function Football()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</a:rPr>
              <a:t> shoot = (a) =&gt;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alert(a);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}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return (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&lt;button </a:t>
            </a:r>
            <a:r>
              <a:rPr lang="en-US" altLang="ko-KR" sz="1600" dirty="0" err="1">
                <a:solidFill>
                  <a:schemeClr val="tx1"/>
                </a:solidFill>
              </a:rPr>
              <a:t>onClick</a:t>
            </a:r>
            <a:r>
              <a:rPr lang="en-US" altLang="ko-KR" sz="1600" dirty="0">
                <a:solidFill>
                  <a:schemeClr val="tx1"/>
                </a:solidFill>
              </a:rPr>
              <a:t>={</a:t>
            </a:r>
            <a:r>
              <a:rPr lang="en-US" altLang="ko-KR" sz="1600" dirty="0">
                <a:solidFill>
                  <a:srgbClr val="C00000"/>
                </a:solidFill>
              </a:rPr>
              <a:t>() =&gt; shoot("Goal!")</a:t>
            </a:r>
            <a:r>
              <a:rPr lang="en-US" altLang="ko-KR" sz="1600" dirty="0">
                <a:solidFill>
                  <a:schemeClr val="tx1"/>
                </a:solidFill>
              </a:rPr>
              <a:t>}&gt;Take the shot!&lt;/button&gt;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2507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5895" y="980143"/>
            <a:ext cx="8482859" cy="25470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sz="1350" dirty="0"/>
              <a:t> </a:t>
            </a:r>
            <a:r>
              <a:rPr lang="en-US" altLang="ko-KR" sz="1800" dirty="0"/>
              <a:t>React </a:t>
            </a:r>
            <a:r>
              <a:rPr lang="ko-KR" altLang="en-US" sz="1800" dirty="0"/>
              <a:t>프로젝트 구조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9AFF8-86F9-401E-8438-722CC719BAC1}"/>
              </a:ext>
            </a:extLst>
          </p:cNvPr>
          <p:cNvSpPr txBox="1"/>
          <p:nvPr/>
        </p:nvSpPr>
        <p:spPr>
          <a:xfrm>
            <a:off x="164515" y="143864"/>
            <a:ext cx="7248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React</a:t>
            </a:r>
            <a:r>
              <a:rPr lang="ko-KR" altLang="en-US" sz="2800" dirty="0"/>
              <a:t> 개발 환경 구성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2BFAB6-831F-4616-A8E1-320961B5F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72" y="1527884"/>
            <a:ext cx="6689156" cy="284381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6EF6927-E64C-4A6D-A2AA-3C51DCC8AD5B}"/>
              </a:ext>
            </a:extLst>
          </p:cNvPr>
          <p:cNvSpPr/>
          <p:nvPr/>
        </p:nvSpPr>
        <p:spPr>
          <a:xfrm>
            <a:off x="663472" y="5640190"/>
            <a:ext cx="7979350" cy="390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npm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react@latest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react-dom@latest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338864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8988" y="881149"/>
            <a:ext cx="8587362" cy="3043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React</a:t>
            </a:r>
            <a:r>
              <a:rPr lang="ko-KR" altLang="en-US" sz="1800" dirty="0">
                <a:latin typeface="+mn-ea"/>
              </a:rPr>
              <a:t>의 이벤트 </a:t>
            </a:r>
            <a:r>
              <a:rPr lang="ko-KR" altLang="en-US" sz="1800" dirty="0" err="1">
                <a:latin typeface="+mn-ea"/>
              </a:rPr>
              <a:t>핸들러는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React </a:t>
            </a:r>
            <a:r>
              <a:rPr lang="ko-KR" altLang="en-US" sz="1800" dirty="0">
                <a:latin typeface="+mn-ea"/>
              </a:rPr>
              <a:t>이벤트 객체에 접근할 수 있습니다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React</a:t>
            </a:r>
            <a:r>
              <a:rPr lang="ko-KR" altLang="en-US" sz="1800" dirty="0">
                <a:latin typeface="+mn-ea"/>
              </a:rPr>
              <a:t>에서 제공하는 이벤트 객체는 </a:t>
            </a:r>
            <a:r>
              <a:rPr lang="en-US" altLang="ko-KR" sz="1800" dirty="0" err="1">
                <a:latin typeface="+mn-ea"/>
              </a:rPr>
              <a:t>SyntheticEvent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합성 이벤트</a:t>
            </a:r>
            <a:r>
              <a:rPr lang="en-US" altLang="ko-KR" sz="1800" dirty="0">
                <a:latin typeface="+mn-ea"/>
              </a:rPr>
              <a:t>)</a:t>
            </a:r>
            <a:r>
              <a:rPr lang="ko-KR" altLang="en-US" sz="1800" dirty="0">
                <a:latin typeface="+mn-ea"/>
              </a:rPr>
              <a:t>입니다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5797B-A27C-4DD9-9DA0-9849829AA955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React </a:t>
            </a:r>
            <a:r>
              <a:rPr lang="ko-KR" altLang="en-US" sz="2400" dirty="0"/>
              <a:t>이벤트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84638" y="1756032"/>
            <a:ext cx="8021212" cy="23156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function Football()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</a:rPr>
              <a:t> shoot = (a, b) =&gt;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alert(</a:t>
            </a:r>
            <a:r>
              <a:rPr lang="en-US" altLang="ko-KR" sz="1600" dirty="0" err="1">
                <a:solidFill>
                  <a:srgbClr val="C00000"/>
                </a:solidFill>
              </a:rPr>
              <a:t>b.type</a:t>
            </a:r>
            <a:r>
              <a:rPr lang="en-US" altLang="ko-KR" sz="1600" dirty="0">
                <a:solidFill>
                  <a:schemeClr val="tx1"/>
                </a:solidFill>
              </a:rPr>
              <a:t>); 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}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return (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&lt;button </a:t>
            </a:r>
            <a:r>
              <a:rPr lang="en-US" altLang="ko-KR" sz="1600" dirty="0" err="1">
                <a:solidFill>
                  <a:schemeClr val="tx1"/>
                </a:solidFill>
              </a:rPr>
              <a:t>onClick</a:t>
            </a:r>
            <a:r>
              <a:rPr lang="en-US" altLang="ko-KR" sz="1600" dirty="0">
                <a:solidFill>
                  <a:schemeClr val="tx1"/>
                </a:solidFill>
              </a:rPr>
              <a:t>={(</a:t>
            </a:r>
            <a:r>
              <a:rPr lang="en-US" altLang="ko-KR" sz="1600" dirty="0">
                <a:solidFill>
                  <a:srgbClr val="C00000"/>
                </a:solidFill>
              </a:rPr>
              <a:t>event</a:t>
            </a:r>
            <a:r>
              <a:rPr lang="en-US" altLang="ko-KR" sz="1600" dirty="0">
                <a:solidFill>
                  <a:schemeClr val="tx1"/>
                </a:solidFill>
              </a:rPr>
              <a:t>) =&gt; shoot("Goal!", </a:t>
            </a:r>
            <a:r>
              <a:rPr lang="en-US" altLang="ko-KR" sz="1600" dirty="0">
                <a:solidFill>
                  <a:srgbClr val="C00000"/>
                </a:solidFill>
              </a:rPr>
              <a:t>event</a:t>
            </a:r>
            <a:r>
              <a:rPr lang="en-US" altLang="ko-KR" sz="1600" dirty="0">
                <a:solidFill>
                  <a:schemeClr val="tx1"/>
                </a:solidFill>
              </a:rPr>
              <a:t>)}&gt;Take the shot!&lt;/button&gt;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84638" y="4344457"/>
            <a:ext cx="8021212" cy="16816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SyntheticEvent</a:t>
            </a:r>
            <a:r>
              <a:rPr lang="en-US" altLang="ko-KR" sz="1600" dirty="0">
                <a:solidFill>
                  <a:schemeClr val="tx1"/>
                </a:solidFill>
              </a:rPr>
              <a:t> :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React</a:t>
            </a:r>
            <a:r>
              <a:rPr lang="ko-KR" altLang="en-US" sz="1600" dirty="0">
                <a:solidFill>
                  <a:schemeClr val="tx1"/>
                </a:solidFill>
              </a:rPr>
              <a:t>는 브라우저의 </a:t>
            </a:r>
            <a:r>
              <a:rPr lang="ko-KR" altLang="en-US" sz="1600" dirty="0" err="1">
                <a:solidFill>
                  <a:schemeClr val="tx1"/>
                </a:solidFill>
              </a:rPr>
              <a:t>네이티브</a:t>
            </a:r>
            <a:r>
              <a:rPr lang="ko-KR" altLang="en-US" sz="1600" dirty="0">
                <a:solidFill>
                  <a:schemeClr val="tx1"/>
                </a:solidFill>
              </a:rPr>
              <a:t> 이벤트 대신 </a:t>
            </a:r>
            <a:r>
              <a:rPr lang="en-US" altLang="ko-KR" sz="1600" dirty="0" err="1">
                <a:solidFill>
                  <a:schemeClr val="tx1"/>
                </a:solidFill>
              </a:rPr>
              <a:t>SyntheticEvent</a:t>
            </a:r>
            <a:r>
              <a:rPr lang="ko-KR" altLang="en-US" sz="1600" dirty="0">
                <a:solidFill>
                  <a:schemeClr val="tx1"/>
                </a:solidFill>
              </a:rPr>
              <a:t>를 사용합니다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SyntheticEvent</a:t>
            </a:r>
            <a:r>
              <a:rPr lang="ko-KR" altLang="en-US" sz="1600" dirty="0">
                <a:solidFill>
                  <a:schemeClr val="tx1"/>
                </a:solidFill>
              </a:rPr>
              <a:t>는 </a:t>
            </a:r>
            <a:r>
              <a:rPr lang="ko-KR" altLang="en-US" sz="1600" dirty="0" err="1">
                <a:solidFill>
                  <a:schemeClr val="tx1"/>
                </a:solidFill>
              </a:rPr>
              <a:t>네이티브</a:t>
            </a:r>
            <a:r>
              <a:rPr lang="ko-KR" altLang="en-US" sz="1600" dirty="0">
                <a:solidFill>
                  <a:schemeClr val="tx1"/>
                </a:solidFill>
              </a:rPr>
              <a:t> 이벤트를 감싼 객체로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브라우저 간의 차이를 해결하기 위해 사용됩니다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600" dirty="0" err="1">
                <a:solidFill>
                  <a:schemeClr val="tx1"/>
                </a:solidFill>
              </a:rPr>
              <a:t>네이티브</a:t>
            </a:r>
            <a:r>
              <a:rPr lang="ko-KR" altLang="en-US" sz="1600" dirty="0">
                <a:solidFill>
                  <a:schemeClr val="tx1"/>
                </a:solidFill>
              </a:rPr>
              <a:t> 이벤트와 비슷하지만</a:t>
            </a:r>
            <a:r>
              <a:rPr lang="en-US" altLang="ko-KR" sz="1600" dirty="0">
                <a:solidFill>
                  <a:schemeClr val="tx1"/>
                </a:solidFill>
              </a:rPr>
              <a:t>, React </a:t>
            </a:r>
            <a:r>
              <a:rPr lang="ko-KR" altLang="en-US" sz="1600" dirty="0">
                <a:solidFill>
                  <a:schemeClr val="tx1"/>
                </a:solidFill>
              </a:rPr>
              <a:t>내부에서 최적화되어 동작합니다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event.nativeEvent</a:t>
            </a:r>
            <a:r>
              <a:rPr lang="ko-KR" altLang="en-US" sz="1600" dirty="0">
                <a:solidFill>
                  <a:schemeClr val="tx1"/>
                </a:solidFill>
              </a:rPr>
              <a:t>를 사용하면 원래의 </a:t>
            </a:r>
            <a:r>
              <a:rPr lang="ko-KR" altLang="en-US" sz="1600" dirty="0" err="1">
                <a:solidFill>
                  <a:schemeClr val="tx1"/>
                </a:solidFill>
              </a:rPr>
              <a:t>네이티브</a:t>
            </a:r>
            <a:r>
              <a:rPr lang="ko-KR" altLang="en-US" sz="1600" dirty="0">
                <a:solidFill>
                  <a:schemeClr val="tx1"/>
                </a:solidFill>
              </a:rPr>
              <a:t> 이벤트 객체에 접근할 수도 있습니다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611738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8988" y="881148"/>
            <a:ext cx="8362774" cy="578170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React</a:t>
            </a:r>
            <a:r>
              <a:rPr lang="ko-KR" altLang="en-US" sz="1800" dirty="0">
                <a:latin typeface="+mn-ea"/>
              </a:rPr>
              <a:t>에서는 </a:t>
            </a:r>
            <a:r>
              <a:rPr lang="en-US" altLang="ko-KR" sz="1800" dirty="0">
                <a:latin typeface="+mn-ea"/>
              </a:rPr>
              <a:t>false</a:t>
            </a:r>
            <a:r>
              <a:rPr lang="ko-KR" altLang="en-US" sz="1800" dirty="0">
                <a:latin typeface="+mn-ea"/>
              </a:rPr>
              <a:t>를 반환해도 기본 동작을 방지할 수 없으며</a:t>
            </a:r>
            <a:r>
              <a:rPr lang="en-US" altLang="ko-KR" sz="1800" dirty="0">
                <a:latin typeface="+mn-ea"/>
              </a:rPr>
              <a:t>, </a:t>
            </a:r>
            <a:r>
              <a:rPr lang="en-US" altLang="ko-KR" sz="1800" dirty="0" err="1">
                <a:latin typeface="+mn-ea"/>
              </a:rPr>
              <a:t>preventDefault</a:t>
            </a:r>
            <a:r>
              <a:rPr lang="ko-KR" altLang="en-US" sz="1800" dirty="0">
                <a:latin typeface="+mn-ea"/>
              </a:rPr>
              <a:t>를 명시적으로 호출해야 합니다</a:t>
            </a:r>
            <a:r>
              <a:rPr lang="en-US" altLang="ko-KR" sz="1800" dirty="0">
                <a:latin typeface="+mn-ea"/>
              </a:rPr>
              <a:t>. </a:t>
            </a:r>
            <a:endParaRPr lang="ko-KR" altLang="en-US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5797B-A27C-4DD9-9DA0-9849829AA955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React </a:t>
            </a:r>
            <a:r>
              <a:rPr lang="ko-KR" altLang="en-US" sz="2400" dirty="0"/>
              <a:t>이벤트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09725" y="1710239"/>
            <a:ext cx="7836061" cy="114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//DOM </a:t>
            </a:r>
            <a:r>
              <a:rPr lang="ko-KR" altLang="en-US" sz="1600" dirty="0" err="1">
                <a:solidFill>
                  <a:schemeClr val="accent6">
                    <a:lumMod val="75000"/>
                  </a:schemeClr>
                </a:solidFill>
              </a:rPr>
              <a:t>엘리먼트에서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  기본 이벤트 취소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&lt;form </a:t>
            </a:r>
            <a:r>
              <a:rPr lang="en-US" altLang="ko-KR" sz="1600" dirty="0" err="1">
                <a:solidFill>
                  <a:schemeClr val="tx1"/>
                </a:solidFill>
              </a:rPr>
              <a:t>onsubmit</a:t>
            </a:r>
            <a:r>
              <a:rPr lang="en-US" altLang="ko-KR" sz="1600" dirty="0">
                <a:solidFill>
                  <a:schemeClr val="tx1"/>
                </a:solidFill>
              </a:rPr>
              <a:t>="console.log('You clicked submit.'); </a:t>
            </a:r>
            <a:r>
              <a:rPr lang="en-US" altLang="ko-KR" sz="1600" dirty="0">
                <a:solidFill>
                  <a:srgbClr val="C00000"/>
                </a:solidFill>
              </a:rPr>
              <a:t>return false</a:t>
            </a:r>
            <a:r>
              <a:rPr lang="en-US" altLang="ko-KR" sz="16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&lt;button type="submit"&gt;Submit&lt;/button&gt;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&lt;/form&gt;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09724" y="3097858"/>
            <a:ext cx="7836061" cy="30910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//react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</a:rPr>
              <a:t>이벤트를 기본 이벤트 취소 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function Form()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function </a:t>
            </a:r>
            <a:r>
              <a:rPr lang="en-US" altLang="ko-KR" sz="1600" dirty="0" err="1">
                <a:solidFill>
                  <a:schemeClr val="tx1"/>
                </a:solidFill>
              </a:rPr>
              <a:t>handleSubmit</a:t>
            </a:r>
            <a:r>
              <a:rPr lang="en-US" altLang="ko-KR" sz="1600" dirty="0">
                <a:solidFill>
                  <a:schemeClr val="tx1"/>
                </a:solidFill>
              </a:rPr>
              <a:t>(e)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 err="1">
                <a:solidFill>
                  <a:srgbClr val="C00000"/>
                </a:solidFill>
              </a:rPr>
              <a:t>e.preventDefault</a:t>
            </a:r>
            <a:r>
              <a:rPr lang="en-US" altLang="ko-KR" sz="1600" dirty="0">
                <a:solidFill>
                  <a:srgbClr val="C00000"/>
                </a:solidFill>
              </a:rPr>
              <a:t>();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console.log('You clicked submit.');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}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return (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&lt;form </a:t>
            </a:r>
            <a:r>
              <a:rPr lang="en-US" altLang="ko-KR" sz="1600" dirty="0" err="1">
                <a:solidFill>
                  <a:schemeClr val="tx1"/>
                </a:solidFill>
              </a:rPr>
              <a:t>onSubmit</a:t>
            </a:r>
            <a:r>
              <a:rPr lang="en-US" altLang="ko-KR" sz="1600" dirty="0">
                <a:solidFill>
                  <a:schemeClr val="tx1"/>
                </a:solidFill>
              </a:rPr>
              <a:t>={</a:t>
            </a:r>
            <a:r>
              <a:rPr lang="en-US" altLang="ko-KR" sz="1600" dirty="0" err="1">
                <a:solidFill>
                  <a:schemeClr val="tx1"/>
                </a:solidFill>
              </a:rPr>
              <a:t>handleSubmit</a:t>
            </a:r>
            <a:r>
              <a:rPr lang="en-US" altLang="ko-KR" sz="1600" dirty="0">
                <a:solidFill>
                  <a:schemeClr val="tx1"/>
                </a:solidFill>
              </a:rPr>
              <a:t>}&gt;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&lt;button type="submit"&gt;Submit&lt;/button&gt;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&lt;/form&gt;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);</a:t>
            </a:r>
          </a:p>
        </p:txBody>
      </p:sp>
    </p:spTree>
    <p:extLst>
      <p:ext uri="{BB962C8B-B14F-4D97-AF65-F5344CB8AC3E}">
        <p14:creationId xmlns:p14="http://schemas.microsoft.com/office/powerpoint/2010/main" val="310838081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8988" y="881149"/>
            <a:ext cx="8362774" cy="15513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JavaScript</a:t>
            </a:r>
            <a:r>
              <a:rPr lang="ko-KR" altLang="en-US" sz="1800" dirty="0">
                <a:latin typeface="+mn-ea"/>
              </a:rPr>
              <a:t>에서 클래스 메서드는 기본적으로 </a:t>
            </a:r>
            <a:r>
              <a:rPr lang="ko-KR" altLang="en-US" sz="1800" dirty="0" err="1">
                <a:latin typeface="+mn-ea"/>
              </a:rPr>
              <a:t>바인딩되어</a:t>
            </a:r>
            <a:r>
              <a:rPr lang="ko-KR" altLang="en-US" sz="1800" dirty="0">
                <a:latin typeface="+mn-ea"/>
              </a:rPr>
              <a:t> 있지 않습니다</a:t>
            </a:r>
            <a:r>
              <a:rPr lang="en-US" altLang="ko-KR" sz="1800" dirty="0">
                <a:latin typeface="+mn-ea"/>
              </a:rPr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this.</a:t>
            </a:r>
            <a:r>
              <a:rPr lang="ko-KR" altLang="en-US" sz="1800" dirty="0">
                <a:latin typeface="+mn-ea"/>
              </a:rPr>
              <a:t>이벤트핸들러를 바인딩하지 않고 </a:t>
            </a:r>
            <a:r>
              <a:rPr lang="en-US" altLang="ko-KR" sz="1800" dirty="0">
                <a:latin typeface="+mn-ea"/>
              </a:rPr>
              <a:t>on</a:t>
            </a:r>
            <a:r>
              <a:rPr lang="ko-KR" altLang="en-US" sz="1800" dirty="0">
                <a:latin typeface="+mn-ea"/>
              </a:rPr>
              <a:t>이벤트속성에 전달하면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함수가 실제 호출될 때 </a:t>
            </a:r>
            <a:r>
              <a:rPr lang="en-US" altLang="ko-KR" sz="1800" dirty="0">
                <a:latin typeface="+mn-ea"/>
              </a:rPr>
              <a:t>this</a:t>
            </a:r>
            <a:r>
              <a:rPr lang="ko-KR" altLang="en-US" sz="1800" dirty="0">
                <a:latin typeface="+mn-ea"/>
              </a:rPr>
              <a:t>는 </a:t>
            </a:r>
            <a:r>
              <a:rPr lang="en-US" altLang="ko-KR" sz="1800" dirty="0">
                <a:latin typeface="+mn-ea"/>
              </a:rPr>
              <a:t>undefined</a:t>
            </a:r>
            <a:r>
              <a:rPr lang="ko-KR" altLang="en-US" sz="1800" dirty="0">
                <a:latin typeface="+mn-ea"/>
              </a:rPr>
              <a:t>가 됩니다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5797B-A27C-4DD9-9DA0-9849829AA955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React </a:t>
            </a:r>
            <a:r>
              <a:rPr lang="ko-KR" altLang="en-US" sz="2400" b="1" dirty="0">
                <a:latin typeface="+mn-ea"/>
              </a:rPr>
              <a:t>이벤트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53969" y="1915607"/>
            <a:ext cx="7836061" cy="2990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class </a:t>
            </a:r>
            <a:r>
              <a:rPr lang="en-US" altLang="ko-KR" sz="1600" dirty="0" err="1">
                <a:solidFill>
                  <a:schemeClr val="tx1"/>
                </a:solidFill>
              </a:rPr>
              <a:t>LoggingButton</a:t>
            </a:r>
            <a:r>
              <a:rPr lang="en-US" altLang="ko-KR" sz="1600" dirty="0">
                <a:solidFill>
                  <a:schemeClr val="tx1"/>
                </a:solidFill>
              </a:rPr>
              <a:t> extends </a:t>
            </a:r>
            <a:r>
              <a:rPr lang="en-US" altLang="ko-KR" sz="1600" dirty="0" err="1">
                <a:solidFill>
                  <a:schemeClr val="tx1"/>
                </a:solidFill>
              </a:rPr>
              <a:t>React.Component</a:t>
            </a:r>
            <a:r>
              <a:rPr lang="en-US" altLang="ko-KR" sz="16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handleClick</a:t>
            </a:r>
            <a:r>
              <a:rPr lang="en-US" altLang="ko-KR" sz="1600" dirty="0">
                <a:solidFill>
                  <a:schemeClr val="tx1"/>
                </a:solidFill>
              </a:rPr>
              <a:t> = () =&gt;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console.log('this is:', this);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};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render()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return (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&lt;button </a:t>
            </a:r>
            <a:r>
              <a:rPr lang="en-US" altLang="ko-KR" sz="1600" dirty="0" err="1">
                <a:solidFill>
                  <a:srgbClr val="C00000"/>
                </a:solidFill>
              </a:rPr>
              <a:t>onClick</a:t>
            </a:r>
            <a:r>
              <a:rPr lang="en-US" altLang="ko-KR" sz="1600" dirty="0">
                <a:solidFill>
                  <a:srgbClr val="C00000"/>
                </a:solidFill>
              </a:rPr>
              <a:t>={</a:t>
            </a:r>
            <a:r>
              <a:rPr lang="en-US" altLang="ko-KR" sz="1600" dirty="0" err="1">
                <a:solidFill>
                  <a:srgbClr val="C00000"/>
                </a:solidFill>
              </a:rPr>
              <a:t>this.handleClick</a:t>
            </a:r>
            <a:r>
              <a:rPr lang="en-US" altLang="ko-KR" sz="1600" dirty="0">
                <a:solidFill>
                  <a:srgbClr val="C00000"/>
                </a:solidFill>
              </a:rPr>
              <a:t>}</a:t>
            </a:r>
            <a:r>
              <a:rPr lang="en-US" altLang="ko-KR" sz="16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Click me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&lt;/button&gt;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941955" y="3755559"/>
            <a:ext cx="4962293" cy="3041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class </a:t>
            </a:r>
            <a:r>
              <a:rPr lang="en-US" altLang="ko-KR" sz="1600" dirty="0" err="1">
                <a:solidFill>
                  <a:schemeClr val="tx1"/>
                </a:solidFill>
              </a:rPr>
              <a:t>LoggingButton</a:t>
            </a:r>
            <a:r>
              <a:rPr lang="en-US" altLang="ko-KR" sz="1600" dirty="0">
                <a:solidFill>
                  <a:schemeClr val="tx1"/>
                </a:solidFill>
              </a:rPr>
              <a:t> extends </a:t>
            </a:r>
            <a:r>
              <a:rPr lang="en-US" altLang="ko-KR" sz="1600" dirty="0" err="1">
                <a:solidFill>
                  <a:schemeClr val="tx1"/>
                </a:solidFill>
              </a:rPr>
              <a:t>React.Component</a:t>
            </a:r>
            <a:r>
              <a:rPr lang="en-US" altLang="ko-KR" sz="1600" dirty="0">
                <a:solidFill>
                  <a:schemeClr val="tx1"/>
                </a:solidFill>
              </a:rPr>
              <a:t>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handleClick</a:t>
            </a:r>
            <a:r>
              <a:rPr lang="en-US" altLang="ko-KR" sz="16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console.log('this is:', this);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}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render()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return (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&lt;button </a:t>
            </a:r>
            <a:r>
              <a:rPr lang="en-US" altLang="ko-KR" sz="1600" dirty="0" err="1">
                <a:solidFill>
                  <a:srgbClr val="C00000"/>
                </a:solidFill>
              </a:rPr>
              <a:t>onClick</a:t>
            </a:r>
            <a:r>
              <a:rPr lang="en-US" altLang="ko-KR" sz="1600" dirty="0">
                <a:solidFill>
                  <a:srgbClr val="C00000"/>
                </a:solidFill>
              </a:rPr>
              <a:t>={() =&gt; </a:t>
            </a:r>
            <a:r>
              <a:rPr lang="en-US" altLang="ko-KR" sz="1600" dirty="0" err="1">
                <a:solidFill>
                  <a:srgbClr val="C00000"/>
                </a:solidFill>
              </a:rPr>
              <a:t>this.handleClick</a:t>
            </a:r>
            <a:r>
              <a:rPr lang="en-US" altLang="ko-KR" sz="1600" dirty="0">
                <a:solidFill>
                  <a:srgbClr val="C00000"/>
                </a:solidFill>
              </a:rPr>
              <a:t>()}</a:t>
            </a:r>
            <a:r>
              <a:rPr lang="en-US" altLang="ko-KR" sz="16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Click me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&lt;/button&gt;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79649836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811" y="942940"/>
            <a:ext cx="8590261" cy="20213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latin typeface="+mn-ea"/>
              </a:rPr>
              <a:t>컴포넌트에서 </a:t>
            </a:r>
            <a:r>
              <a:rPr lang="en-US" altLang="ko-KR" sz="1800" dirty="0" err="1">
                <a:latin typeface="+mn-ea"/>
              </a:rPr>
              <a:t>window.addEventListener</a:t>
            </a:r>
            <a:r>
              <a:rPr lang="en-US" altLang="ko-KR" sz="1800" dirty="0">
                <a:latin typeface="+mn-ea"/>
              </a:rPr>
              <a:t>()</a:t>
            </a:r>
            <a:r>
              <a:rPr lang="ko-KR" altLang="en-US" sz="1800" dirty="0">
                <a:latin typeface="+mn-ea"/>
              </a:rPr>
              <a:t>함수와 같은 </a:t>
            </a:r>
            <a:r>
              <a:rPr lang="en-US" altLang="ko-KR" sz="1800" dirty="0">
                <a:latin typeface="+mn-ea"/>
              </a:rPr>
              <a:t>DOM </a:t>
            </a:r>
            <a:r>
              <a:rPr lang="ko-KR" altLang="en-US" sz="1800" dirty="0">
                <a:latin typeface="+mn-ea"/>
              </a:rPr>
              <a:t>객체 함수를 사용하려면 </a:t>
            </a:r>
            <a:r>
              <a:rPr lang="en-US" altLang="ko-KR" sz="1800" dirty="0">
                <a:latin typeface="+mn-ea"/>
              </a:rPr>
              <a:t>DOM </a:t>
            </a:r>
            <a:r>
              <a:rPr lang="ko-KR" altLang="en-US" sz="1800" dirty="0">
                <a:latin typeface="+mn-ea"/>
              </a:rPr>
              <a:t>객체를 특별한 </a:t>
            </a:r>
            <a:r>
              <a:rPr lang="ko-KR" altLang="en-US" sz="1800" dirty="0" err="1">
                <a:latin typeface="+mn-ea"/>
              </a:rPr>
              <a:t>프로퍼티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ref</a:t>
            </a:r>
            <a:r>
              <a:rPr lang="ko-KR" altLang="en-US" sz="1800" dirty="0">
                <a:latin typeface="+mn-ea"/>
              </a:rPr>
              <a:t>를 사용하여 컴포넌트 변수에 할당해야 합니다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ref</a:t>
            </a:r>
            <a:r>
              <a:rPr lang="ko-KR" altLang="en-US" sz="1800" dirty="0">
                <a:latin typeface="+mn-ea"/>
              </a:rPr>
              <a:t> </a:t>
            </a:r>
            <a:r>
              <a:rPr lang="ko-KR" altLang="en-US" sz="1800" dirty="0" err="1">
                <a:latin typeface="+mn-ea"/>
              </a:rPr>
              <a:t>프로퍼티는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document.getElementById</a:t>
            </a:r>
            <a:r>
              <a:rPr lang="en-US" altLang="ko-KR" sz="1800" dirty="0">
                <a:latin typeface="+mn-ea"/>
              </a:rPr>
              <a:t>()</a:t>
            </a:r>
            <a:r>
              <a:rPr lang="ko-KR" altLang="en-US" sz="1800" dirty="0">
                <a:latin typeface="+mn-ea"/>
              </a:rPr>
              <a:t>가 반환하는 객체를 반환합니다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직사각형 6"/>
          <p:cNvSpPr/>
          <p:nvPr/>
        </p:nvSpPr>
        <p:spPr>
          <a:xfrm>
            <a:off x="643812" y="2164702"/>
            <a:ext cx="7716417" cy="45253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export default class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ScrollSpy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extends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React.PureComponent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constructor(props)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super(props);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this.setRef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this.setRef.bind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(this);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this.checkPosition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this.checkPosition.bind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(this);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}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setRef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(ref) {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    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</a:rPr>
              <a:t>this.ref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 = ref;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}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…..</a:t>
            </a:r>
          </a:p>
          <a:p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componentDidMount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</a:rPr>
              <a:t>window.addEventListener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('scroll',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this.checkPosition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this.checkPosition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}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componentWillUnmount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()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1400" dirty="0" err="1">
                <a:solidFill>
                  <a:srgbClr val="C00000"/>
                </a:solidFill>
                <a:latin typeface="+mn-ea"/>
              </a:rPr>
              <a:t>window.removeEventListener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('scroll',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this.checkPosition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}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render() 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return &lt;div ref={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this.setRef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} /&gt;;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}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85797B-A27C-4DD9-9DA0-9849829AA955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React </a:t>
            </a:r>
            <a:r>
              <a:rPr lang="ko-KR" altLang="en-US" sz="2400" b="1" dirty="0">
                <a:latin typeface="+mn-ea"/>
              </a:rPr>
              <a:t>이벤트</a:t>
            </a:r>
          </a:p>
        </p:txBody>
      </p:sp>
    </p:spTree>
    <p:extLst>
      <p:ext uri="{BB962C8B-B14F-4D97-AF65-F5344CB8AC3E}">
        <p14:creationId xmlns:p14="http://schemas.microsoft.com/office/powerpoint/2010/main" val="354849275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8988" y="881149"/>
            <a:ext cx="8362774" cy="15513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+mn-ea"/>
              </a:rPr>
              <a:t>React</a:t>
            </a:r>
            <a:r>
              <a:rPr lang="ko-KR" altLang="en-US" sz="1800" dirty="0">
                <a:latin typeface="+mn-ea"/>
              </a:rPr>
              <a:t>에서 </a:t>
            </a:r>
            <a:r>
              <a:rPr lang="en-US" altLang="ko-KR" sz="1800" dirty="0">
                <a:latin typeface="+mn-ea"/>
              </a:rPr>
              <a:t>if</a:t>
            </a:r>
            <a:r>
              <a:rPr lang="ko-KR" altLang="en-US" sz="1800" dirty="0">
                <a:latin typeface="+mn-ea"/>
              </a:rPr>
              <a:t>를  사용하여  </a:t>
            </a:r>
            <a:r>
              <a:rPr lang="en-US" altLang="ko-KR" sz="1800" dirty="0">
                <a:latin typeface="+mn-ea"/>
              </a:rPr>
              <a:t>Component</a:t>
            </a:r>
            <a:r>
              <a:rPr lang="ko-KR" altLang="en-US" sz="1800" dirty="0">
                <a:latin typeface="+mn-ea"/>
              </a:rPr>
              <a:t>를  조건부로 렌더링할 수 있습니다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5797B-A27C-4DD9-9DA0-9849829AA955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React </a:t>
            </a:r>
            <a:r>
              <a:rPr lang="ko-KR" altLang="en-US" sz="2400" dirty="0"/>
              <a:t>조건부 렌더링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41555" y="1463983"/>
            <a:ext cx="7772401" cy="18423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function </a:t>
            </a:r>
            <a:r>
              <a:rPr lang="en-US" altLang="ko-KR" sz="1600" dirty="0" err="1">
                <a:solidFill>
                  <a:schemeClr val="tx1"/>
                </a:solidFill>
              </a:rPr>
              <a:t>UserGreeting</a:t>
            </a:r>
            <a:r>
              <a:rPr lang="en-US" altLang="ko-KR" sz="1600" dirty="0">
                <a:solidFill>
                  <a:schemeClr val="tx1"/>
                </a:solidFill>
              </a:rPr>
              <a:t>(props)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return &lt;h1&gt;Welcome back!&lt;/h1&gt;;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function </a:t>
            </a:r>
            <a:r>
              <a:rPr lang="en-US" altLang="ko-KR" sz="1600" dirty="0" err="1">
                <a:solidFill>
                  <a:schemeClr val="tx1"/>
                </a:solidFill>
              </a:rPr>
              <a:t>GuestGreeting</a:t>
            </a:r>
            <a:r>
              <a:rPr lang="en-US" altLang="ko-KR" sz="1600" dirty="0">
                <a:solidFill>
                  <a:schemeClr val="tx1"/>
                </a:solidFill>
              </a:rPr>
              <a:t>(props)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return &lt;h1&gt;Please sign up.&lt;/h1&gt;;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41555" y="3545543"/>
            <a:ext cx="7711069" cy="25597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function Greeting(props)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isLoggedIn</a:t>
            </a:r>
            <a:r>
              <a:rPr lang="en-US" altLang="ko-KR" sz="1600" dirty="0">
                <a:solidFill>
                  <a:schemeClr val="tx1"/>
                </a:solidFill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</a:rPr>
              <a:t>props.isLoggedIn</a:t>
            </a:r>
            <a:r>
              <a:rPr lang="en-US" altLang="ko-KR" sz="1600" dirty="0">
                <a:solidFill>
                  <a:schemeClr val="tx1"/>
                </a:solidFill>
              </a:rPr>
              <a:t>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>
                <a:solidFill>
                  <a:srgbClr val="C00000"/>
                </a:solidFill>
              </a:rPr>
              <a:t>if (</a:t>
            </a:r>
            <a:r>
              <a:rPr lang="en-US" altLang="ko-KR" sz="1600" dirty="0" err="1">
                <a:solidFill>
                  <a:srgbClr val="C00000"/>
                </a:solidFill>
              </a:rPr>
              <a:t>isLoggedIn</a:t>
            </a:r>
            <a:r>
              <a:rPr lang="en-US" altLang="ko-KR" sz="1600" dirty="0">
                <a:solidFill>
                  <a:srgbClr val="C00000"/>
                </a:solidFill>
              </a:rPr>
              <a:t>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return &lt;</a:t>
            </a:r>
            <a:r>
              <a:rPr lang="en-US" altLang="ko-KR" sz="1600" dirty="0" err="1">
                <a:solidFill>
                  <a:schemeClr val="tx1"/>
                </a:solidFill>
              </a:rPr>
              <a:t>UserGreeting</a:t>
            </a:r>
            <a:r>
              <a:rPr lang="en-US" altLang="ko-KR" sz="1600" dirty="0">
                <a:solidFill>
                  <a:schemeClr val="tx1"/>
                </a:solidFill>
              </a:rPr>
              <a:t> /&gt;;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return &lt;</a:t>
            </a:r>
            <a:r>
              <a:rPr lang="en-US" altLang="ko-KR" sz="1600" dirty="0" err="1">
                <a:solidFill>
                  <a:schemeClr val="tx1"/>
                </a:solidFill>
              </a:rPr>
              <a:t>GuestGreeting</a:t>
            </a:r>
            <a:r>
              <a:rPr lang="en-US" altLang="ko-KR" sz="1600" dirty="0">
                <a:solidFill>
                  <a:schemeClr val="tx1"/>
                </a:solidFill>
              </a:rPr>
              <a:t> /&gt;;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</a:rPr>
              <a:t> root = </a:t>
            </a:r>
            <a:r>
              <a:rPr lang="en-US" altLang="ko-KR" sz="1600" dirty="0" err="1">
                <a:solidFill>
                  <a:schemeClr val="tx1"/>
                </a:solidFill>
              </a:rPr>
              <a:t>ReactDOM.createRoot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document.getElementById</a:t>
            </a:r>
            <a:r>
              <a:rPr lang="en-US" altLang="ko-KR" sz="1600" dirty="0">
                <a:solidFill>
                  <a:schemeClr val="tx1"/>
                </a:solidFill>
              </a:rPr>
              <a:t>('root')); </a:t>
            </a:r>
          </a:p>
          <a:p>
            <a:r>
              <a:rPr lang="en-US" altLang="ko-KR" sz="1600" dirty="0" err="1">
                <a:solidFill>
                  <a:schemeClr val="tx1"/>
                </a:solidFill>
              </a:rPr>
              <a:t>root.render</a:t>
            </a:r>
            <a:r>
              <a:rPr lang="en-US" altLang="ko-KR" sz="1600" dirty="0">
                <a:solidFill>
                  <a:schemeClr val="tx1"/>
                </a:solidFill>
              </a:rPr>
              <a:t>(&lt;Greeting </a:t>
            </a:r>
            <a:r>
              <a:rPr lang="en-US" altLang="ko-KR" sz="1600" dirty="0" err="1">
                <a:solidFill>
                  <a:schemeClr val="tx1"/>
                </a:solidFill>
              </a:rPr>
              <a:t>isLoggedIn</a:t>
            </a:r>
            <a:r>
              <a:rPr lang="en-US" altLang="ko-KR" sz="1600" dirty="0">
                <a:solidFill>
                  <a:schemeClr val="tx1"/>
                </a:solidFill>
              </a:rPr>
              <a:t>={false} /&gt;);</a:t>
            </a:r>
          </a:p>
        </p:txBody>
      </p:sp>
    </p:spTree>
    <p:extLst>
      <p:ext uri="{BB962C8B-B14F-4D97-AF65-F5344CB8AC3E}">
        <p14:creationId xmlns:p14="http://schemas.microsoft.com/office/powerpoint/2010/main" val="151550655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8988" y="881149"/>
            <a:ext cx="8362774" cy="15513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/>
              <a:t>React</a:t>
            </a:r>
            <a:r>
              <a:rPr lang="ko-KR" altLang="en-US" sz="1800" dirty="0"/>
              <a:t>에서 </a:t>
            </a:r>
            <a:r>
              <a:rPr lang="en-US" altLang="ko-KR" sz="1800" dirty="0"/>
              <a:t>form</a:t>
            </a:r>
            <a:r>
              <a:rPr lang="ko-KR" altLang="en-US" sz="1800" dirty="0"/>
              <a:t> 데이터는 </a:t>
            </a:r>
            <a:r>
              <a:rPr lang="en-US" altLang="ko-KR" sz="1800" dirty="0"/>
              <a:t>component </a:t>
            </a:r>
            <a:r>
              <a:rPr lang="ko-KR" altLang="en-US" sz="1800" dirty="0"/>
              <a:t>의 </a:t>
            </a:r>
            <a:r>
              <a:rPr lang="en-US" altLang="ko-KR" sz="1800" dirty="0"/>
              <a:t>state</a:t>
            </a:r>
            <a:r>
              <a:rPr lang="ko-KR" altLang="en-US" sz="1800" dirty="0"/>
              <a:t>로 저장됩니다 </a:t>
            </a: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5797B-A27C-4DD9-9DA0-9849829AA955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React Form</a:t>
            </a:r>
            <a:endParaRPr lang="ko-KR" altLang="en-US" sz="2400" dirty="0"/>
          </a:p>
        </p:txBody>
      </p:sp>
      <p:sp>
        <p:nvSpPr>
          <p:cNvPr id="8" name="직사각형 7"/>
          <p:cNvSpPr/>
          <p:nvPr/>
        </p:nvSpPr>
        <p:spPr>
          <a:xfrm>
            <a:off x="685799" y="1324592"/>
            <a:ext cx="7772401" cy="49682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import { </a:t>
            </a:r>
            <a:r>
              <a:rPr lang="en-US" altLang="ko-KR" sz="1600" dirty="0" err="1">
                <a:solidFill>
                  <a:schemeClr val="tx1"/>
                </a:solidFill>
              </a:rPr>
              <a:t>useState</a:t>
            </a:r>
            <a:r>
              <a:rPr lang="en-US" altLang="ko-KR" sz="1600" dirty="0">
                <a:solidFill>
                  <a:schemeClr val="tx1"/>
                </a:solidFill>
              </a:rPr>
              <a:t> } from 'react';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ReactDOM</a:t>
            </a:r>
            <a:r>
              <a:rPr lang="en-US" altLang="ko-KR" sz="1600" dirty="0">
                <a:solidFill>
                  <a:schemeClr val="tx1"/>
                </a:solidFill>
              </a:rPr>
              <a:t> from 'react-</a:t>
            </a:r>
            <a:r>
              <a:rPr lang="en-US" altLang="ko-KR" sz="1600" dirty="0" err="1">
                <a:solidFill>
                  <a:schemeClr val="tx1"/>
                </a:solidFill>
              </a:rPr>
              <a:t>dom</a:t>
            </a:r>
            <a:r>
              <a:rPr lang="en-US" altLang="ko-KR" sz="1600" dirty="0">
                <a:solidFill>
                  <a:schemeClr val="tx1"/>
                </a:solidFill>
              </a:rPr>
              <a:t>/client';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function </a:t>
            </a:r>
            <a:r>
              <a:rPr lang="en-US" altLang="ko-KR" sz="1600" dirty="0" err="1">
                <a:solidFill>
                  <a:schemeClr val="tx1"/>
                </a:solidFill>
              </a:rPr>
              <a:t>MyForm</a:t>
            </a:r>
            <a:r>
              <a:rPr lang="en-US" altLang="ko-KR" sz="16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rgbClr val="C00000"/>
                </a:solidFill>
              </a:rPr>
              <a:t>const</a:t>
            </a:r>
            <a:r>
              <a:rPr lang="en-US" altLang="ko-KR" sz="1600" dirty="0">
                <a:solidFill>
                  <a:srgbClr val="C00000"/>
                </a:solidFill>
              </a:rPr>
              <a:t> [name, </a:t>
            </a:r>
            <a:r>
              <a:rPr lang="en-US" altLang="ko-KR" sz="1600" dirty="0" err="1">
                <a:solidFill>
                  <a:srgbClr val="C00000"/>
                </a:solidFill>
              </a:rPr>
              <a:t>setName</a:t>
            </a:r>
            <a:r>
              <a:rPr lang="en-US" altLang="ko-KR" sz="1600" dirty="0">
                <a:solidFill>
                  <a:srgbClr val="C00000"/>
                </a:solidFill>
              </a:rPr>
              <a:t>] = </a:t>
            </a:r>
            <a:r>
              <a:rPr lang="en-US" altLang="ko-KR" sz="1600" dirty="0" err="1">
                <a:solidFill>
                  <a:srgbClr val="C00000"/>
                </a:solidFill>
              </a:rPr>
              <a:t>useState</a:t>
            </a:r>
            <a:r>
              <a:rPr lang="en-US" altLang="ko-KR" sz="1600" dirty="0">
                <a:solidFill>
                  <a:srgbClr val="C00000"/>
                </a:solidFill>
              </a:rPr>
              <a:t>("");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return (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&lt;form&gt;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&lt;label&gt;Enter your name: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&lt;input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type="text"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value={name}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      </a:t>
            </a:r>
            <a:r>
              <a:rPr lang="en-US" altLang="ko-KR" sz="1600" dirty="0" err="1">
                <a:solidFill>
                  <a:srgbClr val="C00000"/>
                </a:solidFill>
              </a:rPr>
              <a:t>onChange</a:t>
            </a:r>
            <a:r>
              <a:rPr lang="en-US" altLang="ko-KR" sz="1600" dirty="0">
                <a:solidFill>
                  <a:srgbClr val="C00000"/>
                </a:solidFill>
              </a:rPr>
              <a:t>={(e) =&gt; </a:t>
            </a:r>
            <a:r>
              <a:rPr lang="en-US" altLang="ko-KR" sz="1600" dirty="0" err="1">
                <a:solidFill>
                  <a:srgbClr val="C00000"/>
                </a:solidFill>
              </a:rPr>
              <a:t>setName</a:t>
            </a:r>
            <a:r>
              <a:rPr lang="en-US" altLang="ko-KR" sz="1600" dirty="0">
                <a:solidFill>
                  <a:srgbClr val="C00000"/>
                </a:solidFill>
              </a:rPr>
              <a:t>(</a:t>
            </a:r>
            <a:r>
              <a:rPr lang="en-US" altLang="ko-KR" sz="1600" dirty="0" err="1">
                <a:solidFill>
                  <a:srgbClr val="C00000"/>
                </a:solidFill>
              </a:rPr>
              <a:t>e.target.value</a:t>
            </a:r>
            <a:r>
              <a:rPr lang="en-US" altLang="ko-KR" sz="1600" dirty="0">
                <a:solidFill>
                  <a:srgbClr val="C00000"/>
                </a:solidFill>
              </a:rPr>
              <a:t>)}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/&gt;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&lt;/label&gt;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&lt;/form&gt;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941907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8988" y="881149"/>
            <a:ext cx="8362774" cy="15513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/>
              <a:t>onSubmit</a:t>
            </a:r>
            <a:r>
              <a:rPr lang="en-US" altLang="ko-KR" sz="1800" dirty="0"/>
              <a:t> </a:t>
            </a:r>
            <a:r>
              <a:rPr lang="ko-KR" altLang="en-US" sz="1800" dirty="0"/>
              <a:t>속성에 이벤트 </a:t>
            </a:r>
            <a:r>
              <a:rPr lang="ko-KR" altLang="en-US" sz="1800" dirty="0" err="1"/>
              <a:t>핸들러를</a:t>
            </a:r>
            <a:r>
              <a:rPr lang="ko-KR" altLang="en-US" sz="1800" dirty="0"/>
              <a:t> 추가하면 </a:t>
            </a:r>
            <a:r>
              <a:rPr lang="en-US" altLang="ko-KR" sz="1800" dirty="0"/>
              <a:t>submit </a:t>
            </a:r>
            <a:r>
              <a:rPr lang="ko-KR" altLang="en-US" sz="1800" dirty="0"/>
              <a:t>작업을 제어할 수 있습니다</a:t>
            </a:r>
            <a:r>
              <a:rPr lang="en-US" altLang="ko-KR" sz="1800" dirty="0"/>
              <a:t>.</a:t>
            </a: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5797B-A27C-4DD9-9DA0-9849829AA955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React Form</a:t>
            </a:r>
            <a:endParaRPr lang="ko-KR" altLang="en-US" sz="2400" dirty="0"/>
          </a:p>
        </p:txBody>
      </p:sp>
      <p:sp>
        <p:nvSpPr>
          <p:cNvPr id="8" name="직사각형 7"/>
          <p:cNvSpPr/>
          <p:nvPr/>
        </p:nvSpPr>
        <p:spPr>
          <a:xfrm>
            <a:off x="685799" y="1324592"/>
            <a:ext cx="7772401" cy="5355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import { </a:t>
            </a:r>
            <a:r>
              <a:rPr lang="en-US" altLang="ko-KR" sz="1600" dirty="0" err="1">
                <a:solidFill>
                  <a:schemeClr val="tx1"/>
                </a:solidFill>
              </a:rPr>
              <a:t>useState</a:t>
            </a:r>
            <a:r>
              <a:rPr lang="en-US" altLang="ko-KR" sz="1600" dirty="0">
                <a:solidFill>
                  <a:schemeClr val="tx1"/>
                </a:solidFill>
              </a:rPr>
              <a:t> } from 'react';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ReactDOM</a:t>
            </a:r>
            <a:r>
              <a:rPr lang="en-US" altLang="ko-KR" sz="1600" dirty="0">
                <a:solidFill>
                  <a:schemeClr val="tx1"/>
                </a:solidFill>
              </a:rPr>
              <a:t> from 'react-</a:t>
            </a:r>
            <a:r>
              <a:rPr lang="en-US" altLang="ko-KR" sz="1600" dirty="0" err="1">
                <a:solidFill>
                  <a:schemeClr val="tx1"/>
                </a:solidFill>
              </a:rPr>
              <a:t>dom</a:t>
            </a:r>
            <a:r>
              <a:rPr lang="en-US" altLang="ko-KR" sz="1600" dirty="0">
                <a:solidFill>
                  <a:schemeClr val="tx1"/>
                </a:solidFill>
              </a:rPr>
              <a:t>/client';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function </a:t>
            </a:r>
            <a:r>
              <a:rPr lang="en-US" altLang="ko-KR" sz="1600" dirty="0" err="1">
                <a:solidFill>
                  <a:schemeClr val="tx1"/>
                </a:solidFill>
              </a:rPr>
              <a:t>MyForm</a:t>
            </a:r>
            <a:r>
              <a:rPr lang="en-US" altLang="ko-KR" sz="16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</a:rPr>
              <a:t> [name, </a:t>
            </a:r>
            <a:r>
              <a:rPr lang="en-US" altLang="ko-KR" sz="1600" dirty="0" err="1">
                <a:solidFill>
                  <a:schemeClr val="tx1"/>
                </a:solidFill>
              </a:rPr>
              <a:t>setName</a:t>
            </a:r>
            <a:r>
              <a:rPr lang="en-US" altLang="ko-KR" sz="1600" dirty="0">
                <a:solidFill>
                  <a:schemeClr val="tx1"/>
                </a:solidFill>
              </a:rPr>
              <a:t>] = </a:t>
            </a:r>
            <a:r>
              <a:rPr lang="en-US" altLang="ko-KR" sz="1600" dirty="0" err="1">
                <a:solidFill>
                  <a:schemeClr val="tx1"/>
                </a:solidFill>
              </a:rPr>
              <a:t>useState</a:t>
            </a:r>
            <a:r>
              <a:rPr lang="en-US" altLang="ko-KR" sz="1600" dirty="0">
                <a:solidFill>
                  <a:schemeClr val="tx1"/>
                </a:solidFill>
              </a:rPr>
              <a:t>("");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rgbClr val="C00000"/>
                </a:solidFill>
              </a:rPr>
              <a:t>handleSubmit</a:t>
            </a:r>
            <a:r>
              <a:rPr lang="en-US" altLang="ko-KR" sz="1600" dirty="0">
                <a:solidFill>
                  <a:srgbClr val="C00000"/>
                </a:solidFill>
              </a:rPr>
              <a:t> = (event) =&gt; {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</a:t>
            </a:r>
            <a:r>
              <a:rPr lang="en-US" altLang="ko-KR" sz="1600" dirty="0" err="1">
                <a:solidFill>
                  <a:srgbClr val="C00000"/>
                </a:solidFill>
              </a:rPr>
              <a:t>event.preventDefault</a:t>
            </a:r>
            <a:r>
              <a:rPr lang="en-US" altLang="ko-KR" sz="1600" dirty="0">
                <a:solidFill>
                  <a:srgbClr val="C00000"/>
                </a:solidFill>
              </a:rPr>
              <a:t>();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alert(`The name you entered was: ${name}`)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return (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&lt;form </a:t>
            </a:r>
            <a:r>
              <a:rPr lang="en-US" altLang="ko-KR" sz="1600" dirty="0" err="1">
                <a:solidFill>
                  <a:schemeClr val="tx1"/>
                </a:solidFill>
              </a:rPr>
              <a:t>onSubmit</a:t>
            </a:r>
            <a:r>
              <a:rPr lang="en-US" altLang="ko-KR" sz="1600" dirty="0">
                <a:solidFill>
                  <a:schemeClr val="tx1"/>
                </a:solidFill>
              </a:rPr>
              <a:t>={</a:t>
            </a:r>
            <a:r>
              <a:rPr lang="en-US" altLang="ko-KR" sz="1600" dirty="0" err="1">
                <a:solidFill>
                  <a:schemeClr val="tx1"/>
                </a:solidFill>
              </a:rPr>
              <a:t>handleSubmit</a:t>
            </a:r>
            <a:r>
              <a:rPr lang="en-US" altLang="ko-KR" sz="1600" dirty="0">
                <a:solidFill>
                  <a:schemeClr val="tx1"/>
                </a:solidFill>
              </a:rPr>
              <a:t>}&gt;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&lt;label&gt;Enter your name: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&lt;input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type="text"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value={name}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</a:t>
            </a:r>
            <a:r>
              <a:rPr lang="en-US" altLang="ko-KR" sz="1600" dirty="0" err="1">
                <a:solidFill>
                  <a:srgbClr val="C00000"/>
                </a:solidFill>
              </a:rPr>
              <a:t>onChange</a:t>
            </a:r>
            <a:r>
              <a:rPr lang="en-US" altLang="ko-KR" sz="1600" dirty="0">
                <a:solidFill>
                  <a:srgbClr val="C00000"/>
                </a:solidFill>
              </a:rPr>
              <a:t>={(e) =&gt; </a:t>
            </a:r>
            <a:r>
              <a:rPr lang="en-US" altLang="ko-KR" sz="1600" dirty="0" err="1">
                <a:solidFill>
                  <a:srgbClr val="C00000"/>
                </a:solidFill>
              </a:rPr>
              <a:t>setName</a:t>
            </a:r>
            <a:r>
              <a:rPr lang="en-US" altLang="ko-KR" sz="1600" dirty="0">
                <a:solidFill>
                  <a:srgbClr val="C00000"/>
                </a:solidFill>
              </a:rPr>
              <a:t>(</a:t>
            </a:r>
            <a:r>
              <a:rPr lang="en-US" altLang="ko-KR" sz="1600" dirty="0" err="1">
                <a:solidFill>
                  <a:srgbClr val="C00000"/>
                </a:solidFill>
              </a:rPr>
              <a:t>e.target.value</a:t>
            </a:r>
            <a:r>
              <a:rPr lang="en-US" altLang="ko-KR" sz="1600" dirty="0">
                <a:solidFill>
                  <a:srgbClr val="C00000"/>
                </a:solidFill>
              </a:rPr>
              <a:t>)}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/&gt;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&lt;/label&gt;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&lt;input type="submit" /&gt;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&lt;/form&gt;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936638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8988" y="881149"/>
            <a:ext cx="8362774" cy="15513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/>
              <a:t>이벤트 </a:t>
            </a:r>
            <a:r>
              <a:rPr lang="ko-KR" altLang="en-US" sz="1800" dirty="0" err="1"/>
              <a:t>핸들러의</a:t>
            </a:r>
            <a:r>
              <a:rPr lang="ko-KR" altLang="en-US" sz="1800" dirty="0"/>
              <a:t> 필드에 액세스하려면 </a:t>
            </a:r>
            <a:r>
              <a:rPr lang="en-US" altLang="ko-KR" sz="1800" dirty="0">
                <a:solidFill>
                  <a:srgbClr val="C00000"/>
                </a:solidFill>
              </a:rPr>
              <a:t>event.target.name</a:t>
            </a:r>
            <a:r>
              <a:rPr lang="en-US" altLang="ko-KR" sz="1800" dirty="0"/>
              <a:t> </a:t>
            </a:r>
            <a:r>
              <a:rPr lang="ko-KR" altLang="en-US" sz="1800" dirty="0"/>
              <a:t>과 </a:t>
            </a:r>
            <a:r>
              <a:rPr lang="en-US" altLang="ko-KR" sz="1800" dirty="0" err="1">
                <a:solidFill>
                  <a:srgbClr val="C00000"/>
                </a:solidFill>
              </a:rPr>
              <a:t>event.target.value</a:t>
            </a:r>
            <a:r>
              <a:rPr lang="en-US" altLang="ko-KR" sz="1800" dirty="0"/>
              <a:t> </a:t>
            </a:r>
            <a:r>
              <a:rPr lang="ko-KR" altLang="en-US" sz="1800" dirty="0"/>
              <a:t>구문을 사용합니다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+mn-ea"/>
              </a:rPr>
              <a:t> 상태를 업데이트하려면 속성 이름 주위에 대괄호 </a:t>
            </a:r>
            <a:r>
              <a:rPr lang="en-US" altLang="ko-KR" sz="1800" dirty="0">
                <a:latin typeface="+mn-ea"/>
              </a:rPr>
              <a:t>[]</a:t>
            </a:r>
            <a:r>
              <a:rPr lang="ko-KR" altLang="en-US" sz="1800" dirty="0">
                <a:latin typeface="+mn-ea"/>
              </a:rPr>
              <a:t>을 사용합니다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5797B-A27C-4DD9-9DA0-9849829AA955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React Form</a:t>
            </a:r>
            <a:endParaRPr lang="ko-KR" altLang="en-US" sz="2400" dirty="0"/>
          </a:p>
        </p:txBody>
      </p:sp>
      <p:sp>
        <p:nvSpPr>
          <p:cNvPr id="8" name="직사각형 7"/>
          <p:cNvSpPr/>
          <p:nvPr/>
        </p:nvSpPr>
        <p:spPr>
          <a:xfrm>
            <a:off x="683930" y="2054842"/>
            <a:ext cx="7772401" cy="4060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import { </a:t>
            </a:r>
            <a:r>
              <a:rPr lang="en-US" altLang="ko-KR" sz="1600" dirty="0" err="1">
                <a:solidFill>
                  <a:schemeClr val="tx1"/>
                </a:solidFill>
              </a:rPr>
              <a:t>useState</a:t>
            </a:r>
            <a:r>
              <a:rPr lang="en-US" altLang="ko-KR" sz="1600" dirty="0">
                <a:solidFill>
                  <a:schemeClr val="tx1"/>
                </a:solidFill>
              </a:rPr>
              <a:t> } from 'react';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ReactDOM</a:t>
            </a:r>
            <a:r>
              <a:rPr lang="en-US" altLang="ko-KR" sz="1600" dirty="0">
                <a:solidFill>
                  <a:schemeClr val="tx1"/>
                </a:solidFill>
              </a:rPr>
              <a:t> from 'react-</a:t>
            </a:r>
            <a:r>
              <a:rPr lang="en-US" altLang="ko-KR" sz="1600" dirty="0" err="1">
                <a:solidFill>
                  <a:schemeClr val="tx1"/>
                </a:solidFill>
              </a:rPr>
              <a:t>dom</a:t>
            </a:r>
            <a:r>
              <a:rPr lang="en-US" altLang="ko-KR" sz="1600" dirty="0">
                <a:solidFill>
                  <a:schemeClr val="tx1"/>
                </a:solidFill>
              </a:rPr>
              <a:t>/client';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function </a:t>
            </a:r>
            <a:r>
              <a:rPr lang="en-US" altLang="ko-KR" sz="1600" dirty="0" err="1">
                <a:solidFill>
                  <a:schemeClr val="tx1"/>
                </a:solidFill>
              </a:rPr>
              <a:t>MyForm</a:t>
            </a:r>
            <a:r>
              <a:rPr lang="en-US" altLang="ko-KR" sz="16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</a:rPr>
              <a:t> [inputs, </a:t>
            </a:r>
            <a:r>
              <a:rPr lang="en-US" altLang="ko-KR" sz="1600" dirty="0" err="1">
                <a:solidFill>
                  <a:schemeClr val="tx1"/>
                </a:solidFill>
              </a:rPr>
              <a:t>setInputs</a:t>
            </a:r>
            <a:r>
              <a:rPr lang="en-US" altLang="ko-KR" sz="1600" dirty="0">
                <a:solidFill>
                  <a:schemeClr val="tx1"/>
                </a:solidFill>
              </a:rPr>
              <a:t>] = </a:t>
            </a:r>
            <a:r>
              <a:rPr lang="en-US" altLang="ko-KR" sz="1600" dirty="0" err="1">
                <a:solidFill>
                  <a:schemeClr val="tx1"/>
                </a:solidFill>
              </a:rPr>
              <a:t>useState</a:t>
            </a:r>
            <a:r>
              <a:rPr lang="en-US" altLang="ko-KR" sz="1600" dirty="0">
                <a:solidFill>
                  <a:schemeClr val="tx1"/>
                </a:solidFill>
              </a:rPr>
              <a:t>({});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handleChange</a:t>
            </a:r>
            <a:r>
              <a:rPr lang="en-US" altLang="ko-KR" sz="1600" dirty="0">
                <a:solidFill>
                  <a:schemeClr val="tx1"/>
                </a:solidFill>
              </a:rPr>
              <a:t> = (event) =&gt; {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</a:t>
            </a:r>
            <a:r>
              <a:rPr lang="en-US" altLang="ko-KR" sz="1600" dirty="0" err="1">
                <a:solidFill>
                  <a:srgbClr val="C00000"/>
                </a:solidFill>
              </a:rPr>
              <a:t>const</a:t>
            </a:r>
            <a:r>
              <a:rPr lang="en-US" altLang="ko-KR" sz="1600" dirty="0">
                <a:solidFill>
                  <a:srgbClr val="C00000"/>
                </a:solidFill>
              </a:rPr>
              <a:t> name = event.target.name;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</a:t>
            </a:r>
            <a:r>
              <a:rPr lang="en-US" altLang="ko-KR" sz="1600" dirty="0" err="1">
                <a:solidFill>
                  <a:srgbClr val="C00000"/>
                </a:solidFill>
              </a:rPr>
              <a:t>const</a:t>
            </a:r>
            <a:r>
              <a:rPr lang="en-US" altLang="ko-KR" sz="1600" dirty="0">
                <a:solidFill>
                  <a:srgbClr val="C00000"/>
                </a:solidFill>
              </a:rPr>
              <a:t> value = </a:t>
            </a:r>
            <a:r>
              <a:rPr lang="en-US" altLang="ko-KR" sz="1600" dirty="0" err="1">
                <a:solidFill>
                  <a:srgbClr val="C00000"/>
                </a:solidFill>
              </a:rPr>
              <a:t>event.target.value</a:t>
            </a:r>
            <a:r>
              <a:rPr lang="en-US" altLang="ko-KR" sz="1600" dirty="0">
                <a:solidFill>
                  <a:srgbClr val="C00000"/>
                </a:solidFill>
              </a:rPr>
              <a:t>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 err="1">
                <a:solidFill>
                  <a:srgbClr val="C00000"/>
                </a:solidFill>
              </a:rPr>
              <a:t>setInputs</a:t>
            </a:r>
            <a:r>
              <a:rPr lang="en-US" altLang="ko-KR" sz="1600" dirty="0">
                <a:solidFill>
                  <a:srgbClr val="C00000"/>
                </a:solidFill>
              </a:rPr>
              <a:t>(values =&gt; ({...values, [name]: value}))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}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handleSubmit</a:t>
            </a:r>
            <a:r>
              <a:rPr lang="en-US" altLang="ko-KR" sz="1600" dirty="0">
                <a:solidFill>
                  <a:schemeClr val="tx1"/>
                </a:solidFill>
              </a:rPr>
              <a:t> = (event) =&gt;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event.preventDefault</a:t>
            </a:r>
            <a:r>
              <a:rPr lang="en-US" altLang="ko-KR" sz="1600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alert(inputs);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92393475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8988" y="881149"/>
            <a:ext cx="8362774" cy="15513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5797B-A27C-4DD9-9DA0-9849829AA955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React Form</a:t>
            </a:r>
            <a:endParaRPr lang="ko-KR" altLang="en-US" sz="2400" dirty="0"/>
          </a:p>
        </p:txBody>
      </p:sp>
      <p:sp>
        <p:nvSpPr>
          <p:cNvPr id="8" name="직사각형 7"/>
          <p:cNvSpPr/>
          <p:nvPr/>
        </p:nvSpPr>
        <p:spPr>
          <a:xfrm>
            <a:off x="685799" y="1314450"/>
            <a:ext cx="7772401" cy="5372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 return (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&lt;form </a:t>
            </a:r>
            <a:r>
              <a:rPr lang="en-US" altLang="ko-KR" sz="1600" dirty="0" err="1">
                <a:solidFill>
                  <a:schemeClr val="tx1"/>
                </a:solidFill>
              </a:rPr>
              <a:t>onSubmit</a:t>
            </a:r>
            <a:r>
              <a:rPr lang="en-US" altLang="ko-KR" sz="1600" dirty="0">
                <a:solidFill>
                  <a:schemeClr val="tx1"/>
                </a:solidFill>
              </a:rPr>
              <a:t>={</a:t>
            </a:r>
            <a:r>
              <a:rPr lang="en-US" altLang="ko-KR" sz="1600" dirty="0" err="1">
                <a:solidFill>
                  <a:schemeClr val="tx1"/>
                </a:solidFill>
              </a:rPr>
              <a:t>handleSubmit</a:t>
            </a:r>
            <a:r>
              <a:rPr lang="en-US" altLang="ko-KR" sz="1600" dirty="0">
                <a:solidFill>
                  <a:schemeClr val="tx1"/>
                </a:solidFill>
              </a:rPr>
              <a:t>}&gt;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&lt;label&gt;Enter your name: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&lt;input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type="text"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name="username"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value={</a:t>
            </a:r>
            <a:r>
              <a:rPr lang="en-US" altLang="ko-KR" sz="1600" dirty="0" err="1">
                <a:solidFill>
                  <a:schemeClr val="tx1"/>
                </a:solidFill>
              </a:rPr>
              <a:t>inputs.username</a:t>
            </a:r>
            <a:r>
              <a:rPr lang="en-US" altLang="ko-KR" sz="1600" dirty="0">
                <a:solidFill>
                  <a:schemeClr val="tx1"/>
                </a:solidFill>
              </a:rPr>
              <a:t> || ""}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</a:rPr>
              <a:t>onChange</a:t>
            </a:r>
            <a:r>
              <a:rPr lang="en-US" altLang="ko-KR" sz="1600" dirty="0">
                <a:solidFill>
                  <a:schemeClr val="tx1"/>
                </a:solidFill>
              </a:rPr>
              <a:t>={</a:t>
            </a:r>
            <a:r>
              <a:rPr lang="en-US" altLang="ko-KR" sz="1600" dirty="0" err="1">
                <a:solidFill>
                  <a:schemeClr val="tx1"/>
                </a:solidFill>
              </a:rPr>
              <a:t>handleChange</a:t>
            </a:r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/&gt;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&lt;/label&gt;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&lt;label&gt;Enter your age: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&lt;input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type="number"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name="age"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value={</a:t>
            </a:r>
            <a:r>
              <a:rPr lang="en-US" altLang="ko-KR" sz="1600" dirty="0" err="1">
                <a:solidFill>
                  <a:schemeClr val="tx1"/>
                </a:solidFill>
              </a:rPr>
              <a:t>inputs.age</a:t>
            </a:r>
            <a:r>
              <a:rPr lang="en-US" altLang="ko-KR" sz="1600" dirty="0">
                <a:solidFill>
                  <a:schemeClr val="tx1"/>
                </a:solidFill>
              </a:rPr>
              <a:t> || ""}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  </a:t>
            </a:r>
            <a:r>
              <a:rPr lang="en-US" altLang="ko-KR" sz="1600" dirty="0" err="1">
                <a:solidFill>
                  <a:schemeClr val="tx1"/>
                </a:solidFill>
              </a:rPr>
              <a:t>onChange</a:t>
            </a:r>
            <a:r>
              <a:rPr lang="en-US" altLang="ko-KR" sz="1600" dirty="0">
                <a:solidFill>
                  <a:schemeClr val="tx1"/>
                </a:solidFill>
              </a:rPr>
              <a:t>={</a:t>
            </a:r>
            <a:r>
              <a:rPr lang="en-US" altLang="ko-KR" sz="1600" dirty="0" err="1">
                <a:solidFill>
                  <a:schemeClr val="tx1"/>
                </a:solidFill>
              </a:rPr>
              <a:t>handleChange</a:t>
            </a:r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/&gt;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&lt;/label&gt;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  &lt;input type="submit" /&gt;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&lt;/form&gt;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056899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8988" y="881149"/>
            <a:ext cx="8362774" cy="15513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/>
              <a:t>React</a:t>
            </a:r>
            <a:r>
              <a:rPr lang="ko-KR" altLang="en-US" sz="1800" dirty="0"/>
              <a:t>에서 </a:t>
            </a:r>
            <a:r>
              <a:rPr lang="en-US" altLang="ko-KR" sz="1800" dirty="0" err="1"/>
              <a:t>textarea</a:t>
            </a:r>
            <a:r>
              <a:rPr lang="ko-KR" altLang="en-US" sz="1800" dirty="0"/>
              <a:t>의 값은 </a:t>
            </a:r>
            <a:r>
              <a:rPr lang="en-US" altLang="ko-KR" sz="1800" dirty="0"/>
              <a:t>value </a:t>
            </a:r>
            <a:r>
              <a:rPr lang="ko-KR" altLang="en-US" sz="1800" dirty="0"/>
              <a:t>속성에 배치됩니다</a:t>
            </a:r>
            <a:r>
              <a:rPr lang="en-US" altLang="ko-KR" sz="1800" dirty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 err="1"/>
              <a:t>textarea</a:t>
            </a:r>
            <a:r>
              <a:rPr lang="ko-KR" altLang="en-US" sz="1800" dirty="0"/>
              <a:t>의 값을 관리하기 위해 </a:t>
            </a:r>
            <a:r>
              <a:rPr lang="en-US" altLang="ko-KR" sz="1800" dirty="0" err="1"/>
              <a:t>usageState</a:t>
            </a:r>
            <a:r>
              <a:rPr lang="en-US" altLang="ko-KR" sz="1800" dirty="0"/>
              <a:t> Hook</a:t>
            </a:r>
            <a:r>
              <a:rPr lang="ko-KR" altLang="en-US" sz="1800" dirty="0"/>
              <a:t>을 사용합니다</a:t>
            </a: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6000" y="3186626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5797B-A27C-4DD9-9DA0-9849829AA955}"/>
              </a:ext>
            </a:extLst>
          </p:cNvPr>
          <p:cNvSpPr txBox="1"/>
          <p:nvPr/>
        </p:nvSpPr>
        <p:spPr>
          <a:xfrm>
            <a:off x="164515" y="174864"/>
            <a:ext cx="724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React </a:t>
            </a:r>
            <a:r>
              <a:rPr lang="en-US" altLang="ko-KR" sz="2400" dirty="0" err="1"/>
              <a:t>textarea</a:t>
            </a:r>
            <a:endParaRPr lang="ko-KR" altLang="en-US" sz="2400" dirty="0"/>
          </a:p>
        </p:txBody>
      </p:sp>
      <p:sp>
        <p:nvSpPr>
          <p:cNvPr id="8" name="직사각형 7"/>
          <p:cNvSpPr/>
          <p:nvPr/>
        </p:nvSpPr>
        <p:spPr>
          <a:xfrm>
            <a:off x="685799" y="1724642"/>
            <a:ext cx="7772401" cy="44920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import { </a:t>
            </a:r>
            <a:r>
              <a:rPr lang="en-US" altLang="ko-KR" sz="1600" dirty="0" err="1">
                <a:solidFill>
                  <a:schemeClr val="tx1"/>
                </a:solidFill>
              </a:rPr>
              <a:t>useState</a:t>
            </a:r>
            <a:r>
              <a:rPr lang="en-US" altLang="ko-KR" sz="1600" dirty="0">
                <a:solidFill>
                  <a:schemeClr val="tx1"/>
                </a:solidFill>
              </a:rPr>
              <a:t> } from 'react';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</a:rPr>
              <a:t>ReactDOM</a:t>
            </a:r>
            <a:r>
              <a:rPr lang="en-US" altLang="ko-KR" sz="1600" dirty="0">
                <a:solidFill>
                  <a:schemeClr val="tx1"/>
                </a:solidFill>
              </a:rPr>
              <a:t> from 'react-</a:t>
            </a:r>
            <a:r>
              <a:rPr lang="en-US" altLang="ko-KR" sz="1600" dirty="0" err="1">
                <a:solidFill>
                  <a:schemeClr val="tx1"/>
                </a:solidFill>
              </a:rPr>
              <a:t>dom</a:t>
            </a:r>
            <a:r>
              <a:rPr lang="en-US" altLang="ko-KR" sz="1600" dirty="0">
                <a:solidFill>
                  <a:schemeClr val="tx1"/>
                </a:solidFill>
              </a:rPr>
              <a:t>/client';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function </a:t>
            </a:r>
            <a:r>
              <a:rPr lang="en-US" altLang="ko-KR" sz="1600" dirty="0" err="1">
                <a:solidFill>
                  <a:schemeClr val="tx1"/>
                </a:solidFill>
              </a:rPr>
              <a:t>MyForm</a:t>
            </a:r>
            <a:r>
              <a:rPr lang="en-US" altLang="ko-KR" sz="1600" dirty="0">
                <a:solidFill>
                  <a:schemeClr val="tx1"/>
                </a:solidFill>
              </a:rPr>
              <a:t>()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</a:rPr>
              <a:t> [</a:t>
            </a:r>
            <a:r>
              <a:rPr lang="en-US" altLang="ko-KR" sz="1600" dirty="0" err="1">
                <a:solidFill>
                  <a:schemeClr val="tx1"/>
                </a:solidFill>
              </a:rPr>
              <a:t>textarea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</a:rPr>
              <a:t>setTextarea</a:t>
            </a:r>
            <a:r>
              <a:rPr lang="en-US" altLang="ko-KR" sz="1600" dirty="0">
                <a:solidFill>
                  <a:schemeClr val="tx1"/>
                </a:solidFill>
              </a:rPr>
              <a:t>] = </a:t>
            </a:r>
            <a:r>
              <a:rPr lang="en-US" altLang="ko-KR" sz="1600" dirty="0" err="1">
                <a:solidFill>
                  <a:schemeClr val="tx1"/>
                </a:solidFill>
              </a:rPr>
              <a:t>useState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" </a:t>
            </a:r>
            <a:r>
              <a:rPr lang="en-US" altLang="ko-KR" sz="1600" dirty="0" err="1">
                <a:solidFill>
                  <a:schemeClr val="tx1"/>
                </a:solidFill>
              </a:rPr>
              <a:t>textarea</a:t>
            </a:r>
            <a:r>
              <a:rPr lang="ko-KR" altLang="en-US" sz="1600" dirty="0">
                <a:solidFill>
                  <a:schemeClr val="tx1"/>
                </a:solidFill>
              </a:rPr>
              <a:t>의 값은 </a:t>
            </a:r>
            <a:r>
              <a:rPr lang="en-US" altLang="ko-KR" sz="1600" dirty="0">
                <a:solidFill>
                  <a:schemeClr val="tx1"/>
                </a:solidFill>
              </a:rPr>
              <a:t>value </a:t>
            </a:r>
            <a:r>
              <a:rPr lang="ko-KR" altLang="en-US" sz="1600" dirty="0">
                <a:solidFill>
                  <a:schemeClr val="tx1"/>
                </a:solidFill>
              </a:rPr>
              <a:t>속성에 포함됩니다 </a:t>
            </a:r>
            <a:r>
              <a:rPr lang="en-US" altLang="ko-KR" sz="1600" dirty="0">
                <a:solidFill>
                  <a:schemeClr val="tx1"/>
                </a:solidFill>
              </a:rPr>
              <a:t>"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);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</a:t>
            </a:r>
            <a:r>
              <a:rPr lang="en-US" altLang="ko-KR" sz="1600" dirty="0" err="1">
                <a:solidFill>
                  <a:schemeClr val="tx1"/>
                </a:solidFill>
              </a:rPr>
              <a:t>const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handleChange</a:t>
            </a:r>
            <a:r>
              <a:rPr lang="en-US" altLang="ko-KR" sz="1600" dirty="0">
                <a:solidFill>
                  <a:schemeClr val="tx1"/>
                </a:solidFill>
              </a:rPr>
              <a:t> = (event) =&gt; {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en-US" altLang="ko-KR" sz="1600" dirty="0" err="1">
                <a:solidFill>
                  <a:schemeClr val="tx1"/>
                </a:solidFill>
              </a:rPr>
              <a:t>setTextarea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event.target.value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}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return (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&lt;form&gt;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  &lt;</a:t>
            </a:r>
            <a:r>
              <a:rPr lang="en-US" altLang="ko-KR" sz="1600" dirty="0" err="1">
                <a:solidFill>
                  <a:schemeClr val="tx1"/>
                </a:solidFill>
              </a:rPr>
              <a:t>textarea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value={</a:t>
            </a:r>
            <a:r>
              <a:rPr lang="en-US" altLang="ko-KR" sz="1600" dirty="0" err="1">
                <a:solidFill>
                  <a:srgbClr val="C00000"/>
                </a:solidFill>
              </a:rPr>
              <a:t>textarea</a:t>
            </a:r>
            <a:r>
              <a:rPr lang="en-US" altLang="ko-KR" sz="1600" dirty="0">
                <a:solidFill>
                  <a:srgbClr val="C00000"/>
                </a:solidFill>
              </a:rPr>
              <a:t>}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onChange</a:t>
            </a:r>
            <a:r>
              <a:rPr lang="en-US" altLang="ko-KR" sz="1600" dirty="0">
                <a:solidFill>
                  <a:schemeClr val="tx1"/>
                </a:solidFill>
              </a:rPr>
              <a:t>={</a:t>
            </a:r>
            <a:r>
              <a:rPr lang="en-US" altLang="ko-KR" sz="1600" dirty="0" err="1">
                <a:solidFill>
                  <a:schemeClr val="tx1"/>
                </a:solidFill>
              </a:rPr>
              <a:t>handleChange</a:t>
            </a:r>
            <a:r>
              <a:rPr lang="en-US" altLang="ko-KR" sz="1600" dirty="0">
                <a:solidFill>
                  <a:schemeClr val="tx1"/>
                </a:solidFill>
              </a:rPr>
              <a:t>} /&gt;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&lt;/form&gt;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521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11159</TotalTime>
  <Words>15361</Words>
  <Application>Microsoft Office PowerPoint</Application>
  <PresentationFormat>화면 슬라이드 쇼(4:3)</PresentationFormat>
  <Paragraphs>3030</Paragraphs>
  <Slides>157</Slides>
  <Notes>152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157</vt:i4>
      </vt:variant>
    </vt:vector>
  </HeadingPairs>
  <TitlesOfParts>
    <vt:vector size="163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511-12</cp:lastModifiedBy>
  <cp:revision>804</cp:revision>
  <cp:lastPrinted>2020-09-23T14:09:45Z</cp:lastPrinted>
  <dcterms:created xsi:type="dcterms:W3CDTF">2020-06-13T01:25:14Z</dcterms:created>
  <dcterms:modified xsi:type="dcterms:W3CDTF">2025-04-06T00:04:45Z</dcterms:modified>
</cp:coreProperties>
</file>