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en.wikipedia.org/wiki/Event-driven_architecture" TargetMode="External" Type="http://schemas.openxmlformats.org/officeDocument/2006/relationships/hyperlink"/><Relationship Id="rId4" Target="https://en.wikipedia.org/wiki/Web_application" TargetMode="External" Type="http://schemas.openxmlformats.org/officeDocument/2006/relationships/hyperlink"/><Relationship Id="rId5" Target="https://en.wikipedia.org/wiki/Web_client" TargetMode="External" Type="http://schemas.openxmlformats.org/officeDocument/2006/relationships/hyperlink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37"/>
            <a:ext cx="14174672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881"/>
              </a:lnSpc>
            </a:pPr>
            <a:r>
              <a:rPr lang="en-US" sz="14881" spc="446">
                <a:solidFill>
                  <a:srgbClr val="1836B2"/>
                </a:solidFill>
                <a:latin typeface="Fira Sans Ultra-Bold"/>
              </a:rPr>
              <a:t>PICTIONARY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01961"/>
            <a:ext cx="9245094" cy="6355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79"/>
              </a:lnSpc>
            </a:pPr>
            <a:r>
              <a:rPr lang="en-US" sz="5266" spc="157">
                <a:solidFill>
                  <a:srgbClr val="000000"/>
                </a:solidFill>
                <a:latin typeface="Fira Sans"/>
              </a:rPr>
              <a:t>Group Members </a:t>
            </a:r>
          </a:p>
          <a:p>
            <a:pPr>
              <a:lnSpc>
                <a:spcPts val="7449"/>
              </a:lnSpc>
            </a:pPr>
            <a:r>
              <a:rPr lang="en-US" sz="4966" spc="148">
                <a:solidFill>
                  <a:srgbClr val="000000"/>
                </a:solidFill>
                <a:latin typeface="Fira Sans"/>
              </a:rPr>
              <a:t>   </a:t>
            </a:r>
            <a:r>
              <a:rPr lang="en-US" sz="4966" spc="148">
                <a:solidFill>
                  <a:srgbClr val="000000"/>
                </a:solidFill>
                <a:latin typeface="Fira Sans"/>
              </a:rPr>
              <a:t>Pratham Gawli  -  2213192</a:t>
            </a:r>
          </a:p>
          <a:p>
            <a:pPr>
              <a:lnSpc>
                <a:spcPts val="6952"/>
              </a:lnSpc>
            </a:pPr>
            <a:r>
              <a:rPr lang="en-US" sz="4966" spc="148">
                <a:solidFill>
                  <a:srgbClr val="000000"/>
                </a:solidFill>
                <a:latin typeface="Fira Sans"/>
              </a:rPr>
              <a:t>   Vrajesh Hegde  -  2213209</a:t>
            </a:r>
          </a:p>
          <a:p>
            <a:pPr>
              <a:lnSpc>
                <a:spcPts val="9535"/>
              </a:lnSpc>
            </a:pPr>
            <a:r>
              <a:rPr lang="en-US" sz="4966" spc="148">
                <a:solidFill>
                  <a:srgbClr val="000000"/>
                </a:solidFill>
                <a:latin typeface="Fira Sans"/>
              </a:rPr>
              <a:t>   Raghav Rathi    -  2113208</a:t>
            </a:r>
          </a:p>
          <a:p>
            <a:pPr>
              <a:lnSpc>
                <a:spcPts val="9535"/>
              </a:lnSpc>
            </a:pPr>
            <a:r>
              <a:rPr lang="en-US" sz="4966" spc="148">
                <a:solidFill>
                  <a:srgbClr val="000000"/>
                </a:solidFill>
                <a:latin typeface="Fira Sans"/>
              </a:rPr>
              <a:t>Supervisor </a:t>
            </a:r>
          </a:p>
          <a:p>
            <a:pPr>
              <a:lnSpc>
                <a:spcPts val="6952"/>
              </a:lnSpc>
            </a:pPr>
            <a:r>
              <a:rPr lang="en-US" sz="4966" spc="148">
                <a:solidFill>
                  <a:srgbClr val="000000"/>
                </a:solidFill>
                <a:latin typeface="Fira Sans"/>
              </a:rPr>
              <a:t>   Prof. Vaibhav Ambhire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572757" y="8641604"/>
            <a:ext cx="7953476" cy="6888453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568343" y="4889560"/>
            <a:ext cx="7953476" cy="6888453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1836B2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83656" y="365450"/>
            <a:ext cx="8310842" cy="1525227"/>
            <a:chOff x="0" y="0"/>
            <a:chExt cx="11081123" cy="2033636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0"/>
              <a:ext cx="11081123" cy="2033636"/>
              <a:chOff x="0" y="0"/>
              <a:chExt cx="29272148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659374" y="263235"/>
              <a:ext cx="6970331" cy="1390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82"/>
                </a:lnSpc>
                <a:spcBef>
                  <a:spcPct val="0"/>
                </a:spcBef>
              </a:pPr>
              <a:r>
                <a:rPr lang="en-US" sz="6273" spc="-125">
                  <a:solidFill>
                    <a:srgbClr val="FFFFFF"/>
                  </a:solidFill>
                  <a:latin typeface="Fira Sans Medium"/>
                </a:rPr>
                <a:t>TECHNOLOGY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084793" y="2271239"/>
            <a:ext cx="5765810" cy="3515738"/>
          </a:xfrm>
          <a:custGeom>
            <a:avLst/>
            <a:gdLst/>
            <a:ahLst/>
            <a:cxnLst/>
            <a:rect r="r" b="b" t="t" l="l"/>
            <a:pathLst>
              <a:path h="3515738" w="5765810">
                <a:moveTo>
                  <a:pt x="0" y="0"/>
                </a:moveTo>
                <a:lnTo>
                  <a:pt x="5765810" y="0"/>
                </a:lnTo>
                <a:lnTo>
                  <a:pt x="5765810" y="3515738"/>
                </a:lnTo>
                <a:lnTo>
                  <a:pt x="0" y="351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6597" y="6072727"/>
            <a:ext cx="14467951" cy="264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5028" spc="25">
                <a:solidFill>
                  <a:srgbClr val="000000"/>
                </a:solidFill>
                <a:latin typeface="Helvetica World"/>
              </a:rPr>
              <a:t>Node.js is an open source server environment.</a:t>
            </a:r>
          </a:p>
          <a:p>
            <a:pPr algn="just">
              <a:lnSpc>
                <a:spcPts val="7040"/>
              </a:lnSpc>
            </a:pPr>
            <a:r>
              <a:rPr lang="en-US" sz="5028" spc="25">
                <a:solidFill>
                  <a:srgbClr val="000000"/>
                </a:solidFill>
                <a:latin typeface="Helvetica World"/>
              </a:rPr>
              <a:t>It</a:t>
            </a:r>
            <a:r>
              <a:rPr lang="en-US" sz="5028" spc="25">
                <a:solidFill>
                  <a:srgbClr val="000000"/>
                </a:solidFill>
                <a:latin typeface="Helvetica World"/>
              </a:rPr>
              <a:t> allows us to run JavaScript on the server.</a:t>
            </a:r>
          </a:p>
          <a:p>
            <a:pPr algn="just">
              <a:lnSpc>
                <a:spcPts val="70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83656" y="365450"/>
            <a:ext cx="8310842" cy="1525227"/>
            <a:chOff x="0" y="0"/>
            <a:chExt cx="11081123" cy="2033636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0"/>
              <a:ext cx="11081123" cy="2033636"/>
              <a:chOff x="0" y="0"/>
              <a:chExt cx="29272148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659374" y="263235"/>
              <a:ext cx="6970331" cy="1390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82"/>
                </a:lnSpc>
                <a:spcBef>
                  <a:spcPct val="0"/>
                </a:spcBef>
              </a:pPr>
              <a:r>
                <a:rPr lang="en-US" sz="6273" spc="-125">
                  <a:solidFill>
                    <a:srgbClr val="FFFFFF"/>
                  </a:solidFill>
                  <a:latin typeface="Fira Sans Medium"/>
                </a:rPr>
                <a:t>TECHNOLOGY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82879" y="2067417"/>
            <a:ext cx="7949242" cy="3732266"/>
          </a:xfrm>
          <a:custGeom>
            <a:avLst/>
            <a:gdLst/>
            <a:ahLst/>
            <a:cxnLst/>
            <a:rect r="r" b="b" t="t" l="l"/>
            <a:pathLst>
              <a:path h="3732266" w="7949242">
                <a:moveTo>
                  <a:pt x="0" y="0"/>
                </a:moveTo>
                <a:lnTo>
                  <a:pt x="7949242" y="0"/>
                </a:lnTo>
                <a:lnTo>
                  <a:pt x="7949242" y="3732266"/>
                </a:lnTo>
                <a:lnTo>
                  <a:pt x="0" y="3732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16571" y="5527693"/>
            <a:ext cx="14916267" cy="270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12"/>
              </a:lnSpc>
            </a:pPr>
            <a:r>
              <a:rPr lang="en-US" sz="5151" spc="25">
                <a:solidFill>
                  <a:srgbClr val="000000"/>
                </a:solidFill>
                <a:latin typeface="Helvetica World"/>
              </a:rPr>
              <a:t>Socket.IO is an </a:t>
            </a:r>
            <a:r>
              <a:rPr lang="en-US" sz="5151" spc="25">
                <a:solidFill>
                  <a:srgbClr val="000000"/>
                </a:solidFill>
                <a:latin typeface="Helvetica World"/>
                <a:hlinkClick r:id="rId3" tooltip="https://en.wikipedia.org/wiki/Event-driven_architecture"/>
              </a:rPr>
              <a:t>event-driven</a:t>
            </a:r>
            <a:r>
              <a:rPr lang="en-US" sz="5151" spc="25">
                <a:solidFill>
                  <a:srgbClr val="000000"/>
                </a:solidFill>
                <a:latin typeface="Helvetica World"/>
              </a:rPr>
              <a:t> library for real-time </a:t>
            </a:r>
            <a:r>
              <a:rPr lang="en-US" sz="5151" spc="25">
                <a:solidFill>
                  <a:srgbClr val="000000"/>
                </a:solidFill>
                <a:latin typeface="Helvetica World"/>
                <a:hlinkClick r:id="rId4" tooltip="https://en.wikipedia.org/wiki/Web_application"/>
              </a:rPr>
              <a:t>web application</a:t>
            </a:r>
            <a:r>
              <a:rPr lang="en-US" sz="5151" spc="25">
                <a:solidFill>
                  <a:srgbClr val="000000"/>
                </a:solidFill>
                <a:latin typeface="Helvetica World"/>
              </a:rPr>
              <a:t>s. It enables real-time, bi-directional communication between </a:t>
            </a:r>
            <a:r>
              <a:rPr lang="en-US" sz="5151" spc="25">
                <a:solidFill>
                  <a:srgbClr val="000000"/>
                </a:solidFill>
                <a:latin typeface="Helvetica World"/>
                <a:hlinkClick r:id="rId5" tooltip="https://en.wikipedia.org/wiki/Web_client"/>
              </a:rPr>
              <a:t>web clients</a:t>
            </a:r>
            <a:r>
              <a:rPr lang="en-US" sz="5151" spc="25">
                <a:solidFill>
                  <a:srgbClr val="000000"/>
                </a:solidFill>
                <a:latin typeface="Helvetica World"/>
              </a:rPr>
              <a:t> and servers.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83656" y="365450"/>
            <a:ext cx="8310842" cy="1525227"/>
            <a:chOff x="0" y="0"/>
            <a:chExt cx="11081123" cy="2033636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0"/>
              <a:ext cx="11081123" cy="2033636"/>
              <a:chOff x="0" y="0"/>
              <a:chExt cx="29272148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659374" y="263235"/>
              <a:ext cx="6970331" cy="1390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82"/>
                </a:lnSpc>
                <a:spcBef>
                  <a:spcPct val="0"/>
                </a:spcBef>
              </a:pPr>
              <a:r>
                <a:rPr lang="en-US" sz="6273" spc="-125">
                  <a:solidFill>
                    <a:srgbClr val="FFFFFF"/>
                  </a:solidFill>
                  <a:latin typeface="Fira Sans Medium"/>
                </a:rPr>
                <a:t>TECHNOLOGY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18355" y="2425244"/>
            <a:ext cx="9940827" cy="2663131"/>
          </a:xfrm>
          <a:custGeom>
            <a:avLst/>
            <a:gdLst/>
            <a:ahLst/>
            <a:cxnLst/>
            <a:rect r="r" b="b" t="t" l="l"/>
            <a:pathLst>
              <a:path h="2663131" w="9940827">
                <a:moveTo>
                  <a:pt x="0" y="0"/>
                </a:moveTo>
                <a:lnTo>
                  <a:pt x="9940826" y="0"/>
                </a:lnTo>
                <a:lnTo>
                  <a:pt x="9940826" y="2663132"/>
                </a:lnTo>
                <a:lnTo>
                  <a:pt x="0" y="2663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16571" y="5546743"/>
            <a:ext cx="14326835" cy="285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77"/>
              </a:lnSpc>
            </a:pPr>
            <a:r>
              <a:rPr lang="en-US" sz="4055" spc="20">
                <a:solidFill>
                  <a:srgbClr val="000000"/>
                </a:solidFill>
                <a:latin typeface="Helvetica World"/>
              </a:rPr>
              <a:t>MongoDB is an open-source document-oriented database that is designed to store a large scale of data and also allows you to work with that data very efficiently. It is categorized under the NoSQL database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6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1733" y="1155323"/>
            <a:ext cx="4310923" cy="103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31"/>
              </a:lnSpc>
              <a:spcBef>
                <a:spcPct val="0"/>
              </a:spcBef>
            </a:pPr>
            <a:r>
              <a:rPr lang="en-US" sz="6022">
                <a:solidFill>
                  <a:srgbClr val="FFFFFF"/>
                </a:solidFill>
                <a:latin typeface="Fira Sans Bold"/>
              </a:rPr>
              <a:t>References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419449" y="2431651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22263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291733" y="3107463"/>
            <a:ext cx="518433" cy="44901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92945" y="2908721"/>
            <a:ext cx="9313570" cy="178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60"/>
              </a:lnSpc>
            </a:pPr>
            <a:r>
              <a:rPr lang="en-US" sz="5114">
                <a:solidFill>
                  <a:srgbClr val="FFFFFF"/>
                </a:solidFill>
                <a:latin typeface="Fira Sans"/>
              </a:rPr>
              <a:t>https://www.drawasaurus.org/</a:t>
            </a:r>
          </a:p>
          <a:p>
            <a:pPr>
              <a:lnSpc>
                <a:spcPts val="716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291733" y="4470982"/>
            <a:ext cx="518433" cy="449011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292945" y="4176883"/>
            <a:ext cx="9313570" cy="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60"/>
              </a:lnSpc>
              <a:spcBef>
                <a:spcPct val="0"/>
              </a:spcBef>
            </a:pPr>
            <a:r>
              <a:rPr lang="en-US" sz="5114">
                <a:solidFill>
                  <a:srgbClr val="FFFFFF"/>
                </a:solidFill>
                <a:latin typeface="Fira Sans"/>
              </a:rPr>
              <a:t>https://pictar.io/#/landing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1291733" y="5647766"/>
            <a:ext cx="518433" cy="449011"/>
            <a:chOff x="0" y="0"/>
            <a:chExt cx="6202680" cy="53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92945" y="5380015"/>
            <a:ext cx="9313570" cy="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60"/>
              </a:lnSpc>
              <a:spcBef>
                <a:spcPct val="0"/>
              </a:spcBef>
            </a:pPr>
            <a:r>
              <a:rPr lang="en-US" sz="5114">
                <a:solidFill>
                  <a:srgbClr val="FFFFFF"/>
                </a:solidFill>
                <a:latin typeface="Fira Sans"/>
              </a:rPr>
              <a:t>https://flutter.dev/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291733" y="6756426"/>
            <a:ext cx="518433" cy="449011"/>
            <a:chOff x="0" y="0"/>
            <a:chExt cx="6202680" cy="5372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292945" y="6488675"/>
            <a:ext cx="9313570" cy="8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60"/>
              </a:lnSpc>
              <a:spcBef>
                <a:spcPct val="0"/>
              </a:spcBef>
            </a:pPr>
            <a:r>
              <a:rPr lang="en-US" sz="5114">
                <a:solidFill>
                  <a:srgbClr val="FFFFFF"/>
                </a:solidFill>
                <a:latin typeface="Fira Sans"/>
              </a:rPr>
              <a:t>https://nodejs.org/en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00805" cy="571427"/>
          </a:xfrm>
          <a:custGeom>
            <a:avLst/>
            <a:gdLst/>
            <a:ahLst/>
            <a:cxnLst/>
            <a:rect r="r" b="b" t="t" l="l"/>
            <a:pathLst>
              <a:path h="571427" w="1000805">
                <a:moveTo>
                  <a:pt x="0" y="0"/>
                </a:moveTo>
                <a:lnTo>
                  <a:pt x="1000805" y="0"/>
                </a:lnTo>
                <a:lnTo>
                  <a:pt x="1000805" y="571427"/>
                </a:lnTo>
                <a:lnTo>
                  <a:pt x="0" y="571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40870" y="855488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22263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29103" y="4002691"/>
            <a:ext cx="12568125" cy="198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72"/>
              </a:lnSpc>
            </a:pPr>
            <a:r>
              <a:rPr lang="en-US" sz="13883">
                <a:solidFill>
                  <a:srgbClr val="FFFFFF"/>
                </a:solidFill>
                <a:latin typeface="Fira Sans Semi-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6246" y="3004662"/>
            <a:ext cx="961739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799" spc="23">
                <a:solidFill>
                  <a:srgbClr val="000000"/>
                </a:solidFill>
                <a:latin typeface="Helvetica World"/>
              </a:rPr>
              <a:t>Pictionary is a multiplayergame.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822526" y="3099912"/>
            <a:ext cx="765933" cy="663369"/>
            <a:chOff x="0" y="0"/>
            <a:chExt cx="6202680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0652" y="9877425"/>
            <a:ext cx="16926697" cy="1542251"/>
            <a:chOff x="0" y="0"/>
            <a:chExt cx="58960502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16246" y="4287622"/>
            <a:ext cx="13732307" cy="166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20"/>
              </a:lnSpc>
            </a:pPr>
            <a:r>
              <a:rPr lang="en-US" sz="4800" spc="24">
                <a:solidFill>
                  <a:srgbClr val="000000"/>
                </a:solidFill>
                <a:latin typeface="Helvetica World"/>
              </a:rPr>
              <a:t>A drawer is responsible to make amazing sketch to represent an assigned word.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822526" y="4506231"/>
            <a:ext cx="765933" cy="663369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016246" y="6297092"/>
            <a:ext cx="13732307" cy="166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20"/>
              </a:lnSpc>
            </a:pPr>
            <a:r>
              <a:rPr lang="en-US" sz="4800" spc="24">
                <a:solidFill>
                  <a:srgbClr val="000000"/>
                </a:solidFill>
                <a:latin typeface="Helvetica World"/>
              </a:rPr>
              <a:t>Rest all players are supposed to guess the word the drawer is sketching.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822526" y="6392342"/>
            <a:ext cx="765933" cy="663369"/>
            <a:chOff x="0" y="0"/>
            <a:chExt cx="6202680" cy="5372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683656" y="508777"/>
            <a:ext cx="9273883" cy="1701967"/>
            <a:chOff x="0" y="0"/>
            <a:chExt cx="12365178" cy="2269289"/>
          </a:xfrm>
        </p:grpSpPr>
        <p:grpSp>
          <p:nvGrpSpPr>
            <p:cNvPr name="Group 15" id="15"/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2967537" y="298561"/>
              <a:ext cx="7778037" cy="1538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99"/>
                </a:lnSpc>
                <a:spcBef>
                  <a:spcPct val="0"/>
                </a:spcBef>
              </a:pPr>
              <a:r>
                <a:rPr lang="en-US" sz="6999" spc="-139">
                  <a:solidFill>
                    <a:srgbClr val="FFFFFF"/>
                  </a:solidFill>
                  <a:latin typeface="Fira Sans Medium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1996" y="3286700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683656" y="508777"/>
            <a:ext cx="9273883" cy="1701967"/>
            <a:chOff x="0" y="0"/>
            <a:chExt cx="12365178" cy="2269289"/>
          </a:xfrm>
        </p:grpSpPr>
        <p:grpSp>
          <p:nvGrpSpPr>
            <p:cNvPr name="Group 5" id="5"/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2967537" y="298561"/>
              <a:ext cx="7778037" cy="1538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99"/>
                </a:lnSpc>
                <a:spcBef>
                  <a:spcPct val="0"/>
                </a:spcBef>
              </a:pPr>
              <a:r>
                <a:rPr lang="en-US" sz="6999" spc="-139">
                  <a:solidFill>
                    <a:srgbClr val="FFFFFF"/>
                  </a:solidFill>
                  <a:latin typeface="Fira Sans Medium"/>
                </a:rPr>
                <a:t>Introduction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06440" y="2933329"/>
            <a:ext cx="15200909" cy="878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12"/>
              </a:lnSpc>
            </a:pPr>
            <a:r>
              <a:rPr lang="en-US" sz="5151" spc="25">
                <a:solidFill>
                  <a:srgbClr val="000000"/>
                </a:solidFill>
                <a:latin typeface="Helvetica World"/>
              </a:rPr>
              <a:t>User can create rooms for their other friends to join.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1159030" y="3148153"/>
            <a:ext cx="765933" cy="663369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38745" y="4346568"/>
            <a:ext cx="14820555" cy="179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12"/>
              </a:lnSpc>
            </a:pPr>
            <a:r>
              <a:rPr lang="en-US" sz="5151" spc="25">
                <a:solidFill>
                  <a:srgbClr val="000000"/>
                </a:solidFill>
                <a:latin typeface="Helvetica World"/>
              </a:rPr>
              <a:t>Objective is to collect most points to be declared the winner.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1159030" y="4480131"/>
            <a:ext cx="765933" cy="663369"/>
            <a:chOff x="0" y="0"/>
            <a:chExt cx="6202680" cy="53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06440" y="6295700"/>
            <a:ext cx="14820555" cy="270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12"/>
              </a:lnSpc>
            </a:pPr>
            <a:r>
              <a:rPr lang="en-US" sz="5151" spc="25">
                <a:solidFill>
                  <a:srgbClr val="000000"/>
                </a:solidFill>
                <a:latin typeface="Helvetica World"/>
              </a:rPr>
              <a:t>To score more points user must guess the words before other participants &amp; make sketches that most people can guess.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159030" y="6390950"/>
            <a:ext cx="765933" cy="663369"/>
            <a:chOff x="0" y="0"/>
            <a:chExt cx="6202680" cy="5372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3167" y="389286"/>
            <a:ext cx="9836152" cy="1236138"/>
            <a:chOff x="0" y="0"/>
            <a:chExt cx="13114869" cy="1648185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0" y="0"/>
              <a:ext cx="13114869" cy="1648185"/>
              <a:chOff x="0" y="0"/>
              <a:chExt cx="42746660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7466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42746659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003733" y="205847"/>
              <a:ext cx="9395140" cy="1131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17"/>
                </a:lnSpc>
                <a:spcBef>
                  <a:spcPct val="0"/>
                </a:spcBef>
              </a:pPr>
              <a:r>
                <a:rPr lang="en-US" sz="5084" spc="-101">
                  <a:solidFill>
                    <a:srgbClr val="FFFFFF"/>
                  </a:solidFill>
                  <a:latin typeface="Fira Sans Medium"/>
                </a:rPr>
                <a:t>Literature Review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59536" y="1835272"/>
            <a:ext cx="476726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9"/>
              </a:lnSpc>
            </a:pPr>
            <a:r>
              <a:rPr lang="en-US" sz="4699" spc="140">
                <a:solidFill>
                  <a:srgbClr val="A066CB"/>
                </a:solidFill>
                <a:latin typeface="Fira Sans Bold"/>
              </a:rPr>
              <a:t>Pictar.io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1378975" y="4488618"/>
            <a:ext cx="866476" cy="750450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0776851" y="4448489"/>
            <a:ext cx="853629" cy="739322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51784" y="2943404"/>
            <a:ext cx="4990348" cy="1075616"/>
            <a:chOff x="0" y="0"/>
            <a:chExt cx="6653798" cy="143415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653798" cy="1434155"/>
              <a:chOff x="0" y="0"/>
              <a:chExt cx="18996906" cy="477367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5240" y="248920"/>
                <a:ext cx="18968967" cy="4503164"/>
              </a:xfrm>
              <a:custGeom>
                <a:avLst/>
                <a:gdLst/>
                <a:ahLst/>
                <a:cxnLst/>
                <a:rect r="r" b="b" t="t" l="l"/>
                <a:pathLst>
                  <a:path h="4503164" w="18968967">
                    <a:moveTo>
                      <a:pt x="18966426" y="645160"/>
                    </a:moveTo>
                    <a:cubicBezTo>
                      <a:pt x="18968967" y="488950"/>
                      <a:pt x="18947376" y="30480"/>
                      <a:pt x="18947376" y="30480"/>
                    </a:cubicBezTo>
                    <a:cubicBezTo>
                      <a:pt x="18947376" y="30480"/>
                      <a:pt x="18562566" y="40640"/>
                      <a:pt x="13487911" y="40640"/>
                    </a:cubicBezTo>
                    <a:cubicBezTo>
                      <a:pt x="11982923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3654804"/>
                      <a:pt x="21590" y="3846574"/>
                    </a:cubicBezTo>
                    <a:cubicBezTo>
                      <a:pt x="6350" y="4091684"/>
                      <a:pt x="0" y="4465064"/>
                      <a:pt x="0" y="4465064"/>
                    </a:cubicBezTo>
                    <a:cubicBezTo>
                      <a:pt x="204470" y="4495544"/>
                      <a:pt x="450850" y="4503164"/>
                      <a:pt x="657860" y="4500624"/>
                    </a:cubicBezTo>
                    <a:cubicBezTo>
                      <a:pt x="891540" y="4500624"/>
                      <a:pt x="10237131" y="4500624"/>
                      <a:pt x="10237131" y="4500624"/>
                    </a:cubicBezTo>
                    <a:lnTo>
                      <a:pt x="18927056" y="4486654"/>
                    </a:lnTo>
                    <a:cubicBezTo>
                      <a:pt x="18927056" y="4486654"/>
                      <a:pt x="18966426" y="3784344"/>
                      <a:pt x="18966426" y="3658614"/>
                    </a:cubicBezTo>
                    <a:cubicBezTo>
                      <a:pt x="18966426" y="3484624"/>
                      <a:pt x="18963887" y="803910"/>
                      <a:pt x="18966426" y="645160"/>
                    </a:cubicBezTo>
                  </a:path>
                </a:pathLst>
              </a:custGeom>
              <a:solidFill>
                <a:srgbClr val="86C7ED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715742" y="376652"/>
              <a:ext cx="5222313" cy="730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99"/>
                </a:lnSpc>
                <a:spcBef>
                  <a:spcPct val="0"/>
                </a:spcBef>
              </a:pPr>
              <a:r>
                <a:rPr lang="en-US" sz="3285" spc="16">
                  <a:solidFill>
                    <a:srgbClr val="000000"/>
                  </a:solidFill>
                  <a:latin typeface="Fira Sans"/>
                </a:rPr>
                <a:t>Advantages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81807" y="2943404"/>
            <a:ext cx="4416818" cy="1092475"/>
            <a:chOff x="0" y="0"/>
            <a:chExt cx="5889090" cy="145663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5889090" cy="1456633"/>
              <a:chOff x="0" y="0"/>
              <a:chExt cx="15722175" cy="453375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15240" y="248920"/>
                <a:ext cx="15694235" cy="4263246"/>
              </a:xfrm>
              <a:custGeom>
                <a:avLst/>
                <a:gdLst/>
                <a:ahLst/>
                <a:cxnLst/>
                <a:rect r="r" b="b" t="t" l="l"/>
                <a:pathLst>
                  <a:path h="4263246" w="15694235">
                    <a:moveTo>
                      <a:pt x="15691696" y="645160"/>
                    </a:moveTo>
                    <a:cubicBezTo>
                      <a:pt x="15694235" y="488950"/>
                      <a:pt x="15672646" y="30480"/>
                      <a:pt x="15672646" y="30480"/>
                    </a:cubicBezTo>
                    <a:cubicBezTo>
                      <a:pt x="15672646" y="30480"/>
                      <a:pt x="15287835" y="40640"/>
                      <a:pt x="11209137" y="40640"/>
                    </a:cubicBezTo>
                    <a:cubicBezTo>
                      <a:pt x="10014908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3414886"/>
                      <a:pt x="21590" y="3606656"/>
                    </a:cubicBezTo>
                    <a:cubicBezTo>
                      <a:pt x="6350" y="3851766"/>
                      <a:pt x="0" y="4225146"/>
                      <a:pt x="0" y="4225146"/>
                    </a:cubicBezTo>
                    <a:cubicBezTo>
                      <a:pt x="204470" y="4255626"/>
                      <a:pt x="450850" y="4263246"/>
                      <a:pt x="657860" y="4260706"/>
                    </a:cubicBezTo>
                    <a:cubicBezTo>
                      <a:pt x="891540" y="4260706"/>
                      <a:pt x="8629599" y="4260706"/>
                      <a:pt x="8629599" y="4260706"/>
                    </a:cubicBezTo>
                    <a:lnTo>
                      <a:pt x="15652325" y="4246736"/>
                    </a:lnTo>
                    <a:cubicBezTo>
                      <a:pt x="15652325" y="4246736"/>
                      <a:pt x="15691696" y="3544426"/>
                      <a:pt x="15691696" y="3418696"/>
                    </a:cubicBezTo>
                    <a:cubicBezTo>
                      <a:pt x="15691696" y="3244706"/>
                      <a:pt x="15689155" y="803910"/>
                      <a:pt x="15691696" y="645160"/>
                    </a:cubicBezTo>
                  </a:path>
                </a:pathLst>
              </a:custGeom>
              <a:solidFill>
                <a:srgbClr val="86C7ED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33484" y="416954"/>
              <a:ext cx="4622123" cy="68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91"/>
                </a:lnSpc>
                <a:spcBef>
                  <a:spcPct val="0"/>
                </a:spcBef>
              </a:pPr>
              <a:r>
                <a:rPr lang="en-US" sz="3136" spc="15">
                  <a:solidFill>
                    <a:srgbClr val="000000"/>
                  </a:solidFill>
                  <a:latin typeface="Fira Sans"/>
                </a:rPr>
                <a:t>Limitations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053777" y="7334531"/>
            <a:ext cx="2494400" cy="2494400"/>
          </a:xfrm>
          <a:custGeom>
            <a:avLst/>
            <a:gdLst/>
            <a:ahLst/>
            <a:cxnLst/>
            <a:rect r="r" b="b" t="t" l="l"/>
            <a:pathLst>
              <a:path h="2494400" w="2494400">
                <a:moveTo>
                  <a:pt x="0" y="0"/>
                </a:moveTo>
                <a:lnTo>
                  <a:pt x="2494400" y="0"/>
                </a:lnTo>
                <a:lnTo>
                  <a:pt x="2494400" y="2494400"/>
                </a:lnTo>
                <a:lnTo>
                  <a:pt x="0" y="249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603030" y="4447645"/>
            <a:ext cx="5714410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Offers advanced controls and features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59536" y="4586074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03030" y="5877242"/>
            <a:ext cx="5592552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Multi-function wheel allows quick adjustments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03030" y="7427792"/>
            <a:ext cx="5067851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Offers creative modes like shutter priority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10189" y="4477333"/>
            <a:ext cx="399801" cy="50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  <a:spcBef>
                <a:spcPct val="0"/>
              </a:spcBef>
            </a:pPr>
            <a:r>
              <a:rPr lang="en-US" sz="2930" spc="-58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67190" y="4479093"/>
            <a:ext cx="4680987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The app's UI is not user-friendly</a:t>
            </a:r>
          </a:p>
        </p:txBody>
      </p:sp>
      <p:grpSp>
        <p:nvGrpSpPr>
          <p:cNvPr name="Group 28" id="28"/>
          <p:cNvGrpSpPr/>
          <p:nvPr/>
        </p:nvGrpSpPr>
        <p:grpSpPr>
          <a:xfrm rot="-10800000">
            <a:off x="10776851" y="5886767"/>
            <a:ext cx="866476" cy="750450"/>
            <a:chOff x="0" y="0"/>
            <a:chExt cx="6202680" cy="53721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10189" y="5976044"/>
            <a:ext cx="399801" cy="50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  <a:spcBef>
                <a:spcPct val="0"/>
              </a:spcBef>
            </a:pPr>
            <a:r>
              <a:rPr lang="en-US" sz="2930" spc="-58">
                <a:solidFill>
                  <a:srgbClr val="FFFFFF"/>
                </a:solidFill>
                <a:latin typeface="Fira Sans Medium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867190" y="5877242"/>
            <a:ext cx="4046923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Doesn't support private game</a:t>
            </a:r>
            <a:r>
              <a:rPr lang="en-US" sz="3299" spc="98">
                <a:solidFill>
                  <a:srgbClr val="000000"/>
                </a:solidFill>
                <a:latin typeface="Fira Sans Semi-Bold"/>
              </a:rPr>
              <a:t> </a:t>
            </a:r>
            <a:r>
              <a:rPr lang="en-US" sz="3299" spc="98">
                <a:solidFill>
                  <a:srgbClr val="000000"/>
                </a:solidFill>
                <a:latin typeface="Fira Sans"/>
              </a:rPr>
              <a:t>rooms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912037" y="2511547"/>
            <a:ext cx="399801" cy="39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314" spc="-46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grpSp>
        <p:nvGrpSpPr>
          <p:cNvPr name="Group 33" id="33"/>
          <p:cNvGrpSpPr/>
          <p:nvPr/>
        </p:nvGrpSpPr>
        <p:grpSpPr>
          <a:xfrm rot="-10800000">
            <a:off x="1378975" y="5886767"/>
            <a:ext cx="866476" cy="750450"/>
            <a:chOff x="0" y="0"/>
            <a:chExt cx="6202680" cy="53721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559536" y="5984223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02</a:t>
            </a:r>
          </a:p>
        </p:txBody>
      </p:sp>
      <p:grpSp>
        <p:nvGrpSpPr>
          <p:cNvPr name="Group 36" id="36"/>
          <p:cNvGrpSpPr/>
          <p:nvPr/>
        </p:nvGrpSpPr>
        <p:grpSpPr>
          <a:xfrm rot="-10800000">
            <a:off x="1378975" y="7437317"/>
            <a:ext cx="866476" cy="750450"/>
            <a:chOff x="0" y="0"/>
            <a:chExt cx="6202680" cy="53721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559536" y="7509458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3167" y="389286"/>
            <a:ext cx="9836152" cy="1236138"/>
            <a:chOff x="0" y="0"/>
            <a:chExt cx="13114869" cy="1648185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0" y="0"/>
              <a:ext cx="13114869" cy="1648185"/>
              <a:chOff x="0" y="0"/>
              <a:chExt cx="42746660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7466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42746659">
                    <a:moveTo>
                      <a:pt x="41195991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1195991" y="5372100"/>
                    </a:lnTo>
                    <a:lnTo>
                      <a:pt x="42746659" y="2686050"/>
                    </a:lnTo>
                    <a:lnTo>
                      <a:pt x="41195991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003733" y="205847"/>
              <a:ext cx="9395140" cy="1131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17"/>
                </a:lnSpc>
                <a:spcBef>
                  <a:spcPct val="0"/>
                </a:spcBef>
              </a:pPr>
              <a:r>
                <a:rPr lang="en-US" sz="5084" spc="-101">
                  <a:solidFill>
                    <a:srgbClr val="FFFFFF"/>
                  </a:solidFill>
                  <a:latin typeface="Fira Sans Medium"/>
                </a:rPr>
                <a:t>Literature Review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59536" y="1835272"/>
            <a:ext cx="476726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9"/>
              </a:lnSpc>
            </a:pPr>
            <a:r>
              <a:rPr lang="en-US" sz="4699" spc="140">
                <a:solidFill>
                  <a:srgbClr val="A066CB"/>
                </a:solidFill>
                <a:latin typeface="Fira Sans Semi-Bold"/>
              </a:rPr>
              <a:t>Drawasaurus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1378975" y="4488618"/>
            <a:ext cx="866476" cy="750450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0776851" y="4448489"/>
            <a:ext cx="853629" cy="739322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51784" y="2943404"/>
            <a:ext cx="4990348" cy="1075616"/>
            <a:chOff x="0" y="0"/>
            <a:chExt cx="6653798" cy="143415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653798" cy="1434155"/>
              <a:chOff x="0" y="0"/>
              <a:chExt cx="18996906" cy="477367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5240" y="248920"/>
                <a:ext cx="18968967" cy="4503164"/>
              </a:xfrm>
              <a:custGeom>
                <a:avLst/>
                <a:gdLst/>
                <a:ahLst/>
                <a:cxnLst/>
                <a:rect r="r" b="b" t="t" l="l"/>
                <a:pathLst>
                  <a:path h="4503164" w="18968967">
                    <a:moveTo>
                      <a:pt x="18966426" y="645160"/>
                    </a:moveTo>
                    <a:cubicBezTo>
                      <a:pt x="18968967" y="488950"/>
                      <a:pt x="18947376" y="30480"/>
                      <a:pt x="18947376" y="30480"/>
                    </a:cubicBezTo>
                    <a:cubicBezTo>
                      <a:pt x="18947376" y="30480"/>
                      <a:pt x="18562566" y="40640"/>
                      <a:pt x="13487911" y="40640"/>
                    </a:cubicBezTo>
                    <a:cubicBezTo>
                      <a:pt x="11982923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3654804"/>
                      <a:pt x="21590" y="3846574"/>
                    </a:cubicBezTo>
                    <a:cubicBezTo>
                      <a:pt x="6350" y="4091684"/>
                      <a:pt x="0" y="4465064"/>
                      <a:pt x="0" y="4465064"/>
                    </a:cubicBezTo>
                    <a:cubicBezTo>
                      <a:pt x="204470" y="4495544"/>
                      <a:pt x="450850" y="4503164"/>
                      <a:pt x="657860" y="4500624"/>
                    </a:cubicBezTo>
                    <a:cubicBezTo>
                      <a:pt x="891540" y="4500624"/>
                      <a:pt x="10237131" y="4500624"/>
                      <a:pt x="10237131" y="4500624"/>
                    </a:cubicBezTo>
                    <a:lnTo>
                      <a:pt x="18927056" y="4486654"/>
                    </a:lnTo>
                    <a:cubicBezTo>
                      <a:pt x="18927056" y="4486654"/>
                      <a:pt x="18966426" y="3784344"/>
                      <a:pt x="18966426" y="3658614"/>
                    </a:cubicBezTo>
                    <a:cubicBezTo>
                      <a:pt x="18966426" y="3484624"/>
                      <a:pt x="18963887" y="803910"/>
                      <a:pt x="18966426" y="645160"/>
                    </a:cubicBezTo>
                  </a:path>
                </a:pathLst>
              </a:custGeom>
              <a:solidFill>
                <a:srgbClr val="86C7ED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715742" y="376652"/>
              <a:ext cx="5222313" cy="730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99"/>
                </a:lnSpc>
                <a:spcBef>
                  <a:spcPct val="0"/>
                </a:spcBef>
              </a:pPr>
              <a:r>
                <a:rPr lang="en-US" sz="3285" spc="16">
                  <a:solidFill>
                    <a:srgbClr val="000000"/>
                  </a:solidFill>
                  <a:latin typeface="Fira Sans"/>
                </a:rPr>
                <a:t>Advantages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681807" y="2943404"/>
            <a:ext cx="4416818" cy="1092475"/>
            <a:chOff x="0" y="0"/>
            <a:chExt cx="5889090" cy="145663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5889090" cy="1456633"/>
              <a:chOff x="0" y="0"/>
              <a:chExt cx="15722175" cy="453375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15240" y="248920"/>
                <a:ext cx="15694235" cy="4263246"/>
              </a:xfrm>
              <a:custGeom>
                <a:avLst/>
                <a:gdLst/>
                <a:ahLst/>
                <a:cxnLst/>
                <a:rect r="r" b="b" t="t" l="l"/>
                <a:pathLst>
                  <a:path h="4263246" w="15694235">
                    <a:moveTo>
                      <a:pt x="15691696" y="645160"/>
                    </a:moveTo>
                    <a:cubicBezTo>
                      <a:pt x="15694235" y="488950"/>
                      <a:pt x="15672646" y="30480"/>
                      <a:pt x="15672646" y="30480"/>
                    </a:cubicBezTo>
                    <a:cubicBezTo>
                      <a:pt x="15672646" y="30480"/>
                      <a:pt x="15287835" y="40640"/>
                      <a:pt x="11209137" y="40640"/>
                    </a:cubicBezTo>
                    <a:cubicBezTo>
                      <a:pt x="10014908" y="40640"/>
                      <a:pt x="2401570" y="40640"/>
                      <a:pt x="2341880" y="40640"/>
                    </a:cubicBezTo>
                    <a:cubicBezTo>
                      <a:pt x="1906270" y="40640"/>
                      <a:pt x="1042670" y="38100"/>
                      <a:pt x="795020" y="33020"/>
                    </a:cubicBezTo>
                    <a:cubicBezTo>
                      <a:pt x="482600" y="20320"/>
                      <a:pt x="11430" y="0"/>
                      <a:pt x="10160" y="29210"/>
                    </a:cubicBezTo>
                    <a:cubicBezTo>
                      <a:pt x="8890" y="58420"/>
                      <a:pt x="21590" y="440690"/>
                      <a:pt x="21590" y="440690"/>
                    </a:cubicBezTo>
                    <a:cubicBezTo>
                      <a:pt x="21590" y="440690"/>
                      <a:pt x="21590" y="3414886"/>
                      <a:pt x="21590" y="3606656"/>
                    </a:cubicBezTo>
                    <a:cubicBezTo>
                      <a:pt x="6350" y="3851766"/>
                      <a:pt x="0" y="4225146"/>
                      <a:pt x="0" y="4225146"/>
                    </a:cubicBezTo>
                    <a:cubicBezTo>
                      <a:pt x="204470" y="4255626"/>
                      <a:pt x="450850" y="4263246"/>
                      <a:pt x="657860" y="4260706"/>
                    </a:cubicBezTo>
                    <a:cubicBezTo>
                      <a:pt x="891540" y="4260706"/>
                      <a:pt x="8629599" y="4260706"/>
                      <a:pt x="8629599" y="4260706"/>
                    </a:cubicBezTo>
                    <a:lnTo>
                      <a:pt x="15652325" y="4246736"/>
                    </a:lnTo>
                    <a:cubicBezTo>
                      <a:pt x="15652325" y="4246736"/>
                      <a:pt x="15691696" y="3544426"/>
                      <a:pt x="15691696" y="3418696"/>
                    </a:cubicBezTo>
                    <a:cubicBezTo>
                      <a:pt x="15691696" y="3244706"/>
                      <a:pt x="15689155" y="803910"/>
                      <a:pt x="15691696" y="645160"/>
                    </a:cubicBezTo>
                  </a:path>
                </a:pathLst>
              </a:custGeom>
              <a:solidFill>
                <a:srgbClr val="86C7ED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69900" y="10160"/>
                <a:ext cx="1583690" cy="554990"/>
              </a:xfrm>
              <a:custGeom>
                <a:avLst/>
                <a:gdLst/>
                <a:ahLst/>
                <a:cxnLst/>
                <a:rect r="r" b="b" t="t" l="l"/>
                <a:pathLst>
                  <a:path h="554990" w="1583690">
                    <a:moveTo>
                      <a:pt x="27940" y="0"/>
                    </a:moveTo>
                    <a:cubicBezTo>
                      <a:pt x="27940" y="0"/>
                      <a:pt x="990600" y="95250"/>
                      <a:pt x="1109980" y="97790"/>
                    </a:cubicBezTo>
                    <a:lnTo>
                      <a:pt x="1558290" y="106680"/>
                    </a:lnTo>
                    <a:lnTo>
                      <a:pt x="1557020" y="199390"/>
                    </a:lnTo>
                    <a:cubicBezTo>
                      <a:pt x="1557020" y="199390"/>
                      <a:pt x="1583690" y="342900"/>
                      <a:pt x="1582420" y="402590"/>
                    </a:cubicBezTo>
                    <a:lnTo>
                      <a:pt x="1579880" y="554990"/>
                    </a:lnTo>
                    <a:cubicBezTo>
                      <a:pt x="1579880" y="554990"/>
                      <a:pt x="975360" y="504190"/>
                      <a:pt x="825500" y="497840"/>
                    </a:cubicBezTo>
                    <a:cubicBezTo>
                      <a:pt x="511810" y="482600"/>
                      <a:pt x="11430" y="414020"/>
                      <a:pt x="11430" y="414020"/>
                    </a:cubicBezTo>
                    <a:lnTo>
                      <a:pt x="0" y="261620"/>
                    </a:lnTo>
                    <a:lnTo>
                      <a:pt x="48260" y="135890"/>
                    </a:lnTo>
                    <a:lnTo>
                      <a:pt x="27940" y="0"/>
                    </a:lnTo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633484" y="416954"/>
              <a:ext cx="4622123" cy="68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91"/>
                </a:lnSpc>
                <a:spcBef>
                  <a:spcPct val="0"/>
                </a:spcBef>
              </a:pPr>
              <a:r>
                <a:rPr lang="en-US" sz="3136" spc="15">
                  <a:solidFill>
                    <a:srgbClr val="000000"/>
                  </a:solidFill>
                  <a:latin typeface="Fira Sans"/>
                </a:rPr>
                <a:t>Limitations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603030" y="4447645"/>
            <a:ext cx="5714410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Promotes social interaction and teamwork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59536" y="4586074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03030" y="5877242"/>
            <a:ext cx="5592552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Easy to interact and engage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03030" y="7427792"/>
            <a:ext cx="5067851" cy="149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Offers numerous words and phrases for players to draw and guess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10189" y="4477333"/>
            <a:ext cx="399801" cy="50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  <a:spcBef>
                <a:spcPct val="0"/>
              </a:spcBef>
            </a:pPr>
            <a:r>
              <a:rPr lang="en-US" sz="2930" spc="-58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92429" y="4560984"/>
            <a:ext cx="4680987" cy="50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Have minor UI bugs</a:t>
            </a:r>
          </a:p>
        </p:txBody>
      </p:sp>
      <p:grpSp>
        <p:nvGrpSpPr>
          <p:cNvPr name="Group 27" id="27"/>
          <p:cNvGrpSpPr/>
          <p:nvPr/>
        </p:nvGrpSpPr>
        <p:grpSpPr>
          <a:xfrm rot="-10800000">
            <a:off x="10776851" y="5886767"/>
            <a:ext cx="866476" cy="750450"/>
            <a:chOff x="0" y="0"/>
            <a:chExt cx="6202680" cy="53721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10189" y="5976044"/>
            <a:ext cx="399801" cy="506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  <a:spcBef>
                <a:spcPct val="0"/>
              </a:spcBef>
            </a:pPr>
            <a:r>
              <a:rPr lang="en-US" sz="2930" spc="-58">
                <a:solidFill>
                  <a:srgbClr val="FFFFFF"/>
                </a:solidFill>
                <a:latin typeface="Fira Sans Medium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005277" y="5877242"/>
            <a:ext cx="4340547" cy="100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9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Fira Sans"/>
              </a:rPr>
              <a:t>Requires stable internet connectivity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12037" y="2511547"/>
            <a:ext cx="399801" cy="39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314" spc="-46">
                <a:solidFill>
                  <a:srgbClr val="FFFFFF"/>
                </a:solidFill>
                <a:latin typeface="Fira Sans Medium"/>
              </a:rPr>
              <a:t>01</a:t>
            </a:r>
          </a:p>
        </p:txBody>
      </p:sp>
      <p:grpSp>
        <p:nvGrpSpPr>
          <p:cNvPr name="Group 32" id="32"/>
          <p:cNvGrpSpPr/>
          <p:nvPr/>
        </p:nvGrpSpPr>
        <p:grpSpPr>
          <a:xfrm rot="-10800000">
            <a:off x="1378975" y="5886767"/>
            <a:ext cx="866476" cy="750450"/>
            <a:chOff x="0" y="0"/>
            <a:chExt cx="6202680" cy="53721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559536" y="5984223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02</a:t>
            </a:r>
          </a:p>
        </p:txBody>
      </p:sp>
      <p:grpSp>
        <p:nvGrpSpPr>
          <p:cNvPr name="Group 35" id="35"/>
          <p:cNvGrpSpPr/>
          <p:nvPr/>
        </p:nvGrpSpPr>
        <p:grpSpPr>
          <a:xfrm rot="-10800000">
            <a:off x="1378975" y="7437317"/>
            <a:ext cx="866476" cy="750450"/>
            <a:chOff x="0" y="0"/>
            <a:chExt cx="6202680" cy="53721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559536" y="7509458"/>
            <a:ext cx="505356" cy="4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  <a:spcBef>
                <a:spcPct val="0"/>
              </a:spcBef>
            </a:pPr>
            <a:r>
              <a:rPr lang="en-US" sz="2925" spc="-58">
                <a:solidFill>
                  <a:srgbClr val="FFFFFF"/>
                </a:solidFill>
                <a:latin typeface="Fira Sans Medium"/>
              </a:rPr>
              <a:t>03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1409990" y="7457590"/>
            <a:ext cx="5210926" cy="2931146"/>
          </a:xfrm>
          <a:custGeom>
            <a:avLst/>
            <a:gdLst/>
            <a:ahLst/>
            <a:cxnLst/>
            <a:rect r="r" b="b" t="t" l="l"/>
            <a:pathLst>
              <a:path h="2931146" w="5210926">
                <a:moveTo>
                  <a:pt x="0" y="0"/>
                </a:moveTo>
                <a:lnTo>
                  <a:pt x="5210926" y="0"/>
                </a:lnTo>
                <a:lnTo>
                  <a:pt x="5210926" y="2931146"/>
                </a:lnTo>
                <a:lnTo>
                  <a:pt x="0" y="293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1996" y="3286700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297341" y="581886"/>
            <a:ext cx="11007806" cy="2020181"/>
            <a:chOff x="0" y="0"/>
            <a:chExt cx="29272148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72148" cy="5372100"/>
            </a:xfrm>
            <a:custGeom>
              <a:avLst/>
              <a:gdLst/>
              <a:ahLst/>
              <a:cxnLst/>
              <a:rect r="r" b="b" t="t" l="l"/>
              <a:pathLst>
                <a:path h="5372100" w="29272148">
                  <a:moveTo>
                    <a:pt x="2772147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7721477" y="5372100"/>
                  </a:lnTo>
                  <a:lnTo>
                    <a:pt x="29272148" y="2686050"/>
                  </a:lnTo>
                  <a:lnTo>
                    <a:pt x="27721477" y="0"/>
                  </a:lnTo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0057" y="876300"/>
            <a:ext cx="8443943" cy="127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10"/>
              </a:lnSpc>
              <a:spcBef>
                <a:spcPct val="0"/>
              </a:spcBef>
            </a:pPr>
            <a:r>
              <a:rPr lang="en-US" sz="7436" spc="-148">
                <a:solidFill>
                  <a:srgbClr val="FFFFFF"/>
                </a:solidFill>
                <a:latin typeface="Fira Sans Medium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13051" y="3188481"/>
            <a:ext cx="14820555" cy="453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12"/>
              </a:lnSpc>
            </a:pPr>
            <a:r>
              <a:rPr lang="en-US" sz="5151" spc="25">
                <a:solidFill>
                  <a:srgbClr val="000000"/>
                </a:solidFill>
                <a:latin typeface="Helvetica World"/>
              </a:rPr>
              <a:t>Develop an interactive multiplayer game where one player sketches an image and other players participate in real-time by guessing the drawn image.</a:t>
            </a:r>
          </a:p>
          <a:p>
            <a:pPr algn="just">
              <a:lnSpc>
                <a:spcPts val="721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5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776063" y="3420050"/>
            <a:ext cx="765933" cy="663369"/>
            <a:chOff x="0" y="0"/>
            <a:chExt cx="6202680" cy="5372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2314" y="2570299"/>
            <a:ext cx="8830833" cy="1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  <a:spcBef>
                <a:spcPct val="0"/>
              </a:spcBef>
            </a:pPr>
            <a:r>
              <a:rPr lang="en-US" sz="6300" spc="-126">
                <a:solidFill>
                  <a:srgbClr val="000000"/>
                </a:solidFill>
                <a:latin typeface="Fira Sans"/>
              </a:rPr>
              <a:t>Create or Join Room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297341" y="581886"/>
            <a:ext cx="9072235" cy="1664960"/>
            <a:chOff x="0" y="0"/>
            <a:chExt cx="29272148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72148" cy="5372100"/>
            </a:xfrm>
            <a:custGeom>
              <a:avLst/>
              <a:gdLst/>
              <a:ahLst/>
              <a:cxnLst/>
              <a:rect r="r" b="b" t="t" l="l"/>
              <a:pathLst>
                <a:path h="5372100" w="29272148">
                  <a:moveTo>
                    <a:pt x="2772147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7721477" y="5372100"/>
                  </a:lnTo>
                  <a:lnTo>
                    <a:pt x="29272148" y="2686050"/>
                  </a:lnTo>
                  <a:lnTo>
                    <a:pt x="27721477" y="0"/>
                  </a:lnTo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0057" y="698690"/>
            <a:ext cx="8443943" cy="127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10"/>
              </a:lnSpc>
              <a:spcBef>
                <a:spcPct val="0"/>
              </a:spcBef>
            </a:pPr>
            <a:r>
              <a:rPr lang="en-US" sz="7436" spc="-148">
                <a:solidFill>
                  <a:srgbClr val="FFFFFF"/>
                </a:solidFill>
                <a:latin typeface="Fira Sans Medium"/>
              </a:rPr>
              <a:t>Components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6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1332225" y="2849158"/>
            <a:ext cx="765933" cy="663369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12314" y="3981886"/>
            <a:ext cx="8830833" cy="1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  <a:spcBef>
                <a:spcPct val="0"/>
              </a:spcBef>
            </a:pPr>
            <a:r>
              <a:rPr lang="en-US" sz="6300" spc="-126">
                <a:solidFill>
                  <a:srgbClr val="000000"/>
                </a:solidFill>
                <a:latin typeface="Fira Sans"/>
              </a:rPr>
              <a:t>Live Canvas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332225" y="4260744"/>
            <a:ext cx="765933" cy="663369"/>
            <a:chOff x="0" y="0"/>
            <a:chExt cx="6202680" cy="5372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612314" y="5393472"/>
            <a:ext cx="8830833" cy="1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  <a:spcBef>
                <a:spcPct val="0"/>
              </a:spcBef>
            </a:pPr>
            <a:r>
              <a:rPr lang="en-US" sz="6300" spc="-126">
                <a:solidFill>
                  <a:srgbClr val="000000"/>
                </a:solidFill>
                <a:latin typeface="Fira Sans"/>
              </a:rPr>
              <a:t>Live Chat Box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1332225" y="5672331"/>
            <a:ext cx="765933" cy="663369"/>
            <a:chOff x="0" y="0"/>
            <a:chExt cx="6202680" cy="5372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612314" y="6805059"/>
            <a:ext cx="8830833" cy="1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  <a:spcBef>
                <a:spcPct val="0"/>
              </a:spcBef>
            </a:pPr>
            <a:r>
              <a:rPr lang="en-US" sz="6300" spc="-126">
                <a:solidFill>
                  <a:srgbClr val="000000"/>
                </a:solidFill>
                <a:latin typeface="Fira Sans"/>
              </a:rPr>
              <a:t>Timer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332225" y="7083917"/>
            <a:ext cx="765933" cy="663369"/>
            <a:chOff x="0" y="0"/>
            <a:chExt cx="6202680" cy="5372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612314" y="8170563"/>
            <a:ext cx="8830833" cy="1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20"/>
              </a:lnSpc>
              <a:spcBef>
                <a:spcPct val="0"/>
              </a:spcBef>
            </a:pPr>
            <a:r>
              <a:rPr lang="en-US" sz="6300" spc="-126">
                <a:solidFill>
                  <a:srgbClr val="000000"/>
                </a:solidFill>
                <a:latin typeface="Fira Sans"/>
              </a:rPr>
              <a:t>Leaderboard</a:t>
            </a:r>
          </a:p>
        </p:txBody>
      </p:sp>
      <p:grpSp>
        <p:nvGrpSpPr>
          <p:cNvPr name="Group 19" id="19"/>
          <p:cNvGrpSpPr/>
          <p:nvPr/>
        </p:nvGrpSpPr>
        <p:grpSpPr>
          <a:xfrm rot="-10800000">
            <a:off x="1332225" y="8449422"/>
            <a:ext cx="765933" cy="663369"/>
            <a:chOff x="0" y="0"/>
            <a:chExt cx="6202680" cy="5372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732892" y="177854"/>
            <a:ext cx="14006829" cy="9931291"/>
          </a:xfrm>
          <a:custGeom>
            <a:avLst/>
            <a:gdLst/>
            <a:ahLst/>
            <a:cxnLst/>
            <a:rect r="r" b="b" t="t" l="l"/>
            <a:pathLst>
              <a:path h="9931291" w="14006829">
                <a:moveTo>
                  <a:pt x="0" y="0"/>
                </a:moveTo>
                <a:lnTo>
                  <a:pt x="14006829" y="0"/>
                </a:lnTo>
                <a:lnTo>
                  <a:pt x="14006829" y="9931292"/>
                </a:lnTo>
                <a:lnTo>
                  <a:pt x="0" y="9931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81" r="-34058" b="-2027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38163" y="355709"/>
            <a:ext cx="6059180" cy="1111996"/>
            <a:chOff x="0" y="0"/>
            <a:chExt cx="8078907" cy="1482662"/>
          </a:xfrm>
        </p:grpSpPr>
        <p:grpSp>
          <p:nvGrpSpPr>
            <p:cNvPr name="Group 5" id="5"/>
            <p:cNvGrpSpPr/>
            <p:nvPr/>
          </p:nvGrpSpPr>
          <p:grpSpPr>
            <a:xfrm rot="-10800000">
              <a:off x="0" y="0"/>
              <a:ext cx="8078907" cy="1482662"/>
              <a:chOff x="0" y="0"/>
              <a:chExt cx="29272148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38868" y="186943"/>
              <a:ext cx="5081855" cy="1019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02"/>
                </a:lnSpc>
                <a:spcBef>
                  <a:spcPct val="0"/>
                </a:spcBef>
              </a:pPr>
              <a:r>
                <a:rPr lang="en-US" sz="4573" spc="-91">
                  <a:solidFill>
                    <a:srgbClr val="FFFFFF"/>
                  </a:solidFill>
                  <a:latin typeface="Fira Sans Medium"/>
                </a:rPr>
                <a:t>Architecture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115" y="879967"/>
            <a:ext cx="5833528" cy="11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Fira Sans Medium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83656" y="365450"/>
            <a:ext cx="8310842" cy="1525227"/>
            <a:chOff x="0" y="0"/>
            <a:chExt cx="11081123" cy="2033636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0"/>
              <a:ext cx="11081123" cy="2033636"/>
              <a:chOff x="0" y="0"/>
              <a:chExt cx="29272148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272148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29272148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659374" y="263235"/>
              <a:ext cx="6970331" cy="1390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82"/>
                </a:lnSpc>
                <a:spcBef>
                  <a:spcPct val="0"/>
                </a:spcBef>
              </a:pPr>
              <a:r>
                <a:rPr lang="en-US" sz="6273" spc="-125">
                  <a:solidFill>
                    <a:srgbClr val="FFFFFF"/>
                  </a:solidFill>
                  <a:latin typeface="Fira Sans Medium"/>
                </a:rPr>
                <a:t>TECHNOLOGY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44971" y="2449914"/>
            <a:ext cx="6820743" cy="2693586"/>
          </a:xfrm>
          <a:custGeom>
            <a:avLst/>
            <a:gdLst/>
            <a:ahLst/>
            <a:cxnLst/>
            <a:rect r="r" b="b" t="t" l="l"/>
            <a:pathLst>
              <a:path h="2693586" w="6820743">
                <a:moveTo>
                  <a:pt x="0" y="0"/>
                </a:moveTo>
                <a:lnTo>
                  <a:pt x="6820743" y="0"/>
                </a:lnTo>
                <a:lnTo>
                  <a:pt x="6820743" y="2693586"/>
                </a:lnTo>
                <a:lnTo>
                  <a:pt x="0" y="2693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636" r="0" b="-598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760708" cy="58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3723" y="5895549"/>
            <a:ext cx="14467951" cy="353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5028" spc="25">
                <a:solidFill>
                  <a:srgbClr val="000000"/>
                </a:solidFill>
                <a:latin typeface="Helvetica World"/>
              </a:rPr>
              <a:t>Flutter is an open source framework by Google for building beautiful, natively compiled, multi-platform applications from a single codebase.</a:t>
            </a:r>
          </a:p>
          <a:p>
            <a:pPr algn="just">
              <a:lnSpc>
                <a:spcPts val="70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