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88825"/>
  <p:notesSz cx="6858000" cy="9144000"/>
  <p:embeddedFontLst>
    <p:embeddedFont>
      <p:font typeface="Corbel"/>
      <p:regular r:id="rId30"/>
      <p:bold r:id="rId31"/>
      <p:italic r:id="rId32"/>
      <p:boldItalic r:id="rId33"/>
    </p:embeddedFont>
    <p:embeddedFont>
      <p:font typeface="Century Schoolbook"/>
      <p:regular r:id="rId34"/>
      <p:bold r:id="rId35"/>
      <p:italic r:id="rId36"/>
      <p:boldItalic r:id="rId37"/>
    </p:embeddedFont>
    <p:embeddedFont>
      <p:font typeface="Balthaza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i22FjEVc4NAWYvaZskDJCMHmfd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6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5.xml"/><Relationship Id="rId32" Type="http://schemas.openxmlformats.org/officeDocument/2006/relationships/font" Target="fonts/Corbel-italic.fntdata"/><Relationship Id="rId13" Type="http://schemas.openxmlformats.org/officeDocument/2006/relationships/slide" Target="slides/slide8.xml"/><Relationship Id="rId35" Type="http://schemas.openxmlformats.org/officeDocument/2006/relationships/font" Target="fonts/CenturySchoolbook-bold.fntdata"/><Relationship Id="rId12" Type="http://schemas.openxmlformats.org/officeDocument/2006/relationships/slide" Target="slides/slide7.xml"/><Relationship Id="rId34" Type="http://schemas.openxmlformats.org/officeDocument/2006/relationships/font" Target="fonts/CenturySchoolbook-regular.fntdata"/><Relationship Id="rId15" Type="http://schemas.openxmlformats.org/officeDocument/2006/relationships/slide" Target="slides/slide10.xml"/><Relationship Id="rId37" Type="http://schemas.openxmlformats.org/officeDocument/2006/relationships/font" Target="fonts/CenturySchoolbook-boldItalic.fntdata"/><Relationship Id="rId14" Type="http://schemas.openxmlformats.org/officeDocument/2006/relationships/slide" Target="slides/slide9.xml"/><Relationship Id="rId36" Type="http://schemas.openxmlformats.org/officeDocument/2006/relationships/font" Target="fonts/CenturySchoolbook-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Balthaza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 rot="5400000">
            <a:off x="7085013" y="2438400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 rot="5400000">
            <a:off x="2398712" y="-495299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8" name="Google Shape;28;p28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31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34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 txBox="1"/>
          <p:nvPr/>
        </p:nvSpPr>
        <p:spPr>
          <a:xfrm>
            <a:off x="7897091" y="6482127"/>
            <a:ext cx="4294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EDA7F"/>
                </a:solidFill>
                <a:latin typeface="Rockwell"/>
                <a:ea typeface="Rockwell"/>
                <a:cs typeface="Rockwell"/>
                <a:sym typeface="Rockwell"/>
              </a:rPr>
              <a:t>Prepared By: Mr. Vaibhav Ambhire</a:t>
            </a:r>
            <a:endParaRPr b="1" i="0" sz="1800" u="none" cap="none" strike="noStrike">
              <a:solidFill>
                <a:srgbClr val="8EDA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lthazar"/>
              <a:buNone/>
            </a:pPr>
            <a:r>
              <a:rPr lang="en-US" sz="5400">
                <a:latin typeface="Balthazar"/>
                <a:ea typeface="Balthazar"/>
                <a:cs typeface="Balthazar"/>
                <a:sym typeface="Balthazar"/>
              </a:rPr>
              <a:t>Theory of Computer Science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Balthazar"/>
                <a:ea typeface="Balthazar"/>
                <a:cs typeface="Balthazar"/>
                <a:sym typeface="Balthazar"/>
              </a:rPr>
              <a:t>TE COMPUTER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Balthazar"/>
                <a:ea typeface="Balthazar"/>
                <a:cs typeface="Balthazar"/>
                <a:sym typeface="Balthazar"/>
              </a:rPr>
              <a:t>LECTURE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Grammars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3.3 (Context Free Grammar)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Definition, Sentential forms, Leftmost and Rightmost derivations, Parse tree, Ambiguity. 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Simplification and Applications.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Normal Forms: Chomsky Normal Forms (CNF) and Greibach Normal Forms (GNF).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CFLs - Pumping lemma, Closure properties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6" name="Google Shape;146;p10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Push Down Automata</a:t>
            </a:r>
            <a:endParaRPr>
              <a:solidFill>
                <a:srgbClr val="88BDFE"/>
              </a:solidFill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Definition, Language of PDA 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PDA as generator, decider and acceptor of CFG.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Deterministic PDA , Non-Deterministic PDA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Application of PDA.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3" name="Google Shape;153;p11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Turing Machine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Definition </a:t>
            </a:r>
            <a:endParaRPr sz="2200"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Design of TM as generator, decider and acceptor. 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Variants of TM: Multitrack, Multitape 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Universal TM. 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Equivalence of Single and Multi Tape TMs. 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00"/>
              <a:buChar char="•"/>
            </a:pPr>
            <a:r>
              <a:rPr lang="en-US" sz="2200">
                <a:latin typeface="Century Schoolbook"/>
                <a:ea typeface="Century Schoolbook"/>
                <a:cs typeface="Century Schoolbook"/>
                <a:sym typeface="Century Schoolbook"/>
              </a:rPr>
              <a:t>Applications, Power and Limitations of TMs.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12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200"/>
              <a:buFont typeface="Balthazar"/>
              <a:buNone/>
            </a:pPr>
            <a:r>
              <a:rPr lang="en-US" sz="3200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Undecidability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Decidability and Undecidability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Recursive and Recursively Enumerable Languages.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Halting Problem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Rice‘s Theorem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Post Correspondence Problem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7" name="Google Shape;167;p13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Textbooks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John E. Hopcroft, Rajeev Motwani, Jeffery D. Ullman, ― Introduction to Automata Theory, Languages and Computation, Pearson Education.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Michael Sipser, ― Theory of Computation, Cengage learning.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Vivek Kulkarni, ― Theory of Computation, Oxford University Press, India.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References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J. C. Martin, ― Introduction to Languages and the Theory of Computation, Tata McGraw Hill. 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Kavi Mahesh, ― Theory of Computation: A Problem Solving Approach, Wiley-India.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522413" y="381000"/>
            <a:ext cx="9134560" cy="615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Assessment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040673" y="1037203"/>
            <a:ext cx="10286864" cy="5524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3520" lvl="0" marL="22352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 Assessment (20 Marks)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517525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Class Tests of 20 Marks Each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517525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score will be calculated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520" lvl="0" marL="223520" marR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Term work (25 Marks)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517525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 least 6 Assignments (One Assignment per module)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517525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 of 5 Assignments – 20 Marks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517525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Attendance – 5 Marks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520" lvl="0" marL="223520" marR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 Semester Examination (80 Marks)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Question No 1 is Compulsory – Entire Syllabus – 20 Marks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Question 2 to 6 attempt any THREE Questions – Each Question of 20 Marks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522413" y="381000"/>
            <a:ext cx="9134560" cy="615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Useful links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1059556" y="1433946"/>
            <a:ext cx="10286864" cy="1689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www.jflap.org 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https://nptel.ac.in/courses/106/104/106104028/ 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https://nptel.ac.in/courses/106/104/106104148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522413" y="381000"/>
            <a:ext cx="9129628" cy="1055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Introduction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The Theory of Computation includes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Automata Theory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Formal Languages and Grammar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Computability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Complexity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329071" y="2379932"/>
            <a:ext cx="2804863" cy="165930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BBE7FF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6FA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Can be done by Computers in Practice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5987081" y="2740863"/>
            <a:ext cx="845186" cy="173692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0" name="Google Shape;200;p18"/>
          <p:cNvCxnSpPr/>
          <p:nvPr/>
        </p:nvCxnSpPr>
        <p:spPr>
          <a:xfrm flipH="1" rot="10800000">
            <a:off x="4833949" y="4803182"/>
            <a:ext cx="2351759" cy="57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" name="Google Shape;201;p18"/>
          <p:cNvSpPr/>
          <p:nvPr/>
        </p:nvSpPr>
        <p:spPr>
          <a:xfrm>
            <a:off x="7395757" y="4496205"/>
            <a:ext cx="3360927" cy="615491"/>
          </a:xfrm>
          <a:prstGeom prst="roundRect">
            <a:avLst>
              <a:gd fmla="val 16667" name="adj"/>
            </a:avLst>
          </a:prstGeom>
          <a:solidFill>
            <a:srgbClr val="FCC4A6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6FA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can be done in practice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1522413" y="381000"/>
            <a:ext cx="9129628" cy="1055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Introduction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1522413" y="1904999"/>
            <a:ext cx="9134391" cy="336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The Theory of Computation includes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Automata Theory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Formal Languages and Grammar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Computability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Complexity</a:t>
            </a:r>
            <a:endParaRPr/>
          </a:p>
          <a:p>
            <a:pPr indent="-104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7329071" y="2379932"/>
            <a:ext cx="2804863" cy="165930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BBE7FF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6FA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Can be done by Computers in Practice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5987081" y="2740863"/>
            <a:ext cx="845186" cy="173692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flipH="1" rot="10800000">
            <a:off x="4833949" y="4803182"/>
            <a:ext cx="2351759" cy="57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19"/>
          <p:cNvSpPr/>
          <p:nvPr/>
        </p:nvSpPr>
        <p:spPr>
          <a:xfrm>
            <a:off x="7395757" y="4496205"/>
            <a:ext cx="3360927" cy="615491"/>
          </a:xfrm>
          <a:prstGeom prst="roundRect">
            <a:avLst>
              <a:gd fmla="val 16667" name="adj"/>
            </a:avLst>
          </a:prstGeom>
          <a:solidFill>
            <a:srgbClr val="FCC4A6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6FA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can be done in practice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1519748" y="5685662"/>
            <a:ext cx="91250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Above topics are theoretical foundation of Computer Science</a:t>
            </a:r>
            <a:endParaRPr b="0" i="0" sz="2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1522413" y="280876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Content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Syllabus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Assessment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Textbook and References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522413" y="381000"/>
            <a:ext cx="9129628" cy="1055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Why To Study Theory ???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Provides CONCEPTS and PRINCIPLES 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To understand general nature of discipline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Common Underlying Principles for wide variety of Application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Ideas have some immediate and important application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E.g. Digital Design, Programming Languages, Compilers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Provides many challenges, Puzzle like problems</a:t>
            </a:r>
            <a:endParaRPr/>
          </a:p>
          <a:p>
            <a:pPr indent="-711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04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6319954" y="332968"/>
            <a:ext cx="5220005" cy="925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What is Automaton</a:t>
            </a:r>
            <a:endParaRPr/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6003148" y="1608603"/>
            <a:ext cx="5699098" cy="356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Abstract model of Digital Computer 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It can make DECISION in transition from input to output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377706" y="2294323"/>
            <a:ext cx="1822952" cy="22401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5DDA0"/>
              </a:gs>
              <a:gs pos="50000">
                <a:srgbClr val="98D592"/>
              </a:gs>
              <a:gs pos="100000">
                <a:srgbClr val="86D37E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Automaton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2342232" y="904245"/>
            <a:ext cx="182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INPUT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3004792" y="1325371"/>
            <a:ext cx="482133" cy="9784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006761" y="4489572"/>
            <a:ext cx="482133" cy="9784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2330024" y="5472306"/>
            <a:ext cx="182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OUTPUT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308713" y="2710692"/>
            <a:ext cx="1137523" cy="1363287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C79EE6"/>
              </a:gs>
              <a:gs pos="50000">
                <a:srgbClr val="BE90E2"/>
              </a:gs>
              <a:gs pos="100000">
                <a:srgbClr val="B67BE2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Temporary Storage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1448826" y="3247689"/>
            <a:ext cx="932044" cy="46775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Formal Language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Abstraction of general characteristics of programming languages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Set of all sentences permitted by rules of formation known as Formal Language</a:t>
            </a:r>
            <a:endParaRPr/>
          </a:p>
          <a:p>
            <a:pPr indent="-457200" lvl="1" marL="69723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Set of Symbols – Alphabets</a:t>
            </a:r>
            <a:endParaRPr/>
          </a:p>
          <a:p>
            <a:pPr indent="-457200" lvl="1" marL="69723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Grouping of symbols with specified rules – Single Sentence</a:t>
            </a:r>
            <a:endParaRPr/>
          </a:p>
          <a:p>
            <a:pPr indent="-457200" lvl="1" marL="69723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Rules are known as Grammar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/>
        </p:nvSpPr>
        <p:spPr>
          <a:xfrm>
            <a:off x="2871963" y="3030235"/>
            <a:ext cx="53879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CC5A7"/>
                </a:solidFill>
                <a:latin typeface="Balthazar"/>
                <a:ea typeface="Balthazar"/>
                <a:cs typeface="Balthazar"/>
                <a:sym typeface="Balthazar"/>
              </a:rPr>
              <a:t>QUESTIONS...    ???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/>
        </p:nvSpPr>
        <p:spPr>
          <a:xfrm>
            <a:off x="2871963" y="3030235"/>
            <a:ext cx="538794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8FD980"/>
                </a:solidFill>
                <a:latin typeface="Balthazar"/>
                <a:ea typeface="Balthazar"/>
                <a:cs typeface="Balthazar"/>
                <a:sym typeface="Balthazar"/>
              </a:rPr>
              <a:t>Thank You....</a:t>
            </a:r>
            <a:endParaRPr sz="6600">
              <a:solidFill>
                <a:srgbClr val="8FD980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Theory of computer science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1536713" y="2219675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Course Code:                   CSC 501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Number of Credits:           4</a:t>
            </a:r>
            <a:endParaRPr/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Prerequisite:                     Discrete Structures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1522413" y="268051"/>
            <a:ext cx="9144001" cy="1084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Course objectives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522340" y="1917751"/>
            <a:ext cx="9579972" cy="441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Acquire conceptual understanding of fundamentals of grammars and languages.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Build concepts of theoretical design of deterministic and non-deterministic finite automata and push down automata.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Develop understanding of different types of Turing machines and applications.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Understand the concept of Undecidability.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1522413" y="268051"/>
            <a:ext cx="9144001" cy="1084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B9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9B9FE"/>
                </a:solidFill>
                <a:latin typeface="Balthazar"/>
                <a:ea typeface="Balthazar"/>
                <a:cs typeface="Balthazar"/>
                <a:sym typeface="Balthazar"/>
              </a:rPr>
              <a:t>Course Outcomes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1522340" y="1917751"/>
            <a:ext cx="9968060" cy="441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Understand concepts of Theoretical Computer Science, difference and equivalence of DFA and NFA , languages described by finite automata and regular expressions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Design Context free grammar, pushdown automata to recognize the language. </a:t>
            </a:r>
            <a:endParaRPr/>
          </a:p>
          <a:p>
            <a:pPr indent="-45720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Develop an understanding of computation through Turing Machine.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Acquire fundamental understanding of decidability and undecidability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3020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Basic concepts and </a:t>
            </a:r>
            <a:b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finite automata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1.1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Importance of TCS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Alphabets, Strings, Languages, Closure properties.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Finite Automata (FA) and Finite State machine (FSM).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Basic concepts and </a:t>
            </a:r>
            <a:b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</a:b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finite automata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1.2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Deterministic Finite Automata (DFA) and Nondeterministic Finite Automata (NFA): Definitions, transition diagrams and Language recognizers 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Equivalence between NFA with and without ε- transitions 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NFA to DFA Conversion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Minimization of DFA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FSM with output: Moore and Mealy machines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Applications and limitations of FA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Regular Expression and languages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2.1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Regular Expression (RE)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Equivalence of RE and FA, Arden‘s Theorem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RE Applications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2.2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Regular Language (RL)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Closure properties of RLs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Decision properties of RLs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Pumping lemma for RLs 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" name="Google Shape;132;p8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Balthazar"/>
              <a:buNone/>
            </a:pPr>
            <a:r>
              <a:rPr lang="en-US">
                <a:solidFill>
                  <a:srgbClr val="88BDFE"/>
                </a:solidFill>
                <a:latin typeface="Balthazar"/>
                <a:ea typeface="Balthazar"/>
                <a:cs typeface="Balthazar"/>
                <a:sym typeface="Balthazar"/>
              </a:rPr>
              <a:t>Grammars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4951414" y="685800"/>
            <a:ext cx="6400800" cy="579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3520" lvl="0" marL="2235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3.1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Grammar and Chomsky Hierarchy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3520" lvl="0" marL="22352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Module 3.2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Regular Grammar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Equivalence of Left and Right linear grammar, </a:t>
            </a:r>
            <a:endParaRPr/>
          </a:p>
          <a:p>
            <a:pPr indent="-231775" lvl="1" marL="4635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Equivalence of RG and FA.</a:t>
            </a:r>
            <a:endParaRPr/>
          </a:p>
        </p:txBody>
      </p:sp>
      <p:sp>
        <p:nvSpPr>
          <p:cNvPr id="139" name="Google Shape;139;p9"/>
          <p:cNvSpPr txBox="1"/>
          <p:nvPr>
            <p:ph idx="2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Balthazar"/>
                <a:ea typeface="Balthazar"/>
                <a:cs typeface="Balthazar"/>
                <a:sym typeface="Balthazar"/>
              </a:rPr>
              <a:t>Module 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2020-08-07T18:37:23Z</dcterms:created>
</cp:coreProperties>
</file>