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7" r:id="rId5"/>
    <p:sldId id="268" r:id="rId6"/>
    <p:sldId id="279" r:id="rId7"/>
    <p:sldId id="311" r:id="rId8"/>
    <p:sldId id="281" r:id="rId9"/>
    <p:sldId id="282" r:id="rId10"/>
    <p:sldId id="283" r:id="rId11"/>
    <p:sldId id="313" r:id="rId12"/>
    <p:sldId id="314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7D58A-6E5B-70CC-B8F5-48F652B345EC}" v="2268" dt="2020-09-24T20:31:32.834"/>
    <p1510:client id="{02797D5C-1794-9C27-338C-506D0E5055DD}" v="2309" dt="2020-09-23T11:37:24.608"/>
    <p1510:client id="{13D3B729-81B7-F3C4-BC17-53ADFB257E44}" v="8" dt="2021-04-24T04:11:39.921"/>
    <p1510:client id="{281EA353-8C9B-4405-3CC5-EF3B8FC93CB9}" v="4400" dt="2020-09-08T21:10:47.225"/>
    <p1510:client id="{29D68C8D-F6F9-D725-7C60-9CD4AC53B8E4}" v="655" dt="2020-09-24T21:21:39.409"/>
    <p1510:client id="{3E73673B-5219-E691-D514-B2B16657091A}" v="2388" dt="2020-09-16T10:32:54.886"/>
    <p1510:client id="{3FF97547-F411-EC6C-9366-81DA74D50ED4}" v="32" dt="2020-09-16T08:00:05.964"/>
    <p1510:client id="{5D903392-14B7-7E84-E776-669EFA906C77}" v="946" dt="2020-09-23T05:22:24.029"/>
    <p1510:client id="{5F09EADC-AF51-0A5D-1FB7-6CD86B8189EF}" v="420" dt="2020-09-24T05:46:32.612"/>
    <p1510:client id="{67C5B665-D3A5-29A2-A6E7-E27D758A54E2}" v="1106" dt="2020-09-18T04:47:07.811"/>
    <p1510:client id="{6A81FC2C-9297-E0E6-8DA4-6E4D5C8338F0}" v="306" dt="2020-09-23T19:38:42.429"/>
    <p1510:client id="{780576D9-A895-9A6A-7168-93EC1D723D1D}" v="2812" dt="2020-09-09T10:23:24.286"/>
    <p1510:client id="{88F9B1F9-98F8-CBEE-E2ED-D78A08C6E47B}" v="59" dt="2020-09-29T02:58:34.720"/>
    <p1510:client id="{A3DF932C-105D-A353-E356-5D4AA7CE0A4F}" v="729" dt="2020-09-10T05:44:33.745"/>
    <p1510:client id="{A6C10142-EED6-87E5-4D0F-738AA7216D39}" v="115" dt="2020-09-24T14:07:41.980"/>
    <p1510:client id="{AC296799-8F60-850B-8C0D-D7DA8CD89ECA}" v="3626" dt="2020-09-10T21:14:57.836"/>
    <p1510:client id="{F27C78E0-D3C7-D78B-D48D-2E52B0C33084}" v="43" dt="2020-09-24T14:29:24.950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897091" y="6482127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Prepared</a:t>
            </a:r>
            <a:r>
              <a:rPr lang="en-US" sz="1800" b="1" baseline="0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 By: Mr. Vaibhav Ambhire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109" y="1152650"/>
            <a:ext cx="9074753" cy="3083767"/>
          </a:xfrm>
        </p:spPr>
        <p:txBody>
          <a:bodyPr>
            <a:normAutofit/>
          </a:bodyPr>
          <a:lstStyle/>
          <a:p>
            <a:r>
              <a:rPr lang="en-US" sz="6000" dirty="0"/>
              <a:t>Non – Deterministic Finite Automata (NFA)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 dirty="0"/>
              <a:t>Examples on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330241" cy="5584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Ex. 2 Construct NFA for the language L2 = { a</a:t>
            </a:r>
            <a:r>
              <a:rPr lang="en-US" sz="2000" baseline="30000" dirty="0">
                <a:latin typeface="Georgia"/>
                <a:ea typeface="+mn-lt"/>
                <a:cs typeface="+mn-lt"/>
              </a:rPr>
              <a:t>n</a:t>
            </a:r>
            <a:r>
              <a:rPr lang="en-US" sz="2000" dirty="0">
                <a:latin typeface="Georgia"/>
                <a:ea typeface="+mn-lt"/>
                <a:cs typeface="+mn-lt"/>
              </a:rPr>
              <a:t>  U  b</a:t>
            </a:r>
            <a:r>
              <a:rPr lang="en-US" sz="2000" baseline="30000" dirty="0">
                <a:latin typeface="Georgia"/>
                <a:ea typeface="+mn-lt"/>
                <a:cs typeface="+mn-lt"/>
              </a:rPr>
              <a:t>n</a:t>
            </a:r>
            <a:r>
              <a:rPr lang="en-US" sz="2000" dirty="0">
                <a:latin typeface="Georgia"/>
                <a:ea typeface="+mn-lt"/>
                <a:cs typeface="+mn-lt"/>
              </a:rPr>
              <a:t> } where n ≥ 1 </a:t>
            </a:r>
            <a:r>
              <a:rPr lang="en-US" sz="2000">
                <a:latin typeface="Georgia"/>
                <a:ea typeface="+mn-lt"/>
                <a:cs typeface="+mn-lt"/>
              </a:rPr>
              <a:t>over Σ = { a, b }</a:t>
            </a:r>
            <a:endParaRPr lang="en-US" sz="200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Suppose input string is </a:t>
            </a:r>
            <a:r>
              <a:rPr lang="en-US" sz="2000">
                <a:latin typeface="Georgia"/>
                <a:ea typeface="+mn-lt"/>
                <a:cs typeface="+mn-lt"/>
              </a:rPr>
              <a:t>aaa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δ ( q0 ,  a a a )  |--  δ ( q0 , </a:t>
            </a:r>
            <a:r>
              <a:rPr lang="en-US" sz="2000">
                <a:latin typeface="TW Cen MT"/>
                <a:ea typeface="+mn-lt"/>
                <a:cs typeface="+mn-lt"/>
              </a:rPr>
              <a:t>ε </a:t>
            </a:r>
            <a:r>
              <a:rPr lang="en-US" sz="2000">
                <a:latin typeface="Georgia"/>
                <a:ea typeface="+mn-lt"/>
                <a:cs typeface="+mn-lt"/>
              </a:rPr>
              <a:t>a </a:t>
            </a:r>
            <a:r>
              <a:rPr lang="en-US" sz="200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 </a:t>
            </a:r>
            <a:r>
              <a:rPr lang="en-US" sz="200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</a:t>
            </a:r>
            <a:r>
              <a:rPr lang="en-US" sz="2000">
                <a:latin typeface="Georgia"/>
                <a:ea typeface="+mn-lt"/>
                <a:cs typeface="+mn-lt"/>
              </a:rPr>
              <a:t>|--  δ ( q1 , a a a )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|--  δ ( q1 ,  a </a:t>
            </a:r>
            <a:r>
              <a:rPr lang="en-US" sz="200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 )</a:t>
            </a:r>
            <a:endParaRPr lang="en-US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|--  δ ( q1 ,  a )                              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|--  δ ( q1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=   q1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q1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Hence given string aaa is accepted by given NFA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735682" y="2539040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81711"/>
              </p:ext>
            </p:extLst>
          </p:nvPr>
        </p:nvGraphicFramePr>
        <p:xfrm>
          <a:off x="7778150" y="3925018"/>
          <a:ext cx="4110208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74986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172711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834960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  <a:gridCol w="1027551">
                  <a:extLst>
                    <a:ext uri="{9D8B030D-6E8A-4147-A177-3AD203B41FA5}">
                      <a16:colId xmlns:a16="http://schemas.microsoft.com/office/drawing/2014/main" xmlns="" val="401922187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q1, q2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09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 dirty="0"/>
              <a:t>Examples on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2610" y="931307"/>
            <a:ext cx="11090693" cy="140035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Ex. 3 Construct NFA for the language L where third symbol from right end is always a over Σ = { a, b }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Regular Expression: (a + b)*. a . (</a:t>
            </a:r>
            <a:r>
              <a:rPr lang="en-US" sz="2000" dirty="0" err="1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a+b</a:t>
            </a: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) . (</a:t>
            </a:r>
            <a:r>
              <a:rPr lang="en-US" sz="2000" dirty="0" err="1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a+b</a:t>
            </a: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Transition Diagram: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11E9744-0FF7-44ED-B7C4-6D2F2EE7B049}"/>
              </a:ext>
            </a:extLst>
          </p:cNvPr>
          <p:cNvSpPr/>
          <p:nvPr/>
        </p:nvSpPr>
        <p:spPr>
          <a:xfrm>
            <a:off x="1124309" y="3244970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B0CB77D-FA2A-4118-A35C-30AF494A2C71}"/>
              </a:ext>
            </a:extLst>
          </p:cNvPr>
          <p:cNvSpPr/>
          <p:nvPr/>
        </p:nvSpPr>
        <p:spPr>
          <a:xfrm>
            <a:off x="2907101" y="3244969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4718648" y="3244970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q2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07E0776B-9218-439F-8512-3D2E2D3E7A8E}"/>
              </a:ext>
            </a:extLst>
          </p:cNvPr>
          <p:cNvSpPr/>
          <p:nvPr/>
        </p:nvSpPr>
        <p:spPr>
          <a:xfrm>
            <a:off x="6644317" y="3186562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4945BE3-ED84-4BE1-AD17-3A5B631ADD74}"/>
              </a:ext>
            </a:extLst>
          </p:cNvPr>
          <p:cNvCxnSpPr/>
          <p:nvPr/>
        </p:nvCxnSpPr>
        <p:spPr>
          <a:xfrm flipV="1">
            <a:off x="1841381" y="3611234"/>
            <a:ext cx="1058173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1BED541-18CD-4FD9-9E9A-2CFAC0FFBC35}"/>
              </a:ext>
            </a:extLst>
          </p:cNvPr>
          <p:cNvCxnSpPr>
            <a:cxnSpLocks/>
          </p:cNvCxnSpPr>
          <p:nvPr/>
        </p:nvCxnSpPr>
        <p:spPr>
          <a:xfrm flipV="1">
            <a:off x="3624174" y="3596856"/>
            <a:ext cx="1144436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03E4F8-3AF8-4FC3-9FEC-31BFA0285A82}"/>
              </a:ext>
            </a:extLst>
          </p:cNvPr>
          <p:cNvSpPr txBox="1"/>
          <p:nvPr/>
        </p:nvSpPr>
        <p:spPr>
          <a:xfrm>
            <a:off x="2208362" y="3071004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3919266" y="3071002"/>
            <a:ext cx="6872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a, 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AB8ADA5-64B9-4024-8A25-D37A3A74EC7B}"/>
              </a:ext>
            </a:extLst>
          </p:cNvPr>
          <p:cNvCxnSpPr>
            <a:cxnSpLocks/>
          </p:cNvCxnSpPr>
          <p:nvPr/>
        </p:nvCxnSpPr>
        <p:spPr>
          <a:xfrm flipV="1">
            <a:off x="274248" y="3611233"/>
            <a:ext cx="856891" cy="201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267419" y="4048664"/>
            <a:ext cx="4813539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NFA can be represented 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     Q  =  { q0, q1, q2, q3}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 dirty="0">
                <a:ea typeface="+mn-lt"/>
                <a:cs typeface="+mn-lt"/>
              </a:rPr>
              <a:t> Σ  =  { a, b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F   =  { q3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5241984" y="4436852"/>
            <a:ext cx="323203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Transition Function ( </a:t>
            </a:r>
            <a:r>
              <a:rPr lang="en-US" sz="2000" dirty="0">
                <a:ea typeface="+mn-lt"/>
                <a:cs typeface="+mn-lt"/>
              </a:rPr>
              <a:t>δ ):</a:t>
            </a:r>
            <a:endParaRPr lang="en-US" sz="2000" dirty="0"/>
          </a:p>
          <a:p>
            <a:r>
              <a:rPr lang="en-US" sz="2000" dirty="0"/>
              <a:t>      </a:t>
            </a:r>
            <a:r>
              <a:rPr lang="en-US" sz="2000" dirty="0">
                <a:ea typeface="+mn-lt"/>
                <a:cs typeface="+mn-lt"/>
              </a:rPr>
              <a:t>δ  ( q0 , a) = { q0, q1 }</a:t>
            </a:r>
          </a:p>
          <a:p>
            <a:r>
              <a:rPr lang="en-US" sz="2000" dirty="0">
                <a:ea typeface="+mn-lt"/>
                <a:cs typeface="+mn-lt"/>
              </a:rPr>
              <a:t>      δ  ( q0 , b ) = { q0 }</a:t>
            </a:r>
          </a:p>
          <a:p>
            <a:r>
              <a:rPr lang="en-US" sz="2000" dirty="0">
                <a:ea typeface="+mn-lt"/>
                <a:cs typeface="+mn-lt"/>
              </a:rPr>
              <a:t>      δ  ( q1 , a ) = { q2 }</a:t>
            </a:r>
          </a:p>
          <a:p>
            <a:r>
              <a:rPr lang="en-US" sz="2000" dirty="0">
                <a:ea typeface="+mn-lt"/>
                <a:cs typeface="+mn-lt"/>
              </a:rPr>
              <a:t>      δ  ( q1 , b ) =  { q2 }</a:t>
            </a:r>
          </a:p>
          <a:p>
            <a:r>
              <a:rPr lang="en-US" sz="2000" dirty="0">
                <a:ea typeface="+mn-lt"/>
                <a:cs typeface="+mn-lt"/>
              </a:rPr>
              <a:t>      δ  ( q2 , a ) =  { q3 }</a:t>
            </a:r>
          </a:p>
          <a:p>
            <a:r>
              <a:rPr lang="en-US" sz="2000" dirty="0">
                <a:ea typeface="+mn-lt"/>
                <a:cs typeface="+mn-lt"/>
              </a:rPr>
              <a:t>      δ  ( q2 , b ) = { q3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9864578-CB2E-47D7-A0EC-BE747A84E4A0}"/>
              </a:ext>
            </a:extLst>
          </p:cNvPr>
          <p:cNvSpPr txBox="1"/>
          <p:nvPr/>
        </p:nvSpPr>
        <p:spPr>
          <a:xfrm>
            <a:off x="9583947" y="3617343"/>
            <a:ext cx="2326256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xmlns="" id="{7FD59990-A49E-4C8F-998E-CFC5FDA6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60779"/>
              </p:ext>
            </p:extLst>
          </p:nvPr>
        </p:nvGraphicFramePr>
        <p:xfrm>
          <a:off x="8827698" y="4183811"/>
          <a:ext cx="3261743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4142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140354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7247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q3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q3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357731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2D9AF41-6825-4612-9185-4C026165C8E1}"/>
              </a:ext>
            </a:extLst>
          </p:cNvPr>
          <p:cNvCxnSpPr>
            <a:cxnSpLocks/>
          </p:cNvCxnSpPr>
          <p:nvPr/>
        </p:nvCxnSpPr>
        <p:spPr>
          <a:xfrm>
            <a:off x="5444346" y="3611231"/>
            <a:ext cx="1201946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62791F9-CEE3-4C00-B779-F1FF03A35987}"/>
              </a:ext>
            </a:extLst>
          </p:cNvPr>
          <p:cNvSpPr txBox="1"/>
          <p:nvPr/>
        </p:nvSpPr>
        <p:spPr>
          <a:xfrm>
            <a:off x="5773946" y="3142889"/>
            <a:ext cx="6872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a, b</a:t>
            </a: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xmlns="" id="{F14CAE1A-36F9-4E02-BAAF-487663BB5D9A}"/>
              </a:ext>
            </a:extLst>
          </p:cNvPr>
          <p:cNvSpPr/>
          <p:nvPr/>
        </p:nvSpPr>
        <p:spPr>
          <a:xfrm>
            <a:off x="1289735" y="2531277"/>
            <a:ext cx="603849" cy="7332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7884B9C-F75B-4BF5-9C00-7D325EAA256D}"/>
              </a:ext>
            </a:extLst>
          </p:cNvPr>
          <p:cNvSpPr txBox="1"/>
          <p:nvPr/>
        </p:nvSpPr>
        <p:spPr>
          <a:xfrm>
            <a:off x="1900687" y="2590800"/>
            <a:ext cx="8310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a, b</a:t>
            </a:r>
          </a:p>
        </p:txBody>
      </p:sp>
    </p:spTree>
    <p:extLst>
      <p:ext uri="{BB962C8B-B14F-4D97-AF65-F5344CB8AC3E}">
        <p14:creationId xmlns:p14="http://schemas.microsoft.com/office/powerpoint/2010/main" val="386827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1" grpId="0"/>
      <p:bldP spid="13" grpId="0"/>
      <p:bldP spid="15" grpId="0" build="p"/>
      <p:bldP spid="16" grpId="0" build="p"/>
      <p:bldP spid="17" grpId="0"/>
      <p:bldP spid="24" grpId="0"/>
      <p:bldP spid="2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 dirty="0"/>
              <a:t>Examples on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330241" cy="55841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latin typeface="Georgia"/>
                <a:ea typeface="+mn-lt"/>
                <a:cs typeface="+mn-lt"/>
              </a:rPr>
              <a:t>Ex. 3 Construct NFA for the language L where third symbol from right end is always a over Σ = { a, b }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Suppose input string is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abbaaba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a b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b</a:t>
            </a:r>
            <a:r>
              <a:rPr lang="en-US" sz="2000" dirty="0">
                <a:latin typeface="Georgia"/>
                <a:ea typeface="+mn-lt"/>
                <a:cs typeface="+mn-lt"/>
              </a:rPr>
              <a:t> 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 b a )  |--  δ ( q0 , b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b</a:t>
            </a:r>
            <a:r>
              <a:rPr lang="en-US" sz="2000" dirty="0">
                <a:latin typeface="Georgia"/>
                <a:ea typeface="+mn-lt"/>
                <a:cs typeface="+mn-lt"/>
              </a:rPr>
              <a:t> 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 b a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q0 ,  b 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 b a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q0 ,  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 b a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q0  ,  a b a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q1  ,  b a )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q2  ,  a  )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 |--  δ ( q3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=   q3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q3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abbaaba</a:t>
            </a:r>
            <a:r>
              <a:rPr lang="en-US" sz="2000" dirty="0">
                <a:latin typeface="Georgia"/>
                <a:ea typeface="+mn-lt"/>
                <a:cs typeface="+mn-lt"/>
              </a:rPr>
              <a:t> is accepted by given NFA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735682" y="2539040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41814"/>
              </p:ext>
            </p:extLst>
          </p:nvPr>
        </p:nvGraphicFramePr>
        <p:xfrm>
          <a:off x="8597660" y="3378679"/>
          <a:ext cx="3336097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7857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226208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112032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q3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q3 }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0416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7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 dirty="0"/>
              <a:t>Examples on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2610" y="931307"/>
            <a:ext cx="11090693" cy="140035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Ex. 4 Design NFA to accept strings with a's and b's such that the string ends with aa over Σ = { a, b }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Regular Expression: (a + b)*. aa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Transition Diagram: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11E9744-0FF7-44ED-B7C4-6D2F2EE7B049}"/>
              </a:ext>
            </a:extLst>
          </p:cNvPr>
          <p:cNvSpPr/>
          <p:nvPr/>
        </p:nvSpPr>
        <p:spPr>
          <a:xfrm>
            <a:off x="1124309" y="3244970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B0CB77D-FA2A-4118-A35C-30AF494A2C71}"/>
              </a:ext>
            </a:extLst>
          </p:cNvPr>
          <p:cNvSpPr/>
          <p:nvPr/>
        </p:nvSpPr>
        <p:spPr>
          <a:xfrm>
            <a:off x="2907101" y="3244969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07E0776B-9218-439F-8512-3D2E2D3E7A8E}"/>
              </a:ext>
            </a:extLst>
          </p:cNvPr>
          <p:cNvSpPr/>
          <p:nvPr/>
        </p:nvSpPr>
        <p:spPr>
          <a:xfrm>
            <a:off x="5235336" y="3186562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4945BE3-ED84-4BE1-AD17-3A5B631ADD74}"/>
              </a:ext>
            </a:extLst>
          </p:cNvPr>
          <p:cNvCxnSpPr/>
          <p:nvPr/>
        </p:nvCxnSpPr>
        <p:spPr>
          <a:xfrm flipV="1">
            <a:off x="1841381" y="3611234"/>
            <a:ext cx="1058173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03E4F8-3AF8-4FC3-9FEC-31BFA0285A82}"/>
              </a:ext>
            </a:extLst>
          </p:cNvPr>
          <p:cNvSpPr txBox="1"/>
          <p:nvPr/>
        </p:nvSpPr>
        <p:spPr>
          <a:xfrm>
            <a:off x="2208362" y="3071004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AB8ADA5-64B9-4024-8A25-D37A3A74EC7B}"/>
              </a:ext>
            </a:extLst>
          </p:cNvPr>
          <p:cNvCxnSpPr>
            <a:cxnSpLocks/>
          </p:cNvCxnSpPr>
          <p:nvPr/>
        </p:nvCxnSpPr>
        <p:spPr>
          <a:xfrm flipV="1">
            <a:off x="274248" y="3611233"/>
            <a:ext cx="856891" cy="201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8347494" y="1259456"/>
            <a:ext cx="3591464" cy="2534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Above NFA can be represented as</a:t>
            </a:r>
          </a:p>
          <a:p>
            <a:pPr>
              <a:lnSpc>
                <a:spcPct val="150000"/>
              </a:lnSpc>
            </a:pPr>
            <a:r>
              <a:rPr lang="en-US" dirty="0"/>
              <a:t>M = ( Q , Σ ,  δ , q</a:t>
            </a:r>
            <a:r>
              <a:rPr lang="en-US" baseline="-25000" dirty="0"/>
              <a:t>0 </a:t>
            </a:r>
            <a:r>
              <a:rPr lang="en-US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dirty="0"/>
              <a:t>Where     Q  =  { q0, q1, q2}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</a:t>
            </a:r>
            <a:r>
              <a:rPr lang="en-US" dirty="0">
                <a:ea typeface="+mn-lt"/>
                <a:cs typeface="+mn-lt"/>
              </a:rPr>
              <a:t> Σ  =  { a, b }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F   =  { q2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5241984" y="4436852"/>
            <a:ext cx="323203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Transition Function ( </a:t>
            </a:r>
            <a:r>
              <a:rPr lang="en-US" sz="2000" dirty="0">
                <a:ea typeface="+mn-lt"/>
                <a:cs typeface="+mn-lt"/>
              </a:rPr>
              <a:t>δ ):</a:t>
            </a:r>
            <a:endParaRPr lang="en-US" sz="2000" dirty="0"/>
          </a:p>
          <a:p>
            <a:r>
              <a:rPr lang="en-US" sz="2000" dirty="0"/>
              <a:t>      </a:t>
            </a:r>
            <a:r>
              <a:rPr lang="en-US" sz="2000" dirty="0">
                <a:ea typeface="+mn-lt"/>
                <a:cs typeface="+mn-lt"/>
              </a:rPr>
              <a:t>δ  ( q0 , a) = { q0, q1 }</a:t>
            </a:r>
          </a:p>
          <a:p>
            <a:r>
              <a:rPr lang="en-US" sz="2000" dirty="0">
                <a:ea typeface="+mn-lt"/>
                <a:cs typeface="+mn-lt"/>
              </a:rPr>
              <a:t>      δ  ( q0 , b ) = { q0 }</a:t>
            </a:r>
          </a:p>
          <a:p>
            <a:r>
              <a:rPr lang="en-US" sz="2000" dirty="0">
                <a:ea typeface="+mn-lt"/>
                <a:cs typeface="+mn-lt"/>
              </a:rPr>
              <a:t>      δ  ( q1 , a ) = { q2 }</a:t>
            </a:r>
          </a:p>
          <a:p>
            <a:r>
              <a:rPr lang="en-US" sz="2000" dirty="0">
                <a:ea typeface="+mn-lt"/>
                <a:cs typeface="+mn-lt"/>
              </a:rPr>
              <a:t>      δ  ( q2 , a ) =  { q2 }</a:t>
            </a:r>
          </a:p>
          <a:p>
            <a:r>
              <a:rPr lang="en-US" sz="2000" dirty="0">
                <a:ea typeface="+mn-lt"/>
                <a:cs typeface="+mn-lt"/>
              </a:rPr>
              <a:t>      δ  ( q2 , b ) = { q0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9864578-CB2E-47D7-A0EC-BE747A84E4A0}"/>
              </a:ext>
            </a:extLst>
          </p:cNvPr>
          <p:cNvSpPr txBox="1"/>
          <p:nvPr/>
        </p:nvSpPr>
        <p:spPr>
          <a:xfrm>
            <a:off x="8778815" y="3948022"/>
            <a:ext cx="2326256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xmlns="" id="{7FD59990-A49E-4C8F-998E-CFC5FDA6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00793"/>
              </p:ext>
            </p:extLst>
          </p:nvPr>
        </p:nvGraphicFramePr>
        <p:xfrm>
          <a:off x="8798943" y="4572000"/>
          <a:ext cx="3261743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4142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140354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7247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2D9AF41-6825-4612-9185-4C026165C8E1}"/>
              </a:ext>
            </a:extLst>
          </p:cNvPr>
          <p:cNvCxnSpPr>
            <a:cxnSpLocks/>
          </p:cNvCxnSpPr>
          <p:nvPr/>
        </p:nvCxnSpPr>
        <p:spPr>
          <a:xfrm>
            <a:off x="3632799" y="3611231"/>
            <a:ext cx="1618889" cy="86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62791F9-CEE3-4C00-B779-F1FF03A35987}"/>
              </a:ext>
            </a:extLst>
          </p:cNvPr>
          <p:cNvSpPr txBox="1"/>
          <p:nvPr/>
        </p:nvSpPr>
        <p:spPr>
          <a:xfrm>
            <a:off x="4163682" y="3071001"/>
            <a:ext cx="3996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xmlns="" id="{F14CAE1A-36F9-4E02-BAAF-487663BB5D9A}"/>
              </a:ext>
            </a:extLst>
          </p:cNvPr>
          <p:cNvSpPr/>
          <p:nvPr/>
        </p:nvSpPr>
        <p:spPr>
          <a:xfrm>
            <a:off x="1289735" y="2531277"/>
            <a:ext cx="603849" cy="7332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7884B9C-F75B-4BF5-9C00-7D325EAA256D}"/>
              </a:ext>
            </a:extLst>
          </p:cNvPr>
          <p:cNvSpPr txBox="1"/>
          <p:nvPr/>
        </p:nvSpPr>
        <p:spPr>
          <a:xfrm>
            <a:off x="1900687" y="2590800"/>
            <a:ext cx="8310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a, b</a:t>
            </a: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xmlns="" id="{79E6FD9E-53C7-49EE-A5E8-990CD0CDED4E}"/>
              </a:ext>
            </a:extLst>
          </p:cNvPr>
          <p:cNvSpPr/>
          <p:nvPr/>
        </p:nvSpPr>
        <p:spPr>
          <a:xfrm>
            <a:off x="5324022" y="2511149"/>
            <a:ext cx="603849" cy="7332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73627F4-1BF3-42B6-88D7-B79A755D7F1C}"/>
              </a:ext>
            </a:extLst>
          </p:cNvPr>
          <p:cNvSpPr txBox="1"/>
          <p:nvPr/>
        </p:nvSpPr>
        <p:spPr>
          <a:xfrm>
            <a:off x="6021238" y="2585049"/>
            <a:ext cx="4284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xmlns="" id="{3E0A11CF-8D57-46AB-A225-7A7C00E9F4DC}"/>
              </a:ext>
            </a:extLst>
          </p:cNvPr>
          <p:cNvSpPr/>
          <p:nvPr/>
        </p:nvSpPr>
        <p:spPr>
          <a:xfrm rot="10800000">
            <a:off x="1451867" y="3902885"/>
            <a:ext cx="3968150" cy="7476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ECF024E-82A1-4905-92D9-D055C33748FD}"/>
              </a:ext>
            </a:extLst>
          </p:cNvPr>
          <p:cNvSpPr txBox="1"/>
          <p:nvPr/>
        </p:nvSpPr>
        <p:spPr>
          <a:xfrm>
            <a:off x="1630393" y="4534619"/>
            <a:ext cx="4284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18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11" grpId="0"/>
      <p:bldP spid="15" grpId="0" build="p"/>
      <p:bldP spid="16" grpId="0" build="p"/>
      <p:bldP spid="17" grpId="0"/>
      <p:bldP spid="24" grpId="0"/>
      <p:bldP spid="25" grpId="0" animBg="1"/>
      <p:bldP spid="27" grpId="0"/>
      <p:bldP spid="10" grpId="0" animBg="1"/>
      <p:bldP spid="12" grpId="0"/>
      <p:bldP spid="19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 dirty="0"/>
              <a:t>Examples on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330241" cy="5584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Georgia"/>
                <a:ea typeface="+mn-lt"/>
                <a:cs typeface="+mn-lt"/>
              </a:rPr>
              <a:t>Ex. 4 Design NFA to accept strings with a's and b's such that the string ends with aa over Σ = { a, b }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Suppose input string is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aabaa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 b 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 )  |--  δ ( q0 , a b 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 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q0 ,  b 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q0 ,  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  ,  a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q2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q2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aabaa</a:t>
            </a:r>
            <a:r>
              <a:rPr lang="en-US" sz="2000" dirty="0">
                <a:latin typeface="Georgia"/>
                <a:ea typeface="+mn-lt"/>
                <a:cs typeface="+mn-lt"/>
              </a:rPr>
              <a:t> is accepted by given NFA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735682" y="2539040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1680"/>
              </p:ext>
            </p:extLst>
          </p:nvPr>
        </p:nvGraphicFramePr>
        <p:xfrm>
          <a:off x="8597660" y="3378679"/>
          <a:ext cx="3336097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7857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226208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112032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q0 }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2610" y="931307"/>
            <a:ext cx="11392617" cy="155850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Ex. 5 Construct NFA in which there is at least single occurrence of double 1 is followed by double 0 over Σ = { 0, 1 }</a:t>
            </a:r>
            <a:endParaRPr lang="en-US" sz="20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</a:t>
            </a:r>
            <a:endParaRPr lang="en-US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Regular Expression: ( 0 + 1 )* . 1100 . ( 0 + 1 )*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Transition Diagram: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11E9744-0FF7-44ED-B7C4-6D2F2EE7B049}"/>
              </a:ext>
            </a:extLst>
          </p:cNvPr>
          <p:cNvSpPr/>
          <p:nvPr/>
        </p:nvSpPr>
        <p:spPr>
          <a:xfrm>
            <a:off x="1124309" y="3244970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B0CB77D-FA2A-4118-A35C-30AF494A2C71}"/>
              </a:ext>
            </a:extLst>
          </p:cNvPr>
          <p:cNvSpPr/>
          <p:nvPr/>
        </p:nvSpPr>
        <p:spPr>
          <a:xfrm>
            <a:off x="2907101" y="3244969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4718648" y="3244970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q2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07E0776B-9218-439F-8512-3D2E2D3E7A8E}"/>
              </a:ext>
            </a:extLst>
          </p:cNvPr>
          <p:cNvSpPr/>
          <p:nvPr/>
        </p:nvSpPr>
        <p:spPr>
          <a:xfrm>
            <a:off x="8412732" y="3143430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4945BE3-ED84-4BE1-AD17-3A5B631ADD74}"/>
              </a:ext>
            </a:extLst>
          </p:cNvPr>
          <p:cNvCxnSpPr/>
          <p:nvPr/>
        </p:nvCxnSpPr>
        <p:spPr>
          <a:xfrm flipV="1">
            <a:off x="1841381" y="3611234"/>
            <a:ext cx="1058173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1BED541-18CD-4FD9-9E9A-2CFAC0FFBC35}"/>
              </a:ext>
            </a:extLst>
          </p:cNvPr>
          <p:cNvCxnSpPr>
            <a:cxnSpLocks/>
          </p:cNvCxnSpPr>
          <p:nvPr/>
        </p:nvCxnSpPr>
        <p:spPr>
          <a:xfrm flipV="1">
            <a:off x="3624174" y="3596856"/>
            <a:ext cx="1144436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>
            <a:off x="5450097" y="3588227"/>
            <a:ext cx="1201946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03E4F8-3AF8-4FC3-9FEC-31BFA0285A82}"/>
              </a:ext>
            </a:extLst>
          </p:cNvPr>
          <p:cNvSpPr txBox="1"/>
          <p:nvPr/>
        </p:nvSpPr>
        <p:spPr>
          <a:xfrm>
            <a:off x="2208362" y="3071004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5773946" y="307100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3919266" y="3071002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  <a:endParaRPr lang="en-US" sz="20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AB8ADA5-64B9-4024-8A25-D37A3A74EC7B}"/>
              </a:ext>
            </a:extLst>
          </p:cNvPr>
          <p:cNvCxnSpPr>
            <a:cxnSpLocks/>
          </p:cNvCxnSpPr>
          <p:nvPr/>
        </p:nvCxnSpPr>
        <p:spPr>
          <a:xfrm flipV="1">
            <a:off x="274248" y="3611233"/>
            <a:ext cx="856891" cy="201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267419" y="4048664"/>
            <a:ext cx="4813539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NFA can be represented as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     Q  =  { q0, q1, q2, q3, q4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 dirty="0">
                <a:ea typeface="+mn-lt"/>
                <a:cs typeface="+mn-lt"/>
              </a:rPr>
              <a:t> Σ  =  { 0, 1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F   =  { q4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5285116" y="4106172"/>
            <a:ext cx="3232030" cy="2638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Transition Function ( </a:t>
            </a:r>
            <a:r>
              <a:rPr lang="en-US" sz="1400" dirty="0">
                <a:ea typeface="+mn-lt"/>
                <a:cs typeface="+mn-lt"/>
              </a:rPr>
              <a:t>δ ):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      </a:t>
            </a:r>
            <a:r>
              <a:rPr lang="en-US" sz="1400" dirty="0">
                <a:ea typeface="+mn-lt"/>
                <a:cs typeface="+mn-lt"/>
              </a:rPr>
              <a:t>δ  ( q0 , 0 ) = { q0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δ  ( q0 , 1 ) =  { q0, q1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δ  ( q1 , 1 ) =  { q2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 δ  ( q2 , 0 ) =  { q3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δ  ( q3 , 0 ) =  { q4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δ  ( q4 , 0 ) =  { q4 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      δ  ( q4 , 1 ) = { q4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9864578-CB2E-47D7-A0EC-BE747A84E4A0}"/>
              </a:ext>
            </a:extLst>
          </p:cNvPr>
          <p:cNvSpPr txBox="1"/>
          <p:nvPr/>
        </p:nvSpPr>
        <p:spPr>
          <a:xfrm>
            <a:off x="9583947" y="3617343"/>
            <a:ext cx="2326256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xmlns="" id="{7FD59990-A49E-4C8F-998E-CFC5FDA6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15266"/>
              </p:ext>
            </p:extLst>
          </p:nvPr>
        </p:nvGraphicFramePr>
        <p:xfrm>
          <a:off x="8827698" y="4183811"/>
          <a:ext cx="3261740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4141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984249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243350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q0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q0, q1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 q3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3577315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623161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2D9AF41-6825-4612-9185-4C026165C8E1}"/>
              </a:ext>
            </a:extLst>
          </p:cNvPr>
          <p:cNvCxnSpPr>
            <a:cxnSpLocks/>
          </p:cNvCxnSpPr>
          <p:nvPr/>
        </p:nvCxnSpPr>
        <p:spPr>
          <a:xfrm>
            <a:off x="7212761" y="3611231"/>
            <a:ext cx="1201946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B26A440-15B1-49B0-8EE9-287D188F5E62}"/>
              </a:ext>
            </a:extLst>
          </p:cNvPr>
          <p:cNvSpPr/>
          <p:nvPr/>
        </p:nvSpPr>
        <p:spPr>
          <a:xfrm>
            <a:off x="6602082" y="3259347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62791F9-CEE3-4C00-B779-F1FF03A35987}"/>
              </a:ext>
            </a:extLst>
          </p:cNvPr>
          <p:cNvSpPr txBox="1"/>
          <p:nvPr/>
        </p:nvSpPr>
        <p:spPr>
          <a:xfrm>
            <a:off x="7585493" y="3128512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xmlns="" id="{F14CAE1A-36F9-4E02-BAAF-487663BB5D9A}"/>
              </a:ext>
            </a:extLst>
          </p:cNvPr>
          <p:cNvSpPr/>
          <p:nvPr/>
        </p:nvSpPr>
        <p:spPr>
          <a:xfrm>
            <a:off x="1289735" y="2531277"/>
            <a:ext cx="603849" cy="7332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7884B9C-F75B-4BF5-9C00-7D325EAA256D}"/>
              </a:ext>
            </a:extLst>
          </p:cNvPr>
          <p:cNvSpPr txBox="1"/>
          <p:nvPr/>
        </p:nvSpPr>
        <p:spPr>
          <a:xfrm>
            <a:off x="1900687" y="2590800"/>
            <a:ext cx="8310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0, 1</a:t>
            </a:r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xmlns="" id="{5CD9FFB3-ACFE-4F67-91E4-A71B0C78DDCB}"/>
              </a:ext>
            </a:extLst>
          </p:cNvPr>
          <p:cNvSpPr/>
          <p:nvPr/>
        </p:nvSpPr>
        <p:spPr>
          <a:xfrm>
            <a:off x="8501418" y="2410507"/>
            <a:ext cx="603849" cy="7332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6C5950E-B905-492A-BB93-4726CED62703}"/>
              </a:ext>
            </a:extLst>
          </p:cNvPr>
          <p:cNvSpPr txBox="1"/>
          <p:nvPr/>
        </p:nvSpPr>
        <p:spPr>
          <a:xfrm>
            <a:off x="9169879" y="2585049"/>
            <a:ext cx="8310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0, 1</a:t>
            </a:r>
          </a:p>
        </p:txBody>
      </p:sp>
    </p:spTree>
    <p:extLst>
      <p:ext uri="{BB962C8B-B14F-4D97-AF65-F5344CB8AC3E}">
        <p14:creationId xmlns:p14="http://schemas.microsoft.com/office/powerpoint/2010/main" val="40181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5" grpId="0" build="p"/>
      <p:bldP spid="16" grpId="0" build="p"/>
      <p:bldP spid="17" grpId="0"/>
      <p:bldP spid="22" grpId="0" animBg="1"/>
      <p:bldP spid="24" grpId="0"/>
      <p:bldP spid="25" grpId="0" animBg="1"/>
      <p:bldP spid="27" grpId="0"/>
      <p:bldP spid="36" grpId="0" animBg="1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NFA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071449" cy="558416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Ex. 5 Construct NFA in which there is at least single occurrence of double 1 is followed by double 0 over Σ = { 0, 1 }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Suppose input string is 0011001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0 0 1 1 0 0 1 )  |--  δ ( q0 , 0 1 1 0 0 1 )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q0 ,  1 1 0 0 1 )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q1 ,  1 0 0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q2  ,  0 0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q3  ,  0 1 )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q4  ,  1  )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 |--  δ ( q4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=   q4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q4 is a final state. 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0011001 is accepted by given NFA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735682" y="2539040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20894"/>
              </p:ext>
            </p:extLst>
          </p:nvPr>
        </p:nvGraphicFramePr>
        <p:xfrm>
          <a:off x="8597660" y="3378679"/>
          <a:ext cx="3336097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7857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226208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112032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q0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q0, q1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 q3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04163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36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8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2610" y="931307"/>
            <a:ext cx="11392617" cy="155850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Ex. 6 Construct NFA to accept strings which consists of 'ab' or '</a:t>
            </a:r>
            <a:r>
              <a:rPr lang="en-US" sz="2000" dirty="0" err="1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ba</a:t>
            </a: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' as substring over Σ = { a, b }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</a:t>
            </a:r>
            <a:endParaRPr lang="en-US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Regular Expression: ( a + b )* . ab . ( a + b )*  +  ( a + b )* .  </a:t>
            </a:r>
            <a:r>
              <a:rPr lang="en-US" sz="2000" dirty="0" err="1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ba</a:t>
            </a: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 . ( a + b )*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Transition Diagram: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11E9744-0FF7-44ED-B7C4-6D2F2EE7B049}"/>
              </a:ext>
            </a:extLst>
          </p:cNvPr>
          <p:cNvSpPr/>
          <p:nvPr/>
        </p:nvSpPr>
        <p:spPr>
          <a:xfrm>
            <a:off x="1124309" y="3244970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B0CB77D-FA2A-4118-A35C-30AF494A2C71}"/>
              </a:ext>
            </a:extLst>
          </p:cNvPr>
          <p:cNvSpPr/>
          <p:nvPr/>
        </p:nvSpPr>
        <p:spPr>
          <a:xfrm>
            <a:off x="2907101" y="3244969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07E0776B-9218-439F-8512-3D2E2D3E7A8E}"/>
              </a:ext>
            </a:extLst>
          </p:cNvPr>
          <p:cNvSpPr/>
          <p:nvPr/>
        </p:nvSpPr>
        <p:spPr>
          <a:xfrm>
            <a:off x="3021223" y="4954977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4945BE3-ED84-4BE1-AD17-3A5B631ADD74}"/>
              </a:ext>
            </a:extLst>
          </p:cNvPr>
          <p:cNvCxnSpPr/>
          <p:nvPr/>
        </p:nvCxnSpPr>
        <p:spPr>
          <a:xfrm flipV="1">
            <a:off x="1841381" y="3611234"/>
            <a:ext cx="1058173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1BED541-18CD-4FD9-9E9A-2CFAC0FFBC35}"/>
              </a:ext>
            </a:extLst>
          </p:cNvPr>
          <p:cNvCxnSpPr>
            <a:cxnSpLocks/>
          </p:cNvCxnSpPr>
          <p:nvPr/>
        </p:nvCxnSpPr>
        <p:spPr>
          <a:xfrm flipV="1">
            <a:off x="3624174" y="3596856"/>
            <a:ext cx="1144436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 flipH="1">
            <a:off x="1461816" y="3918907"/>
            <a:ext cx="5753" cy="9144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03E4F8-3AF8-4FC3-9FEC-31BFA0285A82}"/>
              </a:ext>
            </a:extLst>
          </p:cNvPr>
          <p:cNvSpPr txBox="1"/>
          <p:nvPr/>
        </p:nvSpPr>
        <p:spPr>
          <a:xfrm>
            <a:off x="2208362" y="3071004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1791417" y="4249947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3919266" y="3071002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AB8ADA5-64B9-4024-8A25-D37A3A74EC7B}"/>
              </a:ext>
            </a:extLst>
          </p:cNvPr>
          <p:cNvCxnSpPr>
            <a:cxnSpLocks/>
          </p:cNvCxnSpPr>
          <p:nvPr/>
        </p:nvCxnSpPr>
        <p:spPr>
          <a:xfrm flipV="1">
            <a:off x="274248" y="3611233"/>
            <a:ext cx="856891" cy="201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8721306" y="1604513"/>
            <a:ext cx="3375803" cy="1992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Above NFA can be represented as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en-US" sz="1400" dirty="0"/>
              <a:t>M = ( Q , Σ ,  δ , q</a:t>
            </a:r>
            <a:r>
              <a:rPr lang="en-US" sz="1400" baseline="-25000" dirty="0"/>
              <a:t>0 </a:t>
            </a:r>
            <a:r>
              <a:rPr lang="en-US" sz="14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Where     Q  =  { q0, q1, q2, q3, q4 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                 </a:t>
            </a:r>
            <a:r>
              <a:rPr lang="en-US" sz="1400" dirty="0">
                <a:ea typeface="+mn-lt"/>
                <a:cs typeface="+mn-lt"/>
              </a:rPr>
              <a:t> Σ  =  { a, b 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                  F   =  { q2, q4 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5759569" y="3818624"/>
            <a:ext cx="2815087" cy="29615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Transition Function ( </a:t>
            </a:r>
            <a:r>
              <a:rPr lang="en-US" sz="1400" dirty="0">
                <a:ea typeface="+mn-lt"/>
                <a:cs typeface="+mn-lt"/>
              </a:rPr>
              <a:t>δ ):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      </a:t>
            </a:r>
            <a:r>
              <a:rPr lang="en-US" sz="1400" dirty="0">
                <a:ea typeface="+mn-lt"/>
                <a:cs typeface="+mn-lt"/>
              </a:rPr>
              <a:t>δ  ( q0 , a ) = { q0, q1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δ  ( q0 , b ) =  { q0, q3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δ  ( q1 , b ) =  { q2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 δ  ( q2 , a ) =  { q2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δ  ( q2 , b ) =  { q2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δ  ( q3 , a ) =  { q4 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      δ  ( q4 , a ) = { q4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δ  ( q4 , b ) = { q4 }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9864578-CB2E-47D7-A0EC-BE747A84E4A0}"/>
              </a:ext>
            </a:extLst>
          </p:cNvPr>
          <p:cNvSpPr txBox="1"/>
          <p:nvPr/>
        </p:nvSpPr>
        <p:spPr>
          <a:xfrm>
            <a:off x="9583947" y="3617343"/>
            <a:ext cx="2326256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xmlns="" id="{7FD59990-A49E-4C8F-998E-CFC5FDA6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91541"/>
              </p:ext>
            </p:extLst>
          </p:nvPr>
        </p:nvGraphicFramePr>
        <p:xfrm>
          <a:off x="8655169" y="4183811"/>
          <a:ext cx="3437615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84249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142973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310393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q0, q3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 q2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3577315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623161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2D9AF41-6825-4612-9185-4C026165C8E1}"/>
              </a:ext>
            </a:extLst>
          </p:cNvPr>
          <p:cNvCxnSpPr>
            <a:cxnSpLocks/>
          </p:cNvCxnSpPr>
          <p:nvPr/>
        </p:nvCxnSpPr>
        <p:spPr>
          <a:xfrm>
            <a:off x="1821252" y="5279005"/>
            <a:ext cx="1201946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B26A440-15B1-49B0-8EE9-287D188F5E62}"/>
              </a:ext>
            </a:extLst>
          </p:cNvPr>
          <p:cNvSpPr/>
          <p:nvPr/>
        </p:nvSpPr>
        <p:spPr>
          <a:xfrm>
            <a:off x="1095554" y="4869611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62791F9-CEE3-4C00-B779-F1FF03A35987}"/>
              </a:ext>
            </a:extLst>
          </p:cNvPr>
          <p:cNvSpPr txBox="1"/>
          <p:nvPr/>
        </p:nvSpPr>
        <p:spPr>
          <a:xfrm>
            <a:off x="2208361" y="4767531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a</a:t>
            </a: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xmlns="" id="{F14CAE1A-36F9-4E02-BAAF-487663BB5D9A}"/>
              </a:ext>
            </a:extLst>
          </p:cNvPr>
          <p:cNvSpPr/>
          <p:nvPr/>
        </p:nvSpPr>
        <p:spPr>
          <a:xfrm>
            <a:off x="1289735" y="2531277"/>
            <a:ext cx="603849" cy="7332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7884B9C-F75B-4BF5-9C00-7D325EAA256D}"/>
              </a:ext>
            </a:extLst>
          </p:cNvPr>
          <p:cNvSpPr txBox="1"/>
          <p:nvPr/>
        </p:nvSpPr>
        <p:spPr>
          <a:xfrm>
            <a:off x="1900687" y="2590800"/>
            <a:ext cx="8310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a, b</a:t>
            </a:r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xmlns="" id="{5CD9FFB3-ACFE-4F67-91E4-A71B0C78DDCB}"/>
              </a:ext>
            </a:extLst>
          </p:cNvPr>
          <p:cNvSpPr/>
          <p:nvPr/>
        </p:nvSpPr>
        <p:spPr>
          <a:xfrm rot="10620000">
            <a:off x="3038022" y="5760432"/>
            <a:ext cx="603849" cy="7332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6C5950E-B905-492A-BB93-4726CED62703}"/>
              </a:ext>
            </a:extLst>
          </p:cNvPr>
          <p:cNvSpPr txBox="1"/>
          <p:nvPr/>
        </p:nvSpPr>
        <p:spPr>
          <a:xfrm>
            <a:off x="2311879" y="6193766"/>
            <a:ext cx="8310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a, b</a:t>
            </a: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xmlns="" id="{37BC45B4-9D06-486F-9AED-ABE70CE43337}"/>
              </a:ext>
            </a:extLst>
          </p:cNvPr>
          <p:cNvSpPr/>
          <p:nvPr/>
        </p:nvSpPr>
        <p:spPr>
          <a:xfrm>
            <a:off x="4776158" y="3115574"/>
            <a:ext cx="790754" cy="8051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xmlns="" id="{6BA8C86F-90D6-473E-BD66-D42D39EE0140}"/>
              </a:ext>
            </a:extLst>
          </p:cNvPr>
          <p:cNvSpPr/>
          <p:nvPr/>
        </p:nvSpPr>
        <p:spPr>
          <a:xfrm>
            <a:off x="4978965" y="2381752"/>
            <a:ext cx="603849" cy="7332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E79C7D-D6CD-471F-A7A8-C7D00074ABA0}"/>
              </a:ext>
            </a:extLst>
          </p:cNvPr>
          <p:cNvSpPr txBox="1"/>
          <p:nvPr/>
        </p:nvSpPr>
        <p:spPr>
          <a:xfrm>
            <a:off x="5762445" y="2700068"/>
            <a:ext cx="8310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a, b</a:t>
            </a:r>
          </a:p>
        </p:txBody>
      </p:sp>
    </p:spTree>
    <p:extLst>
      <p:ext uri="{BB962C8B-B14F-4D97-AF65-F5344CB8AC3E}">
        <p14:creationId xmlns:p14="http://schemas.microsoft.com/office/powerpoint/2010/main" val="32257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11" grpId="0"/>
      <p:bldP spid="12" grpId="0"/>
      <p:bldP spid="13" grpId="0"/>
      <p:bldP spid="15" grpId="0" build="p"/>
      <p:bldP spid="16" grpId="0" build="p"/>
      <p:bldP spid="17" grpId="0"/>
      <p:bldP spid="22" grpId="0" animBg="1"/>
      <p:bldP spid="24" grpId="0"/>
      <p:bldP spid="25" grpId="0" animBg="1"/>
      <p:bldP spid="27" grpId="0"/>
      <p:bldP spid="36" grpId="0" animBg="1"/>
      <p:bldP spid="38" grpId="0"/>
      <p:bldP spid="19" grpId="0" animBg="1"/>
      <p:bldP spid="21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NFA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071449" cy="558416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Ex. 6 Construct NFA to accept strings which consists of 'ab' or '</a:t>
            </a:r>
            <a:r>
              <a:rPr lang="en-US" sz="2000" dirty="0" err="1">
                <a:latin typeface="Georgia"/>
                <a:ea typeface="+mn-lt"/>
                <a:cs typeface="+mn-lt"/>
              </a:rPr>
              <a:t>ba</a:t>
            </a:r>
            <a:r>
              <a:rPr lang="en-US" sz="2000" dirty="0">
                <a:latin typeface="Georgia"/>
                <a:ea typeface="+mn-lt"/>
                <a:cs typeface="+mn-lt"/>
              </a:rPr>
              <a:t>' as substring over Σ = { a, b }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Suppose input string is aababba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 b a b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b</a:t>
            </a:r>
            <a:r>
              <a:rPr lang="en-US" sz="2000" dirty="0">
                <a:latin typeface="Georgia"/>
                <a:ea typeface="+mn-lt"/>
                <a:cs typeface="+mn-lt"/>
              </a:rPr>
              <a:t> a )  |--  δ ( q0 , a b a b </a:t>
            </a:r>
            <a:r>
              <a:rPr lang="en-US" sz="2000" dirty="0" err="1">
                <a:latin typeface="Georgia"/>
                <a:ea typeface="+mn-lt"/>
                <a:cs typeface="+mn-lt"/>
              </a:rPr>
              <a:t>b</a:t>
            </a:r>
            <a:r>
              <a:rPr lang="en-US" sz="2000" dirty="0">
                <a:latin typeface="Georgia"/>
                <a:ea typeface="+mn-lt"/>
                <a:cs typeface="+mn-lt"/>
              </a:rPr>
              <a:t> a )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q0 ,  b a b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b</a:t>
            </a:r>
            <a:r>
              <a:rPr lang="en-US" sz="2000" dirty="0">
                <a:latin typeface="Georgia"/>
                <a:ea typeface="+mn-lt"/>
                <a:cs typeface="+mn-lt"/>
              </a:rPr>
              <a:t> a )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q3 ,  a b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b</a:t>
            </a:r>
            <a:r>
              <a:rPr lang="en-US" sz="2000" dirty="0">
                <a:latin typeface="Georgia"/>
                <a:ea typeface="+mn-lt"/>
                <a:cs typeface="+mn-lt"/>
              </a:rPr>
              <a:t> a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q4  ,  b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b</a:t>
            </a:r>
            <a:r>
              <a:rPr lang="en-US" sz="2000" dirty="0">
                <a:latin typeface="Georgia"/>
                <a:ea typeface="+mn-lt"/>
                <a:cs typeface="+mn-lt"/>
              </a:rPr>
              <a:t> a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q4  ,  b a )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q4  ,  a  )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 |--  δ ( q4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=   q4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q4 is a final state. 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aababba</a:t>
            </a:r>
            <a:r>
              <a:rPr lang="en-US" sz="2000" dirty="0">
                <a:latin typeface="Georgia"/>
                <a:ea typeface="+mn-lt"/>
                <a:cs typeface="+mn-lt"/>
              </a:rPr>
              <a:t> is accepted by given NFA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735682" y="2539040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08324"/>
              </p:ext>
            </p:extLst>
          </p:nvPr>
        </p:nvGraphicFramePr>
        <p:xfrm>
          <a:off x="8597660" y="3378679"/>
          <a:ext cx="3336097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7857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179365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q0, q3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 q2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04163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36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8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 dirty="0"/>
              <a:t>Difference between NFA and DFA</a:t>
            </a: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46548"/>
              </p:ext>
            </p:extLst>
          </p:nvPr>
        </p:nvGraphicFramePr>
        <p:xfrm>
          <a:off x="2415396" y="1811547"/>
          <a:ext cx="7474136" cy="36506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24125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2307780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2642231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NFA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Processing of Input String</a:t>
                      </a:r>
                      <a:endParaRPr 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Leads to unique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It can be more than one states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Conversion of Regular 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Difficult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Easy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Memory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Comparatively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Comparatively Less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Computation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604163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Transition without 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Not Possible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936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9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707685"/>
            <a:ext cx="8761562" cy="2823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Definition of Non – Deterministic Finite Automata ( NFA )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Examples on NFA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10716881" cy="939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/>
              <a:t>Non – Deterministic Finite Automata (NFA)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27026" y="1362628"/>
            <a:ext cx="10688126" cy="142911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 algn="just">
              <a:lnSpc>
                <a:spcPct val="150000"/>
              </a:lnSpc>
              <a:buChar char="•"/>
            </a:pPr>
            <a:r>
              <a:rPr lang="en-US" dirty="0"/>
              <a:t>The Finite Automata is called Non – Deterministic Finite Automata (NFA) when there exists many paths for a specific input from current state to next state.</a:t>
            </a:r>
          </a:p>
          <a:p>
            <a:pPr marL="342900" indent="-342900" algn="just">
              <a:lnSpc>
                <a:spcPct val="150000"/>
              </a:lnSpc>
              <a:buChar char="•"/>
            </a:pPr>
            <a:r>
              <a:rPr lang="en-US" dirty="0"/>
              <a:t>E.g.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189F9A9-EEAD-4CBE-B056-9C896EB655D1}"/>
              </a:ext>
            </a:extLst>
          </p:cNvPr>
          <p:cNvSpPr/>
          <p:nvPr/>
        </p:nvSpPr>
        <p:spPr>
          <a:xfrm>
            <a:off x="2691441" y="3101196"/>
            <a:ext cx="71886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BAF694FE-C685-4C40-8D85-D8BEE9091500}"/>
              </a:ext>
            </a:extLst>
          </p:cNvPr>
          <p:cNvSpPr/>
          <p:nvPr/>
        </p:nvSpPr>
        <p:spPr>
          <a:xfrm>
            <a:off x="4891177" y="3101195"/>
            <a:ext cx="71886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0ED53EC-4484-47D3-9480-058B68544C64}"/>
              </a:ext>
            </a:extLst>
          </p:cNvPr>
          <p:cNvSpPr/>
          <p:nvPr/>
        </p:nvSpPr>
        <p:spPr>
          <a:xfrm>
            <a:off x="3856007" y="4409536"/>
            <a:ext cx="71886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FA2211E-4B61-4C3C-B00D-EDCEA7991EFE}"/>
              </a:ext>
            </a:extLst>
          </p:cNvPr>
          <p:cNvCxnSpPr/>
          <p:nvPr/>
        </p:nvCxnSpPr>
        <p:spPr>
          <a:xfrm flipV="1">
            <a:off x="3409412" y="3497113"/>
            <a:ext cx="1475116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F32CE7D3-F05D-481A-A800-1C18DD7AD044}"/>
              </a:ext>
            </a:extLst>
          </p:cNvPr>
          <p:cNvCxnSpPr>
            <a:cxnSpLocks/>
          </p:cNvCxnSpPr>
          <p:nvPr/>
        </p:nvCxnSpPr>
        <p:spPr>
          <a:xfrm>
            <a:off x="3093109" y="3833541"/>
            <a:ext cx="785004" cy="785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xmlns="" id="{C380753D-6A4D-499E-9214-DF0DA9B7ECDA}"/>
              </a:ext>
            </a:extLst>
          </p:cNvPr>
          <p:cNvSpPr/>
          <p:nvPr/>
        </p:nvSpPr>
        <p:spPr>
          <a:xfrm>
            <a:off x="5610727" y="3247750"/>
            <a:ext cx="776377" cy="6757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26216BC-9295-49F0-BA2F-1B625C1A0C92}"/>
              </a:ext>
            </a:extLst>
          </p:cNvPr>
          <p:cNvSpPr txBox="1"/>
          <p:nvPr/>
        </p:nvSpPr>
        <p:spPr>
          <a:xfrm>
            <a:off x="3956110" y="3136600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AE68ED-4FB0-41B6-A5B1-1DFD9A920540}"/>
              </a:ext>
            </a:extLst>
          </p:cNvPr>
          <p:cNvSpPr txBox="1"/>
          <p:nvPr/>
        </p:nvSpPr>
        <p:spPr>
          <a:xfrm>
            <a:off x="2949694" y="4286788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A079E42-85C8-47DA-9500-D0C2DD4F391B}"/>
              </a:ext>
            </a:extLst>
          </p:cNvPr>
          <p:cNvSpPr txBox="1"/>
          <p:nvPr/>
        </p:nvSpPr>
        <p:spPr>
          <a:xfrm>
            <a:off x="6558412" y="3395392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8F76F1-9CA3-4666-87FD-880AB76463A6}"/>
              </a:ext>
            </a:extLst>
          </p:cNvPr>
          <p:cNvSpPr txBox="1"/>
          <p:nvPr/>
        </p:nvSpPr>
        <p:spPr>
          <a:xfrm>
            <a:off x="806570" y="5306683"/>
            <a:ext cx="10377577" cy="959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above NFA, for  state S0, on input a there exists two new states S1 and S2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Similarly for state S0 on input b there exists two next states S0 and S1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xmlns="" id="{1B909932-1D35-49D8-BD95-3200B2184539}"/>
              </a:ext>
            </a:extLst>
          </p:cNvPr>
          <p:cNvSpPr/>
          <p:nvPr/>
        </p:nvSpPr>
        <p:spPr>
          <a:xfrm>
            <a:off x="2626829" y="2301239"/>
            <a:ext cx="934528" cy="8913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xmlns="" id="{B16BDE89-CC35-4797-84FA-006BDA421061}"/>
              </a:ext>
            </a:extLst>
          </p:cNvPr>
          <p:cNvSpPr/>
          <p:nvPr/>
        </p:nvSpPr>
        <p:spPr>
          <a:xfrm>
            <a:off x="3415786" y="3593405"/>
            <a:ext cx="1667773" cy="5175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6B471D-EF56-4593-A4E3-BA0EDFEE92DD}"/>
              </a:ext>
            </a:extLst>
          </p:cNvPr>
          <p:cNvSpPr txBox="1"/>
          <p:nvPr/>
        </p:nvSpPr>
        <p:spPr>
          <a:xfrm>
            <a:off x="5009251" y="3974082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9BB4D9A-9A84-4A57-A395-1E205CCA3AB5}"/>
              </a:ext>
            </a:extLst>
          </p:cNvPr>
          <p:cNvSpPr txBox="1"/>
          <p:nvPr/>
        </p:nvSpPr>
        <p:spPr>
          <a:xfrm>
            <a:off x="2248798" y="2593855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6655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10716881" cy="939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/>
              <a:t>Non – Deterministic Finite Automata (NFA)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27026" y="1362628"/>
            <a:ext cx="10688126" cy="142911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 algn="just">
              <a:lnSpc>
                <a:spcPct val="150000"/>
              </a:lnSpc>
              <a:buChar char="•"/>
            </a:pPr>
            <a:r>
              <a:rPr lang="en-US" dirty="0"/>
              <a:t>The Finite Automata is called Non – Deterministic Finite Automata (NFA) when there exists many paths for a specific input from current state to next state.</a:t>
            </a:r>
          </a:p>
          <a:p>
            <a:pPr marL="342900" indent="-342900" algn="just">
              <a:lnSpc>
                <a:spcPct val="150000"/>
              </a:lnSpc>
              <a:buChar char="•"/>
            </a:pPr>
            <a:r>
              <a:rPr lang="en-US" dirty="0"/>
              <a:t>E.g.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189F9A9-EEAD-4CBE-B056-9C896EB655D1}"/>
              </a:ext>
            </a:extLst>
          </p:cNvPr>
          <p:cNvSpPr/>
          <p:nvPr/>
        </p:nvSpPr>
        <p:spPr>
          <a:xfrm>
            <a:off x="2691441" y="3101196"/>
            <a:ext cx="71886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BAF694FE-C685-4C40-8D85-D8BEE9091500}"/>
              </a:ext>
            </a:extLst>
          </p:cNvPr>
          <p:cNvSpPr/>
          <p:nvPr/>
        </p:nvSpPr>
        <p:spPr>
          <a:xfrm>
            <a:off x="4891177" y="3101195"/>
            <a:ext cx="71886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0ED53EC-4484-47D3-9480-058B68544C64}"/>
              </a:ext>
            </a:extLst>
          </p:cNvPr>
          <p:cNvSpPr/>
          <p:nvPr/>
        </p:nvSpPr>
        <p:spPr>
          <a:xfrm>
            <a:off x="3856007" y="4409536"/>
            <a:ext cx="71886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FA2211E-4B61-4C3C-B00D-EDCEA7991EFE}"/>
              </a:ext>
            </a:extLst>
          </p:cNvPr>
          <p:cNvCxnSpPr/>
          <p:nvPr/>
        </p:nvCxnSpPr>
        <p:spPr>
          <a:xfrm flipV="1">
            <a:off x="3409412" y="3497113"/>
            <a:ext cx="1475116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F32CE7D3-F05D-481A-A800-1C18DD7AD044}"/>
              </a:ext>
            </a:extLst>
          </p:cNvPr>
          <p:cNvCxnSpPr>
            <a:cxnSpLocks/>
          </p:cNvCxnSpPr>
          <p:nvPr/>
        </p:nvCxnSpPr>
        <p:spPr>
          <a:xfrm>
            <a:off x="3093109" y="3833541"/>
            <a:ext cx="785004" cy="785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xmlns="" id="{C380753D-6A4D-499E-9214-DF0DA9B7ECDA}"/>
              </a:ext>
            </a:extLst>
          </p:cNvPr>
          <p:cNvSpPr/>
          <p:nvPr/>
        </p:nvSpPr>
        <p:spPr>
          <a:xfrm>
            <a:off x="5610727" y="3247750"/>
            <a:ext cx="776377" cy="6757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26216BC-9295-49F0-BA2F-1B625C1A0C92}"/>
              </a:ext>
            </a:extLst>
          </p:cNvPr>
          <p:cNvSpPr txBox="1"/>
          <p:nvPr/>
        </p:nvSpPr>
        <p:spPr>
          <a:xfrm>
            <a:off x="3956110" y="3136600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AE68ED-4FB0-41B6-A5B1-1DFD9A920540}"/>
              </a:ext>
            </a:extLst>
          </p:cNvPr>
          <p:cNvSpPr txBox="1"/>
          <p:nvPr/>
        </p:nvSpPr>
        <p:spPr>
          <a:xfrm>
            <a:off x="2949694" y="4286788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A079E42-85C8-47DA-9500-D0C2DD4F391B}"/>
              </a:ext>
            </a:extLst>
          </p:cNvPr>
          <p:cNvSpPr txBox="1"/>
          <p:nvPr/>
        </p:nvSpPr>
        <p:spPr>
          <a:xfrm>
            <a:off x="6558412" y="3395392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8F76F1-9CA3-4666-87FD-880AB76463A6}"/>
              </a:ext>
            </a:extLst>
          </p:cNvPr>
          <p:cNvSpPr txBox="1"/>
          <p:nvPr/>
        </p:nvSpPr>
        <p:spPr>
          <a:xfrm>
            <a:off x="806570" y="5306683"/>
            <a:ext cx="10377577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Hence decision cannot be taken which path has to be followed for deriving the string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xmlns="" id="{1B909932-1D35-49D8-BD95-3200B2184539}"/>
              </a:ext>
            </a:extLst>
          </p:cNvPr>
          <p:cNvSpPr/>
          <p:nvPr/>
        </p:nvSpPr>
        <p:spPr>
          <a:xfrm>
            <a:off x="2626829" y="2301239"/>
            <a:ext cx="934528" cy="8913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xmlns="" id="{B16BDE89-CC35-4797-84FA-006BDA421061}"/>
              </a:ext>
            </a:extLst>
          </p:cNvPr>
          <p:cNvSpPr/>
          <p:nvPr/>
        </p:nvSpPr>
        <p:spPr>
          <a:xfrm>
            <a:off x="3415786" y="3593405"/>
            <a:ext cx="1667773" cy="5175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6B471D-EF56-4593-A4E3-BA0EDFEE92DD}"/>
              </a:ext>
            </a:extLst>
          </p:cNvPr>
          <p:cNvSpPr txBox="1"/>
          <p:nvPr/>
        </p:nvSpPr>
        <p:spPr>
          <a:xfrm>
            <a:off x="5009251" y="3974082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9BB4D9A-9A84-4A57-A395-1E205CCA3AB5}"/>
              </a:ext>
            </a:extLst>
          </p:cNvPr>
          <p:cNvSpPr txBox="1"/>
          <p:nvPr/>
        </p:nvSpPr>
        <p:spPr>
          <a:xfrm>
            <a:off x="2248798" y="2593855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B9478C9-1216-452A-BF70-06C6E28F1056}"/>
              </a:ext>
            </a:extLst>
          </p:cNvPr>
          <p:cNvSpPr txBox="1"/>
          <p:nvPr/>
        </p:nvSpPr>
        <p:spPr>
          <a:xfrm>
            <a:off x="8591909" y="2754704"/>
            <a:ext cx="3318293" cy="2119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Consider the input string '</a:t>
            </a:r>
            <a:r>
              <a:rPr lang="en-US" dirty="0" err="1"/>
              <a:t>bba</a:t>
            </a:r>
            <a:r>
              <a:rPr lang="en-US" dirty="0"/>
              <a:t>'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/>
              <a:t>The string can be derived as</a:t>
            </a:r>
          </a:p>
          <a:p>
            <a:pPr>
              <a:lnSpc>
                <a:spcPct val="150000"/>
              </a:lnSpc>
            </a:pPr>
            <a:r>
              <a:rPr lang="en-US" dirty="0"/>
              <a:t>I.      S0 → S0  </a:t>
            </a:r>
            <a:r>
              <a:rPr lang="en-US" dirty="0">
                <a:ea typeface="+mn-lt"/>
                <a:cs typeface="+mn-lt"/>
              </a:rPr>
              <a:t>→  S0  →  S1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II.    </a:t>
            </a:r>
            <a:r>
              <a:rPr lang="en-US" dirty="0">
                <a:ea typeface="+mn-lt"/>
                <a:cs typeface="+mn-lt"/>
              </a:rPr>
              <a:t>S0 →</a:t>
            </a:r>
            <a:r>
              <a:rPr lang="en-US" dirty="0"/>
              <a:t> S0  </a:t>
            </a:r>
            <a:r>
              <a:rPr lang="en-US" dirty="0">
                <a:ea typeface="+mn-lt"/>
                <a:cs typeface="+mn-lt"/>
              </a:rPr>
              <a:t>→  So  →  S2</a:t>
            </a:r>
          </a:p>
          <a:p>
            <a:pPr>
              <a:lnSpc>
                <a:spcPct val="150000"/>
              </a:lnSpc>
            </a:pPr>
            <a:r>
              <a:rPr lang="en-US" dirty="0"/>
              <a:t>III.   </a:t>
            </a:r>
            <a:r>
              <a:rPr lang="en-US" dirty="0">
                <a:ea typeface="+mn-lt"/>
                <a:cs typeface="+mn-lt"/>
              </a:rPr>
              <a:t>S0 → </a:t>
            </a:r>
            <a:r>
              <a:rPr lang="en-US" dirty="0"/>
              <a:t>S0  </a:t>
            </a:r>
            <a:r>
              <a:rPr lang="en-US" dirty="0">
                <a:ea typeface="+mn-lt"/>
                <a:cs typeface="+mn-lt"/>
              </a:rPr>
              <a:t>→  S1  →  S1</a:t>
            </a:r>
          </a:p>
        </p:txBody>
      </p:sp>
    </p:spTree>
    <p:extLst>
      <p:ext uri="{BB962C8B-B14F-4D97-AF65-F5344CB8AC3E}">
        <p14:creationId xmlns:p14="http://schemas.microsoft.com/office/powerpoint/2010/main" val="177428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r>
              <a:rPr lang="en-US" sz="3600" b="1" dirty="0"/>
              <a:t>Definition of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506402"/>
            <a:ext cx="11090693" cy="50953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</a:rPr>
              <a:t>Non – Deterministic Finite automata or NFA is defined as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</a:rPr>
              <a:t>              M = ( Q , Σ ,  δ , q</a:t>
            </a:r>
            <a:r>
              <a:rPr lang="en-US" baseline="-25000" dirty="0">
                <a:latin typeface="Georgia"/>
              </a:rPr>
              <a:t>0 </a:t>
            </a:r>
            <a:r>
              <a:rPr lang="en-US" dirty="0">
                <a:latin typeface="Georgia"/>
              </a:rPr>
              <a:t>, F 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</a:rPr>
              <a:t>Where 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</a:rPr>
              <a:t>                  Q  is a finite set of internal states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</a:rPr>
              <a:t>                  Σ is a finite set of symbols called the input alphabet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</a:rPr>
              <a:t>                 δ : Q  X  ( Σ  U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TW Cen MT"/>
                <a:ea typeface="+mn-lt"/>
                <a:cs typeface="+mn-lt"/>
              </a:rPr>
              <a:t>ε</a:t>
            </a:r>
            <a:r>
              <a:rPr lang="en-US" dirty="0">
                <a:ea typeface="+mn-lt"/>
                <a:cs typeface="+mn-lt"/>
              </a:rPr>
              <a:t> )  → </a:t>
            </a:r>
            <a:r>
              <a:rPr lang="en-US" dirty="0">
                <a:latin typeface="Georgia"/>
              </a:rPr>
              <a:t> 2</a:t>
            </a:r>
            <a:r>
              <a:rPr lang="en-US" baseline="30000" dirty="0">
                <a:latin typeface="Georgia"/>
              </a:rPr>
              <a:t>Q</a:t>
            </a:r>
            <a:r>
              <a:rPr lang="en-US" dirty="0">
                <a:latin typeface="Georgia"/>
              </a:rPr>
              <a:t>  is a Total Function called Transition Function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</a:rPr>
              <a:t>                 q</a:t>
            </a:r>
            <a:r>
              <a:rPr lang="en-US" baseline="-25000" dirty="0">
                <a:latin typeface="Georgia"/>
              </a:rPr>
              <a:t>0</a:t>
            </a:r>
            <a:r>
              <a:rPr lang="en-US">
                <a:latin typeface="Georgia"/>
              </a:rPr>
              <a:t> is an initial state     q</a:t>
            </a:r>
            <a:r>
              <a:rPr lang="en-US" baseline="-25000">
                <a:latin typeface="Georgia"/>
              </a:rPr>
              <a:t>0</a:t>
            </a:r>
            <a:r>
              <a:rPr lang="en-US" dirty="0">
                <a:latin typeface="Georgia"/>
              </a:rPr>
              <a:t> </a:t>
            </a:r>
            <a:r>
              <a:rPr lang="en-US">
                <a:ea typeface="+mn-lt"/>
                <a:cs typeface="+mn-lt"/>
              </a:rPr>
              <a:t>∈</a:t>
            </a:r>
            <a:r>
              <a:rPr lang="en-US">
                <a:latin typeface="Georgia"/>
              </a:rPr>
              <a:t> Q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</a:rPr>
              <a:t>                 F is a set of final states   F </a:t>
            </a:r>
            <a:r>
              <a:rPr lang="en-US" dirty="0">
                <a:ea typeface="+mn-lt"/>
                <a:cs typeface="+mn-lt"/>
              </a:rPr>
              <a:t>⊆ Q</a:t>
            </a:r>
            <a:endParaRPr lang="en-US" dirty="0">
              <a:latin typeface="Georgi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937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r>
              <a:rPr lang="en-US" sz="3600" b="1" dirty="0"/>
              <a:t>Definition of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506402"/>
            <a:ext cx="11090693" cy="50953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 lang="en-US" dirty="0">
                <a:latin typeface="Georgia"/>
                <a:ea typeface="+mn-lt"/>
                <a:cs typeface="+mn-lt"/>
              </a:rPr>
              <a:t>Transition Function accepts two parameters one is current state and other is input symbol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 lang="en-US" dirty="0">
                <a:latin typeface="Georgia"/>
                <a:ea typeface="+mn-lt"/>
                <a:cs typeface="+mn-lt"/>
              </a:rPr>
              <a:t>It is described as   δ : Q  X  Σ  →  2</a:t>
            </a:r>
            <a:r>
              <a:rPr lang="en-US" baseline="30000" dirty="0">
                <a:latin typeface="Georgia"/>
                <a:ea typeface="+mn-lt"/>
                <a:cs typeface="+mn-lt"/>
              </a:rPr>
              <a:t>Q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 lang="en-US" dirty="0">
                <a:ea typeface="+mn-lt"/>
                <a:cs typeface="+mn-lt"/>
              </a:rPr>
              <a:t>Here the power set of Q (2</a:t>
            </a:r>
            <a:r>
              <a:rPr lang="en-US" baseline="30000" dirty="0">
                <a:ea typeface="+mn-lt"/>
                <a:cs typeface="+mn-lt"/>
              </a:rPr>
              <a:t>Q</a:t>
            </a:r>
            <a:r>
              <a:rPr lang="en-US" dirty="0">
                <a:ea typeface="+mn-lt"/>
                <a:cs typeface="+mn-lt"/>
              </a:rPr>
              <a:t>) has been taken because in case of NFA, from a state, transition can occur to any combination of Q states</a:t>
            </a:r>
            <a:endParaRPr lang="en-US" dirty="0">
              <a:latin typeface="Georgia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 lang="en-US" dirty="0">
                <a:latin typeface="Georgia"/>
                <a:ea typeface="+mn-lt"/>
                <a:cs typeface="+mn-lt"/>
              </a:rPr>
              <a:t>For example:</a:t>
            </a:r>
            <a:endParaRPr lang="en-US" dirty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  <a:ea typeface="+mn-lt"/>
                <a:cs typeface="+mn-lt"/>
              </a:rPr>
              <a:t>     δ ( q0, a)   =  { q1, q2 }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  <a:ea typeface="+mn-lt"/>
                <a:cs typeface="+mn-lt"/>
              </a:rPr>
              <a:t>It means from current state 'q0' with input a next state transition can be on 'q1' or 'q2'. </a:t>
            </a:r>
            <a:r>
              <a:rPr lang="en-US">
                <a:latin typeface="Georgia"/>
                <a:ea typeface="+mn-lt"/>
                <a:cs typeface="+mn-lt"/>
              </a:rPr>
              <a:t>Here { q1, q2 } set is a member of Power set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2610" y="931307"/>
            <a:ext cx="11090693" cy="14003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Ex. 1 Construct NFA for the language L1 consisting a substring 0101 over </a:t>
            </a: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Σ = { 0, 1 }</a:t>
            </a:r>
            <a:endParaRPr lang="en-US" sz="20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Transition Diagram:</a:t>
            </a:r>
            <a:endParaRPr lang="en-US" sz="2000" dirty="0">
              <a:solidFill>
                <a:srgbClr val="FFFFFF"/>
              </a:solidFill>
              <a:latin typeface="Georgia"/>
              <a:ea typeface="+mn-lt"/>
              <a:cs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11E9744-0FF7-44ED-B7C4-6D2F2EE7B049}"/>
              </a:ext>
            </a:extLst>
          </p:cNvPr>
          <p:cNvSpPr/>
          <p:nvPr/>
        </p:nvSpPr>
        <p:spPr>
          <a:xfrm>
            <a:off x="1124309" y="3244970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B0CB77D-FA2A-4118-A35C-30AF494A2C71}"/>
              </a:ext>
            </a:extLst>
          </p:cNvPr>
          <p:cNvSpPr/>
          <p:nvPr/>
        </p:nvSpPr>
        <p:spPr>
          <a:xfrm>
            <a:off x="2907101" y="3244969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4718648" y="3244970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q2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07E0776B-9218-439F-8512-3D2E2D3E7A8E}"/>
              </a:ext>
            </a:extLst>
          </p:cNvPr>
          <p:cNvSpPr/>
          <p:nvPr/>
        </p:nvSpPr>
        <p:spPr>
          <a:xfrm>
            <a:off x="8412732" y="3143430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4945BE3-ED84-4BE1-AD17-3A5B631ADD74}"/>
              </a:ext>
            </a:extLst>
          </p:cNvPr>
          <p:cNvCxnSpPr/>
          <p:nvPr/>
        </p:nvCxnSpPr>
        <p:spPr>
          <a:xfrm flipV="1">
            <a:off x="1841381" y="3611234"/>
            <a:ext cx="1058173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1BED541-18CD-4FD9-9E9A-2CFAC0FFBC35}"/>
              </a:ext>
            </a:extLst>
          </p:cNvPr>
          <p:cNvCxnSpPr>
            <a:cxnSpLocks/>
          </p:cNvCxnSpPr>
          <p:nvPr/>
        </p:nvCxnSpPr>
        <p:spPr>
          <a:xfrm flipV="1">
            <a:off x="3624174" y="3596856"/>
            <a:ext cx="1144436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>
            <a:off x="5450097" y="3588227"/>
            <a:ext cx="1201946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03E4F8-3AF8-4FC3-9FEC-31BFA0285A82}"/>
              </a:ext>
            </a:extLst>
          </p:cNvPr>
          <p:cNvSpPr txBox="1"/>
          <p:nvPr/>
        </p:nvSpPr>
        <p:spPr>
          <a:xfrm>
            <a:off x="2208362" y="3071004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5773946" y="307100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3919266" y="3071002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  <a:endParaRPr lang="en-US" sz="20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AB8ADA5-64B9-4024-8A25-D37A3A74EC7B}"/>
              </a:ext>
            </a:extLst>
          </p:cNvPr>
          <p:cNvCxnSpPr>
            <a:cxnSpLocks/>
          </p:cNvCxnSpPr>
          <p:nvPr/>
        </p:nvCxnSpPr>
        <p:spPr>
          <a:xfrm flipV="1">
            <a:off x="274248" y="3611233"/>
            <a:ext cx="856891" cy="201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267419" y="4048664"/>
            <a:ext cx="4813539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NFA can be represented as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     Q  =  { q0, q1, q2, q3, q4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 dirty="0">
                <a:ea typeface="+mn-lt"/>
                <a:cs typeface="+mn-lt"/>
              </a:rPr>
              <a:t> Σ  =  { 0, 1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F   =  { q4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5443267" y="3976777"/>
            <a:ext cx="3232030" cy="29615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Transition Function ( </a:t>
            </a:r>
            <a:r>
              <a:rPr lang="en-US" sz="1400" dirty="0">
                <a:ea typeface="+mn-lt"/>
                <a:cs typeface="+mn-lt"/>
              </a:rPr>
              <a:t>δ ):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      </a:t>
            </a:r>
            <a:r>
              <a:rPr lang="en-US" sz="1400" dirty="0">
                <a:ea typeface="+mn-lt"/>
                <a:cs typeface="+mn-lt"/>
              </a:rPr>
              <a:t>δ  ( q0 , 1 ) = { q0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δ  ( q0 , 0 ) = { q0, q1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δ  ( q1 , 0 ) = { q1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 δ  ( q1 , 1 ) =  { q2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 δ  ( q2 , 0 ) =  { q1, q3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δ  ( q3 , 1 ) = { q4 }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+mn-lt"/>
                <a:cs typeface="+mn-lt"/>
              </a:rPr>
              <a:t>      δ  ( q4 , 0 ) = { q4 }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      δ  ( q4 , 1 ) = { q4 }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9864578-CB2E-47D7-A0EC-BE747A84E4A0}"/>
              </a:ext>
            </a:extLst>
          </p:cNvPr>
          <p:cNvSpPr txBox="1"/>
          <p:nvPr/>
        </p:nvSpPr>
        <p:spPr>
          <a:xfrm>
            <a:off x="9583947" y="3617343"/>
            <a:ext cx="2326256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xmlns="" id="{7FD59990-A49E-4C8F-998E-CFC5FDA6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42499"/>
              </p:ext>
            </p:extLst>
          </p:nvPr>
        </p:nvGraphicFramePr>
        <p:xfrm>
          <a:off x="8827698" y="4183811"/>
          <a:ext cx="3261743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4142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140354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87247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q1, q3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3577315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623161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2D9AF41-6825-4612-9185-4C026165C8E1}"/>
              </a:ext>
            </a:extLst>
          </p:cNvPr>
          <p:cNvCxnSpPr>
            <a:cxnSpLocks/>
          </p:cNvCxnSpPr>
          <p:nvPr/>
        </p:nvCxnSpPr>
        <p:spPr>
          <a:xfrm>
            <a:off x="7212761" y="3611231"/>
            <a:ext cx="1201946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B26A440-15B1-49B0-8EE9-287D188F5E62}"/>
              </a:ext>
            </a:extLst>
          </p:cNvPr>
          <p:cNvSpPr/>
          <p:nvPr/>
        </p:nvSpPr>
        <p:spPr>
          <a:xfrm>
            <a:off x="6602082" y="3259347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62791F9-CEE3-4C00-B779-F1FF03A35987}"/>
              </a:ext>
            </a:extLst>
          </p:cNvPr>
          <p:cNvSpPr txBox="1"/>
          <p:nvPr/>
        </p:nvSpPr>
        <p:spPr>
          <a:xfrm>
            <a:off x="7585493" y="3128512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xmlns="" id="{F14CAE1A-36F9-4E02-BAAF-487663BB5D9A}"/>
              </a:ext>
            </a:extLst>
          </p:cNvPr>
          <p:cNvSpPr/>
          <p:nvPr/>
        </p:nvSpPr>
        <p:spPr>
          <a:xfrm>
            <a:off x="1289735" y="2531277"/>
            <a:ext cx="603849" cy="7332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7884B9C-F75B-4BF5-9C00-7D325EAA256D}"/>
              </a:ext>
            </a:extLst>
          </p:cNvPr>
          <p:cNvSpPr txBox="1"/>
          <p:nvPr/>
        </p:nvSpPr>
        <p:spPr>
          <a:xfrm>
            <a:off x="1900687" y="2590800"/>
            <a:ext cx="8310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0, 1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xmlns="" id="{4834BFA6-FE0B-46B0-B5EF-4A43B98F1E6C}"/>
              </a:ext>
            </a:extLst>
          </p:cNvPr>
          <p:cNvSpPr/>
          <p:nvPr/>
        </p:nvSpPr>
        <p:spPr>
          <a:xfrm>
            <a:off x="2957508" y="2531276"/>
            <a:ext cx="603849" cy="7332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0148A5B-E6E7-47BD-AB60-9617C5A3FD46}"/>
              </a:ext>
            </a:extLst>
          </p:cNvPr>
          <p:cNvSpPr txBox="1"/>
          <p:nvPr/>
        </p:nvSpPr>
        <p:spPr>
          <a:xfrm>
            <a:off x="3453441" y="2490159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893F8936-706D-49B4-913A-2379428D1F07}"/>
              </a:ext>
            </a:extLst>
          </p:cNvPr>
          <p:cNvCxnSpPr>
            <a:cxnSpLocks/>
          </p:cNvCxnSpPr>
          <p:nvPr/>
        </p:nvCxnSpPr>
        <p:spPr>
          <a:xfrm flipH="1">
            <a:off x="3555161" y="3769383"/>
            <a:ext cx="1213450" cy="230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BC84FFF-D2F9-4703-B3BC-13F6E49530F1}"/>
              </a:ext>
            </a:extLst>
          </p:cNvPr>
          <p:cNvSpPr txBox="1"/>
          <p:nvPr/>
        </p:nvSpPr>
        <p:spPr>
          <a:xfrm>
            <a:off x="4439728" y="3864635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xmlns="" id="{5CD9FFB3-ACFE-4F67-91E4-A71B0C78DDCB}"/>
              </a:ext>
            </a:extLst>
          </p:cNvPr>
          <p:cNvSpPr/>
          <p:nvPr/>
        </p:nvSpPr>
        <p:spPr>
          <a:xfrm>
            <a:off x="8501418" y="2410507"/>
            <a:ext cx="603849" cy="7332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6C5950E-B905-492A-BB93-4726CED62703}"/>
              </a:ext>
            </a:extLst>
          </p:cNvPr>
          <p:cNvSpPr txBox="1"/>
          <p:nvPr/>
        </p:nvSpPr>
        <p:spPr>
          <a:xfrm>
            <a:off x="9169879" y="2585049"/>
            <a:ext cx="8310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0, 1</a:t>
            </a:r>
          </a:p>
        </p:txBody>
      </p:sp>
    </p:spTree>
    <p:extLst>
      <p:ext uri="{BB962C8B-B14F-4D97-AF65-F5344CB8AC3E}">
        <p14:creationId xmlns:p14="http://schemas.microsoft.com/office/powerpoint/2010/main" val="164561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5" grpId="0" build="p"/>
      <p:bldP spid="16" grpId="0" build="p"/>
      <p:bldP spid="17" grpId="0"/>
      <p:bldP spid="22" grpId="0" animBg="1"/>
      <p:bldP spid="24" grpId="0"/>
      <p:bldP spid="25" grpId="0" animBg="1"/>
      <p:bldP spid="27" grpId="0"/>
      <p:bldP spid="28" grpId="0" animBg="1"/>
      <p:bldP spid="30" grpId="0"/>
      <p:bldP spid="34" grpId="0"/>
      <p:bldP spid="36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NFA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071449" cy="55841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latin typeface="Georgia"/>
                <a:ea typeface="+mn-lt"/>
                <a:cs typeface="+mn-lt"/>
              </a:rPr>
              <a:t>Ex. 1 Construct NFA for the language L1 consisting a substring 0101 over Σ = { 0, 1 }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Suppose input string is 0010101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0 0 1 0 1 0 1 )  |--  δ ( q0 , 0 1 0 1 0 1 )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q1 ,  1 0 1 0 1 )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q2 ,  0 1 0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q3  ,  1 0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q4  ,  0 1 )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|--  δ ( q4  ,  1  )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 |--  δ ( q4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   =   q4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q4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0010101 is accepted by given NFA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735682" y="2539040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24954"/>
              </p:ext>
            </p:extLst>
          </p:nvPr>
        </p:nvGraphicFramePr>
        <p:xfrm>
          <a:off x="8597660" y="3378679"/>
          <a:ext cx="3336097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7857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226208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112032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q0,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q1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q1, q3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04163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q4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36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19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 dirty="0"/>
              <a:t>Examples on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2610" y="931307"/>
            <a:ext cx="11090693" cy="140035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Ex. 2 Construct NFA for the language L2 = { a</a:t>
            </a:r>
            <a:r>
              <a:rPr lang="en-US" sz="2000" baseline="30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n</a:t>
            </a: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  U  b</a:t>
            </a:r>
            <a:r>
              <a:rPr lang="en-US" sz="2000" baseline="30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n</a:t>
            </a: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 } where n ≥ 0 over Σ = { a, b }</a:t>
            </a:r>
            <a:endParaRPr lang="en-US" sz="20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L2 = {</a:t>
            </a:r>
            <a:r>
              <a:rPr lang="en-US" sz="2000">
                <a:latin typeface="TW Cen MT"/>
                <a:ea typeface="+mn-lt"/>
                <a:cs typeface="+mn-lt"/>
              </a:rPr>
              <a:t>ε</a:t>
            </a:r>
            <a:r>
              <a:rPr lang="en-US" sz="2000">
                <a:solidFill>
                  <a:srgbClr val="FFFFFF"/>
                </a:solidFill>
                <a:latin typeface="TW Cen MT"/>
                <a:ea typeface="+mn-lt"/>
                <a:cs typeface="+mn-lt"/>
              </a:rPr>
              <a:t>, </a:t>
            </a: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 a, b, aa, bb, aaa, bbb, …. }</a:t>
            </a:r>
            <a:endParaRPr lang="en-US" sz="2000" dirty="0">
              <a:solidFill>
                <a:srgbClr val="FFFFFF"/>
              </a:solidFill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Transition Diagram:</a:t>
            </a:r>
            <a:endParaRPr lang="en-US" sz="2000" dirty="0">
              <a:solidFill>
                <a:srgbClr val="FFFFFF"/>
              </a:solidFill>
              <a:latin typeface="Georgia"/>
              <a:ea typeface="+mn-lt"/>
              <a:cs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11E9744-0FF7-44ED-B7C4-6D2F2EE7B049}"/>
              </a:ext>
            </a:extLst>
          </p:cNvPr>
          <p:cNvSpPr/>
          <p:nvPr/>
        </p:nvSpPr>
        <p:spPr>
          <a:xfrm>
            <a:off x="1038045" y="4107611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07E0776B-9218-439F-8512-3D2E2D3E7A8E}"/>
              </a:ext>
            </a:extLst>
          </p:cNvPr>
          <p:cNvSpPr/>
          <p:nvPr/>
        </p:nvSpPr>
        <p:spPr>
          <a:xfrm>
            <a:off x="2949336" y="3301581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4945BE3-ED84-4BE1-AD17-3A5B631ADD74}"/>
              </a:ext>
            </a:extLst>
          </p:cNvPr>
          <p:cNvCxnSpPr/>
          <p:nvPr/>
        </p:nvCxnSpPr>
        <p:spPr>
          <a:xfrm flipV="1">
            <a:off x="1783872" y="3611234"/>
            <a:ext cx="1130059" cy="6671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03E4F8-3AF8-4FC3-9FEC-31BFA0285A82}"/>
              </a:ext>
            </a:extLst>
          </p:cNvPr>
          <p:cNvSpPr txBox="1"/>
          <p:nvPr/>
        </p:nvSpPr>
        <p:spPr>
          <a:xfrm>
            <a:off x="2208362" y="3071004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W Cen MT"/>
              </a:rPr>
              <a:t>ε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3559832" y="597522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b</a:t>
            </a:r>
            <a:endParaRPr lang="en-US" sz="20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AB8ADA5-64B9-4024-8A25-D37A3A74EC7B}"/>
              </a:ext>
            </a:extLst>
          </p:cNvPr>
          <p:cNvCxnSpPr>
            <a:cxnSpLocks/>
          </p:cNvCxnSpPr>
          <p:nvPr/>
        </p:nvCxnSpPr>
        <p:spPr>
          <a:xfrm flipV="1">
            <a:off x="231116" y="4430742"/>
            <a:ext cx="856891" cy="201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4595003" y="1547004"/>
            <a:ext cx="4080294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NFA can be represented 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     Q  =  { q0, q1, q2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 dirty="0">
                <a:ea typeface="+mn-lt"/>
                <a:cs typeface="+mn-lt"/>
              </a:rPr>
              <a:t> Σ  =  { a, b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2000"/>
              <a:t>                  F   =  { q1, q2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4896928" y="4523116"/>
            <a:ext cx="3232030" cy="18829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Function ( </a:t>
            </a:r>
            <a:r>
              <a:rPr lang="en-US" sz="2000">
                <a:ea typeface="+mn-lt"/>
                <a:cs typeface="+mn-lt"/>
              </a:rPr>
              <a:t>δ ):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dirty="0"/>
              <a:t>      </a:t>
            </a:r>
            <a:r>
              <a:rPr lang="en-US" sz="2000" dirty="0">
                <a:ea typeface="+mn-lt"/>
                <a:cs typeface="+mn-lt"/>
              </a:rPr>
              <a:t>δ  ( q0 , </a:t>
            </a:r>
            <a:r>
              <a:rPr lang="en-US" sz="2000" dirty="0">
                <a:latin typeface="TW Cen MT"/>
                <a:ea typeface="+mn-lt"/>
                <a:cs typeface="+mn-lt"/>
              </a:rPr>
              <a:t>ε</a:t>
            </a:r>
            <a:r>
              <a:rPr lang="en-US" sz="2000">
                <a:ea typeface="+mn-lt"/>
                <a:cs typeface="+mn-lt"/>
              </a:rPr>
              <a:t> ) = { q1, q2 }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      δ  ( q1 , a ) = { q1 }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      δ  ( q2 , b ) = { q2 }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9864578-CB2E-47D7-A0EC-BE747A84E4A0}"/>
              </a:ext>
            </a:extLst>
          </p:cNvPr>
          <p:cNvSpPr txBox="1"/>
          <p:nvPr/>
        </p:nvSpPr>
        <p:spPr>
          <a:xfrm>
            <a:off x="9583947" y="3617343"/>
            <a:ext cx="2326256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xmlns="" id="{7FD59990-A49E-4C8F-998E-CFC5FDA6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92953"/>
              </p:ext>
            </p:extLst>
          </p:nvPr>
        </p:nvGraphicFramePr>
        <p:xfrm>
          <a:off x="8209471" y="4140679"/>
          <a:ext cx="3831842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61571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106714">
                  <a:extLst>
                    <a:ext uri="{9D8B030D-6E8A-4147-A177-3AD203B41FA5}">
                      <a16:colId xmlns:a16="http://schemas.microsoft.com/office/drawing/2014/main" xmlns="" val="811605385"/>
                    </a:ext>
                  </a:extLst>
                </a:gridCol>
                <a:gridCol w="817154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946403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q1, q2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"/>
                        </a:rPr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q2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2D9AF41-6825-4612-9185-4C026165C8E1}"/>
              </a:ext>
            </a:extLst>
          </p:cNvPr>
          <p:cNvCxnSpPr>
            <a:cxnSpLocks/>
          </p:cNvCxnSpPr>
          <p:nvPr/>
        </p:nvCxnSpPr>
        <p:spPr>
          <a:xfrm>
            <a:off x="1806875" y="4588892"/>
            <a:ext cx="971907" cy="5405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xmlns="" id="{F14CAE1A-36F9-4E02-BAAF-487663BB5D9A}"/>
              </a:ext>
            </a:extLst>
          </p:cNvPr>
          <p:cNvSpPr/>
          <p:nvPr/>
        </p:nvSpPr>
        <p:spPr>
          <a:xfrm rot="10620000">
            <a:off x="2885622" y="5608032"/>
            <a:ext cx="603849" cy="7332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7884B9C-F75B-4BF5-9C00-7D325EAA256D}"/>
              </a:ext>
            </a:extLst>
          </p:cNvPr>
          <p:cNvSpPr txBox="1"/>
          <p:nvPr/>
        </p:nvSpPr>
        <p:spPr>
          <a:xfrm>
            <a:off x="1756913" y="4991819"/>
            <a:ext cx="3996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W Cen MT"/>
              </a:rPr>
              <a:t>ε</a:t>
            </a:r>
            <a:endParaRPr lang="en-US"/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xmlns="" id="{4834BFA6-FE0B-46B0-B5EF-4A43B98F1E6C}"/>
              </a:ext>
            </a:extLst>
          </p:cNvPr>
          <p:cNvSpPr/>
          <p:nvPr/>
        </p:nvSpPr>
        <p:spPr>
          <a:xfrm>
            <a:off x="2957508" y="2531276"/>
            <a:ext cx="603849" cy="7332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0148A5B-E6E7-47BD-AB60-9617C5A3FD46}"/>
              </a:ext>
            </a:extLst>
          </p:cNvPr>
          <p:cNvSpPr txBox="1"/>
          <p:nvPr/>
        </p:nvSpPr>
        <p:spPr>
          <a:xfrm>
            <a:off x="3453441" y="2490159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a</a:t>
            </a:r>
            <a:endParaRPr lang="en-US" sz="2000" b="1" dirty="0"/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xmlns="" id="{87C808D0-E894-4D72-AF5B-DAD48442A763}"/>
              </a:ext>
            </a:extLst>
          </p:cNvPr>
          <p:cNvSpPr/>
          <p:nvPr/>
        </p:nvSpPr>
        <p:spPr>
          <a:xfrm>
            <a:off x="2733676" y="4796826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42917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11" grpId="0"/>
      <p:bldP spid="13" grpId="0"/>
      <p:bldP spid="15" grpId="0" build="p"/>
      <p:bldP spid="16" grpId="0" build="p"/>
      <p:bldP spid="17" grpId="0"/>
      <p:bldP spid="25" grpId="0" animBg="1"/>
      <p:bldP spid="27" grpId="0"/>
      <p:bldP spid="28" grpId="0" animBg="1"/>
      <p:bldP spid="30" grpId="0"/>
      <p:bldP spid="19" grpId="0" animBg="1"/>
    </p:bld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1019</Words>
  <Application>Microsoft Office PowerPoint</Application>
  <PresentationFormat>Custom</PresentationFormat>
  <Paragraphs>525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Brushed Metal 16x9</vt:lpstr>
      <vt:lpstr>Non – Deterministic Finite Automata (NFA)</vt:lpstr>
      <vt:lpstr>Content</vt:lpstr>
      <vt:lpstr>Non – Deterministic Finite Automata (NFA)</vt:lpstr>
      <vt:lpstr>Non – Deterministic Finite Automata (NFA)</vt:lpstr>
      <vt:lpstr>Definition of NFA</vt:lpstr>
      <vt:lpstr>Definition of NFA</vt:lpstr>
      <vt:lpstr>Examples on NFA</vt:lpstr>
      <vt:lpstr>Examples on NFA</vt:lpstr>
      <vt:lpstr>Examples on NFA</vt:lpstr>
      <vt:lpstr>Examples on NFA</vt:lpstr>
      <vt:lpstr>Examples on NFA</vt:lpstr>
      <vt:lpstr>Examples on NFA</vt:lpstr>
      <vt:lpstr>Examples on NFA</vt:lpstr>
      <vt:lpstr>Examples on NFA</vt:lpstr>
      <vt:lpstr>Examples on NFA</vt:lpstr>
      <vt:lpstr>Examples on NFA</vt:lpstr>
      <vt:lpstr>Examples on NFA</vt:lpstr>
      <vt:lpstr>Examples on NFA</vt:lpstr>
      <vt:lpstr>Difference between NFA and DFA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Lenovo</cp:lastModifiedBy>
  <cp:revision>6028</cp:revision>
  <dcterms:created xsi:type="dcterms:W3CDTF">2020-09-08T18:04:01Z</dcterms:created>
  <dcterms:modified xsi:type="dcterms:W3CDTF">2023-08-11T08:01:49Z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