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7" r:id="rId5"/>
    <p:sldId id="268" r:id="rId6"/>
    <p:sldId id="328" r:id="rId7"/>
    <p:sldId id="329" r:id="rId8"/>
    <p:sldId id="330" r:id="rId9"/>
    <p:sldId id="331" r:id="rId10"/>
    <p:sldId id="326" r:id="rId11"/>
    <p:sldId id="31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2" r:id="rId21"/>
    <p:sldId id="343" r:id="rId22"/>
    <p:sldId id="344" r:id="rId23"/>
    <p:sldId id="345" r:id="rId24"/>
    <p:sldId id="3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D58A-6E5B-70CC-B8F5-48F652B345EC}" v="2268" dt="2020-09-24T20:31:32.834"/>
    <p1510:client id="{02797D5C-1794-9C27-338C-506D0E5055DD}" v="2309" dt="2020-09-23T11:37:24.608"/>
    <p1510:client id="{281EA353-8C9B-4405-3CC5-EF3B8FC93CB9}" v="4400" dt="2020-09-08T21:10:47.225"/>
    <p1510:client id="{29D68C8D-F6F9-D725-7C60-9CD4AC53B8E4}" v="655" dt="2020-09-24T21:21:39.409"/>
    <p1510:client id="{3E73673B-5219-E691-D514-B2B16657091A}" v="2388" dt="2020-09-16T10:32:54.886"/>
    <p1510:client id="{3FF97547-F411-EC6C-9366-81DA74D50ED4}" v="32" dt="2020-09-16T08:00:05.964"/>
    <p1510:client id="{5D903392-14B7-7E84-E776-669EFA906C77}" v="946" dt="2020-09-23T05:22:24.029"/>
    <p1510:client id="{5F09EADC-AF51-0A5D-1FB7-6CD86B8189EF}" v="420" dt="2020-09-24T05:46:32.612"/>
    <p1510:client id="{66014332-4B1F-26DF-A8A4-C51F6965EE9C}" v="14" dt="2021-08-10T07:37:11.928"/>
    <p1510:client id="{67C5B665-D3A5-29A2-A6E7-E27D758A54E2}" v="1106" dt="2020-09-18T04:47:07.811"/>
    <p1510:client id="{685AAAE0-36FB-44E0-A506-74DDF3B18381}" v="96" dt="2020-09-29T02:56:17.077"/>
    <p1510:client id="{68E0DEC3-AB8B-93EF-693F-1A7E2C6898FC}" v="27" dt="2021-08-04T03:16:19.818"/>
    <p1510:client id="{6A81FC2C-9297-E0E6-8DA4-6E4D5C8338F0}" v="306" dt="2020-09-23T19:38:42.429"/>
    <p1510:client id="{780576D9-A895-9A6A-7168-93EC1D723D1D}" v="2812" dt="2020-09-09T10:23:24.286"/>
    <p1510:client id="{A3DF932C-105D-A353-E356-5D4AA7CE0A4F}" v="729" dt="2020-09-10T05:44:33.745"/>
    <p1510:client id="{A6C10142-EED6-87E5-4D0F-738AA7216D39}" v="115" dt="2020-09-24T14:07:41.980"/>
    <p1510:client id="{AC296799-8F60-850B-8C0D-D7DA8CD89ECA}" v="3626" dt="2020-09-10T21:14:57.836"/>
    <p1510:client id="{F27C78E0-D3C7-D78B-D48D-2E52B0C33084}" v="43" dt="2020-09-24T14:29:24.950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Prepared</a:t>
            </a:r>
            <a:r>
              <a:rPr lang="en-US" sz="1800" b="1" baseline="0" dirty="0" smtClean="0">
                <a:solidFill>
                  <a:schemeClr val="tx2">
                    <a:lumMod val="75000"/>
                  </a:schemeClr>
                </a:solidFill>
                <a:latin typeface="Rockwell" pitchFamily="18" charset="0"/>
              </a:rPr>
              <a:t> By: Mr. Vaibhav Ambhire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109" y="1152650"/>
            <a:ext cx="10159482" cy="40967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6000" dirty="0"/>
              <a:t>Non – Deterministic Finite Automata (NFA) </a:t>
            </a:r>
            <a:br>
              <a:rPr lang="en-US" sz="6000" dirty="0"/>
            </a:br>
            <a:r>
              <a:rPr lang="en-US" sz="6000" dirty="0"/>
              <a:t>with epsilon transition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126521"/>
            <a:ext cx="4810766" cy="12381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Examples on Eliminating ε - transitions from NFA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23402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Solution (Part 2) : 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2: Find  </a:t>
            </a:r>
            <a:r>
              <a:rPr lang="en-US" dirty="0">
                <a:ea typeface="+mn-lt"/>
                <a:cs typeface="+mn-lt"/>
              </a:rPr>
              <a:t>δ'  Transition function for NFA without ε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δ' ( q0 , 0 )  =  ε - closure ( δ ( </a:t>
            </a:r>
            <a:r>
              <a:rPr lang="en-US" dirty="0">
                <a:ea typeface="+mn-lt"/>
                <a:cs typeface="+mn-lt"/>
              </a:rPr>
              <a:t>ε - closure ( q0 ) , 0 )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</a:t>
            </a:r>
            <a:r>
              <a:rPr lang="en-US" dirty="0">
                <a:ea typeface="+mn-lt"/>
                <a:cs typeface="+mn-lt"/>
              </a:rPr>
              <a:t>ε - closure ( δ ( {</a:t>
            </a:r>
            <a:r>
              <a:rPr lang="en-US" dirty="0"/>
              <a:t> q0, q1, q2 } , 0 )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δ (q0, 0)   U   δ (q1, 0)   U   δ (q2, 0)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q0  U  Φ  U  Φ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q0 )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 { q0,  q1,  q2 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δ' ( q0 , 1 )   =  ε - closure ( δ ( </a:t>
            </a:r>
            <a:r>
              <a:rPr lang="en-US" dirty="0"/>
              <a:t>ε - closure ( q0 ) , 1 )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</a:t>
            </a:r>
            <a:r>
              <a:rPr lang="en-US" dirty="0"/>
              <a:t>ε - closure ( δ ( {</a:t>
            </a:r>
            <a:r>
              <a:rPr lang="en-US" dirty="0">
                <a:ea typeface="+mn-lt"/>
                <a:cs typeface="+mn-lt"/>
              </a:rPr>
              <a:t> q0, q1, q2 } , 1 )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 δ (q0, 1)   U   δ (q1, 1)   U   δ (q2, 1)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 Φ  U  q1  U  Φ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 q1 )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 { q1,  q2 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1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DC773-0411-4842-9970-DCDD6741CE74}"/>
              </a:ext>
            </a:extLst>
          </p:cNvPr>
          <p:cNvSpPr txBox="1"/>
          <p:nvPr/>
        </p:nvSpPr>
        <p:spPr>
          <a:xfrm>
            <a:off x="8333114" y="2955983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793BCDF-D13E-456A-9E38-62CF2E00DBA2}"/>
              </a:ext>
            </a:extLst>
          </p:cNvPr>
          <p:cNvSpPr/>
          <p:nvPr/>
        </p:nvSpPr>
        <p:spPr>
          <a:xfrm>
            <a:off x="7840485" y="3159127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xmlns="" id="{63EA9183-ED3C-44D8-B308-78C526B56147}"/>
              </a:ext>
            </a:extLst>
          </p:cNvPr>
          <p:cNvSpPr/>
          <p:nvPr/>
        </p:nvSpPr>
        <p:spPr>
          <a:xfrm>
            <a:off x="9285443" y="3190238"/>
            <a:ext cx="575096" cy="5463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CE27C4-C29F-4CCC-97DB-AA80F1949789}"/>
              </a:ext>
            </a:extLst>
          </p:cNvPr>
          <p:cNvSpPr txBox="1"/>
          <p:nvPr/>
        </p:nvSpPr>
        <p:spPr>
          <a:xfrm>
            <a:off x="9818296" y="3082325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2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D12D9-F925-4D71-97A6-06731851D7C9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q0,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126521"/>
            <a:ext cx="4810766" cy="12381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Examples on Eliminating ε - transitions from NFA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23402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Solution (Part 3): 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2: Find  </a:t>
            </a:r>
            <a:r>
              <a:rPr lang="en-US" dirty="0">
                <a:ea typeface="+mn-lt"/>
                <a:cs typeface="+mn-lt"/>
              </a:rPr>
              <a:t>δ'  Transition function for NFA without ε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δ' ( q0 , 2 )  =  ε - closure ( δ ( </a:t>
            </a:r>
            <a:r>
              <a:rPr lang="en-US" dirty="0">
                <a:ea typeface="+mn-lt"/>
                <a:cs typeface="+mn-lt"/>
              </a:rPr>
              <a:t>ε - closure ( q0 ) , 2 )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</a:t>
            </a:r>
            <a:r>
              <a:rPr lang="en-US" dirty="0">
                <a:ea typeface="+mn-lt"/>
                <a:cs typeface="+mn-lt"/>
              </a:rPr>
              <a:t>ε - closure ( δ ( {</a:t>
            </a:r>
            <a:r>
              <a:rPr lang="en-US" dirty="0"/>
              <a:t> q0, q1, q2 } , 2 )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δ (q0, 2)   U   δ (q1, 2)   U   δ (q2, 2)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Φ  U  Φ  U  q2 )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q2 )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 { q2 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δ' ( q1 , 0 )   =  ε - closure ( δ ( </a:t>
            </a:r>
            <a:r>
              <a:rPr lang="en-US" dirty="0"/>
              <a:t>ε - closure ( q1 ) , 0 )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</a:t>
            </a:r>
            <a:r>
              <a:rPr lang="en-US" dirty="0"/>
              <a:t>ε - closure ( δ ( {</a:t>
            </a:r>
            <a:r>
              <a:rPr lang="en-US" dirty="0">
                <a:ea typeface="+mn-lt"/>
                <a:cs typeface="+mn-lt"/>
              </a:rPr>
              <a:t> q1, q2 } , 0 )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 δ (q1, 0)   U   δ (q2, 0)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 Φ  U  Φ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 </a:t>
            </a:r>
            <a:r>
              <a:rPr lang="en-US" dirty="0">
                <a:ea typeface="+mn-lt"/>
                <a:cs typeface="+mn-lt"/>
              </a:rPr>
              <a:t>Φ</a:t>
            </a:r>
            <a:r>
              <a:rPr lang="en-US" dirty="0"/>
              <a:t> 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Φ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1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DC773-0411-4842-9970-DCDD6741CE74}"/>
              </a:ext>
            </a:extLst>
          </p:cNvPr>
          <p:cNvSpPr txBox="1"/>
          <p:nvPr/>
        </p:nvSpPr>
        <p:spPr>
          <a:xfrm>
            <a:off x="8333114" y="2955983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793BCDF-D13E-456A-9E38-62CF2E00DBA2}"/>
              </a:ext>
            </a:extLst>
          </p:cNvPr>
          <p:cNvSpPr/>
          <p:nvPr/>
        </p:nvSpPr>
        <p:spPr>
          <a:xfrm>
            <a:off x="7840485" y="3159127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xmlns="" id="{63EA9183-ED3C-44D8-B308-78C526B56147}"/>
              </a:ext>
            </a:extLst>
          </p:cNvPr>
          <p:cNvSpPr/>
          <p:nvPr/>
        </p:nvSpPr>
        <p:spPr>
          <a:xfrm>
            <a:off x="9285443" y="3190238"/>
            <a:ext cx="575096" cy="5463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CE27C4-C29F-4CCC-97DB-AA80F1949789}"/>
              </a:ext>
            </a:extLst>
          </p:cNvPr>
          <p:cNvSpPr txBox="1"/>
          <p:nvPr/>
        </p:nvSpPr>
        <p:spPr>
          <a:xfrm>
            <a:off x="9818296" y="3082325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2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D12D9-F925-4D71-97A6-06731851D7C9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q0,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126521"/>
            <a:ext cx="4810766" cy="12381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Examples on Eliminating ε - transitions from NFA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23402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Solution (Part 4): 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2: Find  </a:t>
            </a:r>
            <a:r>
              <a:rPr lang="en-US" dirty="0">
                <a:ea typeface="+mn-lt"/>
                <a:cs typeface="+mn-lt"/>
              </a:rPr>
              <a:t>δ'  Transition function for NFA without ε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δ' ( q1 , 1 )  =  ε - closure ( δ ( </a:t>
            </a:r>
            <a:r>
              <a:rPr lang="en-US" dirty="0">
                <a:ea typeface="+mn-lt"/>
                <a:cs typeface="+mn-lt"/>
              </a:rPr>
              <a:t>ε - closure ( q1 ) , 1 )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</a:t>
            </a:r>
            <a:r>
              <a:rPr lang="en-US" dirty="0">
                <a:ea typeface="+mn-lt"/>
                <a:cs typeface="+mn-lt"/>
              </a:rPr>
              <a:t>ε - closure ( δ ( {</a:t>
            </a:r>
            <a:r>
              <a:rPr lang="en-US" dirty="0"/>
              <a:t> q1, q2 } , 1 )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δ (q1, 1)   U   δ (q2, 1)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q1  U  Φ 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q1 )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 { q1, q2 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δ' ( q1 , 2 )   =  ε - closure ( δ ( </a:t>
            </a:r>
            <a:r>
              <a:rPr lang="en-US" dirty="0"/>
              <a:t>ε - closure ( q1 ) , 2 )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</a:t>
            </a:r>
            <a:r>
              <a:rPr lang="en-US" dirty="0"/>
              <a:t>ε - closure ( δ ( {</a:t>
            </a:r>
            <a:r>
              <a:rPr lang="en-US" dirty="0">
                <a:ea typeface="+mn-lt"/>
                <a:cs typeface="+mn-lt"/>
              </a:rPr>
              <a:t> q1, q2 } , 2 )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 δ (q1, 2)   U   δ (q2, 2)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 Φ  U  q2 )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 q2 )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 { q2 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1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DC773-0411-4842-9970-DCDD6741CE74}"/>
              </a:ext>
            </a:extLst>
          </p:cNvPr>
          <p:cNvSpPr txBox="1"/>
          <p:nvPr/>
        </p:nvSpPr>
        <p:spPr>
          <a:xfrm>
            <a:off x="8333114" y="2955983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793BCDF-D13E-456A-9E38-62CF2E00DBA2}"/>
              </a:ext>
            </a:extLst>
          </p:cNvPr>
          <p:cNvSpPr/>
          <p:nvPr/>
        </p:nvSpPr>
        <p:spPr>
          <a:xfrm>
            <a:off x="7840485" y="3159127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xmlns="" id="{63EA9183-ED3C-44D8-B308-78C526B56147}"/>
              </a:ext>
            </a:extLst>
          </p:cNvPr>
          <p:cNvSpPr/>
          <p:nvPr/>
        </p:nvSpPr>
        <p:spPr>
          <a:xfrm>
            <a:off x="9285443" y="3190238"/>
            <a:ext cx="575096" cy="5463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CE27C4-C29F-4CCC-97DB-AA80F1949789}"/>
              </a:ext>
            </a:extLst>
          </p:cNvPr>
          <p:cNvSpPr txBox="1"/>
          <p:nvPr/>
        </p:nvSpPr>
        <p:spPr>
          <a:xfrm>
            <a:off x="9818296" y="3082325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2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D12D9-F925-4D71-97A6-06731851D7C9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q0,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126521"/>
            <a:ext cx="4810766" cy="12381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Examples on Eliminating ε - transitions from NFA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623402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Solution (Part 5): 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2: Find  </a:t>
            </a:r>
            <a:r>
              <a:rPr lang="en-US" dirty="0">
                <a:ea typeface="+mn-lt"/>
                <a:cs typeface="+mn-lt"/>
              </a:rPr>
              <a:t>δ'  Transition function for NFA without ε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δ' ( q2 , 0 )  =  ε - closure ( δ ( </a:t>
            </a:r>
            <a:r>
              <a:rPr lang="en-US" dirty="0">
                <a:ea typeface="+mn-lt"/>
                <a:cs typeface="+mn-lt"/>
              </a:rPr>
              <a:t>ε - closure ( q2 ) , 0 )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</a:t>
            </a:r>
            <a:r>
              <a:rPr lang="en-US" dirty="0">
                <a:ea typeface="+mn-lt"/>
                <a:cs typeface="+mn-lt"/>
              </a:rPr>
              <a:t>ε - closure ( δ ( {</a:t>
            </a:r>
            <a:r>
              <a:rPr lang="en-US" dirty="0"/>
              <a:t> q2 } , 0 )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Φ 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Φ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δ' ( q2 , 1 )   =  ε - closure ( δ ( </a:t>
            </a:r>
            <a:r>
              <a:rPr lang="en-US" dirty="0"/>
              <a:t>ε - closure ( q2 ) , 1 )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</a:t>
            </a:r>
            <a:r>
              <a:rPr lang="en-US" dirty="0"/>
              <a:t>ε - closure ( δ ( {</a:t>
            </a:r>
            <a:r>
              <a:rPr lang="en-US" dirty="0">
                <a:ea typeface="+mn-lt"/>
                <a:cs typeface="+mn-lt"/>
              </a:rPr>
              <a:t> q2 } , 1 )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 Φ 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Φ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δ' ( q2 , 2 )   =  ε - closure ( δ ( </a:t>
            </a:r>
            <a:r>
              <a:rPr lang="en-US" dirty="0">
                <a:ea typeface="+mn-lt"/>
                <a:cs typeface="+mn-lt"/>
              </a:rPr>
              <a:t>ε - closure ( q2 ) , 2 )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δ ( { q2 } , 2 )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q2 )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 { q2 }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1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DC773-0411-4842-9970-DCDD6741CE74}"/>
              </a:ext>
            </a:extLst>
          </p:cNvPr>
          <p:cNvSpPr txBox="1"/>
          <p:nvPr/>
        </p:nvSpPr>
        <p:spPr>
          <a:xfrm>
            <a:off x="8333114" y="2955983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793BCDF-D13E-456A-9E38-62CF2E00DBA2}"/>
              </a:ext>
            </a:extLst>
          </p:cNvPr>
          <p:cNvSpPr/>
          <p:nvPr/>
        </p:nvSpPr>
        <p:spPr>
          <a:xfrm>
            <a:off x="7840485" y="3159127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xmlns="" id="{63EA9183-ED3C-44D8-B308-78C526B56147}"/>
              </a:ext>
            </a:extLst>
          </p:cNvPr>
          <p:cNvSpPr/>
          <p:nvPr/>
        </p:nvSpPr>
        <p:spPr>
          <a:xfrm>
            <a:off x="9285443" y="3190238"/>
            <a:ext cx="575096" cy="5463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CE27C4-C29F-4CCC-97DB-AA80F1949789}"/>
              </a:ext>
            </a:extLst>
          </p:cNvPr>
          <p:cNvSpPr txBox="1"/>
          <p:nvPr/>
        </p:nvSpPr>
        <p:spPr>
          <a:xfrm>
            <a:off x="9818296" y="3082325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2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D12D9-F925-4D71-97A6-06731851D7C9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q0,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126521"/>
            <a:ext cx="4810766" cy="12381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Examples on Eliminating ε - transitions from NFA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1029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Solution (Part 6): 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3: Construction of Transition Table (</a:t>
            </a:r>
            <a:r>
              <a:rPr lang="en-US" dirty="0">
                <a:ea typeface="+mn-lt"/>
                <a:cs typeface="+mn-lt"/>
              </a:rPr>
              <a:t>δ') </a:t>
            </a:r>
            <a:r>
              <a:rPr lang="en-US" b="1" dirty="0"/>
              <a:t> 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1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DC773-0411-4842-9970-DCDD6741CE74}"/>
              </a:ext>
            </a:extLst>
          </p:cNvPr>
          <p:cNvSpPr txBox="1"/>
          <p:nvPr/>
        </p:nvSpPr>
        <p:spPr>
          <a:xfrm>
            <a:off x="8333114" y="2955983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793BCDF-D13E-456A-9E38-62CF2E00DBA2}"/>
              </a:ext>
            </a:extLst>
          </p:cNvPr>
          <p:cNvSpPr/>
          <p:nvPr/>
        </p:nvSpPr>
        <p:spPr>
          <a:xfrm>
            <a:off x="7840485" y="3159127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xmlns="" id="{63EA9183-ED3C-44D8-B308-78C526B56147}"/>
              </a:ext>
            </a:extLst>
          </p:cNvPr>
          <p:cNvSpPr/>
          <p:nvPr/>
        </p:nvSpPr>
        <p:spPr>
          <a:xfrm>
            <a:off x="9285443" y="3190238"/>
            <a:ext cx="575096" cy="5463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CE27C4-C29F-4CCC-97DB-AA80F1949789}"/>
              </a:ext>
            </a:extLst>
          </p:cNvPr>
          <p:cNvSpPr txBox="1"/>
          <p:nvPr/>
        </p:nvSpPr>
        <p:spPr>
          <a:xfrm>
            <a:off x="9818296" y="3082325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2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D12D9-F925-4D71-97A6-06731851D7C9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q0,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xmlns="" id="{E7301FF5-814B-4D01-8EEE-1A7B0EB0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44748"/>
              </p:ext>
            </p:extLst>
          </p:nvPr>
        </p:nvGraphicFramePr>
        <p:xfrm>
          <a:off x="228888" y="2490791"/>
          <a:ext cx="6796560" cy="175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99140">
                  <a:extLst>
                    <a:ext uri="{9D8B030D-6E8A-4147-A177-3AD203B41FA5}">
                      <a16:colId xmlns:a16="http://schemas.microsoft.com/office/drawing/2014/main" xmlns="" val="2422041517"/>
                    </a:ext>
                  </a:extLst>
                </a:gridCol>
                <a:gridCol w="1699140">
                  <a:extLst>
                    <a:ext uri="{9D8B030D-6E8A-4147-A177-3AD203B41FA5}">
                      <a16:colId xmlns:a16="http://schemas.microsoft.com/office/drawing/2014/main" xmlns="" val="2029662547"/>
                    </a:ext>
                  </a:extLst>
                </a:gridCol>
                <a:gridCol w="1699140">
                  <a:extLst>
                    <a:ext uri="{9D8B030D-6E8A-4147-A177-3AD203B41FA5}">
                      <a16:colId xmlns:a16="http://schemas.microsoft.com/office/drawing/2014/main" xmlns="" val="1445069961"/>
                    </a:ext>
                  </a:extLst>
                </a:gridCol>
                <a:gridCol w="1699140">
                  <a:extLst>
                    <a:ext uri="{9D8B030D-6E8A-4147-A177-3AD203B41FA5}">
                      <a16:colId xmlns:a16="http://schemas.microsoft.com/office/drawing/2014/main" xmlns="" val="3750748277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300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q0, q1, q2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q1, q2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266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eorgia"/>
                        </a:rPr>
                        <a:t>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q1, q2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46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eorgia"/>
                        </a:rPr>
                        <a:t>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eorgia"/>
                        </a:rPr>
                        <a:t>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52633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05C41DF-4ED8-48B6-B65B-B19F2D735C21}"/>
              </a:ext>
            </a:extLst>
          </p:cNvPr>
          <p:cNvSpPr txBox="1"/>
          <p:nvPr/>
        </p:nvSpPr>
        <p:spPr>
          <a:xfrm>
            <a:off x="295275" y="4637237"/>
            <a:ext cx="71426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Final states are those states whose </a:t>
            </a:r>
            <a:r>
              <a:rPr lang="en-US" dirty="0">
                <a:ea typeface="+mn-lt"/>
                <a:cs typeface="+mn-lt"/>
              </a:rPr>
              <a:t>ε - closure consists of final states.</a:t>
            </a:r>
          </a:p>
          <a:p>
            <a:r>
              <a:rPr lang="en-US"/>
              <a:t>Here q0, q1 and q2 are acting as final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0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126521"/>
            <a:ext cx="4810766" cy="12381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Examples on Eliminating ε - transitions from NFA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1029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/>
              <a:t>Solution (Part 7): 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/>
              <a:t>Step 4: Construction of Transition Diagram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1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DC773-0411-4842-9970-DCDD6741CE74}"/>
              </a:ext>
            </a:extLst>
          </p:cNvPr>
          <p:cNvSpPr txBox="1"/>
          <p:nvPr/>
        </p:nvSpPr>
        <p:spPr>
          <a:xfrm>
            <a:off x="8333114" y="2955983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793BCDF-D13E-456A-9E38-62CF2E00DBA2}"/>
              </a:ext>
            </a:extLst>
          </p:cNvPr>
          <p:cNvSpPr/>
          <p:nvPr/>
        </p:nvSpPr>
        <p:spPr>
          <a:xfrm>
            <a:off x="7840485" y="3159127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xmlns="" id="{63EA9183-ED3C-44D8-B308-78C526B56147}"/>
              </a:ext>
            </a:extLst>
          </p:cNvPr>
          <p:cNvSpPr/>
          <p:nvPr/>
        </p:nvSpPr>
        <p:spPr>
          <a:xfrm>
            <a:off x="9285443" y="3190238"/>
            <a:ext cx="575096" cy="5463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CE27C4-C29F-4CCC-97DB-AA80F1949789}"/>
              </a:ext>
            </a:extLst>
          </p:cNvPr>
          <p:cNvSpPr txBox="1"/>
          <p:nvPr/>
        </p:nvSpPr>
        <p:spPr>
          <a:xfrm>
            <a:off x="9818296" y="3082325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2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 flipV="1">
            <a:off x="8647662" y="4051235"/>
            <a:ext cx="583720" cy="57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0D12D9-F925-4D71-97A6-06731851D7C9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q0,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12E6BBB-37B0-4E31-8655-165B93D7C100}"/>
              </a:ext>
            </a:extLst>
          </p:cNvPr>
          <p:cNvCxnSpPr>
            <a:cxnSpLocks/>
          </p:cNvCxnSpPr>
          <p:nvPr/>
        </p:nvCxnSpPr>
        <p:spPr>
          <a:xfrm flipV="1">
            <a:off x="570421" y="3691748"/>
            <a:ext cx="770625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ircle: Hollow 27">
            <a:extLst>
              <a:ext uri="{FF2B5EF4-FFF2-40B4-BE49-F238E27FC236}">
                <a16:creationId xmlns:a16="http://schemas.microsoft.com/office/drawing/2014/main" xmlns="" id="{D758C50B-D35D-4D0C-84EA-1C22094BA077}"/>
              </a:ext>
            </a:extLst>
          </p:cNvPr>
          <p:cNvSpPr/>
          <p:nvPr/>
        </p:nvSpPr>
        <p:spPr>
          <a:xfrm>
            <a:off x="1329006" y="3319012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q0</a:t>
            </a:r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xmlns="" id="{3A430A0A-F7FF-4169-9783-90CC49958994}"/>
              </a:ext>
            </a:extLst>
          </p:cNvPr>
          <p:cNvSpPr/>
          <p:nvPr/>
        </p:nvSpPr>
        <p:spPr>
          <a:xfrm>
            <a:off x="3916930" y="3319011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q1</a:t>
            </a:r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xmlns="" id="{7E009B86-092B-4820-AF10-123739E8B429}"/>
              </a:ext>
            </a:extLst>
          </p:cNvPr>
          <p:cNvSpPr/>
          <p:nvPr/>
        </p:nvSpPr>
        <p:spPr>
          <a:xfrm>
            <a:off x="2579836" y="4958031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7BE967E8-AD0E-4500-BA73-A40CCE99EC03}"/>
              </a:ext>
            </a:extLst>
          </p:cNvPr>
          <p:cNvCxnSpPr>
            <a:cxnSpLocks/>
          </p:cNvCxnSpPr>
          <p:nvPr/>
        </p:nvCxnSpPr>
        <p:spPr>
          <a:xfrm flipV="1">
            <a:off x="2094420" y="3677370"/>
            <a:ext cx="1892058" cy="201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807BF118-A51D-4B76-9111-77E88CB12CDD}"/>
              </a:ext>
            </a:extLst>
          </p:cNvPr>
          <p:cNvCxnSpPr>
            <a:cxnSpLocks/>
          </p:cNvCxnSpPr>
          <p:nvPr/>
        </p:nvCxnSpPr>
        <p:spPr>
          <a:xfrm>
            <a:off x="1763740" y="3999419"/>
            <a:ext cx="914398" cy="10725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47CAB3B4-6E80-470E-B8D7-B8A919B48FF1}"/>
              </a:ext>
            </a:extLst>
          </p:cNvPr>
          <p:cNvCxnSpPr>
            <a:cxnSpLocks/>
          </p:cNvCxnSpPr>
          <p:nvPr/>
        </p:nvCxnSpPr>
        <p:spPr>
          <a:xfrm flipH="1">
            <a:off x="3274230" y="4065814"/>
            <a:ext cx="868394" cy="10150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EAE7789-1217-4FD7-BE3C-AF2F885A8AFE}"/>
              </a:ext>
            </a:extLst>
          </p:cNvPr>
          <p:cNvSpPr txBox="1"/>
          <p:nvPr/>
        </p:nvSpPr>
        <p:spPr>
          <a:xfrm>
            <a:off x="2433008" y="3079990"/>
            <a:ext cx="715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0, 1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C42AFE5-C1B9-4073-B90D-7EB165F9E569}"/>
              </a:ext>
            </a:extLst>
          </p:cNvPr>
          <p:cNvSpPr txBox="1"/>
          <p:nvPr/>
        </p:nvSpPr>
        <p:spPr>
          <a:xfrm>
            <a:off x="3869846" y="4401809"/>
            <a:ext cx="64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1, 2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1CC1D5A-06B1-48E3-9C36-B94098910E52}"/>
              </a:ext>
            </a:extLst>
          </p:cNvPr>
          <p:cNvSpPr txBox="1"/>
          <p:nvPr/>
        </p:nvSpPr>
        <p:spPr>
          <a:xfrm>
            <a:off x="1180382" y="4544683"/>
            <a:ext cx="902899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0, 1, 2</a:t>
            </a:r>
            <a:endParaRPr lang="en-US" dirty="0"/>
          </a:p>
        </p:txBody>
      </p: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xmlns="" id="{F827C338-7188-4226-A8EF-EF9D310C24F6}"/>
              </a:ext>
            </a:extLst>
          </p:cNvPr>
          <p:cNvSpPr/>
          <p:nvPr/>
        </p:nvSpPr>
        <p:spPr>
          <a:xfrm rot="240000">
            <a:off x="1500070" y="2799692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Down 42">
            <a:extLst>
              <a:ext uri="{FF2B5EF4-FFF2-40B4-BE49-F238E27FC236}">
                <a16:creationId xmlns:a16="http://schemas.microsoft.com/office/drawing/2014/main" xmlns="" id="{CDC0FB09-1112-4591-80A3-BA4EA8815895}"/>
              </a:ext>
            </a:extLst>
          </p:cNvPr>
          <p:cNvSpPr/>
          <p:nvPr/>
        </p:nvSpPr>
        <p:spPr>
          <a:xfrm rot="240000">
            <a:off x="4102372" y="2785314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76F0EBF-BF11-4118-B3CF-A8E00D6DB71E}"/>
              </a:ext>
            </a:extLst>
          </p:cNvPr>
          <p:cNvSpPr txBox="1"/>
          <p:nvPr/>
        </p:nvSpPr>
        <p:spPr>
          <a:xfrm>
            <a:off x="1481407" y="2257784"/>
            <a:ext cx="457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395027-5C72-4D8F-BA4A-86FCF30739E8}"/>
              </a:ext>
            </a:extLst>
          </p:cNvPr>
          <p:cNvSpPr txBox="1"/>
          <p:nvPr/>
        </p:nvSpPr>
        <p:spPr>
          <a:xfrm>
            <a:off x="4515029" y="2387180"/>
            <a:ext cx="457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  <a:endParaRPr lang="en-US" dirty="0"/>
          </a:p>
        </p:txBody>
      </p: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xmlns="" id="{061D2C0E-727A-443C-A272-7584CEED90BF}"/>
              </a:ext>
            </a:extLst>
          </p:cNvPr>
          <p:cNvSpPr/>
          <p:nvPr/>
        </p:nvSpPr>
        <p:spPr>
          <a:xfrm rot="10800000">
            <a:off x="2722145" y="5660785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3DAEFC7-4398-4F57-A3B4-8CBB2D63E65A}"/>
              </a:ext>
            </a:extLst>
          </p:cNvPr>
          <p:cNvSpPr txBox="1"/>
          <p:nvPr/>
        </p:nvSpPr>
        <p:spPr>
          <a:xfrm>
            <a:off x="3407972" y="5852123"/>
            <a:ext cx="457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989FD3-DEBA-4173-A953-DD088DD6E6C5}"/>
              </a:ext>
            </a:extLst>
          </p:cNvPr>
          <p:cNvSpPr txBox="1"/>
          <p:nvPr/>
        </p:nvSpPr>
        <p:spPr>
          <a:xfrm>
            <a:off x="4379344" y="4666890"/>
            <a:ext cx="3001992" cy="1992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Above NFA can be represented as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 dirty="0"/>
              <a:t>M = ( Q , Σ ,  δ' , q0</a:t>
            </a:r>
            <a:r>
              <a:rPr lang="en-US" sz="1400" baseline="-25000" dirty="0"/>
              <a:t> </a:t>
            </a:r>
            <a:r>
              <a:rPr lang="en-US" sz="1400" dirty="0"/>
              <a:t>, F ')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Where     Q  =  { q0, q1, q2 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</a:t>
            </a:r>
            <a:r>
              <a:rPr lang="en-US" sz="1400" dirty="0">
                <a:ea typeface="+mn-lt"/>
                <a:cs typeface="+mn-lt"/>
              </a:rPr>
              <a:t> Σ  =  { 0, 1, 2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 F'  =  {  q0, q1, q2  }</a:t>
            </a:r>
          </a:p>
        </p:txBody>
      </p:sp>
    </p:spTree>
    <p:extLst>
      <p:ext uri="{BB962C8B-B14F-4D97-AF65-F5344CB8AC3E}">
        <p14:creationId xmlns:p14="http://schemas.microsoft.com/office/powerpoint/2010/main" val="2956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 dirty="0"/>
              <a:t>Examples on Eliminating ε - transitions from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5486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Solution (Part 1):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Here Σ = { a, b } 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Step 1: Find </a:t>
            </a:r>
            <a:r>
              <a:rPr lang="en-US" dirty="0">
                <a:ea typeface="+mn-lt"/>
                <a:cs typeface="+mn-lt"/>
              </a:rPr>
              <a:t>ε </a:t>
            </a:r>
            <a:r>
              <a:rPr lang="en-US" dirty="0"/>
              <a:t>-</a:t>
            </a:r>
            <a:r>
              <a:rPr lang="en-US" b="1" dirty="0"/>
              <a:t> closure of all states for given NFA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/>
              <a:t>ε - closure ( q0 ) = { q0  }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/>
              <a:t>ε - closure ( q1 ) = { q1, q2 }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/>
              <a:t>ε - closure ( q2 ) = { q2 }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2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 dirty="0"/>
              <a:t>Examples on Eliminating ε - transitions from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168214"/>
            <a:ext cx="7123010" cy="6420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Solution (Part 2):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Step 2: Find  </a:t>
            </a:r>
            <a:r>
              <a:rPr lang="en-US" dirty="0"/>
              <a:t>δ'  Transition function for NFA without ε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δ' ( q0 , a )  =  ε - closure ( δ ( </a:t>
            </a:r>
            <a:r>
              <a:rPr lang="en-US" dirty="0"/>
              <a:t>ε - closure ( q0 ) , a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</a:t>
            </a:r>
            <a:r>
              <a:rPr lang="en-US" dirty="0"/>
              <a:t>ε - closure ( δ ( {</a:t>
            </a:r>
            <a:r>
              <a:rPr lang="en-US" dirty="0">
                <a:ea typeface="+mn-lt"/>
                <a:cs typeface="+mn-lt"/>
              </a:rPr>
              <a:t> q0 } , a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 q1 )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 { q1,  q2 }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δ' ( q0 , b )  =  ε - closure ( δ ( ε - closure ( q0 ) , b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δ ( { q0 } , b)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Φ 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Φ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2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D164DB-B9E5-4C19-8535-F7EB8DC0EA60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 dirty="0"/>
              <a:t>Examples on Eliminating ε - transitions from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240101"/>
            <a:ext cx="7123010" cy="66365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Solution (Part 3) :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Step 2: Find  </a:t>
            </a:r>
            <a:r>
              <a:rPr lang="en-US" dirty="0"/>
              <a:t>δ'  Transition function for NFA without ε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δ' ( q1 , a )  =  ε - closure ( δ ( </a:t>
            </a:r>
            <a:r>
              <a:rPr lang="en-US" dirty="0"/>
              <a:t>ε - closure ( q1 ) , a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</a:t>
            </a:r>
            <a:r>
              <a:rPr lang="en-US" dirty="0"/>
              <a:t>ε - closure ( δ ( </a:t>
            </a:r>
            <a:r>
              <a:rPr lang="en-US" dirty="0">
                <a:ea typeface="+mn-lt"/>
                <a:cs typeface="+mn-lt"/>
              </a:rPr>
              <a:t>{ q1, q2 } , a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  δ (q1, a)   U   δ (q2, a)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 Φ  U  Φ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</a:t>
            </a:r>
            <a:r>
              <a:rPr lang="en-US" dirty="0">
                <a:ea typeface="+mn-lt"/>
                <a:cs typeface="+mn-lt"/>
              </a:rPr>
              <a:t> Φ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δ' ( q1 , </a:t>
            </a:r>
            <a:r>
              <a:rPr lang="en-US" dirty="0">
                <a:ea typeface="+mn-lt"/>
                <a:cs typeface="+mn-lt"/>
              </a:rPr>
              <a:t>b </a:t>
            </a:r>
            <a:r>
              <a:rPr lang="en-US" dirty="0"/>
              <a:t>)  =  ε - closure ( δ ( </a:t>
            </a:r>
            <a:r>
              <a:rPr lang="en-US" dirty="0">
                <a:ea typeface="+mn-lt"/>
                <a:cs typeface="+mn-lt"/>
              </a:rPr>
              <a:t>ε - closure ( q1 ) , b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δ ( { q1, q2 } , b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 δ (q1, b)   U   δ (q2, b)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Φ  U  q2 )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q2 )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 { q2 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2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3A1320-FAF2-4CE1-AD7D-5DD67ACC48D7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 dirty="0"/>
              <a:t>Examples on Eliminating ε - transitions from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240101"/>
            <a:ext cx="7123010" cy="6636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Solution (Part 4) :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Step 2: Find  </a:t>
            </a:r>
            <a:r>
              <a:rPr lang="en-US" dirty="0"/>
              <a:t>δ'  Transition function for NFA without ε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δ' ( q2 , a )  =  ε - closure ( δ ( </a:t>
            </a:r>
            <a:r>
              <a:rPr lang="en-US" dirty="0"/>
              <a:t>ε - closure ( q2) , a )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</a:t>
            </a:r>
            <a:r>
              <a:rPr lang="en-US" dirty="0"/>
              <a:t>ε - closure ( δ ( </a:t>
            </a:r>
            <a:r>
              <a:rPr lang="en-US" dirty="0">
                <a:ea typeface="+mn-lt"/>
                <a:cs typeface="+mn-lt"/>
              </a:rPr>
              <a:t>{ q2 } , a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 ε - closure ( Φ )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                      = </a:t>
            </a:r>
            <a:r>
              <a:rPr lang="en-US" dirty="0">
                <a:ea typeface="+mn-lt"/>
                <a:cs typeface="+mn-lt"/>
              </a:rPr>
              <a:t> Φ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δ' ( q2 , </a:t>
            </a:r>
            <a:r>
              <a:rPr lang="en-US" dirty="0">
                <a:ea typeface="+mn-lt"/>
                <a:cs typeface="+mn-lt"/>
              </a:rPr>
              <a:t>b </a:t>
            </a:r>
            <a:r>
              <a:rPr lang="en-US" dirty="0"/>
              <a:t>)  =  ε - closure ( δ ( </a:t>
            </a:r>
            <a:r>
              <a:rPr lang="en-US" dirty="0">
                <a:ea typeface="+mn-lt"/>
                <a:cs typeface="+mn-lt"/>
              </a:rPr>
              <a:t>ε - closure ( q2 ) , b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 δ ( { q2 } , b 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 ε - closure ( q2 )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                       =  { q2 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2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BCF46F-083F-4E02-B5F7-E0DCD6CC91CC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8761562" cy="2823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Definition of Non – Deterministic Finite Automata ( NFA )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Examples on NFA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 dirty="0"/>
              <a:t>Examples on Eliminating ε - transitions from NFA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2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BCF46F-083F-4E02-B5F7-E0DCD6CC91CC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9BF89C8-E639-43F2-AE52-5835487A05A2}"/>
              </a:ext>
            </a:extLst>
          </p:cNvPr>
          <p:cNvSpPr txBox="1">
            <a:spLocks/>
          </p:cNvSpPr>
          <p:nvPr/>
        </p:nvSpPr>
        <p:spPr>
          <a:xfrm>
            <a:off x="175169" y="340743"/>
            <a:ext cx="7123010" cy="1029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b="1" dirty="0"/>
              <a:t>Solution (Part 5): </a:t>
            </a:r>
            <a:endParaRPr lang="en-US" dirty="0"/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b="1" dirty="0"/>
              <a:t>Step 3: Construction of Transition Table (</a:t>
            </a:r>
            <a:r>
              <a:rPr lang="en-US" dirty="0">
                <a:ea typeface="+mn-lt"/>
                <a:cs typeface="+mn-lt"/>
              </a:rPr>
              <a:t>δ') </a:t>
            </a:r>
            <a:r>
              <a:rPr lang="en-US" b="1" dirty="0"/>
              <a:t> </a:t>
            </a:r>
            <a:endParaRPr lang="en-US" dirty="0"/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E44A3F-69E6-4C81-B1CF-304D115E55D1}"/>
              </a:ext>
            </a:extLst>
          </p:cNvPr>
          <p:cNvSpPr txBox="1"/>
          <p:nvPr/>
        </p:nvSpPr>
        <p:spPr>
          <a:xfrm>
            <a:off x="295275" y="4637237"/>
            <a:ext cx="71426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Final states are those states whose </a:t>
            </a:r>
            <a:r>
              <a:rPr lang="en-US" dirty="0">
                <a:ea typeface="+mn-lt"/>
                <a:cs typeface="+mn-lt"/>
              </a:rPr>
              <a:t>ε - closure consists of final states.</a:t>
            </a:r>
          </a:p>
          <a:p>
            <a:r>
              <a:rPr lang="en-US" dirty="0"/>
              <a:t>Here q1 and q2 are acting as final states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E556737-F5B1-4B30-9363-ED5536E37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10236"/>
              </p:ext>
            </p:extLst>
          </p:nvPr>
        </p:nvGraphicFramePr>
        <p:xfrm>
          <a:off x="228888" y="2490791"/>
          <a:ext cx="5097420" cy="175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99140">
                  <a:extLst>
                    <a:ext uri="{9D8B030D-6E8A-4147-A177-3AD203B41FA5}">
                      <a16:colId xmlns:a16="http://schemas.microsoft.com/office/drawing/2014/main" xmlns="" val="2422041517"/>
                    </a:ext>
                  </a:extLst>
                </a:gridCol>
                <a:gridCol w="1699140">
                  <a:extLst>
                    <a:ext uri="{9D8B030D-6E8A-4147-A177-3AD203B41FA5}">
                      <a16:colId xmlns:a16="http://schemas.microsoft.com/office/drawing/2014/main" xmlns="" val="2029662547"/>
                    </a:ext>
                  </a:extLst>
                </a:gridCol>
                <a:gridCol w="1699140">
                  <a:extLst>
                    <a:ext uri="{9D8B030D-6E8A-4147-A177-3AD203B41FA5}">
                      <a16:colId xmlns:a16="http://schemas.microsoft.com/office/drawing/2014/main" xmlns="" val="144506996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300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q1, q2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Georgia"/>
                        </a:rPr>
                        <a:t>Φ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266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eorgia"/>
                        </a:rPr>
                        <a:t>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{ q2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546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eorgia"/>
                        </a:rPr>
                        <a:t>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Georgia"/>
                        </a:rPr>
                        <a:t>{ q2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15263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0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 dirty="0"/>
              <a:t>Examples on Eliminating ε - transitions from NFA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2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BCF46F-083F-4E02-B5F7-E0DCD6CC91CC}"/>
              </a:ext>
            </a:extLst>
          </p:cNvPr>
          <p:cNvSpPr txBox="1"/>
          <p:nvPr/>
        </p:nvSpPr>
        <p:spPr>
          <a:xfrm>
            <a:off x="8333117" y="4868174"/>
            <a:ext cx="3418935" cy="1872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q0 ) = { q0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q1 ) = {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ε - closure ( q2 ) = { q2 }</a:t>
            </a:r>
          </a:p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54B463-2AD8-482F-97FF-FB274371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1029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Solution (Part 6): 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4: Construction of Transition Diagram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DBF8CC-6E77-4EE5-AC3F-2F96EFD70CD1}"/>
              </a:ext>
            </a:extLst>
          </p:cNvPr>
          <p:cNvSpPr txBox="1"/>
          <p:nvPr/>
        </p:nvSpPr>
        <p:spPr>
          <a:xfrm>
            <a:off x="3674853" y="4609380"/>
            <a:ext cx="3375803" cy="1992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Above NFA can be represented as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 dirty="0"/>
              <a:t>M = ( Q , Σ ,  δ' , q0</a:t>
            </a:r>
            <a:r>
              <a:rPr lang="en-US" sz="1400" baseline="-25000" dirty="0"/>
              <a:t> </a:t>
            </a:r>
            <a:r>
              <a:rPr lang="en-US" sz="1400" dirty="0"/>
              <a:t>, F ' 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Where     Q  =  { q0, q1, q2 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</a:t>
            </a:r>
            <a:r>
              <a:rPr lang="en-US" sz="1400" dirty="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                  F'  =  {  q1, q2  }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60408F1-18D6-4160-A8CF-912B3AEE8256}"/>
              </a:ext>
            </a:extLst>
          </p:cNvPr>
          <p:cNvCxnSpPr>
            <a:cxnSpLocks/>
          </p:cNvCxnSpPr>
          <p:nvPr/>
        </p:nvCxnSpPr>
        <p:spPr>
          <a:xfrm flipV="1">
            <a:off x="455404" y="3361070"/>
            <a:ext cx="81375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08493E6-12D7-4E80-A1BF-8C972742F8CC}"/>
              </a:ext>
            </a:extLst>
          </p:cNvPr>
          <p:cNvSpPr/>
          <p:nvPr/>
        </p:nvSpPr>
        <p:spPr>
          <a:xfrm>
            <a:off x="1266285" y="3027511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xmlns="" id="{7222CFA1-D10B-4D99-A061-374C434FC389}"/>
              </a:ext>
            </a:extLst>
          </p:cNvPr>
          <p:cNvSpPr/>
          <p:nvPr/>
        </p:nvSpPr>
        <p:spPr>
          <a:xfrm>
            <a:off x="4330840" y="2425010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B4551C9-3FB3-4DB2-84F1-3733B3E9B3B1}"/>
              </a:ext>
            </a:extLst>
          </p:cNvPr>
          <p:cNvSpPr txBox="1"/>
          <p:nvPr/>
        </p:nvSpPr>
        <p:spPr>
          <a:xfrm>
            <a:off x="9923249" y="3611592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1D639D7-BB99-4782-97C1-CDBC8A0E3D7E}"/>
              </a:ext>
            </a:extLst>
          </p:cNvPr>
          <p:cNvSpPr txBox="1"/>
          <p:nvPr/>
        </p:nvSpPr>
        <p:spPr>
          <a:xfrm>
            <a:off x="5034412" y="2288337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</a:t>
            </a: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xmlns="" id="{4176AC86-EE0E-4F4E-AD69-E8EBC2908FDC}"/>
              </a:ext>
            </a:extLst>
          </p:cNvPr>
          <p:cNvSpPr/>
          <p:nvPr/>
        </p:nvSpPr>
        <p:spPr>
          <a:xfrm>
            <a:off x="4233232" y="2988333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F06A78AC-9DF7-4D29-8FD0-192254B5756C}"/>
              </a:ext>
            </a:extLst>
          </p:cNvPr>
          <p:cNvCxnSpPr>
            <a:cxnSpLocks/>
          </p:cNvCxnSpPr>
          <p:nvPr/>
        </p:nvCxnSpPr>
        <p:spPr>
          <a:xfrm>
            <a:off x="3590917" y="3343350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99BFFCAD-63B4-466B-8E80-567F2D8D6C1C}"/>
              </a:ext>
            </a:extLst>
          </p:cNvPr>
          <p:cNvCxnSpPr>
            <a:cxnSpLocks/>
          </p:cNvCxnSpPr>
          <p:nvPr/>
        </p:nvCxnSpPr>
        <p:spPr>
          <a:xfrm>
            <a:off x="2034077" y="3338112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xmlns="" id="{75CC1509-8BA5-468D-8F5D-E87F52E44695}"/>
              </a:ext>
            </a:extLst>
          </p:cNvPr>
          <p:cNvSpPr/>
          <p:nvPr/>
        </p:nvSpPr>
        <p:spPr>
          <a:xfrm>
            <a:off x="2792083" y="3014931"/>
            <a:ext cx="761999" cy="70448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2A1EC88-C28D-4807-A9DD-CF11ABE0BCD8}"/>
              </a:ext>
            </a:extLst>
          </p:cNvPr>
          <p:cNvSpPr txBox="1"/>
          <p:nvPr/>
        </p:nvSpPr>
        <p:spPr>
          <a:xfrm>
            <a:off x="2288872" y="2820836"/>
            <a:ext cx="3565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BF1D688-578C-490F-9D0E-0F370B0B39C0}"/>
              </a:ext>
            </a:extLst>
          </p:cNvPr>
          <p:cNvSpPr txBox="1"/>
          <p:nvPr/>
        </p:nvSpPr>
        <p:spPr>
          <a:xfrm>
            <a:off x="3673954" y="2840068"/>
            <a:ext cx="4428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xmlns="" id="{66666B83-E8AB-40F4-A5EF-E7A6D4FDCE08}"/>
              </a:ext>
            </a:extLst>
          </p:cNvPr>
          <p:cNvSpPr/>
          <p:nvPr/>
        </p:nvSpPr>
        <p:spPr>
          <a:xfrm rot="10800000" flipH="1">
            <a:off x="1642273" y="3675839"/>
            <a:ext cx="3062378" cy="6182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BB390E4-5935-4109-A644-DB24F71AAF1E}"/>
              </a:ext>
            </a:extLst>
          </p:cNvPr>
          <p:cNvSpPr txBox="1"/>
          <p:nvPr/>
        </p:nvSpPr>
        <p:spPr>
          <a:xfrm>
            <a:off x="2863966" y="3856005"/>
            <a:ext cx="3565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707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262B0298-BBEC-4C57-B1FE-324E09A3651D}"/>
              </a:ext>
            </a:extLst>
          </p:cNvPr>
          <p:cNvSpPr/>
          <p:nvPr/>
        </p:nvSpPr>
        <p:spPr>
          <a:xfrm rot="21420000">
            <a:off x="8097709" y="3359540"/>
            <a:ext cx="776377" cy="7476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 dirty="0"/>
              <a:t>NFA with Epsilon (</a:t>
            </a:r>
            <a:r>
              <a:rPr lang="en-US" sz="3200" dirty="0">
                <a:latin typeface="Georgia"/>
              </a:rPr>
              <a:t>ε)</a:t>
            </a:r>
            <a:endParaRPr lang="en-US" sz="3200" b="1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13289" y="1276363"/>
            <a:ext cx="10760015" cy="15441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The ε - transition in NFA are given in order to move from one state to another without having any symbol from input set Σ </a:t>
            </a:r>
            <a:endParaRPr lang="en-US" dirty="0">
              <a:latin typeface="Georgia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Example:</a:t>
            </a:r>
            <a:endParaRPr lang="en-US" dirty="0">
              <a:latin typeface="Georgia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>
            <a:off x="4228021" y="4609018"/>
            <a:ext cx="1532625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4221190" y="318602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 rot="300000">
            <a:off x="5791745" y="3463409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6537025" y="4525633"/>
            <a:ext cx="1503871" cy="5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>
            <a:off x="3642296" y="3187883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6947137" y="3913516"/>
            <a:ext cx="6297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1, </a:t>
            </a:r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2597630" y="4626277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6094560" y="298168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51357-9BD5-4ADD-B2F8-D20983B3C651}"/>
              </a:ext>
            </a:extLst>
          </p:cNvPr>
          <p:cNvSpPr txBox="1"/>
          <p:nvPr/>
        </p:nvSpPr>
        <p:spPr>
          <a:xfrm>
            <a:off x="4221193" y="575957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AA7814-D78B-49DE-99F0-3FCFB4ED37C0}"/>
              </a:ext>
            </a:extLst>
          </p:cNvPr>
          <p:cNvSpPr txBox="1"/>
          <p:nvPr/>
        </p:nvSpPr>
        <p:spPr>
          <a:xfrm>
            <a:off x="8715015" y="3150978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2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xmlns="" id="{9392AB2A-6851-44AD-9185-7EC01109755B}"/>
              </a:ext>
            </a:extLst>
          </p:cNvPr>
          <p:cNvSpPr/>
          <p:nvPr/>
        </p:nvSpPr>
        <p:spPr>
          <a:xfrm rot="5280000" flipV="1">
            <a:off x="5858086" y="3061902"/>
            <a:ext cx="776378" cy="45001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8A92B15A-3993-4CDA-A263-DA0E454D3EF0}"/>
              </a:ext>
            </a:extLst>
          </p:cNvPr>
          <p:cNvSpPr/>
          <p:nvPr/>
        </p:nvSpPr>
        <p:spPr>
          <a:xfrm>
            <a:off x="8028856" y="4052258"/>
            <a:ext cx="771525" cy="82867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0D2940F-05DD-41DD-8762-FBE32E381E61}"/>
              </a:ext>
            </a:extLst>
          </p:cNvPr>
          <p:cNvSpPr/>
          <p:nvPr/>
        </p:nvSpPr>
        <p:spPr>
          <a:xfrm>
            <a:off x="5724166" y="4121091"/>
            <a:ext cx="819509" cy="81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DA8430B-99FF-4E9A-A2F2-F79343F433B7}"/>
              </a:ext>
            </a:extLst>
          </p:cNvPr>
          <p:cNvSpPr/>
          <p:nvPr/>
        </p:nvSpPr>
        <p:spPr>
          <a:xfrm>
            <a:off x="3451644" y="4220833"/>
            <a:ext cx="776377" cy="79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3FECF9-25E0-45CE-A740-F85903580955}"/>
              </a:ext>
            </a:extLst>
          </p:cNvPr>
          <p:cNvSpPr txBox="1"/>
          <p:nvPr/>
        </p:nvSpPr>
        <p:spPr>
          <a:xfrm>
            <a:off x="4675514" y="4086044"/>
            <a:ext cx="6297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0, </a:t>
            </a:r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736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urved Down 20">
            <a:extLst>
              <a:ext uri="{FF2B5EF4-FFF2-40B4-BE49-F238E27FC236}">
                <a16:creationId xmlns:a16="http://schemas.microsoft.com/office/drawing/2014/main" xmlns="" id="{262B0298-BBEC-4C57-B1FE-324E09A3651D}"/>
              </a:ext>
            </a:extLst>
          </p:cNvPr>
          <p:cNvSpPr/>
          <p:nvPr/>
        </p:nvSpPr>
        <p:spPr>
          <a:xfrm>
            <a:off x="5437898" y="3532068"/>
            <a:ext cx="632604" cy="7476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 dirty="0"/>
              <a:t>NFA with Epsilon (</a:t>
            </a:r>
            <a:r>
              <a:rPr lang="en-US" sz="3200" dirty="0">
                <a:latin typeface="Georgia"/>
              </a:rPr>
              <a:t>ε)</a:t>
            </a:r>
            <a:endParaRPr lang="en-US" sz="3200" b="1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2006" y="1089457"/>
            <a:ext cx="10760015" cy="19898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>
                <a:latin typeface="Georgia"/>
              </a:rPr>
              <a:t>Ex. 1 Construct NFA with ε which accepts a language consisting the strings with any number of a's followed by any number of b's followed by any number of c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>
                <a:latin typeface="Georgia"/>
              </a:rPr>
              <a:t>Solution: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>
                <a:latin typeface="Georgia"/>
              </a:rPr>
              <a:t>Regular Expression: r = a*b*c*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800">
                <a:latin typeface="Georgia"/>
              </a:rPr>
              <a:t>Transition Diagram:</a:t>
            </a:r>
            <a:endParaRPr lang="en-US" sz="1800" dirty="0">
              <a:latin typeface="Georgia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43946" y="4603270"/>
            <a:ext cx="1015040" cy="201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E032DD8-A8B9-4CCE-9E69-2FA117639885}"/>
              </a:ext>
            </a:extLst>
          </p:cNvPr>
          <p:cNvSpPr txBox="1"/>
          <p:nvPr/>
        </p:nvSpPr>
        <p:spPr>
          <a:xfrm>
            <a:off x="2150850" y="3516700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xmlns="" id="{9481D26F-42A5-43FB-B617-DA927609B15A}"/>
              </a:ext>
            </a:extLst>
          </p:cNvPr>
          <p:cNvSpPr/>
          <p:nvPr/>
        </p:nvSpPr>
        <p:spPr>
          <a:xfrm>
            <a:off x="3433858" y="3564050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4251026" y="4603266"/>
            <a:ext cx="1029418" cy="86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xmlns="" id="{DF4266B7-026F-4D4C-8A4B-11719D4CA732}"/>
              </a:ext>
            </a:extLst>
          </p:cNvPr>
          <p:cNvSpPr/>
          <p:nvPr/>
        </p:nvSpPr>
        <p:spPr>
          <a:xfrm>
            <a:off x="1658221" y="3532939"/>
            <a:ext cx="589473" cy="7476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F483AE8-2232-4C57-9A33-373758DA9514}"/>
              </a:ext>
            </a:extLst>
          </p:cNvPr>
          <p:cNvSpPr txBox="1"/>
          <p:nvPr/>
        </p:nvSpPr>
        <p:spPr>
          <a:xfrm>
            <a:off x="4517363" y="4143554"/>
            <a:ext cx="6297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611900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E320CF5-03B6-425C-A2D8-ECDA42B02EEE}"/>
              </a:ext>
            </a:extLst>
          </p:cNvPr>
          <p:cNvSpPr txBox="1"/>
          <p:nvPr/>
        </p:nvSpPr>
        <p:spPr>
          <a:xfrm>
            <a:off x="4254258" y="342738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b</a:t>
            </a:r>
            <a:endParaRPr 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AA7814-D78B-49DE-99F0-3FCFB4ED37C0}"/>
              </a:ext>
            </a:extLst>
          </p:cNvPr>
          <p:cNvSpPr txBox="1"/>
          <p:nvPr/>
        </p:nvSpPr>
        <p:spPr>
          <a:xfrm>
            <a:off x="5968940" y="3452903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c</a:t>
            </a:r>
            <a:endParaRPr lang="en-US" b="1" dirty="0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8A92B15A-3993-4CDA-A263-DA0E454D3EF0}"/>
              </a:ext>
            </a:extLst>
          </p:cNvPr>
          <p:cNvSpPr/>
          <p:nvPr/>
        </p:nvSpPr>
        <p:spPr>
          <a:xfrm>
            <a:off x="5268403" y="4196032"/>
            <a:ext cx="771525" cy="82867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0D2940F-05DD-41DD-8762-FBE32E381E61}"/>
              </a:ext>
            </a:extLst>
          </p:cNvPr>
          <p:cNvSpPr/>
          <p:nvPr/>
        </p:nvSpPr>
        <p:spPr>
          <a:xfrm>
            <a:off x="3337524" y="4192977"/>
            <a:ext cx="819509" cy="81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DA8430B-99FF-4E9A-A2F2-F79343F433B7}"/>
              </a:ext>
            </a:extLst>
          </p:cNvPr>
          <p:cNvSpPr/>
          <p:nvPr/>
        </p:nvSpPr>
        <p:spPr>
          <a:xfrm>
            <a:off x="1467569" y="4220833"/>
            <a:ext cx="776377" cy="79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3FECF9-25E0-45CE-A740-F85903580955}"/>
              </a:ext>
            </a:extLst>
          </p:cNvPr>
          <p:cNvSpPr txBox="1"/>
          <p:nvPr/>
        </p:nvSpPr>
        <p:spPr>
          <a:xfrm>
            <a:off x="2590797" y="4071667"/>
            <a:ext cx="6297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CE4157-9E29-4E7B-B06C-2EA29D132A28}"/>
              </a:ext>
            </a:extLst>
          </p:cNvPr>
          <p:cNvSpPr txBox="1"/>
          <p:nvPr/>
        </p:nvSpPr>
        <p:spPr>
          <a:xfrm>
            <a:off x="7039155" y="1719532"/>
            <a:ext cx="4813539" cy="22635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Above NFA can be represented as</a:t>
            </a:r>
            <a:endParaRPr lang="en-US" sz="1600"/>
          </a:p>
          <a:p>
            <a:pPr>
              <a:lnSpc>
                <a:spcPct val="150000"/>
              </a:lnSpc>
            </a:pPr>
            <a:r>
              <a:rPr lang="en-US" sz="1600" dirty="0"/>
              <a:t>M = ( Q , Σ ,  δ , q</a:t>
            </a:r>
            <a:r>
              <a:rPr lang="en-US" sz="1600" baseline="-25000" dirty="0"/>
              <a:t>0 </a:t>
            </a:r>
            <a:r>
              <a:rPr lang="en-US" sz="16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             </a:t>
            </a:r>
            <a:r>
              <a:rPr lang="en-US" sz="1600" dirty="0">
                <a:ea typeface="+mn-lt"/>
                <a:cs typeface="+mn-lt"/>
              </a:rPr>
              <a:t> Σ  =  { a, b, c}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                  F   =  { q2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1175DDF-A6FA-4665-9876-527C422DCB77}"/>
              </a:ext>
            </a:extLst>
          </p:cNvPr>
          <p:cNvSpPr txBox="1"/>
          <p:nvPr/>
        </p:nvSpPr>
        <p:spPr>
          <a:xfrm>
            <a:off x="2826589" y="5170096"/>
            <a:ext cx="4914180" cy="15248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Transition Function ( </a:t>
            </a:r>
            <a:r>
              <a:rPr lang="en-US" sz="1600" dirty="0">
                <a:ea typeface="+mn-lt"/>
                <a:cs typeface="+mn-lt"/>
              </a:rPr>
              <a:t>δ ):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      </a:t>
            </a:r>
            <a:r>
              <a:rPr lang="en-US" sz="1600">
                <a:ea typeface="+mn-lt"/>
                <a:cs typeface="+mn-lt"/>
              </a:rPr>
              <a:t>δ  ( q0 , a ) = { q0 }     δ  ( q0 , ε ) =  { q1 </a:t>
            </a:r>
            <a:r>
              <a:rPr lang="en-US" sz="1600" dirty="0">
                <a:ea typeface="+mn-lt"/>
                <a:cs typeface="+mn-lt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      δ  ( q1 , b ) =  { q1 }      δ  ( q1 , ε ) =  { q2 }</a:t>
            </a:r>
          </a:p>
          <a:p>
            <a:pPr>
              <a:lnSpc>
                <a:spcPct val="150000"/>
              </a:lnSpc>
            </a:pPr>
            <a:r>
              <a:rPr lang="en-US" sz="1600">
                <a:ea typeface="+mn-lt"/>
                <a:cs typeface="+mn-lt"/>
              </a:rPr>
              <a:t>      δ  ( q2 , c ) =  { q2 }</a:t>
            </a:r>
          </a:p>
        </p:txBody>
      </p:sp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xmlns="" id="{5EE66975-CDE4-4D52-A52E-F040F60D8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51344"/>
              </p:ext>
            </p:extLst>
          </p:nvPr>
        </p:nvGraphicFramePr>
        <p:xfrm>
          <a:off x="7706264" y="4658264"/>
          <a:ext cx="4159395" cy="16408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0032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xmlns="" val="811605385"/>
                    </a:ext>
                  </a:extLst>
                </a:gridCol>
                <a:gridCol w="745805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839029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  <a:gridCol w="839029">
                  <a:extLst>
                    <a:ext uri="{9D8B030D-6E8A-4147-A177-3AD203B41FA5}">
                      <a16:colId xmlns:a16="http://schemas.microsoft.com/office/drawing/2014/main" xmlns="" val="69196416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TW Cen MT"/>
                        </a:rPr>
                        <a:t>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{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{ q0 }</a:t>
                      </a:r>
                      <a:endParaRPr lang="en-US" sz="1600" b="0" i="0" u="none" strike="noStrike" noProof="0" dirty="0">
                        <a:latin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{ q2 }</a:t>
                      </a:r>
                      <a:endParaRPr lang="en-US" sz="1600" b="0" i="0" u="none" strike="noStrike" noProof="0" dirty="0">
                        <a:latin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{ q1 }</a:t>
                      </a:r>
                      <a:endParaRPr lang="en-US" sz="1600" b="0" i="0" u="none" strike="noStrike" noProof="0" dirty="0">
                        <a:latin typeface="Georg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{ q2 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DA5557-FD30-4006-874E-87EEB2F01122}"/>
              </a:ext>
            </a:extLst>
          </p:cNvPr>
          <p:cNvSpPr txBox="1"/>
          <p:nvPr/>
        </p:nvSpPr>
        <p:spPr>
          <a:xfrm>
            <a:off x="7686136" y="41636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42703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13" grpId="0"/>
      <p:bldP spid="19" grpId="0" animBg="1"/>
      <p:bldP spid="26" grpId="0" animBg="1"/>
      <p:bldP spid="30" grpId="0"/>
      <p:bldP spid="36" grpId="0"/>
      <p:bldP spid="22" grpId="0"/>
      <p:bldP spid="25" grpId="0" animBg="1"/>
      <p:bldP spid="8" grpId="0" animBg="1"/>
      <p:bldP spid="11" grpId="0" animBg="1"/>
      <p:bldP spid="14" grpId="0"/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 on </a:t>
            </a:r>
            <a:r>
              <a:rPr lang="en-US" sz="3200" b="1" dirty="0">
                <a:ea typeface="+mj-lt"/>
                <a:cs typeface="+mj-lt"/>
              </a:rPr>
              <a:t>NFA with Epsilon (</a:t>
            </a:r>
            <a:r>
              <a:rPr lang="en-US" sz="3200" dirty="0"/>
              <a:t>ε)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5841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1800" dirty="0">
                <a:latin typeface="Georgia"/>
                <a:ea typeface="+mn-lt"/>
                <a:cs typeface="+mn-lt"/>
              </a:rPr>
              <a:t>Ex. 1 Construct NFA with ε which accepts a language consisting the strings with any number of a's followed by any number of b's followed by any number of c</a:t>
            </a: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Solution:</a:t>
            </a: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Suppose input string is </a:t>
            </a:r>
            <a:r>
              <a:rPr lang="en-US" sz="1800" dirty="0" err="1">
                <a:latin typeface="Georgia"/>
                <a:ea typeface="+mn-lt"/>
                <a:cs typeface="+mn-lt"/>
              </a:rPr>
              <a:t>aabcc</a:t>
            </a:r>
            <a:endParaRPr lang="en-US" sz="18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   δ ( q0 ,  a a b c </a:t>
            </a:r>
            <a:r>
              <a:rPr lang="en-US" sz="1800" dirty="0" err="1">
                <a:latin typeface="Georgia"/>
                <a:ea typeface="+mn-lt"/>
                <a:cs typeface="+mn-lt"/>
              </a:rPr>
              <a:t>c</a:t>
            </a:r>
            <a:r>
              <a:rPr lang="en-US" sz="1800" dirty="0">
                <a:latin typeface="Georgia"/>
                <a:ea typeface="+mn-lt"/>
                <a:cs typeface="+mn-lt"/>
              </a:rPr>
              <a:t> )  |--  δ ( q0 , a b c </a:t>
            </a:r>
            <a:r>
              <a:rPr lang="en-US" sz="1800" dirty="0" err="1">
                <a:latin typeface="Georgia"/>
                <a:ea typeface="+mn-lt"/>
                <a:cs typeface="+mn-lt"/>
              </a:rPr>
              <a:t>c</a:t>
            </a:r>
            <a:r>
              <a:rPr lang="en-US" sz="1800" dirty="0">
                <a:latin typeface="Georgia"/>
                <a:ea typeface="+mn-lt"/>
                <a:cs typeface="+mn-lt"/>
              </a:rPr>
              <a:t>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                                     |--  δ ( q0 ,  ε b c </a:t>
            </a:r>
            <a:r>
              <a:rPr lang="en-US" sz="1800" dirty="0" err="1">
                <a:latin typeface="Georgia"/>
                <a:ea typeface="+mn-lt"/>
                <a:cs typeface="+mn-lt"/>
              </a:rPr>
              <a:t>c</a:t>
            </a:r>
            <a:r>
              <a:rPr lang="en-US" sz="1800" dirty="0">
                <a:latin typeface="Georgia"/>
                <a:ea typeface="+mn-lt"/>
                <a:cs typeface="+mn-lt"/>
              </a:rPr>
              <a:t>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                                     |--  δ ( q1 ,  b c </a:t>
            </a:r>
            <a:r>
              <a:rPr lang="en-US" sz="1800" dirty="0" err="1">
                <a:latin typeface="Georgia"/>
                <a:ea typeface="+mn-lt"/>
                <a:cs typeface="+mn-lt"/>
              </a:rPr>
              <a:t>c</a:t>
            </a:r>
            <a:r>
              <a:rPr lang="en-US" sz="1800" dirty="0">
                <a:latin typeface="Georgia"/>
                <a:ea typeface="+mn-lt"/>
                <a:cs typeface="+mn-lt"/>
              </a:rPr>
              <a:t>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                                     |--  δ ( q1  ,  ε c </a:t>
            </a:r>
            <a:r>
              <a:rPr lang="en-US" sz="1800" dirty="0" err="1">
                <a:latin typeface="Georgia"/>
                <a:ea typeface="+mn-lt"/>
                <a:cs typeface="+mn-lt"/>
              </a:rPr>
              <a:t>c</a:t>
            </a:r>
            <a:r>
              <a:rPr lang="en-US" sz="1800" dirty="0">
                <a:latin typeface="Georgia"/>
                <a:ea typeface="+mn-lt"/>
                <a:cs typeface="+mn-lt"/>
              </a:rPr>
              <a:t>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                                     |--  δ ( q2 ,  c </a:t>
            </a:r>
            <a:r>
              <a:rPr lang="en-US" sz="1800" dirty="0" err="1">
                <a:latin typeface="Georgia"/>
                <a:ea typeface="+mn-lt"/>
                <a:cs typeface="+mn-lt"/>
              </a:rPr>
              <a:t>c</a:t>
            </a:r>
            <a:r>
              <a:rPr lang="en-US" sz="1800" dirty="0">
                <a:latin typeface="TW Cen MT"/>
                <a:ea typeface="+mn-lt"/>
                <a:cs typeface="+mn-lt"/>
              </a:rPr>
              <a:t> )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                                     |--  δ ( q2 ,  c</a:t>
            </a:r>
            <a:r>
              <a:rPr lang="en-US" sz="1800" dirty="0">
                <a:latin typeface="TW Cen MT"/>
                <a:ea typeface="+mn-lt"/>
                <a:cs typeface="+mn-lt"/>
              </a:rPr>
              <a:t> )</a:t>
            </a:r>
            <a:endParaRPr lang="en-US" sz="180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                                     |--  δ ( q2 , ε</a:t>
            </a:r>
            <a:r>
              <a:rPr lang="en-US" sz="1800" dirty="0">
                <a:latin typeface="TW Cen MT"/>
                <a:ea typeface="+mn-lt"/>
                <a:cs typeface="+mn-lt"/>
              </a:rPr>
              <a:t> )</a:t>
            </a:r>
            <a:r>
              <a:rPr lang="en-US" sz="1800" dirty="0">
                <a:latin typeface="Georgia"/>
                <a:ea typeface="+mn-lt"/>
                <a:cs typeface="+mn-lt"/>
              </a:rPr>
              <a:t>         (Input string is ended)                     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                                     =   q2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q2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Georgia"/>
                <a:ea typeface="+mn-lt"/>
                <a:cs typeface="+mn-lt"/>
              </a:rPr>
              <a:t>Hence given string </a:t>
            </a:r>
            <a:r>
              <a:rPr lang="en-US" sz="1800" dirty="0" err="1">
                <a:latin typeface="Georgia"/>
                <a:ea typeface="+mn-lt"/>
                <a:cs typeface="+mn-lt"/>
              </a:rPr>
              <a:t>aabcc</a:t>
            </a:r>
            <a:r>
              <a:rPr lang="en-US" sz="1800" dirty="0">
                <a:latin typeface="Georgia"/>
                <a:ea typeface="+mn-lt"/>
                <a:cs typeface="+mn-lt"/>
              </a:rPr>
              <a:t> is accepted by given NFA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F0A686-A1E2-4773-8540-66FFC3D92F7A}"/>
              </a:ext>
            </a:extLst>
          </p:cNvPr>
          <p:cNvSpPr txBox="1"/>
          <p:nvPr/>
        </p:nvSpPr>
        <p:spPr>
          <a:xfrm>
            <a:off x="8735682" y="2539040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xmlns="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10311"/>
              </p:ext>
            </p:extLst>
          </p:nvPr>
        </p:nvGraphicFramePr>
        <p:xfrm>
          <a:off x="7878792" y="4270075"/>
          <a:ext cx="4071381" cy="16408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1634">
                  <a:extLst>
                    <a:ext uri="{9D8B030D-6E8A-4147-A177-3AD203B41FA5}">
                      <a16:colId xmlns:a16="http://schemas.microsoft.com/office/drawing/2014/main" xmlns="" val="3875298723"/>
                    </a:ext>
                  </a:extLst>
                </a:gridCol>
                <a:gridCol w="845426">
                  <a:extLst>
                    <a:ext uri="{9D8B030D-6E8A-4147-A177-3AD203B41FA5}">
                      <a16:colId xmlns:a16="http://schemas.microsoft.com/office/drawing/2014/main" xmlns="" val="1670455816"/>
                    </a:ext>
                  </a:extLst>
                </a:gridCol>
                <a:gridCol w="803272">
                  <a:extLst>
                    <a:ext uri="{9D8B030D-6E8A-4147-A177-3AD203B41FA5}">
                      <a16:colId xmlns:a16="http://schemas.microsoft.com/office/drawing/2014/main" xmlns="" val="2852681778"/>
                    </a:ext>
                  </a:extLst>
                </a:gridCol>
                <a:gridCol w="706773">
                  <a:extLst>
                    <a:ext uri="{9D8B030D-6E8A-4147-A177-3AD203B41FA5}">
                      <a16:colId xmlns:a16="http://schemas.microsoft.com/office/drawing/2014/main" xmlns="" val="941301511"/>
                    </a:ext>
                  </a:extLst>
                </a:gridCol>
                <a:gridCol w="814276">
                  <a:extLst>
                    <a:ext uri="{9D8B030D-6E8A-4147-A177-3AD203B41FA5}">
                      <a16:colId xmlns:a16="http://schemas.microsoft.com/office/drawing/2014/main" xmlns="" val="90509151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TW Cen MT"/>
                        </a:rPr>
                        <a:t>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{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{ q0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{ q2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{ q1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Georgia"/>
                        </a:rPr>
                        <a:t>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/>
                        <a:t>{ q2 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/>
              <a:t>Epsilon Closure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090693" cy="3413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The epsilon closure (</a:t>
            </a:r>
            <a:r>
              <a:rPr lang="en-US">
                <a:ea typeface="+mn-lt"/>
                <a:cs typeface="+mn-lt"/>
              </a:rPr>
              <a:t>ε - closure) is set of all states which are reachable from p on transitions such that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>
                <a:ea typeface="+mn-lt"/>
                <a:cs typeface="+mn-lt"/>
              </a:rPr>
              <a:t>ε - closure ( p ) = p where    p ∈ Q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n-US">
                <a:ea typeface="+mn-lt"/>
                <a:cs typeface="+mn-lt"/>
              </a:rPr>
              <a:t>If there exist ε - closure ( p ) = { q }   and    δ ( q , ε ) = r  then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         </a:t>
            </a:r>
            <a:r>
              <a:rPr lang="en-US"/>
              <a:t>ε - closure ( p ) = { q , r } </a:t>
            </a:r>
            <a:endParaRPr lang="en-US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1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DFBF7C-74AE-4512-9C0E-BF3E878D439A}"/>
              </a:ext>
            </a:extLst>
          </p:cNvPr>
          <p:cNvSpPr txBox="1"/>
          <p:nvPr/>
        </p:nvSpPr>
        <p:spPr>
          <a:xfrm>
            <a:off x="2150850" y="3516700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xmlns="" id="{65F49EA2-986A-4630-BD14-FC48D6734A7D}"/>
              </a:ext>
            </a:extLst>
          </p:cNvPr>
          <p:cNvSpPr/>
          <p:nvPr/>
        </p:nvSpPr>
        <p:spPr>
          <a:xfrm>
            <a:off x="1658221" y="3532939"/>
            <a:ext cx="589473" cy="7476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6003287-B36F-40C9-BF04-060F76D69099}"/>
              </a:ext>
            </a:extLst>
          </p:cNvPr>
          <p:cNvCxnSpPr>
            <a:cxnSpLocks/>
          </p:cNvCxnSpPr>
          <p:nvPr/>
        </p:nvCxnSpPr>
        <p:spPr>
          <a:xfrm flipV="1">
            <a:off x="613554" y="4611900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96F107F-3C6B-4D47-886F-0214A9CF8FC0}"/>
              </a:ext>
            </a:extLst>
          </p:cNvPr>
          <p:cNvSpPr/>
          <p:nvPr/>
        </p:nvSpPr>
        <p:spPr>
          <a:xfrm>
            <a:off x="1467569" y="4220833"/>
            <a:ext cx="776377" cy="790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xmlns="" id="{E46DC758-086E-422D-931E-B5FFEA9E4C1A}"/>
              </a:ext>
            </a:extLst>
          </p:cNvPr>
          <p:cNvSpPr/>
          <p:nvPr/>
        </p:nvSpPr>
        <p:spPr>
          <a:xfrm>
            <a:off x="5437898" y="3532068"/>
            <a:ext cx="632604" cy="7476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xmlns="" id="{EE22B1A4-FCD1-4DD1-B0A3-03ED1A181ECD}"/>
              </a:ext>
            </a:extLst>
          </p:cNvPr>
          <p:cNvSpPr/>
          <p:nvPr/>
        </p:nvSpPr>
        <p:spPr>
          <a:xfrm>
            <a:off x="3433858" y="3564050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19CDC6-FFF5-48CA-B1AA-E4458C9EAED4}"/>
              </a:ext>
            </a:extLst>
          </p:cNvPr>
          <p:cNvSpPr txBox="1"/>
          <p:nvPr/>
        </p:nvSpPr>
        <p:spPr>
          <a:xfrm>
            <a:off x="4517363" y="4143554"/>
            <a:ext cx="6297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29AA725-3FFD-4172-8CF6-ACC9EFAF7B33}"/>
              </a:ext>
            </a:extLst>
          </p:cNvPr>
          <p:cNvSpPr txBox="1"/>
          <p:nvPr/>
        </p:nvSpPr>
        <p:spPr>
          <a:xfrm>
            <a:off x="4254258" y="342738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b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FCFF1A-9B11-44FF-84A3-5CE025C8CE4F}"/>
              </a:ext>
            </a:extLst>
          </p:cNvPr>
          <p:cNvSpPr txBox="1"/>
          <p:nvPr/>
        </p:nvSpPr>
        <p:spPr>
          <a:xfrm>
            <a:off x="5968940" y="3452903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c</a:t>
            </a:r>
            <a:endParaRPr lang="en-US" b="1" dirty="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C8A38C7C-0F3D-430D-83EA-AAE0C3B15A64}"/>
              </a:ext>
            </a:extLst>
          </p:cNvPr>
          <p:cNvSpPr/>
          <p:nvPr/>
        </p:nvSpPr>
        <p:spPr>
          <a:xfrm>
            <a:off x="5268403" y="4196032"/>
            <a:ext cx="771525" cy="82867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AD62732-C8C2-46FB-96A5-CC4EE85F6DF4}"/>
              </a:ext>
            </a:extLst>
          </p:cNvPr>
          <p:cNvSpPr/>
          <p:nvPr/>
        </p:nvSpPr>
        <p:spPr>
          <a:xfrm>
            <a:off x="3337524" y="4192977"/>
            <a:ext cx="819509" cy="819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BAA1958-7C73-4CB5-9308-18EF0271A2F3}"/>
              </a:ext>
            </a:extLst>
          </p:cNvPr>
          <p:cNvSpPr txBox="1"/>
          <p:nvPr/>
        </p:nvSpPr>
        <p:spPr>
          <a:xfrm>
            <a:off x="2590797" y="4071667"/>
            <a:ext cx="6297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W Cen MT"/>
              </a:rPr>
              <a:t>ε</a:t>
            </a:r>
            <a:endParaRPr lang="en-US" sz="2000" b="1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AC4F5A15-C5FB-4A96-A46D-200ABC088D30}"/>
              </a:ext>
            </a:extLst>
          </p:cNvPr>
          <p:cNvCxnSpPr>
            <a:cxnSpLocks/>
          </p:cNvCxnSpPr>
          <p:nvPr/>
        </p:nvCxnSpPr>
        <p:spPr>
          <a:xfrm flipV="1">
            <a:off x="2243946" y="4603270"/>
            <a:ext cx="1015040" cy="201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EF82645-B2AD-4496-A009-6F4D4CD8C1F0}"/>
              </a:ext>
            </a:extLst>
          </p:cNvPr>
          <p:cNvCxnSpPr>
            <a:cxnSpLocks/>
          </p:cNvCxnSpPr>
          <p:nvPr/>
        </p:nvCxnSpPr>
        <p:spPr>
          <a:xfrm flipV="1">
            <a:off x="4150385" y="4611897"/>
            <a:ext cx="1130059" cy="5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D5343F0E-D346-43B1-AAE2-97C9B182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/>
              <a:t>Epsilon Closure</a:t>
            </a:r>
            <a:endParaRPr lang="en-US" sz="3600" b="1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281AA49E-A882-40A6-A116-487AB89E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158" y="1103836"/>
            <a:ext cx="11090693" cy="20185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For below example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ε - closure ( q0 ) = { q0, q1, q2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ε - closure ( q1 ) = { q1, q2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ε - closure ( q2 ) = { q2 }</a:t>
            </a:r>
          </a:p>
        </p:txBody>
      </p:sp>
    </p:spTree>
    <p:extLst>
      <p:ext uri="{BB962C8B-B14F-4D97-AF65-F5344CB8AC3E}">
        <p14:creationId xmlns:p14="http://schemas.microsoft.com/office/powerpoint/2010/main" val="16364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ε transitions from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772064"/>
            <a:ext cx="7453689" cy="5486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 M = ( Q, Σ, δ, q0, F ) be an NFA with epsilon transition.</a:t>
            </a:r>
          </a:p>
          <a:p>
            <a:pPr>
              <a:lnSpc>
                <a:spcPct val="150000"/>
              </a:lnSpc>
            </a:pPr>
            <a:r>
              <a:rPr lang="en-US" dirty="0"/>
              <a:t>We need to construct M'  = (</a:t>
            </a:r>
            <a:r>
              <a:rPr lang="en-US" dirty="0">
                <a:ea typeface="+mn-lt"/>
                <a:cs typeface="+mn-lt"/>
              </a:rPr>
              <a:t> Q', Σ, δ', q0, F ')</a:t>
            </a:r>
          </a:p>
          <a:p>
            <a:pPr>
              <a:lnSpc>
                <a:spcPct val="150000"/>
              </a:lnSpc>
            </a:pPr>
            <a:r>
              <a:rPr lang="en-US" dirty="0"/>
              <a:t>δ' can be written 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     δ' ( q , a )  =   </a:t>
            </a:r>
            <a:r>
              <a:rPr lang="en-US" dirty="0">
                <a:ea typeface="+mn-lt"/>
                <a:cs typeface="+mn-lt"/>
              </a:rPr>
              <a:t>ε</a:t>
            </a:r>
            <a:r>
              <a:rPr lang="en-US" dirty="0"/>
              <a:t> - closure (  δ (  δ^ ( q , </a:t>
            </a:r>
            <a:r>
              <a:rPr lang="en-US" dirty="0">
                <a:ea typeface="+mn-lt"/>
                <a:cs typeface="+mn-lt"/>
              </a:rPr>
              <a:t>ε ) , a ) 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              Where    </a:t>
            </a:r>
            <a:r>
              <a:rPr lang="en-US" dirty="0">
                <a:ea typeface="+mn-lt"/>
                <a:cs typeface="+mn-lt"/>
              </a:rPr>
              <a:t>δ^ ( q , </a:t>
            </a:r>
            <a:r>
              <a:rPr lang="en-US" dirty="0"/>
              <a:t>ε )  is </a:t>
            </a:r>
            <a:r>
              <a:rPr lang="en-US" dirty="0">
                <a:ea typeface="+mn-lt"/>
                <a:cs typeface="+mn-lt"/>
              </a:rPr>
              <a:t> ε - closure ( q )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 </a:t>
            </a:r>
            <a:r>
              <a:rPr lang="en-US" dirty="0">
                <a:ea typeface="+mn-lt"/>
                <a:cs typeface="+mn-lt"/>
              </a:rPr>
              <a:t> δ' can be written as</a:t>
            </a:r>
            <a:endParaRPr lang="en-US" sz="2200" b="1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ea typeface="+mn-lt"/>
                <a:cs typeface="+mn-lt"/>
              </a:rPr>
              <a:t>δ' ( q , a )  =   ε - closure ( δ ( ε - closure ( q ) , a )  ) 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Conversion of NFA with epsilon to NFA without epsilon</a:t>
            </a:r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DE15-1A8A-4B5E-82B4-55B9212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481" y="370936"/>
            <a:ext cx="4810766" cy="993764"/>
          </a:xfrm>
        </p:spPr>
        <p:txBody>
          <a:bodyPr>
            <a:normAutofit/>
          </a:bodyPr>
          <a:lstStyle/>
          <a:p>
            <a:r>
              <a:rPr lang="en-US" dirty="0"/>
              <a:t>Examples on Eliminating ε - transitions from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43770-DBA8-4EC3-961F-AC27C3E4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9" y="340743"/>
            <a:ext cx="7123010" cy="5486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Solution (Part 1):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Here Σ = { 0, 1, 2 } 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Step 1: Find </a:t>
            </a:r>
            <a:r>
              <a:rPr lang="en-US" dirty="0">
                <a:ea typeface="+mn-lt"/>
                <a:cs typeface="+mn-lt"/>
              </a:rPr>
              <a:t>ε </a:t>
            </a:r>
            <a:r>
              <a:rPr lang="en-US" dirty="0"/>
              <a:t>-</a:t>
            </a:r>
            <a:r>
              <a:rPr lang="en-US" b="1" dirty="0"/>
              <a:t> closure of all states for given NFA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/>
              <a:t>ε - closure ( q0 ) = { q0, q1, q2 }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/>
              <a:t>ε - closure ( q1 ) = { q1, q2 }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/>
              <a:t>ε - closure ( q2 ) = { q2 }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2A5225-F3ED-40BC-A4D6-4E261F11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8009" y="1785548"/>
            <a:ext cx="4379446" cy="11243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Ex. 1 Convert given NFA with epsilon to NFA without epsilon</a:t>
            </a:r>
            <a:endParaRPr lang="en-US" sz="180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20A2E818-1D23-4877-8848-81908F48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348037"/>
            <a:ext cx="76200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9DC773-0411-4842-9970-DCDD6741CE74}"/>
              </a:ext>
            </a:extLst>
          </p:cNvPr>
          <p:cNvSpPr txBox="1"/>
          <p:nvPr/>
        </p:nvSpPr>
        <p:spPr>
          <a:xfrm>
            <a:off x="8333114" y="2955983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xmlns="" id="{1793BCDF-D13E-456A-9E38-62CF2E00DBA2}"/>
              </a:ext>
            </a:extLst>
          </p:cNvPr>
          <p:cNvSpPr/>
          <p:nvPr/>
        </p:nvSpPr>
        <p:spPr>
          <a:xfrm>
            <a:off x="7840485" y="3159127"/>
            <a:ext cx="560718" cy="560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371216-81BC-4BC7-A6FF-454247D6BA7E}"/>
              </a:ext>
            </a:extLst>
          </p:cNvPr>
          <p:cNvCxnSpPr>
            <a:cxnSpLocks/>
          </p:cNvCxnSpPr>
          <p:nvPr/>
        </p:nvCxnSpPr>
        <p:spPr>
          <a:xfrm flipV="1">
            <a:off x="7428422" y="4051183"/>
            <a:ext cx="439946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789BB1-203C-422B-81A2-A0EB47907CEC}"/>
              </a:ext>
            </a:extLst>
          </p:cNvPr>
          <p:cNvSpPr/>
          <p:nvPr/>
        </p:nvSpPr>
        <p:spPr>
          <a:xfrm>
            <a:off x="7836739" y="3703247"/>
            <a:ext cx="761999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xmlns="" id="{66966B4A-CAFC-4930-83EE-6BC20BB872D4}"/>
              </a:ext>
            </a:extLst>
          </p:cNvPr>
          <p:cNvSpPr/>
          <p:nvPr/>
        </p:nvSpPr>
        <p:spPr>
          <a:xfrm>
            <a:off x="10843784" y="3158256"/>
            <a:ext cx="560718" cy="60384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xmlns="" id="{63EA9183-ED3C-44D8-B308-78C526B56147}"/>
              </a:ext>
            </a:extLst>
          </p:cNvPr>
          <p:cNvSpPr/>
          <p:nvPr/>
        </p:nvSpPr>
        <p:spPr>
          <a:xfrm>
            <a:off x="9285443" y="3190238"/>
            <a:ext cx="575096" cy="5463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B3F05D-3739-45A6-942E-80A988D0B5E0}"/>
              </a:ext>
            </a:extLst>
          </p:cNvPr>
          <p:cNvSpPr txBox="1"/>
          <p:nvPr/>
        </p:nvSpPr>
        <p:spPr>
          <a:xfrm>
            <a:off x="10023891" y="3554083"/>
            <a:ext cx="6153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W Cen MT"/>
              </a:rPr>
              <a:t>ε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FCE27C4-C29F-4CCC-97DB-AA80F1949789}"/>
              </a:ext>
            </a:extLst>
          </p:cNvPr>
          <p:cNvSpPr txBox="1"/>
          <p:nvPr/>
        </p:nvSpPr>
        <p:spPr>
          <a:xfrm>
            <a:off x="9818296" y="3082325"/>
            <a:ext cx="399691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783E9-2698-4165-B4E1-C2B720FA0AC5}"/>
              </a:ext>
            </a:extLst>
          </p:cNvPr>
          <p:cNvSpPr txBox="1"/>
          <p:nvPr/>
        </p:nvSpPr>
        <p:spPr>
          <a:xfrm>
            <a:off x="11374827" y="3035960"/>
            <a:ext cx="428445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2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1AA45D17-CC75-4D69-A5E3-3F7B25CEAB9F}"/>
              </a:ext>
            </a:extLst>
          </p:cNvPr>
          <p:cNvSpPr/>
          <p:nvPr/>
        </p:nvSpPr>
        <p:spPr>
          <a:xfrm>
            <a:off x="10688667" y="3692824"/>
            <a:ext cx="757148" cy="71365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9EA0FD68-C4C9-45EB-8E25-22562050C005}"/>
              </a:ext>
            </a:extLst>
          </p:cNvPr>
          <p:cNvSpPr/>
          <p:nvPr/>
        </p:nvSpPr>
        <p:spPr>
          <a:xfrm>
            <a:off x="9232241" y="3704148"/>
            <a:ext cx="690114" cy="63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1CD1A23-3ACA-4F1E-94BF-A51D71D308BA}"/>
              </a:ext>
            </a:extLst>
          </p:cNvPr>
          <p:cNvSpPr txBox="1"/>
          <p:nvPr/>
        </p:nvSpPr>
        <p:spPr>
          <a:xfrm>
            <a:off x="8773061" y="3510950"/>
            <a:ext cx="759125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W Cen MT"/>
              </a:rPr>
              <a:t>ε</a:t>
            </a:r>
            <a:endParaRPr lang="en-US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ECC77C6-92C2-4CB5-85E1-A6709376C9BF}"/>
              </a:ext>
            </a:extLst>
          </p:cNvPr>
          <p:cNvCxnSpPr>
            <a:cxnSpLocks/>
          </p:cNvCxnSpPr>
          <p:nvPr/>
        </p:nvCxnSpPr>
        <p:spPr>
          <a:xfrm>
            <a:off x="9916955" y="4033464"/>
            <a:ext cx="698737" cy="86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8158CA-48D9-4D2C-9BC8-7BC0BA3A5E7B}"/>
              </a:ext>
            </a:extLst>
          </p:cNvPr>
          <p:cNvCxnSpPr>
            <a:cxnSpLocks/>
          </p:cNvCxnSpPr>
          <p:nvPr/>
        </p:nvCxnSpPr>
        <p:spPr>
          <a:xfrm>
            <a:off x="8460757" y="4028226"/>
            <a:ext cx="756248" cy="8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1054</Words>
  <Application>Microsoft Office PowerPoint</Application>
  <PresentationFormat>Custom</PresentationFormat>
  <Paragraphs>454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Brushed Metal 16x9</vt:lpstr>
      <vt:lpstr>Non – Deterministic Finite Automata (NFA)  with epsilon transition</vt:lpstr>
      <vt:lpstr>Content</vt:lpstr>
      <vt:lpstr>NFA with Epsilon (ε)</vt:lpstr>
      <vt:lpstr>NFA with Epsilon (ε)</vt:lpstr>
      <vt:lpstr>Example on NFA with Epsilon (ε)</vt:lpstr>
      <vt:lpstr>Epsilon Closure</vt:lpstr>
      <vt:lpstr>Epsilon Closure</vt:lpstr>
      <vt:lpstr>Eliminating ε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  <vt:lpstr>Examples on Eliminating ε - transitions from NFA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Lenovo</cp:lastModifiedBy>
  <cp:revision>6050</cp:revision>
  <dcterms:created xsi:type="dcterms:W3CDTF">2020-09-08T18:04:01Z</dcterms:created>
  <dcterms:modified xsi:type="dcterms:W3CDTF">2023-09-25T09:40:24Z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