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7" r:id="rId5"/>
    <p:sldId id="268" r:id="rId6"/>
    <p:sldId id="281" r:id="rId7"/>
    <p:sldId id="331" r:id="rId8"/>
    <p:sldId id="332" r:id="rId9"/>
    <p:sldId id="330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7D58A-6E5B-70CC-B8F5-48F652B345EC}" v="2268" dt="2020-09-24T20:31:32.834"/>
    <p1510:client id="{02797D5C-1794-9C27-338C-506D0E5055DD}" v="2309" dt="2020-09-23T11:37:24.608"/>
    <p1510:client id="{16B01A94-8BD7-BDBE-0934-F09EF22BB6C5}" v="539" dt="2020-09-29T19:56:13.839"/>
    <p1510:client id="{16F4B957-E373-91B9-BF67-2AC20075EAA4}" v="892" dt="2020-09-29T19:45:06.121"/>
    <p1510:client id="{281EA353-8C9B-4405-3CC5-EF3B8FC93CB9}" v="4400" dt="2020-09-08T21:10:47.225"/>
    <p1510:client id="{29D68C8D-F6F9-D725-7C60-9CD4AC53B8E4}" v="655" dt="2020-09-24T21:21:39.409"/>
    <p1510:client id="{3E73673B-5219-E691-D514-B2B16657091A}" v="2388" dt="2020-09-16T10:32:54.886"/>
    <p1510:client id="{3FF97547-F411-EC6C-9366-81DA74D50ED4}" v="32" dt="2020-09-16T08:00:05.964"/>
    <p1510:client id="{5D903392-14B7-7E84-E776-669EFA906C77}" v="946" dt="2020-09-23T05:22:24.029"/>
    <p1510:client id="{5F09EADC-AF51-0A5D-1FB7-6CD86B8189EF}" v="420" dt="2020-09-24T05:46:32.612"/>
    <p1510:client id="{621D19F6-C02F-A14E-9AB7-5DA8F0BBE8ED}" v="80" dt="2020-10-01T05:44:15.421"/>
    <p1510:client id="{67C5B665-D3A5-29A2-A6E7-E27D758A54E2}" v="1106" dt="2020-09-18T04:47:07.811"/>
    <p1510:client id="{6A81FC2C-9297-E0E6-8DA4-6E4D5C8338F0}" v="306" dt="2020-09-23T19:38:42.429"/>
    <p1510:client id="{780576D9-A895-9A6A-7168-93EC1D723D1D}" v="2812" dt="2020-09-09T10:23:24.286"/>
    <p1510:client id="{7CE4CF44-AD90-5BDC-DB44-C3EB2ED61A4D}" v="14" dt="2021-08-23T08:07:54.359"/>
    <p1510:client id="{88F9B1F9-98F8-CBEE-E2ED-D78A08C6E47B}" v="59" dt="2020-09-29T02:58:34.720"/>
    <p1510:client id="{9A8EBE49-7F67-4B28-5045-3FBDC71C1668}" v="15" dt="2021-08-09T03:10:04.376"/>
    <p1510:client id="{A3DF932C-105D-A353-E356-5D4AA7CE0A4F}" v="729" dt="2020-09-10T05:44:33.745"/>
    <p1510:client id="{A6C10142-EED6-87E5-4D0F-738AA7216D39}" v="115" dt="2020-09-24T14:07:41.980"/>
    <p1510:client id="{AAA8E223-B94A-A3C1-BFC3-EBA4D88FD1BB}" v="21" dt="2020-10-02T19:01:08.621"/>
    <p1510:client id="{AC296799-8F60-850B-8C0D-D7DA8CD89ECA}" v="3626" dt="2020-09-10T21:14:57.836"/>
    <p1510:client id="{C3E371EF-9FDD-DF84-0B77-4A7C404884C3}" v="4423" dt="2020-09-30T08:09:49.634"/>
    <p1510:client id="{C62FF20C-D19E-4B71-5C0A-DDC630D98BAB}" v="666" dt="2020-09-30T11:07:44.495"/>
    <p1510:client id="{F1B4D50B-3A6B-8E54-A4B8-84F2EE15E77B}" v="124" dt="2021-08-10T03:09:21.907"/>
    <p1510:client id="{F27C78E0-D3C7-D78B-D48D-2E52B0C33084}" v="43" dt="2020-09-24T14:29:24.950"/>
    <p1510:client id="{F56C7BA6-9F90-E36B-A409-9F941DAEBAE2}" v="18" dt="2021-08-23T08:02:38.61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897091" y="6482127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Prepared</a:t>
            </a:r>
            <a:r>
              <a:rPr lang="en-US" sz="1800" b="1" baseline="0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 By: Mr. Vaibhav Ambhire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3532" y="1717426"/>
            <a:ext cx="7855553" cy="308376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Conversion From </a:t>
            </a:r>
            <a:br>
              <a:rPr lang="en-US" sz="6000"/>
            </a:br>
            <a:r>
              <a:rPr lang="en-US" sz="6000"/>
              <a:t>NFA to DFA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436" y="62753"/>
            <a:ext cx="3818222" cy="917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/>
              <a:t>Conversion from NFA to DFA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BCF7A2-9AEB-4649-A517-6BF8981E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74" y="-85166"/>
            <a:ext cx="6442878" cy="69476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400" b="1"/>
              <a:t>Solution: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δ ( { q, r } , 1 )  =  δ ( q, 1 )  U  </a:t>
            </a:r>
            <a:r>
              <a:rPr lang="en-US" sz="1400">
                <a:ea typeface="+mn-lt"/>
                <a:cs typeface="+mn-lt"/>
              </a:rPr>
              <a:t>δ </a:t>
            </a:r>
            <a:r>
              <a:rPr lang="en-US" sz="1400"/>
              <a:t>( r, 1 )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                                 =  { q, r }  U  { p }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                                 =  { p, q, r }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δ ( { p, q , r } , 0 )  =  δ ( p, 0 )  U </a:t>
            </a:r>
            <a:r>
              <a:rPr lang="en-US" sz="1400">
                <a:ea typeface="+mn-lt"/>
                <a:cs typeface="+mn-lt"/>
              </a:rPr>
              <a:t> δ</a:t>
            </a:r>
            <a:r>
              <a:rPr lang="en-US" sz="1400"/>
              <a:t> ( q, 0 )  U  </a:t>
            </a:r>
            <a:r>
              <a:rPr lang="en-US" sz="1400">
                <a:ea typeface="+mn-lt"/>
                <a:cs typeface="+mn-lt"/>
              </a:rPr>
              <a:t>δ</a:t>
            </a:r>
            <a:r>
              <a:rPr lang="en-US" sz="1400"/>
              <a:t> ( r, 0 ) 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                                 =  { q, s }  U  { r }  U  { s }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                                 =  { q, r, s }                      [ New State ]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δ ( { p, q , r } , 1 )  =  δ ( p, 1 )  U </a:t>
            </a:r>
            <a:r>
              <a:rPr lang="en-US" sz="1400"/>
              <a:t> δ</a:t>
            </a:r>
            <a:r>
              <a:rPr lang="en-US" sz="1400">
                <a:ea typeface="+mn-lt"/>
                <a:cs typeface="+mn-lt"/>
              </a:rPr>
              <a:t> ( q, 1 )  U  </a:t>
            </a:r>
            <a:r>
              <a:rPr lang="en-US" sz="1400"/>
              <a:t>δ</a:t>
            </a:r>
            <a:r>
              <a:rPr lang="en-US" sz="1400">
                <a:ea typeface="+mn-lt"/>
                <a:cs typeface="+mn-lt"/>
              </a:rPr>
              <a:t> ( r, 1 ) 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                                 =  { q }  U  { q, r }  U  { p }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                                 =  { p, q, r }  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δ ( { r, s } , 0 )        =  δ ( r, 0 )  U  δ ( s, 0 )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                                 =  { s }  U  Φ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                                 =  { s }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δ ( { r, s } , 1 )         =  δ ( r, 1 )  U  δ ( s, 1 )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                                 =  { p }  U  { p }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                                 =  { p }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                    </a:t>
            </a:r>
            <a:r>
              <a:rPr lang="en-US" sz="1400"/>
              <a:t>            </a:t>
            </a:r>
            <a:endParaRPr lang="en-US"/>
          </a:p>
          <a:p>
            <a:pPr marL="0" indent="0">
              <a:lnSpc>
                <a:spcPct val="170000"/>
              </a:lnSpc>
              <a:spcBef>
                <a:spcPts val="1000"/>
              </a:spcBef>
              <a:buNone/>
            </a:pPr>
            <a:r>
              <a:rPr lang="en-US" sz="1400"/>
              <a:t>            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468343" y="981261"/>
            <a:ext cx="4642975" cy="178397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b="1">
                <a:latin typeface="Georgia"/>
              </a:rPr>
              <a:t>Ex. 2</a:t>
            </a:r>
            <a:r>
              <a:rPr lang="en-US">
                <a:latin typeface="Georgia"/>
              </a:rPr>
              <a:t>  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Construct DFA equivalent to NFA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Let M = ( { p, q, r, s } , { 0, 1 } ,  δ , p</a:t>
            </a:r>
            <a:r>
              <a:rPr lang="en-US" baseline="-25000">
                <a:latin typeface="Georgia"/>
              </a:rPr>
              <a:t> </a:t>
            </a:r>
            <a:r>
              <a:rPr lang="en-US">
                <a:latin typeface="Georgia"/>
              </a:rPr>
              <a:t>, { q, s } ) be NFA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where δ is defined with following table     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        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</p:txBody>
      </p:sp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xmlns="" id="{5646DF93-506F-470A-90F7-45C7CD41862F}"/>
              </a:ext>
            </a:extLst>
          </p:cNvPr>
          <p:cNvGraphicFramePr>
            <a:graphicFrameLocks noGrp="1"/>
          </p:cNvGraphicFramePr>
          <p:nvPr/>
        </p:nvGraphicFramePr>
        <p:xfrm>
          <a:off x="8128451" y="2722563"/>
          <a:ext cx="2770090" cy="16918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26140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959221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84729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440496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p }</a:t>
                      </a:r>
                      <a:endParaRPr lang="en-US" sz="12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 ,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{ r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q, r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r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{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p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1158792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Φ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p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054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04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436" y="62753"/>
            <a:ext cx="3818222" cy="9179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b="1"/>
              <a:t>Conversion from NFA to DFA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BCF7A2-9AEB-4649-A517-6BF8981E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74" y="-85166"/>
            <a:ext cx="6442878" cy="35679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400" b="1"/>
              <a:t>Solution: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δ ( { q , r, s } , 0 )  =  δ ( q, 0 )  U </a:t>
            </a:r>
            <a:r>
              <a:rPr lang="en-US" sz="1400">
                <a:ea typeface="+mn-lt"/>
                <a:cs typeface="+mn-lt"/>
              </a:rPr>
              <a:t> δ</a:t>
            </a:r>
            <a:r>
              <a:rPr lang="en-US" sz="1400"/>
              <a:t> ( r, 0 )  U  </a:t>
            </a:r>
            <a:r>
              <a:rPr lang="en-US" sz="1400">
                <a:ea typeface="+mn-lt"/>
                <a:cs typeface="+mn-lt"/>
              </a:rPr>
              <a:t>δ</a:t>
            </a:r>
            <a:r>
              <a:rPr lang="en-US" sz="1400"/>
              <a:t> ( s, 0 ) 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                                 =  { r }  U  { s }  U  Φ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                                 =  { r, s }                     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δ ( { q , r, s } , 1 )  =  δ ( q, 1 )  U </a:t>
            </a:r>
            <a:r>
              <a:rPr lang="en-US" sz="1400"/>
              <a:t> δ</a:t>
            </a:r>
            <a:r>
              <a:rPr lang="en-US" sz="1400">
                <a:ea typeface="+mn-lt"/>
                <a:cs typeface="+mn-lt"/>
              </a:rPr>
              <a:t> ( r, 1 )  U  </a:t>
            </a:r>
            <a:r>
              <a:rPr lang="en-US" sz="1400"/>
              <a:t>δ</a:t>
            </a:r>
            <a:r>
              <a:rPr lang="en-US" sz="1400">
                <a:ea typeface="+mn-lt"/>
                <a:cs typeface="+mn-lt"/>
              </a:rPr>
              <a:t> ( s, 1 ) 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                                 =  { q, r }  U  { p }  U  { p }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                                 =  { p, q, r }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The transition table can be drawn as      </a:t>
            </a:r>
            <a:r>
              <a:rPr lang="en-US" sz="1400"/>
              <a:t>          </a:t>
            </a:r>
            <a:endParaRPr lang="en-US"/>
          </a:p>
          <a:p>
            <a:pPr marL="0" indent="0">
              <a:lnSpc>
                <a:spcPct val="170000"/>
              </a:lnSpc>
              <a:spcBef>
                <a:spcPts val="1000"/>
              </a:spcBef>
              <a:buNone/>
            </a:pPr>
            <a:r>
              <a:rPr lang="en-US" sz="1400"/>
              <a:t>            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468343" y="981261"/>
            <a:ext cx="4642975" cy="178397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b="1">
                <a:latin typeface="Georgia"/>
              </a:rPr>
              <a:t>Ex. 2</a:t>
            </a:r>
            <a:r>
              <a:rPr lang="en-US">
                <a:latin typeface="Georgia"/>
              </a:rPr>
              <a:t>  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Construct DFA equivalent to NFA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Let M = ( { p, q, r, s } , { 0, 1 } ,  δ , p</a:t>
            </a:r>
            <a:r>
              <a:rPr lang="en-US" baseline="-25000">
                <a:latin typeface="Georgia"/>
              </a:rPr>
              <a:t> </a:t>
            </a:r>
            <a:r>
              <a:rPr lang="en-US">
                <a:latin typeface="Georgia"/>
              </a:rPr>
              <a:t>, { q, s } ) be NFA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where δ is defined with following table     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        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</p:txBody>
      </p:sp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xmlns="" id="{5646DF93-506F-470A-90F7-45C7CD418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62389"/>
              </p:ext>
            </p:extLst>
          </p:nvPr>
        </p:nvGraphicFramePr>
        <p:xfrm>
          <a:off x="8128451" y="2955645"/>
          <a:ext cx="2770090" cy="16918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26140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959221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84729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440496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p }</a:t>
                      </a:r>
                      <a:endParaRPr lang="en-US" sz="12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 ,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{ r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q, r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r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{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p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1158792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Φ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p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0542221"/>
                  </a:ext>
                </a:extLst>
              </a:tr>
            </a:tbl>
          </a:graphicData>
        </a:graphic>
      </p:graphicFrame>
      <p:graphicFrame>
        <p:nvGraphicFramePr>
          <p:cNvPr id="5" name="Table 18">
            <a:extLst>
              <a:ext uri="{FF2B5EF4-FFF2-40B4-BE49-F238E27FC236}">
                <a16:creationId xmlns:a16="http://schemas.microsoft.com/office/drawing/2014/main" xmlns="" id="{21EFFE18-0483-4E1D-A991-D71686DD3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90095"/>
              </p:ext>
            </p:extLst>
          </p:nvPr>
        </p:nvGraphicFramePr>
        <p:xfrm>
          <a:off x="1371599" y="3532094"/>
          <a:ext cx="2770088" cy="32352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4752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860608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84728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Input/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200"/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p }</a:t>
                      </a:r>
                      <a:endParaRPr lang="en-US" sz="12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 ,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{ r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q, r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r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{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p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1158792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Φ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p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0542221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q,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{ r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p, q, r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0656347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q, r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{ r,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p, q, r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2197206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p, q, r }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{ q, r,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p, q, r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4582442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r,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{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p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7163374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q, r,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{ r,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p, q, r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292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90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436" y="62753"/>
            <a:ext cx="3818222" cy="9179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b="1"/>
              <a:t>Conversion from NFA to DFA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BCF7A2-9AEB-4649-A517-6BF8981E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74" y="-85166"/>
            <a:ext cx="6442878" cy="30928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400" b="1"/>
              <a:t>Solution: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We can rename the states as 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{ p }  =  A                           { q }  =  B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{ r }  =  C                            { s }  =  D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{ q , s }   =  E                      { q, r }  =  F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{ p, q, r } = G                      { r, s }  =  H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{ q, r, s }  =  I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The states B, D, E, F, G, H and I will be final states of DFA as they contain final states of NFA i.e. q and s</a:t>
            </a:r>
          </a:p>
          <a:p>
            <a:pPr marL="0" indent="0">
              <a:lnSpc>
                <a:spcPct val="170000"/>
              </a:lnSpc>
              <a:spcBef>
                <a:spcPts val="1000"/>
              </a:spcBef>
              <a:buNone/>
            </a:pPr>
            <a:r>
              <a:rPr lang="en-US" sz="1400"/>
              <a:t>            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468343" y="981261"/>
            <a:ext cx="4642975" cy="178397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b="1">
                <a:latin typeface="Georgia"/>
              </a:rPr>
              <a:t>Ex. 2</a:t>
            </a:r>
            <a:r>
              <a:rPr lang="en-US">
                <a:latin typeface="Georgia"/>
              </a:rPr>
              <a:t>  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Construct DFA equivalent to NFA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Let M = ( { p, q, r, s } , { 0, 1 } ,  δ , p</a:t>
            </a:r>
            <a:r>
              <a:rPr lang="en-US" baseline="-25000">
                <a:latin typeface="Georgia"/>
              </a:rPr>
              <a:t> </a:t>
            </a:r>
            <a:r>
              <a:rPr lang="en-US">
                <a:latin typeface="Georgia"/>
              </a:rPr>
              <a:t>, { q, s } ) be NFA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where δ is defined with following table     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        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</p:txBody>
      </p:sp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xmlns="" id="{5646DF93-506F-470A-90F7-45C7CD41862F}"/>
              </a:ext>
            </a:extLst>
          </p:cNvPr>
          <p:cNvGraphicFramePr>
            <a:graphicFrameLocks noGrp="1"/>
          </p:cNvGraphicFramePr>
          <p:nvPr/>
        </p:nvGraphicFramePr>
        <p:xfrm>
          <a:off x="8128451" y="2955645"/>
          <a:ext cx="2770090" cy="16918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26140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959221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84729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440496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p }</a:t>
                      </a:r>
                      <a:endParaRPr lang="en-US" sz="12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 ,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{ r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q, r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r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{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p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1158792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Φ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p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0542221"/>
                  </a:ext>
                </a:extLst>
              </a:tr>
            </a:tbl>
          </a:graphicData>
        </a:graphic>
      </p:graphicFrame>
      <p:graphicFrame>
        <p:nvGraphicFramePr>
          <p:cNvPr id="5" name="Table 18">
            <a:extLst>
              <a:ext uri="{FF2B5EF4-FFF2-40B4-BE49-F238E27FC236}">
                <a16:creationId xmlns:a16="http://schemas.microsoft.com/office/drawing/2014/main" xmlns="" id="{21EFFE18-0483-4E1D-A991-D71686DD3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55233"/>
              </p:ext>
            </p:extLst>
          </p:nvPr>
        </p:nvGraphicFramePr>
        <p:xfrm>
          <a:off x="1541928" y="3290047"/>
          <a:ext cx="2770088" cy="32352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4752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860608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84728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Input/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200"/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</a:t>
                      </a:r>
                      <a:endParaRPr lang="en-US" sz="12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1158792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Φ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0542221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0656347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2197206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4582442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7163374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292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436" y="62753"/>
            <a:ext cx="3818222" cy="9179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b="1"/>
              <a:t>Conversion from NFA to DFA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BCF7A2-9AEB-4649-A517-6BF8981E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74" y="-85166"/>
            <a:ext cx="6442878" cy="8695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400" b="1"/>
              <a:t>Solution:</a:t>
            </a:r>
          </a:p>
          <a:p>
            <a:pPr marL="0" indent="0">
              <a:lnSpc>
                <a:spcPct val="170000"/>
              </a:lnSpc>
              <a:spcBef>
                <a:spcPts val="1000"/>
              </a:spcBef>
              <a:buNone/>
            </a:pPr>
            <a:r>
              <a:rPr lang="en-US" sz="1400"/>
              <a:t>Transition Diagram:            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468343" y="981261"/>
            <a:ext cx="4642975" cy="178397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b="1">
                <a:latin typeface="Georgia"/>
              </a:rPr>
              <a:t>Ex. 2</a:t>
            </a:r>
            <a:r>
              <a:rPr lang="en-US">
                <a:latin typeface="Georgia"/>
              </a:rPr>
              <a:t>  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Construct DFA equivalent to NFA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Let M = ( { p, q, r, s } , { 0, 1 } ,  δ , p</a:t>
            </a:r>
            <a:r>
              <a:rPr lang="en-US" baseline="-25000">
                <a:latin typeface="Georgia"/>
              </a:rPr>
              <a:t> </a:t>
            </a:r>
            <a:r>
              <a:rPr lang="en-US">
                <a:latin typeface="Georgia"/>
              </a:rPr>
              <a:t>, { q, s } ) be NFA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where δ is defined with following table     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        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</p:txBody>
      </p:sp>
      <p:graphicFrame>
        <p:nvGraphicFramePr>
          <p:cNvPr id="5" name="Table 18">
            <a:extLst>
              <a:ext uri="{FF2B5EF4-FFF2-40B4-BE49-F238E27FC236}">
                <a16:creationId xmlns:a16="http://schemas.microsoft.com/office/drawing/2014/main" xmlns="" id="{21EFFE18-0483-4E1D-A991-D71686DD3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01752"/>
              </p:ext>
            </p:extLst>
          </p:nvPr>
        </p:nvGraphicFramePr>
        <p:xfrm>
          <a:off x="8211669" y="2967317"/>
          <a:ext cx="2770088" cy="32352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4752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860608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84728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Input/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200"/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</a:t>
                      </a:r>
                      <a:endParaRPr lang="en-US" sz="12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1158792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Φ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0542221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0656347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2197206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4582442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7163374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2925096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xmlns="" id="{B99B4E78-5595-4DB8-8E0A-B745AE92124B}"/>
              </a:ext>
            </a:extLst>
          </p:cNvPr>
          <p:cNvSpPr/>
          <p:nvPr/>
        </p:nvSpPr>
        <p:spPr>
          <a:xfrm>
            <a:off x="4625788" y="3832413"/>
            <a:ext cx="439271" cy="430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02DC33F-4A76-49EF-A0A0-75911ADD101D}"/>
              </a:ext>
            </a:extLst>
          </p:cNvPr>
          <p:cNvSpPr/>
          <p:nvPr/>
        </p:nvSpPr>
        <p:spPr>
          <a:xfrm>
            <a:off x="4688540" y="2729753"/>
            <a:ext cx="439271" cy="430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xmlns="" id="{8A0372F4-9F96-48DF-A80C-4E02856E4029}"/>
              </a:ext>
            </a:extLst>
          </p:cNvPr>
          <p:cNvSpPr/>
          <p:nvPr/>
        </p:nvSpPr>
        <p:spPr>
          <a:xfrm>
            <a:off x="959223" y="2460812"/>
            <a:ext cx="457200" cy="48409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xmlns="" id="{27992FC2-139A-4E89-B169-5E328D905844}"/>
              </a:ext>
            </a:extLst>
          </p:cNvPr>
          <p:cNvSpPr/>
          <p:nvPr/>
        </p:nvSpPr>
        <p:spPr>
          <a:xfrm>
            <a:off x="3415552" y="3706906"/>
            <a:ext cx="457200" cy="48409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xmlns="" id="{05E57201-B1D0-4EDE-A6A5-2C856A559C06}"/>
              </a:ext>
            </a:extLst>
          </p:cNvPr>
          <p:cNvSpPr/>
          <p:nvPr/>
        </p:nvSpPr>
        <p:spPr>
          <a:xfrm>
            <a:off x="6158752" y="3366247"/>
            <a:ext cx="457200" cy="48409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42F9033-A6A1-49B6-9F90-CE35EC76AD5A}"/>
              </a:ext>
            </a:extLst>
          </p:cNvPr>
          <p:cNvCxnSpPr/>
          <p:nvPr/>
        </p:nvCxnSpPr>
        <p:spPr>
          <a:xfrm flipH="1">
            <a:off x="2975721" y="5311027"/>
            <a:ext cx="770967" cy="8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54BA5BF-98A7-4930-AE03-7D6236122576}"/>
              </a:ext>
            </a:extLst>
          </p:cNvPr>
          <p:cNvCxnSpPr>
            <a:cxnSpLocks/>
          </p:cNvCxnSpPr>
          <p:nvPr/>
        </p:nvCxnSpPr>
        <p:spPr>
          <a:xfrm flipH="1">
            <a:off x="4885205" y="3168461"/>
            <a:ext cx="44824" cy="62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xmlns="" id="{F2360065-0D6C-4827-91A0-628201089974}"/>
              </a:ext>
            </a:extLst>
          </p:cNvPr>
          <p:cNvSpPr/>
          <p:nvPr/>
        </p:nvSpPr>
        <p:spPr>
          <a:xfrm>
            <a:off x="4670609" y="6315634"/>
            <a:ext cx="457200" cy="48409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337DEDB-24CB-40C6-8148-4E82DB86A5E0}"/>
              </a:ext>
            </a:extLst>
          </p:cNvPr>
          <p:cNvCxnSpPr>
            <a:cxnSpLocks/>
          </p:cNvCxnSpPr>
          <p:nvPr/>
        </p:nvCxnSpPr>
        <p:spPr>
          <a:xfrm flipH="1">
            <a:off x="3854262" y="3114672"/>
            <a:ext cx="914400" cy="681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2CDC6DE-6AE5-4A38-9020-DD16893F3739}"/>
              </a:ext>
            </a:extLst>
          </p:cNvPr>
          <p:cNvSpPr txBox="1"/>
          <p:nvPr/>
        </p:nvSpPr>
        <p:spPr>
          <a:xfrm>
            <a:off x="1227044" y="4436408"/>
            <a:ext cx="3316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337F1B4-9EE0-4482-87FA-B5F646E1D350}"/>
              </a:ext>
            </a:extLst>
          </p:cNvPr>
          <p:cNvSpPr txBox="1"/>
          <p:nvPr/>
        </p:nvSpPr>
        <p:spPr>
          <a:xfrm>
            <a:off x="1881466" y="2338667"/>
            <a:ext cx="3316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3C2747C-6E63-431A-9C1D-85ADA7E32285}"/>
              </a:ext>
            </a:extLst>
          </p:cNvPr>
          <p:cNvCxnSpPr>
            <a:cxnSpLocks/>
          </p:cNvCxnSpPr>
          <p:nvPr/>
        </p:nvCxnSpPr>
        <p:spPr>
          <a:xfrm flipV="1">
            <a:off x="5046569" y="3751165"/>
            <a:ext cx="1147481" cy="251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FEEBF916-6A11-4511-87BA-DEDE423F5375}"/>
              </a:ext>
            </a:extLst>
          </p:cNvPr>
          <p:cNvCxnSpPr>
            <a:cxnSpLocks/>
          </p:cNvCxnSpPr>
          <p:nvPr/>
        </p:nvCxnSpPr>
        <p:spPr>
          <a:xfrm>
            <a:off x="1460688" y="2720228"/>
            <a:ext cx="3227293" cy="179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346DB17E-56E6-44DC-8C53-F548AC02CF12}"/>
              </a:ext>
            </a:extLst>
          </p:cNvPr>
          <p:cNvCxnSpPr>
            <a:cxnSpLocks/>
          </p:cNvCxnSpPr>
          <p:nvPr/>
        </p:nvCxnSpPr>
        <p:spPr>
          <a:xfrm flipH="1" flipV="1">
            <a:off x="5100357" y="3051921"/>
            <a:ext cx="1084728" cy="510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90DA27F-BD2D-4F2A-912D-D19D1B63C82A}"/>
              </a:ext>
            </a:extLst>
          </p:cNvPr>
          <p:cNvSpPr txBox="1"/>
          <p:nvPr/>
        </p:nvSpPr>
        <p:spPr>
          <a:xfrm>
            <a:off x="5252195" y="3611655"/>
            <a:ext cx="3316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E9516A5E-937F-48C7-B890-9A04EEA46660}"/>
              </a:ext>
            </a:extLst>
          </p:cNvPr>
          <p:cNvCxnSpPr>
            <a:cxnSpLocks/>
          </p:cNvCxnSpPr>
          <p:nvPr/>
        </p:nvCxnSpPr>
        <p:spPr>
          <a:xfrm flipH="1" flipV="1">
            <a:off x="1406899" y="2818838"/>
            <a:ext cx="3299009" cy="1048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ircle: Hollow 26">
            <a:extLst>
              <a:ext uri="{FF2B5EF4-FFF2-40B4-BE49-F238E27FC236}">
                <a16:creationId xmlns:a16="http://schemas.microsoft.com/office/drawing/2014/main" xmlns="" id="{B2CDB366-3DD2-4871-AB58-6397A5A4B21A}"/>
              </a:ext>
            </a:extLst>
          </p:cNvPr>
          <p:cNvSpPr/>
          <p:nvPr/>
        </p:nvSpPr>
        <p:spPr>
          <a:xfrm>
            <a:off x="4966446" y="4809563"/>
            <a:ext cx="457200" cy="48409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xmlns="" id="{4207DC75-EC36-4FA8-884D-8645634072B1}"/>
              </a:ext>
            </a:extLst>
          </p:cNvPr>
          <p:cNvSpPr/>
          <p:nvPr/>
        </p:nvSpPr>
        <p:spPr>
          <a:xfrm rot="9840000">
            <a:off x="5401346" y="4697349"/>
            <a:ext cx="448236" cy="4751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46D60521-F93D-4C11-AD4F-536D3F667F3E}"/>
              </a:ext>
            </a:extLst>
          </p:cNvPr>
          <p:cNvCxnSpPr>
            <a:cxnSpLocks/>
          </p:cNvCxnSpPr>
          <p:nvPr/>
        </p:nvCxnSpPr>
        <p:spPr>
          <a:xfrm>
            <a:off x="3872192" y="3993216"/>
            <a:ext cx="753036" cy="8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12BB43D-CF48-4DC1-BCEF-24D6E999A2C5}"/>
              </a:ext>
            </a:extLst>
          </p:cNvPr>
          <p:cNvSpPr txBox="1"/>
          <p:nvPr/>
        </p:nvSpPr>
        <p:spPr>
          <a:xfrm>
            <a:off x="1782852" y="3028949"/>
            <a:ext cx="3316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1</a:t>
            </a: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xmlns="" id="{BF7E90A0-9EC9-405F-86CB-B44643D4281F}"/>
              </a:ext>
            </a:extLst>
          </p:cNvPr>
          <p:cNvSpPr/>
          <p:nvPr/>
        </p:nvSpPr>
        <p:spPr>
          <a:xfrm>
            <a:off x="2510116" y="4997823"/>
            <a:ext cx="457200" cy="48409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xmlns="" id="{042EDED4-5279-4DE5-BD94-2B2A79C410B4}"/>
              </a:ext>
            </a:extLst>
          </p:cNvPr>
          <p:cNvSpPr/>
          <p:nvPr/>
        </p:nvSpPr>
        <p:spPr>
          <a:xfrm>
            <a:off x="3729315" y="5042646"/>
            <a:ext cx="457200" cy="48409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6CB85B8C-F186-4B83-A806-0071D539CF0E}"/>
              </a:ext>
            </a:extLst>
          </p:cNvPr>
          <p:cNvCxnSpPr>
            <a:cxnSpLocks/>
          </p:cNvCxnSpPr>
          <p:nvPr/>
        </p:nvCxnSpPr>
        <p:spPr>
          <a:xfrm flipV="1">
            <a:off x="4194923" y="5185521"/>
            <a:ext cx="762000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983AC45E-263E-4CF8-848C-77BFA119E9AE}"/>
              </a:ext>
            </a:extLst>
          </p:cNvPr>
          <p:cNvCxnSpPr>
            <a:cxnSpLocks/>
          </p:cNvCxnSpPr>
          <p:nvPr/>
        </p:nvCxnSpPr>
        <p:spPr>
          <a:xfrm flipV="1">
            <a:off x="2921933" y="4208368"/>
            <a:ext cx="600635" cy="869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1D273DAE-1097-4F16-9D9D-260F3B02EB63}"/>
              </a:ext>
            </a:extLst>
          </p:cNvPr>
          <p:cNvCxnSpPr>
            <a:cxnSpLocks/>
          </p:cNvCxnSpPr>
          <p:nvPr/>
        </p:nvCxnSpPr>
        <p:spPr>
          <a:xfrm flipV="1">
            <a:off x="2966756" y="4190438"/>
            <a:ext cx="1739153" cy="986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Arrow: Curved Right 37">
            <a:extLst>
              <a:ext uri="{FF2B5EF4-FFF2-40B4-BE49-F238E27FC236}">
                <a16:creationId xmlns:a16="http://schemas.microsoft.com/office/drawing/2014/main" xmlns="" id="{A0E9614B-F40B-4310-AB5D-452E0F5B60F6}"/>
              </a:ext>
            </a:extLst>
          </p:cNvPr>
          <p:cNvSpPr/>
          <p:nvPr/>
        </p:nvSpPr>
        <p:spPr>
          <a:xfrm rot="4560000" flipH="1">
            <a:off x="4329661" y="5139423"/>
            <a:ext cx="600635" cy="11564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A3AD37AA-A40E-4D09-9370-59013E52E966}"/>
              </a:ext>
            </a:extLst>
          </p:cNvPr>
          <p:cNvCxnSpPr>
            <a:cxnSpLocks/>
          </p:cNvCxnSpPr>
          <p:nvPr/>
        </p:nvCxnSpPr>
        <p:spPr>
          <a:xfrm flipH="1" flipV="1">
            <a:off x="2796427" y="5490320"/>
            <a:ext cx="1855690" cy="1030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CB89CFBC-362A-4C68-BC07-0AD42DD56489}"/>
              </a:ext>
            </a:extLst>
          </p:cNvPr>
          <p:cNvCxnSpPr>
            <a:cxnSpLocks/>
          </p:cNvCxnSpPr>
          <p:nvPr/>
        </p:nvCxnSpPr>
        <p:spPr>
          <a:xfrm flipH="1">
            <a:off x="5288615" y="3831849"/>
            <a:ext cx="977153" cy="995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B9E29ED3-0FD9-4B63-888D-17B127F87294}"/>
              </a:ext>
            </a:extLst>
          </p:cNvPr>
          <p:cNvCxnSpPr>
            <a:cxnSpLocks/>
          </p:cNvCxnSpPr>
          <p:nvPr/>
        </p:nvCxnSpPr>
        <p:spPr>
          <a:xfrm flipV="1">
            <a:off x="5127247" y="5266203"/>
            <a:ext cx="170334" cy="1165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FEB8E971-D945-45A9-B8B8-6DAD4CC02F68}"/>
              </a:ext>
            </a:extLst>
          </p:cNvPr>
          <p:cNvCxnSpPr>
            <a:cxnSpLocks/>
          </p:cNvCxnSpPr>
          <p:nvPr/>
        </p:nvCxnSpPr>
        <p:spPr>
          <a:xfrm>
            <a:off x="1128990" y="2944345"/>
            <a:ext cx="89649" cy="36127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A61D3242-C9D6-44D9-B5EF-A8908F51F836}"/>
              </a:ext>
            </a:extLst>
          </p:cNvPr>
          <p:cNvCxnSpPr>
            <a:cxnSpLocks/>
          </p:cNvCxnSpPr>
          <p:nvPr/>
        </p:nvCxnSpPr>
        <p:spPr>
          <a:xfrm>
            <a:off x="1236567" y="6539191"/>
            <a:ext cx="3451413" cy="35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0DA9E8F-FEAC-4319-85D1-A9033864F11F}"/>
              </a:ext>
            </a:extLst>
          </p:cNvPr>
          <p:cNvSpPr txBox="1"/>
          <p:nvPr/>
        </p:nvSpPr>
        <p:spPr>
          <a:xfrm>
            <a:off x="4185395" y="3082737"/>
            <a:ext cx="3316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62B9B5E-6902-4D91-96E8-A83CC2E5DFE6}"/>
              </a:ext>
            </a:extLst>
          </p:cNvPr>
          <p:cNvSpPr txBox="1"/>
          <p:nvPr/>
        </p:nvSpPr>
        <p:spPr>
          <a:xfrm>
            <a:off x="4911538" y="3253066"/>
            <a:ext cx="3316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FE11119-4F89-4135-BCC3-DE091F447BFF}"/>
              </a:ext>
            </a:extLst>
          </p:cNvPr>
          <p:cNvSpPr txBox="1"/>
          <p:nvPr/>
        </p:nvSpPr>
        <p:spPr>
          <a:xfrm>
            <a:off x="3961279" y="3988172"/>
            <a:ext cx="3316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B49D35C-7832-426B-A25F-B303E818A7E3}"/>
              </a:ext>
            </a:extLst>
          </p:cNvPr>
          <p:cNvSpPr txBox="1"/>
          <p:nvPr/>
        </p:nvSpPr>
        <p:spPr>
          <a:xfrm>
            <a:off x="5449418" y="2912407"/>
            <a:ext cx="3316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00EA09D-EA42-4AE5-8246-DCAC95318479}"/>
              </a:ext>
            </a:extLst>
          </p:cNvPr>
          <p:cNvSpPr txBox="1"/>
          <p:nvPr/>
        </p:nvSpPr>
        <p:spPr>
          <a:xfrm>
            <a:off x="5906620" y="4194360"/>
            <a:ext cx="3316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10F74CA-2A1E-4A5E-B1A0-A1BEE7E839A4}"/>
              </a:ext>
            </a:extLst>
          </p:cNvPr>
          <p:cNvSpPr txBox="1"/>
          <p:nvPr/>
        </p:nvSpPr>
        <p:spPr>
          <a:xfrm>
            <a:off x="3477183" y="6032126"/>
            <a:ext cx="3316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676CED2-08D3-470B-AF68-02914076B6CB}"/>
              </a:ext>
            </a:extLst>
          </p:cNvPr>
          <p:cNvSpPr txBox="1"/>
          <p:nvPr/>
        </p:nvSpPr>
        <p:spPr>
          <a:xfrm>
            <a:off x="5261161" y="5978336"/>
            <a:ext cx="3316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9788490-1A2D-48AD-A9BD-40300AD5E98D}"/>
              </a:ext>
            </a:extLst>
          </p:cNvPr>
          <p:cNvSpPr txBox="1"/>
          <p:nvPr/>
        </p:nvSpPr>
        <p:spPr>
          <a:xfrm>
            <a:off x="4687418" y="5888690"/>
            <a:ext cx="3316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D77D77C-A178-4DCF-8AF4-7093FF6A8CBC}"/>
              </a:ext>
            </a:extLst>
          </p:cNvPr>
          <p:cNvSpPr txBox="1"/>
          <p:nvPr/>
        </p:nvSpPr>
        <p:spPr>
          <a:xfrm>
            <a:off x="5906620" y="4803959"/>
            <a:ext cx="3316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10A1340-2E79-4259-9A6F-1C8E549D9FE0}"/>
              </a:ext>
            </a:extLst>
          </p:cNvPr>
          <p:cNvSpPr txBox="1"/>
          <p:nvPr/>
        </p:nvSpPr>
        <p:spPr>
          <a:xfrm>
            <a:off x="2742077" y="4436408"/>
            <a:ext cx="3316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5545E27-123D-4209-B86C-D7384FA0766C}"/>
              </a:ext>
            </a:extLst>
          </p:cNvPr>
          <p:cNvSpPr txBox="1"/>
          <p:nvPr/>
        </p:nvSpPr>
        <p:spPr>
          <a:xfrm>
            <a:off x="3728196" y="4606736"/>
            <a:ext cx="3316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A0CCB62-F212-4BA2-BC92-0B9F3296FDBD}"/>
              </a:ext>
            </a:extLst>
          </p:cNvPr>
          <p:cNvSpPr txBox="1"/>
          <p:nvPr/>
        </p:nvSpPr>
        <p:spPr>
          <a:xfrm>
            <a:off x="3360642" y="5270126"/>
            <a:ext cx="3316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1F5B806-CB06-4B2A-B40B-87961C2CA31B}"/>
              </a:ext>
            </a:extLst>
          </p:cNvPr>
          <p:cNvSpPr txBox="1"/>
          <p:nvPr/>
        </p:nvSpPr>
        <p:spPr>
          <a:xfrm>
            <a:off x="4409513" y="4902571"/>
            <a:ext cx="3316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0470C7E-1538-4FA9-A0B5-CF6A17A5F372}"/>
              </a:ext>
            </a:extLst>
          </p:cNvPr>
          <p:cNvSpPr txBox="1"/>
          <p:nvPr/>
        </p:nvSpPr>
        <p:spPr>
          <a:xfrm>
            <a:off x="2775168" y="103687"/>
            <a:ext cx="4080294" cy="2315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Above DFA can be represented as</a:t>
            </a:r>
          </a:p>
          <a:p>
            <a:pPr>
              <a:lnSpc>
                <a:spcPct val="150000"/>
              </a:lnSpc>
            </a:pPr>
            <a:r>
              <a:rPr lang="en-US" sz="1400"/>
              <a:t>M = ( Q' , Σ' ,  δ' , q</a:t>
            </a:r>
            <a:r>
              <a:rPr lang="en-US" sz="1400" baseline="-25000"/>
              <a:t>0</a:t>
            </a:r>
            <a:r>
              <a:rPr lang="en-US" sz="1400"/>
              <a:t>', F' )</a:t>
            </a:r>
          </a:p>
          <a:p>
            <a:pPr>
              <a:lnSpc>
                <a:spcPct val="150000"/>
              </a:lnSpc>
            </a:pPr>
            <a:r>
              <a:rPr lang="en-US" sz="1400"/>
              <a:t>Where     Q'  =  { A, B, C, D, E, F, G, H, I }</a:t>
            </a:r>
          </a:p>
          <a:p>
            <a:pPr>
              <a:lnSpc>
                <a:spcPct val="150000"/>
              </a:lnSpc>
            </a:pPr>
            <a:r>
              <a:rPr lang="en-US" sz="1400"/>
              <a:t>                 </a:t>
            </a:r>
            <a:r>
              <a:rPr lang="en-US" sz="1400">
                <a:ea typeface="+mn-lt"/>
                <a:cs typeface="+mn-lt"/>
              </a:rPr>
              <a:t> Σ'  =  { 0, 1 }</a:t>
            </a:r>
          </a:p>
          <a:p>
            <a:pPr>
              <a:lnSpc>
                <a:spcPct val="150000"/>
              </a:lnSpc>
            </a:pPr>
            <a:r>
              <a:rPr lang="en-US" sz="1400"/>
              <a:t>                 q0' =  A</a:t>
            </a:r>
          </a:p>
          <a:p>
            <a:pPr>
              <a:lnSpc>
                <a:spcPct val="150000"/>
              </a:lnSpc>
            </a:pPr>
            <a:r>
              <a:rPr lang="en-US" sz="1400"/>
              <a:t>                  F'   =  { B, D, E, F, G, H, I }</a:t>
            </a:r>
          </a:p>
          <a:p>
            <a:pPr>
              <a:lnSpc>
                <a:spcPct val="150000"/>
              </a:lnSpc>
            </a:pPr>
            <a:r>
              <a:rPr lang="en-US" sz="1400"/>
              <a:t>Transition Table has been drawn for </a:t>
            </a:r>
            <a:r>
              <a:rPr lang="en-US" sz="1400">
                <a:ea typeface="+mn-lt"/>
                <a:cs typeface="+mn-lt"/>
              </a:rPr>
              <a:t> δ'</a:t>
            </a:r>
            <a:endParaRPr lang="en-US" sz="14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9ACAE10-20B7-43A2-8AF9-1CF261D9B0D0}"/>
              </a:ext>
            </a:extLst>
          </p:cNvPr>
          <p:cNvCxnSpPr>
            <a:cxnSpLocks/>
          </p:cNvCxnSpPr>
          <p:nvPr/>
        </p:nvCxnSpPr>
        <p:spPr>
          <a:xfrm flipV="1">
            <a:off x="4840378" y="4315945"/>
            <a:ext cx="26896" cy="38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02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r>
              <a:rPr lang="en-US" sz="3600" b="1"/>
              <a:t>Conversion of NFA with epsilon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506402"/>
            <a:ext cx="11332740" cy="5292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200" b="1">
                <a:solidFill>
                  <a:schemeClr val="accent1">
                    <a:lumMod val="60000"/>
                    <a:lumOff val="40000"/>
                  </a:schemeClr>
                </a:solidFill>
                <a:latin typeface="Georgia"/>
              </a:rPr>
              <a:t>Steps:</a:t>
            </a:r>
            <a:r>
              <a:rPr lang="en-US" sz="2200">
                <a:latin typeface="Georgia"/>
              </a:rPr>
              <a:t> </a:t>
            </a:r>
            <a:endParaRPr lang="en-US">
              <a:latin typeface="Georgia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n-US" sz="2200"/>
              <a:t>Convert NFA with </a:t>
            </a:r>
            <a:r>
              <a:rPr lang="en-US" sz="2200">
                <a:latin typeface="Georgia"/>
              </a:rPr>
              <a:t>ε into</a:t>
            </a:r>
            <a:r>
              <a:rPr lang="en-US" sz="2200"/>
              <a:t> NFA without ε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n-US" sz="2200"/>
              <a:t>Convert NFA without ε into equivalent DFA.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/>
              <a:t>Conversion of NFA with </a:t>
            </a:r>
            <a:br>
              <a:rPr lang="en-US"/>
            </a:br>
            <a:r>
              <a:rPr lang="en-US"/>
              <a:t>ε - transitions into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5486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/>
              <a:t>Solution (Part 1): 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Step 1: Convert NFA with </a:t>
            </a:r>
            <a:r>
              <a:rPr lang="en-US"/>
              <a:t>ε into</a:t>
            </a:r>
            <a:r>
              <a:rPr lang="en-US">
                <a:ea typeface="+mn-lt"/>
                <a:cs typeface="+mn-lt"/>
              </a:rPr>
              <a:t> NFA without 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/>
              <a:t>Here Σ = { a, b } 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/>
          </a:p>
          <a:p>
            <a:pPr marL="0" indent="0">
              <a:lnSpc>
                <a:spcPct val="150000"/>
              </a:lnSpc>
              <a:buNone/>
            </a:pPr>
            <a:r>
              <a:rPr lang="en-US" b="1"/>
              <a:t>Step 1.1 : Find </a:t>
            </a:r>
            <a:r>
              <a:rPr lang="en-US">
                <a:ea typeface="+mn-lt"/>
                <a:cs typeface="+mn-lt"/>
              </a:rPr>
              <a:t>ε </a:t>
            </a:r>
            <a:r>
              <a:rPr lang="en-US"/>
              <a:t>-</a:t>
            </a:r>
            <a:r>
              <a:rPr lang="en-US" b="1"/>
              <a:t> closure of all states for given NFA</a:t>
            </a:r>
            <a:endParaRPr lang="en-US"/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/>
              <a:t>ε - closure ( A ) = { A, B  }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/>
              <a:t>ε - closure ( B ) = { B }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/>
              <a:t>ε - closure ( C ) = { C }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/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 b="1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04574" y="1785548"/>
            <a:ext cx="4729069" cy="5505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Ex. 1 Convert given NFA with epsilon to DFA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347740" y="3468477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791915" y="3111576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 rot="10620000">
            <a:off x="8898443" y="4691221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9279820" y="2872765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9438451" y="4784077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114926" y="3074259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8748147" y="4089630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217250" y="3842645"/>
            <a:ext cx="310890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 flipV="1">
            <a:off x="8554319" y="3324918"/>
            <a:ext cx="1604172" cy="182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335252" y="3723425"/>
            <a:ext cx="523166" cy="5016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953DC3A-0702-4843-A8DD-45C2D17F90E0}"/>
              </a:ext>
            </a:extLst>
          </p:cNvPr>
          <p:cNvCxnSpPr>
            <a:cxnSpLocks/>
          </p:cNvCxnSpPr>
          <p:nvPr/>
        </p:nvCxnSpPr>
        <p:spPr>
          <a:xfrm flipV="1">
            <a:off x="9441827" y="3701436"/>
            <a:ext cx="770454" cy="6278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31C0B1-36D8-4C3A-A6C2-243A5F0AA84B}"/>
              </a:ext>
            </a:extLst>
          </p:cNvPr>
          <p:cNvSpPr txBox="1"/>
          <p:nvPr/>
        </p:nvSpPr>
        <p:spPr>
          <a:xfrm>
            <a:off x="9866756" y="4093656"/>
            <a:ext cx="5977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a, b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0E34F53-F993-4F6A-88D0-703B79AC3D5F}"/>
              </a:ext>
            </a:extLst>
          </p:cNvPr>
          <p:cNvCxnSpPr>
            <a:cxnSpLocks/>
          </p:cNvCxnSpPr>
          <p:nvPr/>
        </p:nvCxnSpPr>
        <p:spPr>
          <a:xfrm flipH="1" flipV="1">
            <a:off x="8500022" y="3531107"/>
            <a:ext cx="1587263" cy="3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50554-F799-4F6E-9AEB-22CFF904491C}"/>
              </a:ext>
            </a:extLst>
          </p:cNvPr>
          <p:cNvSpPr txBox="1"/>
          <p:nvPr/>
        </p:nvSpPr>
        <p:spPr>
          <a:xfrm>
            <a:off x="9088827" y="3555912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3844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/>
              <a:t>Conversion of NFA with </a:t>
            </a:r>
            <a:br>
              <a:rPr lang="en-US"/>
            </a:br>
            <a:r>
              <a:rPr lang="en-US"/>
              <a:t>ε - transitions into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64276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/>
              <a:t>Solution (Part 2): 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ea typeface="+mn-lt"/>
                <a:cs typeface="+mn-lt"/>
              </a:rPr>
              <a:t>Step 1.2: Find  </a:t>
            </a:r>
            <a:r>
              <a:rPr lang="en-US">
                <a:ea typeface="+mn-lt"/>
                <a:cs typeface="+mn-lt"/>
              </a:rPr>
              <a:t>δ'  Transition function for NFA without ε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 δ' ( A , a )  =  </a:t>
            </a:r>
            <a:r>
              <a:rPr lang="en-US">
                <a:ea typeface="+mn-lt"/>
                <a:cs typeface="+mn-lt"/>
              </a:rPr>
              <a:t>ε </a:t>
            </a:r>
            <a:r>
              <a:rPr lang="en-US"/>
              <a:t>- closure ( δ ( ε - closure ( A ) , a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                       =  ε - closure ( δ ( { A, B } , a ) )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                       = ε - closure (  δ (A, a)   U   δ (B, a)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                       =  ε - closure ( { C, A}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                       =  { A, B, C }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δ' ( A , b )  =  ε - closure ( δ ( ε - closure ( A ) , b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                       =  ε - closure ( δ ( { A, B } , b)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                       =  ε - closure ( Φ 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                       =  Φ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/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 b="1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04574" y="1785548"/>
            <a:ext cx="4729069" cy="5505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Ex. 1 Convert given NFA with epsilon to DFA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347740" y="3468477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791915" y="3111576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 rot="10620000">
            <a:off x="8898443" y="4691221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9279820" y="2872765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9438451" y="4784077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114926" y="3074259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8748147" y="4089630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217250" y="3842645"/>
            <a:ext cx="310890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 flipV="1">
            <a:off x="8554319" y="3324918"/>
            <a:ext cx="1604172" cy="182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335252" y="3723425"/>
            <a:ext cx="523166" cy="5016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953DC3A-0702-4843-A8DD-45C2D17F90E0}"/>
              </a:ext>
            </a:extLst>
          </p:cNvPr>
          <p:cNvCxnSpPr>
            <a:cxnSpLocks/>
          </p:cNvCxnSpPr>
          <p:nvPr/>
        </p:nvCxnSpPr>
        <p:spPr>
          <a:xfrm flipV="1">
            <a:off x="9441827" y="3701436"/>
            <a:ext cx="770454" cy="6278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31C0B1-36D8-4C3A-A6C2-243A5F0AA84B}"/>
              </a:ext>
            </a:extLst>
          </p:cNvPr>
          <p:cNvSpPr txBox="1"/>
          <p:nvPr/>
        </p:nvSpPr>
        <p:spPr>
          <a:xfrm>
            <a:off x="9866756" y="4093656"/>
            <a:ext cx="5977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a, b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0E34F53-F993-4F6A-88D0-703B79AC3D5F}"/>
              </a:ext>
            </a:extLst>
          </p:cNvPr>
          <p:cNvCxnSpPr>
            <a:cxnSpLocks/>
          </p:cNvCxnSpPr>
          <p:nvPr/>
        </p:nvCxnSpPr>
        <p:spPr>
          <a:xfrm flipH="1" flipV="1">
            <a:off x="8500022" y="3531107"/>
            <a:ext cx="1587263" cy="3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50554-F799-4F6E-9AEB-22CFF904491C}"/>
              </a:ext>
            </a:extLst>
          </p:cNvPr>
          <p:cNvSpPr txBox="1"/>
          <p:nvPr/>
        </p:nvSpPr>
        <p:spPr>
          <a:xfrm>
            <a:off x="9088827" y="3555912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5264C5D-6100-42BE-844F-62F70A52A841}"/>
              </a:ext>
            </a:extLst>
          </p:cNvPr>
          <p:cNvSpPr txBox="1"/>
          <p:nvPr/>
        </p:nvSpPr>
        <p:spPr>
          <a:xfrm>
            <a:off x="7906871" y="5351930"/>
            <a:ext cx="3128682" cy="1411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ea typeface="+mn-lt"/>
                <a:cs typeface="+mn-lt"/>
              </a:rPr>
              <a:t>ε - closure ( A ) = { A, B 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ea typeface="+mn-lt"/>
                <a:cs typeface="+mn-lt"/>
              </a:rPr>
              <a:t>ε - closure ( B ) = { B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ea typeface="+mn-lt"/>
                <a:cs typeface="+mn-lt"/>
              </a:rPr>
              <a:t>ε - closure ( C ) = { C }</a:t>
            </a:r>
          </a:p>
        </p:txBody>
      </p:sp>
    </p:spTree>
    <p:extLst>
      <p:ext uri="{BB962C8B-B14F-4D97-AF65-F5344CB8AC3E}">
        <p14:creationId xmlns:p14="http://schemas.microsoft.com/office/powerpoint/2010/main" val="4422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/>
              <a:t>Conversion of NFA with </a:t>
            </a:r>
            <a:br>
              <a:rPr lang="en-US"/>
            </a:br>
            <a:r>
              <a:rPr lang="en-US"/>
              <a:t>ε - transitions into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64276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/>
              <a:t>Solution (Part 3): 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δ' ( B , a )  =  ε - closure ( δ ( ε - closure ( B ) , a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                       =  ε - closure ( δ ( { B } , a)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                       =  ε - closure ( A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                       =  { A, B }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δ' ( B , b )  =  ε - closure ( δ ( ε - closure ( B ) , b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                       =  ε - closure ( δ ( { B } , b)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                       =  ε - closure ( Φ 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                       =   Φ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/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/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 b="1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04574" y="1785548"/>
            <a:ext cx="4729069" cy="5505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Ex. 1 Convert given NFA with epsilon to DFA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347740" y="3468477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791915" y="3111576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 rot="10620000">
            <a:off x="8898443" y="4691221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9279820" y="2872765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9438451" y="4784077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114926" y="3074259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8748147" y="4089630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217250" y="3842645"/>
            <a:ext cx="310890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 flipV="1">
            <a:off x="8554319" y="3324918"/>
            <a:ext cx="1604172" cy="182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335252" y="3723425"/>
            <a:ext cx="523166" cy="5016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953DC3A-0702-4843-A8DD-45C2D17F90E0}"/>
              </a:ext>
            </a:extLst>
          </p:cNvPr>
          <p:cNvCxnSpPr>
            <a:cxnSpLocks/>
          </p:cNvCxnSpPr>
          <p:nvPr/>
        </p:nvCxnSpPr>
        <p:spPr>
          <a:xfrm flipV="1">
            <a:off x="9441827" y="3701436"/>
            <a:ext cx="770454" cy="6278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31C0B1-36D8-4C3A-A6C2-243A5F0AA84B}"/>
              </a:ext>
            </a:extLst>
          </p:cNvPr>
          <p:cNvSpPr txBox="1"/>
          <p:nvPr/>
        </p:nvSpPr>
        <p:spPr>
          <a:xfrm>
            <a:off x="9866756" y="4093656"/>
            <a:ext cx="5977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a, b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0E34F53-F993-4F6A-88D0-703B79AC3D5F}"/>
              </a:ext>
            </a:extLst>
          </p:cNvPr>
          <p:cNvCxnSpPr>
            <a:cxnSpLocks/>
          </p:cNvCxnSpPr>
          <p:nvPr/>
        </p:nvCxnSpPr>
        <p:spPr>
          <a:xfrm flipH="1" flipV="1">
            <a:off x="8500022" y="3531107"/>
            <a:ext cx="1587263" cy="3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50554-F799-4F6E-9AEB-22CFF904491C}"/>
              </a:ext>
            </a:extLst>
          </p:cNvPr>
          <p:cNvSpPr txBox="1"/>
          <p:nvPr/>
        </p:nvSpPr>
        <p:spPr>
          <a:xfrm>
            <a:off x="9088827" y="3555912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5264C5D-6100-42BE-844F-62F70A52A841}"/>
              </a:ext>
            </a:extLst>
          </p:cNvPr>
          <p:cNvSpPr txBox="1"/>
          <p:nvPr/>
        </p:nvSpPr>
        <p:spPr>
          <a:xfrm>
            <a:off x="7906871" y="5351930"/>
            <a:ext cx="3128682" cy="1411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ea typeface="+mn-lt"/>
                <a:cs typeface="+mn-lt"/>
              </a:rPr>
              <a:t>ε - closure ( A ) = { A, B 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ea typeface="+mn-lt"/>
                <a:cs typeface="+mn-lt"/>
              </a:rPr>
              <a:t>ε - closure ( B ) = { B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ea typeface="+mn-lt"/>
                <a:cs typeface="+mn-lt"/>
              </a:rPr>
              <a:t>ε - closure ( C ) = { C }</a:t>
            </a:r>
          </a:p>
        </p:txBody>
      </p:sp>
    </p:spTree>
    <p:extLst>
      <p:ext uri="{BB962C8B-B14F-4D97-AF65-F5344CB8AC3E}">
        <p14:creationId xmlns:p14="http://schemas.microsoft.com/office/powerpoint/2010/main" val="167109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/>
              <a:t>Conversion of NFA with </a:t>
            </a:r>
            <a:br>
              <a:rPr lang="en-US"/>
            </a:br>
            <a:r>
              <a:rPr lang="en-US"/>
              <a:t>ε - transitions into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64276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/>
              <a:t>Solution (Part 4): 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δ' ( C , a )  =  ε - closure ( δ ( ε - closure ( C ) , a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                       =  ε - closure ( δ ( { C } , a)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                       =  ε - closure ( B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                       =  { B }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δ' ( C , b )  =  ε - closure ( δ ( ε - closure ( C ) , b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                       =  ε - closure ( δ ( { C } , b)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                       =  ε - closure ( {B, C}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                       =   { B, C }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/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/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 b="1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04574" y="1785548"/>
            <a:ext cx="4729069" cy="5505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Ex. 1 Convert given NFA with epsilon to DFA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347740" y="3468477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791915" y="3111576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 rot="10620000">
            <a:off x="8898443" y="4691221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9279820" y="2872765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9438451" y="4784077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114926" y="3074259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8748147" y="4089630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217250" y="3842645"/>
            <a:ext cx="310890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 flipV="1">
            <a:off x="8554319" y="3324918"/>
            <a:ext cx="1604172" cy="182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335252" y="3723425"/>
            <a:ext cx="523166" cy="5016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953DC3A-0702-4843-A8DD-45C2D17F90E0}"/>
              </a:ext>
            </a:extLst>
          </p:cNvPr>
          <p:cNvCxnSpPr>
            <a:cxnSpLocks/>
          </p:cNvCxnSpPr>
          <p:nvPr/>
        </p:nvCxnSpPr>
        <p:spPr>
          <a:xfrm flipV="1">
            <a:off x="9441827" y="3701436"/>
            <a:ext cx="770454" cy="6278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31C0B1-36D8-4C3A-A6C2-243A5F0AA84B}"/>
              </a:ext>
            </a:extLst>
          </p:cNvPr>
          <p:cNvSpPr txBox="1"/>
          <p:nvPr/>
        </p:nvSpPr>
        <p:spPr>
          <a:xfrm>
            <a:off x="9866756" y="4093656"/>
            <a:ext cx="5977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a, b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0E34F53-F993-4F6A-88D0-703B79AC3D5F}"/>
              </a:ext>
            </a:extLst>
          </p:cNvPr>
          <p:cNvCxnSpPr>
            <a:cxnSpLocks/>
          </p:cNvCxnSpPr>
          <p:nvPr/>
        </p:nvCxnSpPr>
        <p:spPr>
          <a:xfrm flipH="1" flipV="1">
            <a:off x="8500022" y="3531107"/>
            <a:ext cx="1587263" cy="3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50554-F799-4F6E-9AEB-22CFF904491C}"/>
              </a:ext>
            </a:extLst>
          </p:cNvPr>
          <p:cNvSpPr txBox="1"/>
          <p:nvPr/>
        </p:nvSpPr>
        <p:spPr>
          <a:xfrm>
            <a:off x="9088827" y="3555912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5264C5D-6100-42BE-844F-62F70A52A841}"/>
              </a:ext>
            </a:extLst>
          </p:cNvPr>
          <p:cNvSpPr txBox="1"/>
          <p:nvPr/>
        </p:nvSpPr>
        <p:spPr>
          <a:xfrm>
            <a:off x="7906871" y="5351930"/>
            <a:ext cx="3128682" cy="1411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ea typeface="+mn-lt"/>
                <a:cs typeface="+mn-lt"/>
              </a:rPr>
              <a:t>ε - closure ( A ) = { A, B 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ea typeface="+mn-lt"/>
                <a:cs typeface="+mn-lt"/>
              </a:rPr>
              <a:t>ε - closure ( B ) = { B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ea typeface="+mn-lt"/>
                <a:cs typeface="+mn-lt"/>
              </a:rPr>
              <a:t>ε - closure ( C ) = { C }</a:t>
            </a:r>
          </a:p>
        </p:txBody>
      </p:sp>
    </p:spTree>
    <p:extLst>
      <p:ext uri="{BB962C8B-B14F-4D97-AF65-F5344CB8AC3E}">
        <p14:creationId xmlns:p14="http://schemas.microsoft.com/office/powerpoint/2010/main" val="121332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/>
              <a:t>Conversion of NFA with </a:t>
            </a:r>
            <a:br>
              <a:rPr lang="en-US"/>
            </a:br>
            <a:r>
              <a:rPr lang="en-US"/>
              <a:t>ε - transitions into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1084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/>
              <a:t>Solution (Part 5): </a:t>
            </a:r>
            <a:endParaRPr lang="en-US"/>
          </a:p>
          <a:p>
            <a:pPr>
              <a:buNone/>
            </a:pPr>
            <a:r>
              <a:rPr lang="en-US" b="1"/>
              <a:t>Step 1.3: Construction of Transition Table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/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04574" y="1785548"/>
            <a:ext cx="4729069" cy="5505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Ex. 1 Convert given NFA with epsilon to DFA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347740" y="3468477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791915" y="3111576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 rot="10620000">
            <a:off x="8898443" y="4691221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9279820" y="2872765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9438451" y="4784077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114926" y="3074259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8748147" y="4089630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217250" y="3842645"/>
            <a:ext cx="310890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 flipV="1">
            <a:off x="8554319" y="3324918"/>
            <a:ext cx="1604172" cy="182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335252" y="3723425"/>
            <a:ext cx="523166" cy="5016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953DC3A-0702-4843-A8DD-45C2D17F90E0}"/>
              </a:ext>
            </a:extLst>
          </p:cNvPr>
          <p:cNvCxnSpPr>
            <a:cxnSpLocks/>
          </p:cNvCxnSpPr>
          <p:nvPr/>
        </p:nvCxnSpPr>
        <p:spPr>
          <a:xfrm flipV="1">
            <a:off x="9441827" y="3701436"/>
            <a:ext cx="770454" cy="6278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31C0B1-36D8-4C3A-A6C2-243A5F0AA84B}"/>
              </a:ext>
            </a:extLst>
          </p:cNvPr>
          <p:cNvSpPr txBox="1"/>
          <p:nvPr/>
        </p:nvSpPr>
        <p:spPr>
          <a:xfrm>
            <a:off x="9866756" y="4093656"/>
            <a:ext cx="5977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a, b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0E34F53-F993-4F6A-88D0-703B79AC3D5F}"/>
              </a:ext>
            </a:extLst>
          </p:cNvPr>
          <p:cNvCxnSpPr>
            <a:cxnSpLocks/>
          </p:cNvCxnSpPr>
          <p:nvPr/>
        </p:nvCxnSpPr>
        <p:spPr>
          <a:xfrm flipH="1" flipV="1">
            <a:off x="8500022" y="3531107"/>
            <a:ext cx="1587263" cy="3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50554-F799-4F6E-9AEB-22CFF904491C}"/>
              </a:ext>
            </a:extLst>
          </p:cNvPr>
          <p:cNvSpPr txBox="1"/>
          <p:nvPr/>
        </p:nvSpPr>
        <p:spPr>
          <a:xfrm>
            <a:off x="9088827" y="3555912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5264C5D-6100-42BE-844F-62F70A52A841}"/>
              </a:ext>
            </a:extLst>
          </p:cNvPr>
          <p:cNvSpPr txBox="1"/>
          <p:nvPr/>
        </p:nvSpPr>
        <p:spPr>
          <a:xfrm>
            <a:off x="7906871" y="5351930"/>
            <a:ext cx="3128682" cy="1411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ea typeface="+mn-lt"/>
                <a:cs typeface="+mn-lt"/>
              </a:rPr>
              <a:t>ε - closure ( A ) = { A, B 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ea typeface="+mn-lt"/>
                <a:cs typeface="+mn-lt"/>
              </a:rPr>
              <a:t>ε - closure ( B ) = { B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ea typeface="+mn-lt"/>
                <a:cs typeface="+mn-lt"/>
              </a:rPr>
              <a:t>ε - closure ( C ) = { C 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8CEA8B69-209F-433C-ABCD-21D08711A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64401"/>
              </p:ext>
            </p:extLst>
          </p:nvPr>
        </p:nvGraphicFramePr>
        <p:xfrm>
          <a:off x="365312" y="2034092"/>
          <a:ext cx="5086350" cy="1463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xmlns="" val="190821161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xmlns="" val="365838137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xmlns="" val="271180134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Input/States​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a​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3446152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A</a:t>
                      </a:r>
                      <a:endParaRPr lang="en-US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{ A, B, C }​</a:t>
                      </a:r>
                      <a:endParaRPr lang="en-US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b="0" i="0" u="none" strike="noStrike" noProof="0">
                          <a:effectLst/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6404505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B</a:t>
                      </a:r>
                      <a:endParaRPr lang="en-US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800" u="none" strike="noStrike">
                          <a:effectLst/>
                        </a:rPr>
                        <a:t>{ A, B }</a:t>
                      </a:r>
                      <a:r>
                        <a:rPr lang="el-GR" sz="1800">
                          <a:effectLst/>
                        </a:rPr>
                        <a:t>​</a:t>
                      </a:r>
                      <a:endParaRPr lang="el-GR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b="0" i="0" u="none" strike="noStrike" noProof="0">
                          <a:effectLst/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917167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C​</a:t>
                      </a:r>
                      <a:endParaRPr lang="en-US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800" u="none" strike="noStrike">
                          <a:effectLst/>
                        </a:rPr>
                        <a:t>{ B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800" u="none" strike="noStrike">
                          <a:effectLst/>
                        </a:rPr>
                        <a:t>{ B, C }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73296423"/>
                  </a:ext>
                </a:extLst>
              </a:tr>
            </a:tbl>
          </a:graphicData>
        </a:graphic>
      </p:graphicFrame>
      <p:sp>
        <p:nvSpPr>
          <p:cNvPr id="24" name="TextBox 1">
            <a:extLst>
              <a:ext uri="{FF2B5EF4-FFF2-40B4-BE49-F238E27FC236}">
                <a16:creationId xmlns:a16="http://schemas.microsoft.com/office/drawing/2014/main" xmlns="" id="{F40C1431-ABA7-4A73-A8D2-60C9ED3E9BCB}"/>
              </a:ext>
            </a:extLst>
          </p:cNvPr>
          <p:cNvSpPr txBox="1"/>
          <p:nvPr/>
        </p:nvSpPr>
        <p:spPr>
          <a:xfrm>
            <a:off x="295275" y="4637237"/>
            <a:ext cx="714267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Final states are those states whose </a:t>
            </a:r>
            <a:r>
              <a:rPr lang="en-US">
                <a:ea typeface="+mn-lt"/>
                <a:cs typeface="+mn-lt"/>
              </a:rPr>
              <a:t>ε - closure consists of final states.</a:t>
            </a:r>
          </a:p>
          <a:p>
            <a:r>
              <a:rPr lang="en-US"/>
              <a:t>Here A and B are acting as final states</a:t>
            </a:r>
          </a:p>
        </p:txBody>
      </p:sp>
    </p:spTree>
    <p:extLst>
      <p:ext uri="{BB962C8B-B14F-4D97-AF65-F5344CB8AC3E}">
        <p14:creationId xmlns:p14="http://schemas.microsoft.com/office/powerpoint/2010/main" val="210418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707685"/>
            <a:ext cx="8761562" cy="2823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en-US"/>
              <a:t>Method of Conversion from NFA to DFA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/>
              <a:t>Conversion of NFA with </a:t>
            </a:r>
            <a:br>
              <a:rPr lang="en-US"/>
            </a:br>
            <a:r>
              <a:rPr lang="en-US"/>
              <a:t>ε - transitions into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1084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/>
              <a:t>Solution (Part 5): </a:t>
            </a:r>
            <a:endParaRPr lang="en-US"/>
          </a:p>
          <a:p>
            <a:pPr>
              <a:buNone/>
            </a:pPr>
            <a:r>
              <a:rPr lang="en-US" b="1"/>
              <a:t>Step 1.4: Construction of Transition Diagram</a:t>
            </a:r>
            <a:endParaRPr lang="en-US" b="1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/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04574" y="1785548"/>
            <a:ext cx="4729069" cy="5505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Ex. 1 Convert given NFA with epsilon to DFA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347740" y="3468477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791915" y="3111576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 rot="10620000">
            <a:off x="8898443" y="4691221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9279820" y="2872765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9438451" y="4784077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114926" y="3074259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8748147" y="4089630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217250" y="3842645"/>
            <a:ext cx="310890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 flipV="1">
            <a:off x="8554319" y="3324918"/>
            <a:ext cx="1604172" cy="182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335252" y="3723425"/>
            <a:ext cx="523166" cy="5016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953DC3A-0702-4843-A8DD-45C2D17F90E0}"/>
              </a:ext>
            </a:extLst>
          </p:cNvPr>
          <p:cNvCxnSpPr>
            <a:cxnSpLocks/>
          </p:cNvCxnSpPr>
          <p:nvPr/>
        </p:nvCxnSpPr>
        <p:spPr>
          <a:xfrm flipV="1">
            <a:off x="9441827" y="3701436"/>
            <a:ext cx="770454" cy="6278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31C0B1-36D8-4C3A-A6C2-243A5F0AA84B}"/>
              </a:ext>
            </a:extLst>
          </p:cNvPr>
          <p:cNvSpPr txBox="1"/>
          <p:nvPr/>
        </p:nvSpPr>
        <p:spPr>
          <a:xfrm>
            <a:off x="9866756" y="4093656"/>
            <a:ext cx="5977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a, b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0E34F53-F993-4F6A-88D0-703B79AC3D5F}"/>
              </a:ext>
            </a:extLst>
          </p:cNvPr>
          <p:cNvCxnSpPr>
            <a:cxnSpLocks/>
          </p:cNvCxnSpPr>
          <p:nvPr/>
        </p:nvCxnSpPr>
        <p:spPr>
          <a:xfrm flipH="1" flipV="1">
            <a:off x="8500022" y="3531107"/>
            <a:ext cx="1587263" cy="3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50554-F799-4F6E-9AEB-22CFF904491C}"/>
              </a:ext>
            </a:extLst>
          </p:cNvPr>
          <p:cNvSpPr txBox="1"/>
          <p:nvPr/>
        </p:nvSpPr>
        <p:spPr>
          <a:xfrm>
            <a:off x="9088827" y="3555912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5264C5D-6100-42BE-844F-62F70A52A841}"/>
              </a:ext>
            </a:extLst>
          </p:cNvPr>
          <p:cNvSpPr txBox="1"/>
          <p:nvPr/>
        </p:nvSpPr>
        <p:spPr>
          <a:xfrm>
            <a:off x="7906871" y="5351930"/>
            <a:ext cx="3128682" cy="1411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ea typeface="+mn-lt"/>
                <a:cs typeface="+mn-lt"/>
              </a:rPr>
              <a:t>ε - closure ( A ) = { A, B 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ea typeface="+mn-lt"/>
                <a:cs typeface="+mn-lt"/>
              </a:rPr>
              <a:t>ε - closure ( B ) = { B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>
                <a:ea typeface="+mn-lt"/>
                <a:cs typeface="+mn-lt"/>
              </a:rPr>
              <a:t>ε - closure ( C ) = { C 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E5179B2-6131-4528-8C51-3C739478F607}"/>
              </a:ext>
            </a:extLst>
          </p:cNvPr>
          <p:cNvSpPr txBox="1"/>
          <p:nvPr/>
        </p:nvSpPr>
        <p:spPr>
          <a:xfrm>
            <a:off x="3192784" y="2137659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84FCEA1-4590-4D7D-B497-F3DACD57D1CC}"/>
              </a:ext>
            </a:extLst>
          </p:cNvPr>
          <p:cNvSpPr txBox="1"/>
          <p:nvPr/>
        </p:nvSpPr>
        <p:spPr>
          <a:xfrm>
            <a:off x="3351415" y="4048971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xmlns="" id="{09798537-6960-4619-99F8-9E64DF6343E5}"/>
              </a:ext>
            </a:extLst>
          </p:cNvPr>
          <p:cNvSpPr/>
          <p:nvPr/>
        </p:nvSpPr>
        <p:spPr>
          <a:xfrm>
            <a:off x="4027890" y="2339153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5C9E6382-52A6-4A0C-B103-C14278122228}"/>
              </a:ext>
            </a:extLst>
          </p:cNvPr>
          <p:cNvSpPr/>
          <p:nvPr/>
        </p:nvSpPr>
        <p:spPr>
          <a:xfrm>
            <a:off x="2661111" y="3354524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330CE62-27E9-4570-818C-4B7303D9469F}"/>
              </a:ext>
            </a:extLst>
          </p:cNvPr>
          <p:cNvSpPr txBox="1"/>
          <p:nvPr/>
        </p:nvSpPr>
        <p:spPr>
          <a:xfrm>
            <a:off x="2130214" y="3107539"/>
            <a:ext cx="310890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EC2FF176-01DC-44D8-8DE8-F02934D9FECF}"/>
              </a:ext>
            </a:extLst>
          </p:cNvPr>
          <p:cNvCxnSpPr>
            <a:cxnSpLocks/>
          </p:cNvCxnSpPr>
          <p:nvPr/>
        </p:nvCxnSpPr>
        <p:spPr>
          <a:xfrm flipV="1">
            <a:off x="2467283" y="2589812"/>
            <a:ext cx="1604172" cy="182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820AA52F-0F8B-40A0-91F7-A2CFA163E5B3}"/>
              </a:ext>
            </a:extLst>
          </p:cNvPr>
          <p:cNvCxnSpPr>
            <a:cxnSpLocks/>
          </p:cNvCxnSpPr>
          <p:nvPr/>
        </p:nvCxnSpPr>
        <p:spPr>
          <a:xfrm>
            <a:off x="2248216" y="2988319"/>
            <a:ext cx="523166" cy="5016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6785BD7-EC19-411C-A69B-B48FAC6B481B}"/>
              </a:ext>
            </a:extLst>
          </p:cNvPr>
          <p:cNvCxnSpPr>
            <a:cxnSpLocks/>
          </p:cNvCxnSpPr>
          <p:nvPr/>
        </p:nvCxnSpPr>
        <p:spPr>
          <a:xfrm flipV="1">
            <a:off x="3354791" y="2966330"/>
            <a:ext cx="770454" cy="6278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E164771-4811-45B4-9EA8-93B612433D09}"/>
              </a:ext>
            </a:extLst>
          </p:cNvPr>
          <p:cNvSpPr txBox="1"/>
          <p:nvPr/>
        </p:nvSpPr>
        <p:spPr>
          <a:xfrm>
            <a:off x="3779720" y="3358550"/>
            <a:ext cx="5977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a, b</a:t>
            </a:r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F56FDC18-2C98-4F2E-99B1-92552C408C22}"/>
              </a:ext>
            </a:extLst>
          </p:cNvPr>
          <p:cNvCxnSpPr>
            <a:cxnSpLocks/>
          </p:cNvCxnSpPr>
          <p:nvPr/>
        </p:nvCxnSpPr>
        <p:spPr>
          <a:xfrm flipH="1" flipV="1">
            <a:off x="2412986" y="2796001"/>
            <a:ext cx="1587263" cy="3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EF31651-3998-48F2-BBDA-C0B3A09C12BC}"/>
              </a:ext>
            </a:extLst>
          </p:cNvPr>
          <p:cNvSpPr txBox="1"/>
          <p:nvPr/>
        </p:nvSpPr>
        <p:spPr>
          <a:xfrm>
            <a:off x="3001791" y="2820806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7E20A2BB-BC52-4942-9B3E-DA903DCBECF1}"/>
              </a:ext>
            </a:extLst>
          </p:cNvPr>
          <p:cNvCxnSpPr>
            <a:cxnSpLocks/>
          </p:cNvCxnSpPr>
          <p:nvPr/>
        </p:nvCxnSpPr>
        <p:spPr>
          <a:xfrm flipV="1">
            <a:off x="1260705" y="2697512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Arrow: Curved Down 42">
            <a:extLst>
              <a:ext uri="{FF2B5EF4-FFF2-40B4-BE49-F238E27FC236}">
                <a16:creationId xmlns:a16="http://schemas.microsoft.com/office/drawing/2014/main" xmlns="" id="{1B82E862-8318-4BAD-9490-CDB4E1DECE39}"/>
              </a:ext>
            </a:extLst>
          </p:cNvPr>
          <p:cNvSpPr/>
          <p:nvPr/>
        </p:nvSpPr>
        <p:spPr>
          <a:xfrm rot="10620000">
            <a:off x="2676937" y="3991974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row: Curved Down 43">
            <a:extLst>
              <a:ext uri="{FF2B5EF4-FFF2-40B4-BE49-F238E27FC236}">
                <a16:creationId xmlns:a16="http://schemas.microsoft.com/office/drawing/2014/main" xmlns="" id="{1AA6F91B-AFB0-43E3-8AE7-A5774D7A2AC5}"/>
              </a:ext>
            </a:extLst>
          </p:cNvPr>
          <p:cNvSpPr/>
          <p:nvPr/>
        </p:nvSpPr>
        <p:spPr>
          <a:xfrm>
            <a:off x="4156114" y="1759763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Arrow: Curved Down 44">
            <a:extLst>
              <a:ext uri="{FF2B5EF4-FFF2-40B4-BE49-F238E27FC236}">
                <a16:creationId xmlns:a16="http://schemas.microsoft.com/office/drawing/2014/main" xmlns="" id="{CC91A697-5DB3-4A4F-9CE1-3ACBA363BCE1}"/>
              </a:ext>
            </a:extLst>
          </p:cNvPr>
          <p:cNvSpPr/>
          <p:nvPr/>
        </p:nvSpPr>
        <p:spPr>
          <a:xfrm>
            <a:off x="1807361" y="1786657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206D816-90A3-45B1-8B61-A63E38C644F5}"/>
              </a:ext>
            </a:extLst>
          </p:cNvPr>
          <p:cNvSpPr txBox="1"/>
          <p:nvPr/>
        </p:nvSpPr>
        <p:spPr>
          <a:xfrm>
            <a:off x="2054266" y="1554953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50F698-FCB4-4155-A615-BE83187606EA}"/>
              </a:ext>
            </a:extLst>
          </p:cNvPr>
          <p:cNvSpPr txBox="1"/>
          <p:nvPr/>
        </p:nvSpPr>
        <p:spPr>
          <a:xfrm>
            <a:off x="4537489" y="1662529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</a:t>
            </a: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xmlns="" id="{F2454DBA-28E1-48B0-8ABD-4B14AFB6E2F8}"/>
              </a:ext>
            </a:extLst>
          </p:cNvPr>
          <p:cNvSpPr/>
          <p:nvPr/>
        </p:nvSpPr>
        <p:spPr>
          <a:xfrm>
            <a:off x="1697066" y="2357082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xmlns="" id="{96739B6A-70F4-47A7-B095-0FE04BE2D7BB}"/>
              </a:ext>
            </a:extLst>
          </p:cNvPr>
          <p:cNvSpPr txBox="1"/>
          <p:nvPr/>
        </p:nvSpPr>
        <p:spPr>
          <a:xfrm>
            <a:off x="4002826" y="4487596"/>
            <a:ext cx="3001992" cy="199208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/>
              <a:t>Above NFA can be represented as</a:t>
            </a:r>
          </a:p>
          <a:p>
            <a:pPr>
              <a:lnSpc>
                <a:spcPct val="150000"/>
              </a:lnSpc>
            </a:pPr>
            <a:r>
              <a:rPr lang="en-US" sz="1400"/>
              <a:t>M = ( Q , Σ ,  δ' , q0</a:t>
            </a:r>
            <a:r>
              <a:rPr lang="en-US" sz="1400" baseline="-25000"/>
              <a:t> </a:t>
            </a:r>
            <a:r>
              <a:rPr lang="en-US" sz="1400"/>
              <a:t>, F ')</a:t>
            </a:r>
          </a:p>
          <a:p>
            <a:pPr>
              <a:lnSpc>
                <a:spcPct val="150000"/>
              </a:lnSpc>
            </a:pPr>
            <a:r>
              <a:rPr lang="en-US" sz="1400"/>
              <a:t>Where     Q  =  { A, B, C }</a:t>
            </a:r>
          </a:p>
          <a:p>
            <a:pPr>
              <a:lnSpc>
                <a:spcPct val="150000"/>
              </a:lnSpc>
            </a:pPr>
            <a:r>
              <a:rPr lang="en-US" sz="1400"/>
              <a:t>                 </a:t>
            </a:r>
            <a:r>
              <a:rPr lang="en-US" sz="1400">
                <a:ea typeface="+mn-lt"/>
                <a:cs typeface="+mn-lt"/>
              </a:rPr>
              <a:t> Σ  =  { a, b }</a:t>
            </a:r>
          </a:p>
          <a:p>
            <a:pPr>
              <a:lnSpc>
                <a:spcPct val="150000"/>
              </a:lnSpc>
            </a:pPr>
            <a:r>
              <a:rPr lang="en-US" sz="1400"/>
              <a:t>                 q0  =  A</a:t>
            </a:r>
          </a:p>
          <a:p>
            <a:pPr>
              <a:lnSpc>
                <a:spcPct val="150000"/>
              </a:lnSpc>
            </a:pPr>
            <a:r>
              <a:rPr lang="en-US" sz="1400"/>
              <a:t>                  F'  =  {  A, B  }</a:t>
            </a:r>
          </a:p>
        </p:txBody>
      </p:sp>
    </p:spTree>
    <p:extLst>
      <p:ext uri="{BB962C8B-B14F-4D97-AF65-F5344CB8AC3E}">
        <p14:creationId xmlns:p14="http://schemas.microsoft.com/office/powerpoint/2010/main" val="16809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/>
              <a:t>Conversion of NFA with </a:t>
            </a:r>
            <a:br>
              <a:rPr lang="en-US"/>
            </a:br>
            <a:r>
              <a:rPr lang="en-US"/>
              <a:t>ε - transitions into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642769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/>
              <a:t>Solution (Part 6): 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b="1"/>
              <a:t>Step 2: Conversion of NFA to DFA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Transition table for NFA is found. So we will compute the next states for newly generated states.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The start state for NFA also contains A as start state in DFA.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We have new states { A, B, C }, { A, B } and  { B, C }.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Compute the transitions for them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>
                <a:ea typeface="+mn-lt"/>
                <a:cs typeface="+mn-lt"/>
              </a:rPr>
              <a:t>δ ( { A , B, C } , a )  =  δ ( A, a )  U  </a:t>
            </a:r>
            <a:r>
              <a:rPr lang="en-US"/>
              <a:t>δ </a:t>
            </a:r>
            <a:r>
              <a:rPr lang="en-US">
                <a:ea typeface="+mn-lt"/>
                <a:cs typeface="+mn-lt"/>
              </a:rPr>
              <a:t>( B, a )  U  δ ( C, a )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>
                <a:ea typeface="+mn-lt"/>
                <a:cs typeface="+mn-lt"/>
              </a:rPr>
              <a:t>                                 =  { A, B, C }  U  { A, B }  U  { B }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>
                <a:ea typeface="+mn-lt"/>
                <a:cs typeface="+mn-lt"/>
              </a:rPr>
              <a:t>                                 =  { A, B, C }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/>
              <a:t>δ ( { A , B, C } , b )  =  δ ( A, b )  U  </a:t>
            </a:r>
            <a:r>
              <a:rPr lang="en-US">
                <a:ea typeface="+mn-lt"/>
                <a:cs typeface="+mn-lt"/>
              </a:rPr>
              <a:t>δ </a:t>
            </a:r>
            <a:r>
              <a:rPr lang="en-US"/>
              <a:t>( B, b )  U  δ ( C, b )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/>
              <a:t>                                 =  </a:t>
            </a:r>
            <a:r>
              <a:rPr lang="el-GR"/>
              <a:t>Φ  </a:t>
            </a:r>
            <a:r>
              <a:rPr lang="en-US"/>
              <a:t>U  </a:t>
            </a:r>
            <a:r>
              <a:rPr lang="el-GR"/>
              <a:t>Φ</a:t>
            </a:r>
            <a:r>
              <a:rPr lang="en-US"/>
              <a:t>  U  { B, C }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/>
              <a:t>                                 =  { B, C }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>
                <a:ea typeface="+mn-lt"/>
                <a:cs typeface="+mn-lt"/>
              </a:rPr>
              <a:t>δ ( { A , B } , a )  =  δ ( A, a )  U  δ ( B, a ) 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>
                <a:ea typeface="+mn-lt"/>
                <a:cs typeface="+mn-lt"/>
              </a:rPr>
              <a:t>                                 =  { A, B, C }  U  { A, B }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>
                <a:ea typeface="+mn-lt"/>
                <a:cs typeface="+mn-lt"/>
              </a:rPr>
              <a:t>                                 =  { A, B, C }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04574" y="1785548"/>
            <a:ext cx="4729069" cy="5505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Ex. 1 Convert given NFA with epsilon to DFA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347740" y="3468477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791915" y="3111576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 rot="10620000">
            <a:off x="8898443" y="4691221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9279820" y="2872765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9438451" y="4784077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114926" y="3074259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8748147" y="4089630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217250" y="3842645"/>
            <a:ext cx="310890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 flipV="1">
            <a:off x="8554319" y="3324918"/>
            <a:ext cx="1604172" cy="182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335252" y="3723425"/>
            <a:ext cx="523166" cy="5016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953DC3A-0702-4843-A8DD-45C2D17F90E0}"/>
              </a:ext>
            </a:extLst>
          </p:cNvPr>
          <p:cNvCxnSpPr>
            <a:cxnSpLocks/>
          </p:cNvCxnSpPr>
          <p:nvPr/>
        </p:nvCxnSpPr>
        <p:spPr>
          <a:xfrm flipV="1">
            <a:off x="9441827" y="3701436"/>
            <a:ext cx="770454" cy="6278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31C0B1-36D8-4C3A-A6C2-243A5F0AA84B}"/>
              </a:ext>
            </a:extLst>
          </p:cNvPr>
          <p:cNvSpPr txBox="1"/>
          <p:nvPr/>
        </p:nvSpPr>
        <p:spPr>
          <a:xfrm>
            <a:off x="9866756" y="4093656"/>
            <a:ext cx="5977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a, b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0E34F53-F993-4F6A-88D0-703B79AC3D5F}"/>
              </a:ext>
            </a:extLst>
          </p:cNvPr>
          <p:cNvCxnSpPr>
            <a:cxnSpLocks/>
          </p:cNvCxnSpPr>
          <p:nvPr/>
        </p:nvCxnSpPr>
        <p:spPr>
          <a:xfrm flipH="1" flipV="1">
            <a:off x="8500022" y="3531107"/>
            <a:ext cx="1587263" cy="3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50554-F799-4F6E-9AEB-22CFF904491C}"/>
              </a:ext>
            </a:extLst>
          </p:cNvPr>
          <p:cNvSpPr txBox="1"/>
          <p:nvPr/>
        </p:nvSpPr>
        <p:spPr>
          <a:xfrm>
            <a:off x="9088827" y="3555912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CB61364A-E4D5-422A-925B-152E59855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22095"/>
              </p:ext>
            </p:extLst>
          </p:nvPr>
        </p:nvGraphicFramePr>
        <p:xfrm>
          <a:off x="7467600" y="5199529"/>
          <a:ext cx="3464825" cy="16326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3364">
                  <a:extLst>
                    <a:ext uri="{9D8B030D-6E8A-4147-A177-3AD203B41FA5}">
                      <a16:colId xmlns:a16="http://schemas.microsoft.com/office/drawing/2014/main" xmlns="" val="19082116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658381372"/>
                    </a:ext>
                  </a:extLst>
                </a:gridCol>
                <a:gridCol w="1322261">
                  <a:extLst>
                    <a:ext uri="{9D8B030D-6E8A-4147-A177-3AD203B41FA5}">
                      <a16:colId xmlns:a16="http://schemas.microsoft.com/office/drawing/2014/main" xmlns="" val="2711801342"/>
                    </a:ext>
                  </a:extLst>
                </a:gridCol>
              </a:tblGrid>
              <a:tr h="54684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Input/ States​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a​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3446152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A</a:t>
                      </a:r>
                      <a:endParaRPr lang="en-US" sz="14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{ A, B, C }​</a:t>
                      </a:r>
                      <a:endParaRPr lang="en-US" sz="14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400" b="0" i="0" u="none" strike="noStrike" noProof="0">
                          <a:effectLst/>
                          <a:latin typeface="Georgia"/>
                        </a:rPr>
                        <a:t>Φ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6404505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400" u="none" strike="noStrike">
                          <a:effectLst/>
                        </a:rPr>
                        <a:t>{ A, B }</a:t>
                      </a:r>
                      <a:r>
                        <a:rPr lang="el-GR" sz="1400">
                          <a:effectLst/>
                        </a:rPr>
                        <a:t>​</a:t>
                      </a:r>
                      <a:endParaRPr lang="el-GR" sz="14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400" b="0" i="0" u="none" strike="noStrike" noProof="0">
                          <a:effectLst/>
                          <a:latin typeface="Georgia"/>
                        </a:rPr>
                        <a:t>Φ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917167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C​</a:t>
                      </a:r>
                      <a:endParaRPr lang="en-US" sz="14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400" u="none" strike="noStrike">
                          <a:effectLst/>
                        </a:rPr>
                        <a:t>{ B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400" u="none" strike="noStrike">
                          <a:effectLst/>
                        </a:rPr>
                        <a:t>{ B, C }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7329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/>
              <a:t>Conversion of NFA with </a:t>
            </a:r>
            <a:br>
              <a:rPr lang="en-US"/>
            </a:br>
            <a:r>
              <a:rPr lang="en-US"/>
              <a:t>ε - transitions into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64276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Solution (Part 7): 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>
                <a:ea typeface="+mn-lt"/>
                <a:cs typeface="+mn-lt"/>
              </a:rPr>
              <a:t>δ ( { A , B } , b )  =  δ ( A, b )  U  δ ( B, b ) 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>
                <a:ea typeface="+mn-lt"/>
                <a:cs typeface="+mn-lt"/>
              </a:rPr>
              <a:t>                                 =  </a:t>
            </a:r>
            <a:r>
              <a:rPr lang="el-GR" sz="1600">
                <a:ea typeface="+mn-lt"/>
                <a:cs typeface="+mn-lt"/>
              </a:rPr>
              <a:t>Φ</a:t>
            </a:r>
            <a:r>
              <a:rPr lang="en-US" sz="1600">
                <a:ea typeface="+mn-lt"/>
                <a:cs typeface="+mn-lt"/>
              </a:rPr>
              <a:t>  U  </a:t>
            </a:r>
            <a:r>
              <a:rPr lang="el-GR" sz="1600">
                <a:ea typeface="+mn-lt"/>
                <a:cs typeface="+mn-lt"/>
              </a:rPr>
              <a:t>Φ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>
                <a:ea typeface="+mn-lt"/>
                <a:cs typeface="+mn-lt"/>
              </a:rPr>
              <a:t>                                 =  </a:t>
            </a:r>
            <a:r>
              <a:rPr lang="el-GR" sz="1600">
                <a:ea typeface="+mn-lt"/>
                <a:cs typeface="+mn-lt"/>
              </a:rPr>
              <a:t>Φ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>
                <a:ea typeface="+mn-lt"/>
                <a:cs typeface="+mn-lt"/>
              </a:rPr>
              <a:t>δ ( { B, C } , a )  =  δ ( B, a )  U  δ ( C, a ) 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>
                <a:ea typeface="+mn-lt"/>
                <a:cs typeface="+mn-lt"/>
              </a:rPr>
              <a:t>                                 =  { A, B }  U  { B }</a:t>
            </a:r>
            <a:endParaRPr lang="el-GR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>
                <a:ea typeface="+mn-lt"/>
                <a:cs typeface="+mn-lt"/>
              </a:rPr>
              <a:t>                                 =  { A, B } </a:t>
            </a:r>
            <a:endParaRPr lang="el-GR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>
                <a:ea typeface="+mn-lt"/>
                <a:cs typeface="+mn-lt"/>
              </a:rPr>
              <a:t>δ ( { B, C } , b )  =  δ ( B, b )  U  δ ( C, b ) 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>
                <a:ea typeface="+mn-lt"/>
                <a:cs typeface="+mn-lt"/>
              </a:rPr>
              <a:t>                                 =  </a:t>
            </a:r>
            <a:r>
              <a:rPr lang="el-GR" sz="1600">
                <a:ea typeface="+mn-lt"/>
                <a:cs typeface="+mn-lt"/>
              </a:rPr>
              <a:t>Φ</a:t>
            </a:r>
            <a:r>
              <a:rPr lang="en-US" sz="1600">
                <a:ea typeface="+mn-lt"/>
                <a:cs typeface="+mn-lt"/>
              </a:rPr>
              <a:t>  U  { B, C }</a:t>
            </a:r>
            <a:endParaRPr lang="el-GR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>
                <a:ea typeface="+mn-lt"/>
                <a:cs typeface="+mn-lt"/>
              </a:rPr>
              <a:t>                                 =  { B, C }</a:t>
            </a:r>
            <a:endParaRPr lang="el-GR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l-GR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l-GR" sz="1600" err="1">
                <a:ea typeface="+mn-lt"/>
                <a:cs typeface="+mn-lt"/>
              </a:rPr>
              <a:t>We</a:t>
            </a:r>
            <a:r>
              <a:rPr lang="el-GR" sz="1600">
                <a:ea typeface="+mn-lt"/>
                <a:cs typeface="+mn-lt"/>
              </a:rPr>
              <a:t> </a:t>
            </a:r>
            <a:r>
              <a:rPr lang="el-GR" sz="1600" err="1">
                <a:ea typeface="+mn-lt"/>
                <a:cs typeface="+mn-lt"/>
              </a:rPr>
              <a:t>can</a:t>
            </a:r>
            <a:r>
              <a:rPr lang="el-GR" sz="1600">
                <a:ea typeface="+mn-lt"/>
                <a:cs typeface="+mn-lt"/>
              </a:rPr>
              <a:t> </a:t>
            </a:r>
            <a:r>
              <a:rPr lang="el-GR" sz="1600" err="1">
                <a:ea typeface="+mn-lt"/>
                <a:cs typeface="+mn-lt"/>
              </a:rPr>
              <a:t>rename</a:t>
            </a:r>
            <a:r>
              <a:rPr lang="el-GR" sz="1600">
                <a:ea typeface="+mn-lt"/>
                <a:cs typeface="+mn-lt"/>
              </a:rPr>
              <a:t> the </a:t>
            </a:r>
            <a:r>
              <a:rPr lang="el-GR" sz="1600" err="1">
                <a:ea typeface="+mn-lt"/>
                <a:cs typeface="+mn-lt"/>
              </a:rPr>
              <a:t>states</a:t>
            </a:r>
            <a:r>
              <a:rPr lang="el-GR" sz="1600">
                <a:ea typeface="+mn-lt"/>
                <a:cs typeface="+mn-lt"/>
              </a:rPr>
              <a:t> </a:t>
            </a:r>
            <a:r>
              <a:rPr lang="el-GR" sz="1600" err="1">
                <a:ea typeface="+mn-lt"/>
                <a:cs typeface="+mn-lt"/>
              </a:rPr>
              <a:t>as</a:t>
            </a:r>
            <a:endParaRPr lang="el-GR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l-GR" sz="1600">
                <a:ea typeface="+mn-lt"/>
                <a:cs typeface="+mn-lt"/>
              </a:rPr>
              <a:t>{ A, B, C } = D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l-GR" sz="1600">
                <a:ea typeface="+mn-lt"/>
                <a:cs typeface="+mn-lt"/>
              </a:rPr>
              <a:t>{ A, B } = E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l-GR" sz="1600">
                <a:ea typeface="+mn-lt"/>
                <a:cs typeface="+mn-lt"/>
              </a:rPr>
              <a:t>{ B, C } = F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/>
          </a:p>
          <a:p>
            <a:pPr marL="0" indent="0">
              <a:lnSpc>
                <a:spcPct val="150000"/>
              </a:lnSpc>
              <a:buNone/>
            </a:pPr>
            <a:endParaRPr lang="en-US" sz="1600" b="1"/>
          </a:p>
          <a:p>
            <a:pPr>
              <a:lnSpc>
                <a:spcPct val="150000"/>
              </a:lnSpc>
            </a:pPr>
            <a:endParaRPr lang="en-US" sz="16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04574" y="1785548"/>
            <a:ext cx="4729069" cy="5505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Ex. 1 Convert given NFA with epsilon to DFA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347740" y="3468477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791915" y="3111576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 rot="10620000">
            <a:off x="8898443" y="4691221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9279820" y="2872765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9438451" y="4784077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114926" y="3074259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8748147" y="4089630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217250" y="3842645"/>
            <a:ext cx="310890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 flipV="1">
            <a:off x="8554319" y="3324918"/>
            <a:ext cx="1604172" cy="182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335252" y="3723425"/>
            <a:ext cx="523166" cy="5016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953DC3A-0702-4843-A8DD-45C2D17F90E0}"/>
              </a:ext>
            </a:extLst>
          </p:cNvPr>
          <p:cNvCxnSpPr>
            <a:cxnSpLocks/>
          </p:cNvCxnSpPr>
          <p:nvPr/>
        </p:nvCxnSpPr>
        <p:spPr>
          <a:xfrm flipV="1">
            <a:off x="9441827" y="3701436"/>
            <a:ext cx="770454" cy="6278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31C0B1-36D8-4C3A-A6C2-243A5F0AA84B}"/>
              </a:ext>
            </a:extLst>
          </p:cNvPr>
          <p:cNvSpPr txBox="1"/>
          <p:nvPr/>
        </p:nvSpPr>
        <p:spPr>
          <a:xfrm>
            <a:off x="9866756" y="4093656"/>
            <a:ext cx="5977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a, b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0E34F53-F993-4F6A-88D0-703B79AC3D5F}"/>
              </a:ext>
            </a:extLst>
          </p:cNvPr>
          <p:cNvCxnSpPr>
            <a:cxnSpLocks/>
          </p:cNvCxnSpPr>
          <p:nvPr/>
        </p:nvCxnSpPr>
        <p:spPr>
          <a:xfrm flipH="1" flipV="1">
            <a:off x="8500022" y="3531107"/>
            <a:ext cx="1587263" cy="3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50554-F799-4F6E-9AEB-22CFF904491C}"/>
              </a:ext>
            </a:extLst>
          </p:cNvPr>
          <p:cNvSpPr txBox="1"/>
          <p:nvPr/>
        </p:nvSpPr>
        <p:spPr>
          <a:xfrm>
            <a:off x="9088827" y="3555912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CB61364A-E4D5-422A-925B-152E598554F7}"/>
              </a:ext>
            </a:extLst>
          </p:cNvPr>
          <p:cNvGraphicFramePr>
            <a:graphicFrameLocks noGrp="1"/>
          </p:cNvGraphicFramePr>
          <p:nvPr/>
        </p:nvGraphicFramePr>
        <p:xfrm>
          <a:off x="7467600" y="5199529"/>
          <a:ext cx="3464825" cy="16326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3364">
                  <a:extLst>
                    <a:ext uri="{9D8B030D-6E8A-4147-A177-3AD203B41FA5}">
                      <a16:colId xmlns:a16="http://schemas.microsoft.com/office/drawing/2014/main" xmlns="" val="19082116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658381372"/>
                    </a:ext>
                  </a:extLst>
                </a:gridCol>
                <a:gridCol w="1322261">
                  <a:extLst>
                    <a:ext uri="{9D8B030D-6E8A-4147-A177-3AD203B41FA5}">
                      <a16:colId xmlns:a16="http://schemas.microsoft.com/office/drawing/2014/main" xmlns="" val="2711801342"/>
                    </a:ext>
                  </a:extLst>
                </a:gridCol>
              </a:tblGrid>
              <a:tr h="54684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Input/ States​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a​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3446152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A</a:t>
                      </a:r>
                      <a:endParaRPr lang="en-US" sz="14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{ A, B, C }​</a:t>
                      </a:r>
                      <a:endParaRPr lang="en-US" sz="14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400" b="0" i="0" u="none" strike="noStrike" noProof="0">
                          <a:effectLst/>
                          <a:latin typeface="Georgia"/>
                        </a:rPr>
                        <a:t>Φ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6404505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400" u="none" strike="noStrike">
                          <a:effectLst/>
                        </a:rPr>
                        <a:t>{ A, B }</a:t>
                      </a:r>
                      <a:r>
                        <a:rPr lang="el-GR" sz="1400">
                          <a:effectLst/>
                        </a:rPr>
                        <a:t>​</a:t>
                      </a:r>
                      <a:endParaRPr lang="el-GR" sz="14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400" b="0" i="0" u="none" strike="noStrike" noProof="0">
                          <a:effectLst/>
                          <a:latin typeface="Georgia"/>
                        </a:rPr>
                        <a:t>Φ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917167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C​</a:t>
                      </a:r>
                      <a:endParaRPr lang="en-US" sz="14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400" u="none" strike="noStrike">
                          <a:effectLst/>
                        </a:rPr>
                        <a:t>{ B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400" u="none" strike="noStrike">
                          <a:effectLst/>
                        </a:rPr>
                        <a:t>{ B, C }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7329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5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/>
              <a:t>Conversion of NFA with </a:t>
            </a:r>
            <a:br>
              <a:rPr lang="en-US"/>
            </a:br>
            <a:r>
              <a:rPr lang="en-US"/>
              <a:t>ε - transitions into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2312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Solution (Part 8): </a:t>
            </a: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1600">
                <a:ea typeface="+mn-lt"/>
                <a:cs typeface="+mn-lt"/>
              </a:rPr>
              <a:t>The states A, B, D, E, F, will be final states of DFA as they contain final states of NFA i.e. B, A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l-GR" sz="1600">
                <a:ea typeface="+mn-lt"/>
                <a:cs typeface="+mn-lt"/>
              </a:rPr>
              <a:t>The </a:t>
            </a:r>
            <a:r>
              <a:rPr lang="el-GR" sz="1600" err="1">
                <a:ea typeface="+mn-lt"/>
                <a:cs typeface="+mn-lt"/>
              </a:rPr>
              <a:t>transition</a:t>
            </a:r>
            <a:r>
              <a:rPr lang="el-GR" sz="1600">
                <a:ea typeface="+mn-lt"/>
                <a:cs typeface="+mn-lt"/>
              </a:rPr>
              <a:t> </a:t>
            </a:r>
            <a:r>
              <a:rPr lang="el-GR" sz="1600" err="1">
                <a:ea typeface="+mn-lt"/>
                <a:cs typeface="+mn-lt"/>
              </a:rPr>
              <a:t>table</a:t>
            </a:r>
            <a:r>
              <a:rPr lang="el-GR" sz="1600">
                <a:ea typeface="+mn-lt"/>
                <a:cs typeface="+mn-lt"/>
              </a:rPr>
              <a:t> </a:t>
            </a:r>
            <a:r>
              <a:rPr lang="el-GR" sz="1600" err="1">
                <a:ea typeface="+mn-lt"/>
                <a:cs typeface="+mn-lt"/>
              </a:rPr>
              <a:t>can</a:t>
            </a:r>
            <a:r>
              <a:rPr lang="el-GR" sz="1600">
                <a:ea typeface="+mn-lt"/>
                <a:cs typeface="+mn-lt"/>
              </a:rPr>
              <a:t> </a:t>
            </a:r>
            <a:r>
              <a:rPr lang="el-GR" sz="1600" err="1">
                <a:ea typeface="+mn-lt"/>
                <a:cs typeface="+mn-lt"/>
              </a:rPr>
              <a:t>be</a:t>
            </a:r>
            <a:r>
              <a:rPr lang="el-GR" sz="1600">
                <a:ea typeface="+mn-lt"/>
                <a:cs typeface="+mn-lt"/>
              </a:rPr>
              <a:t> </a:t>
            </a:r>
            <a:r>
              <a:rPr lang="el-GR" sz="1600" err="1">
                <a:ea typeface="+mn-lt"/>
                <a:cs typeface="+mn-lt"/>
              </a:rPr>
              <a:t>represented</a:t>
            </a:r>
            <a:r>
              <a:rPr lang="el-GR" sz="1600">
                <a:ea typeface="+mn-lt"/>
                <a:cs typeface="+mn-lt"/>
              </a:rPr>
              <a:t> </a:t>
            </a:r>
            <a:r>
              <a:rPr lang="el-GR" sz="1600" err="1">
                <a:ea typeface="+mn-lt"/>
                <a:cs typeface="+mn-lt"/>
              </a:rPr>
              <a:t>as</a:t>
            </a:r>
            <a:endParaRPr lang="el-GR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l-GR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/>
          </a:p>
          <a:p>
            <a:pPr marL="0" indent="0">
              <a:lnSpc>
                <a:spcPct val="150000"/>
              </a:lnSpc>
              <a:buNone/>
            </a:pPr>
            <a:endParaRPr lang="en-US" sz="1600" b="1"/>
          </a:p>
          <a:p>
            <a:pPr>
              <a:lnSpc>
                <a:spcPct val="150000"/>
              </a:lnSpc>
            </a:pPr>
            <a:endParaRPr lang="en-US" sz="16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04574" y="1785548"/>
            <a:ext cx="4729069" cy="5505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Ex. 1 Convert given NFA with epsilon to DFA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347740" y="3468477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791915" y="3111576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 rot="10620000">
            <a:off x="8898443" y="4691221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9279820" y="2872765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9438451" y="4784077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114926" y="3074259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8748147" y="4089630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217250" y="3842645"/>
            <a:ext cx="310890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 flipV="1">
            <a:off x="8554319" y="3324918"/>
            <a:ext cx="1604172" cy="182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335252" y="3723425"/>
            <a:ext cx="523166" cy="5016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953DC3A-0702-4843-A8DD-45C2D17F90E0}"/>
              </a:ext>
            </a:extLst>
          </p:cNvPr>
          <p:cNvCxnSpPr>
            <a:cxnSpLocks/>
          </p:cNvCxnSpPr>
          <p:nvPr/>
        </p:nvCxnSpPr>
        <p:spPr>
          <a:xfrm flipV="1">
            <a:off x="9441827" y="3701436"/>
            <a:ext cx="770454" cy="6278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31C0B1-36D8-4C3A-A6C2-243A5F0AA84B}"/>
              </a:ext>
            </a:extLst>
          </p:cNvPr>
          <p:cNvSpPr txBox="1"/>
          <p:nvPr/>
        </p:nvSpPr>
        <p:spPr>
          <a:xfrm>
            <a:off x="9866756" y="4093656"/>
            <a:ext cx="5977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a, b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0E34F53-F993-4F6A-88D0-703B79AC3D5F}"/>
              </a:ext>
            </a:extLst>
          </p:cNvPr>
          <p:cNvCxnSpPr>
            <a:cxnSpLocks/>
          </p:cNvCxnSpPr>
          <p:nvPr/>
        </p:nvCxnSpPr>
        <p:spPr>
          <a:xfrm flipH="1" flipV="1">
            <a:off x="8500022" y="3531107"/>
            <a:ext cx="1587263" cy="3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50554-F799-4F6E-9AEB-22CFF904491C}"/>
              </a:ext>
            </a:extLst>
          </p:cNvPr>
          <p:cNvSpPr txBox="1"/>
          <p:nvPr/>
        </p:nvSpPr>
        <p:spPr>
          <a:xfrm>
            <a:off x="9088827" y="3555912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CB61364A-E4D5-422A-925B-152E598554F7}"/>
              </a:ext>
            </a:extLst>
          </p:cNvPr>
          <p:cNvGraphicFramePr>
            <a:graphicFrameLocks noGrp="1"/>
          </p:cNvGraphicFramePr>
          <p:nvPr/>
        </p:nvGraphicFramePr>
        <p:xfrm>
          <a:off x="7467600" y="5199529"/>
          <a:ext cx="3464825" cy="16326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3364">
                  <a:extLst>
                    <a:ext uri="{9D8B030D-6E8A-4147-A177-3AD203B41FA5}">
                      <a16:colId xmlns:a16="http://schemas.microsoft.com/office/drawing/2014/main" xmlns="" val="19082116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658381372"/>
                    </a:ext>
                  </a:extLst>
                </a:gridCol>
                <a:gridCol w="1322261">
                  <a:extLst>
                    <a:ext uri="{9D8B030D-6E8A-4147-A177-3AD203B41FA5}">
                      <a16:colId xmlns:a16="http://schemas.microsoft.com/office/drawing/2014/main" xmlns="" val="2711801342"/>
                    </a:ext>
                  </a:extLst>
                </a:gridCol>
              </a:tblGrid>
              <a:tr h="54684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Input/ States​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a​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3446152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A</a:t>
                      </a:r>
                      <a:endParaRPr lang="en-US" sz="14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{ A, B, C }​</a:t>
                      </a:r>
                      <a:endParaRPr lang="en-US" sz="14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400" b="0" i="0" u="none" strike="noStrike" noProof="0">
                          <a:effectLst/>
                          <a:latin typeface="Georgia"/>
                        </a:rPr>
                        <a:t>Φ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6404505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400" u="none" strike="noStrike">
                          <a:effectLst/>
                        </a:rPr>
                        <a:t>{ A, B }</a:t>
                      </a:r>
                      <a:r>
                        <a:rPr lang="el-GR" sz="1400">
                          <a:effectLst/>
                        </a:rPr>
                        <a:t>​</a:t>
                      </a:r>
                      <a:endParaRPr lang="el-GR" sz="14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400" b="0" i="0" u="none" strike="noStrike" noProof="0">
                          <a:effectLst/>
                          <a:latin typeface="Georgia"/>
                        </a:rPr>
                        <a:t>Φ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917167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C​</a:t>
                      </a:r>
                      <a:endParaRPr lang="en-US" sz="1400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400" u="none" strike="noStrike">
                          <a:effectLst/>
                        </a:rPr>
                        <a:t>{ B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400" u="none" strike="noStrike">
                          <a:effectLst/>
                        </a:rPr>
                        <a:t>{ B, C }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73296423"/>
                  </a:ext>
                </a:extLst>
              </a:tr>
            </a:tbl>
          </a:graphicData>
        </a:graphic>
      </p:graphicFrame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xmlns="" id="{61B19B16-DCA0-4FDF-AC47-531FD8441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01719"/>
              </p:ext>
            </p:extLst>
          </p:nvPr>
        </p:nvGraphicFramePr>
        <p:xfrm>
          <a:off x="1523998" y="2967318"/>
          <a:ext cx="2770088" cy="23092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4752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860608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84728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Input/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200"/>
                        <a:t>States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200" b="0" i="0" u="none" strike="noStrike" noProof="0">
                          <a:latin typeface="Georgia"/>
                        </a:rPr>
                        <a:t>Φ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200" b="0" i="0" u="none" strike="noStrike" noProof="0">
                          <a:latin typeface="Georgia"/>
                        </a:rPr>
                        <a:t>Φ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1158792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0542221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2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0656347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2197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93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/>
              <a:t>Conversion of NFA with </a:t>
            </a:r>
            <a:br>
              <a:rPr lang="en-US"/>
            </a:br>
            <a:r>
              <a:rPr lang="en-US"/>
              <a:t>ε - transitions into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2416540" cy="10578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Solution (Part 9): </a:t>
            </a: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1600">
                <a:ea typeface="+mn-lt"/>
                <a:cs typeface="+mn-lt"/>
              </a:rPr>
              <a:t>Transition Diagram</a:t>
            </a:r>
            <a:endParaRPr lang="el-GR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l-GR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/>
          </a:p>
          <a:p>
            <a:pPr marL="0" indent="0">
              <a:lnSpc>
                <a:spcPct val="150000"/>
              </a:lnSpc>
              <a:buNone/>
            </a:pPr>
            <a:endParaRPr lang="en-US" sz="1600" b="1"/>
          </a:p>
          <a:p>
            <a:pPr>
              <a:lnSpc>
                <a:spcPct val="150000"/>
              </a:lnSpc>
            </a:pPr>
            <a:endParaRPr lang="en-US" sz="16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04574" y="1785548"/>
            <a:ext cx="4729069" cy="5505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Ex. 1 Convert given NFA with epsilon to DFA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742187" y="2849912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8186362" y="2493011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 rot="10620000">
            <a:off x="9292890" y="4072656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9674267" y="2254200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9832898" y="4165512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509373" y="2455694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9142594" y="3471065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611697" y="3224080"/>
            <a:ext cx="310890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 flipV="1">
            <a:off x="8948766" y="2706353"/>
            <a:ext cx="1604172" cy="182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729699" y="3104860"/>
            <a:ext cx="523166" cy="5016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953DC3A-0702-4843-A8DD-45C2D17F90E0}"/>
              </a:ext>
            </a:extLst>
          </p:cNvPr>
          <p:cNvCxnSpPr>
            <a:cxnSpLocks/>
          </p:cNvCxnSpPr>
          <p:nvPr/>
        </p:nvCxnSpPr>
        <p:spPr>
          <a:xfrm flipV="1">
            <a:off x="9836274" y="3082871"/>
            <a:ext cx="770454" cy="6278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31C0B1-36D8-4C3A-A6C2-243A5F0AA84B}"/>
              </a:ext>
            </a:extLst>
          </p:cNvPr>
          <p:cNvSpPr txBox="1"/>
          <p:nvPr/>
        </p:nvSpPr>
        <p:spPr>
          <a:xfrm>
            <a:off x="10261203" y="3475091"/>
            <a:ext cx="5977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a, b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0E34F53-F993-4F6A-88D0-703B79AC3D5F}"/>
              </a:ext>
            </a:extLst>
          </p:cNvPr>
          <p:cNvCxnSpPr>
            <a:cxnSpLocks/>
          </p:cNvCxnSpPr>
          <p:nvPr/>
        </p:nvCxnSpPr>
        <p:spPr>
          <a:xfrm flipH="1" flipV="1">
            <a:off x="8894469" y="2912542"/>
            <a:ext cx="1587263" cy="3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50554-F799-4F6E-9AEB-22CFF904491C}"/>
              </a:ext>
            </a:extLst>
          </p:cNvPr>
          <p:cNvSpPr txBox="1"/>
          <p:nvPr/>
        </p:nvSpPr>
        <p:spPr>
          <a:xfrm>
            <a:off x="9483274" y="2937347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xmlns="" id="{61B19B16-DCA0-4FDF-AC47-531FD8441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436400"/>
              </p:ext>
            </p:extLst>
          </p:nvPr>
        </p:nvGraphicFramePr>
        <p:xfrm>
          <a:off x="7315200" y="4500282"/>
          <a:ext cx="2093685" cy="23092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60611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546846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686228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Input/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200"/>
                        <a:t>States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200" b="0" i="0" u="none" strike="noStrike" noProof="0">
                          <a:latin typeface="Georgia"/>
                        </a:rPr>
                        <a:t>Φ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200" b="0" i="0" u="none" strike="noStrike" noProof="0">
                          <a:latin typeface="Georgia"/>
                        </a:rPr>
                        <a:t>Φ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1158792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0542221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2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0656347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2197206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29262BBC-6A27-47D6-8212-1B189CC6EFF7}"/>
              </a:ext>
            </a:extLst>
          </p:cNvPr>
          <p:cNvCxnSpPr>
            <a:cxnSpLocks/>
          </p:cNvCxnSpPr>
          <p:nvPr/>
        </p:nvCxnSpPr>
        <p:spPr>
          <a:xfrm flipV="1">
            <a:off x="1269669" y="2607865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78130BA-6783-449E-BFF3-D3EC446683B2}"/>
              </a:ext>
            </a:extLst>
          </p:cNvPr>
          <p:cNvSpPr txBox="1"/>
          <p:nvPr/>
        </p:nvSpPr>
        <p:spPr>
          <a:xfrm>
            <a:off x="4794733" y="5268171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xmlns="" id="{1AAC7318-140F-4ED2-9E91-CF8F89EF89E3}"/>
              </a:ext>
            </a:extLst>
          </p:cNvPr>
          <p:cNvSpPr/>
          <p:nvPr/>
        </p:nvSpPr>
        <p:spPr>
          <a:xfrm>
            <a:off x="4036855" y="2213647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967B9B05-F744-4E05-B275-F713A290809D}"/>
              </a:ext>
            </a:extLst>
          </p:cNvPr>
          <p:cNvSpPr/>
          <p:nvPr/>
        </p:nvSpPr>
        <p:spPr>
          <a:xfrm>
            <a:off x="1710852" y="4726124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DBC6547-CFD5-4EEC-B8E6-268609D2DAB7}"/>
              </a:ext>
            </a:extLst>
          </p:cNvPr>
          <p:cNvSpPr txBox="1"/>
          <p:nvPr/>
        </p:nvSpPr>
        <p:spPr>
          <a:xfrm>
            <a:off x="1224779" y="4550856"/>
            <a:ext cx="310890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3E93D161-AD10-4C7E-935E-DC9902441C80}"/>
              </a:ext>
            </a:extLst>
          </p:cNvPr>
          <p:cNvCxnSpPr>
            <a:cxnSpLocks/>
          </p:cNvCxnSpPr>
          <p:nvPr/>
        </p:nvCxnSpPr>
        <p:spPr>
          <a:xfrm flipV="1">
            <a:off x="2476248" y="2464306"/>
            <a:ext cx="1604172" cy="182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99A30209-E134-4B86-9574-8DCD52DD10F8}"/>
              </a:ext>
            </a:extLst>
          </p:cNvPr>
          <p:cNvCxnSpPr>
            <a:cxnSpLocks/>
          </p:cNvCxnSpPr>
          <p:nvPr/>
        </p:nvCxnSpPr>
        <p:spPr>
          <a:xfrm flipH="1" flipV="1">
            <a:off x="1516324" y="4323729"/>
            <a:ext cx="301587" cy="4575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B5E3EB7-A1F2-4075-803C-CB8202D5AA7D}"/>
              </a:ext>
            </a:extLst>
          </p:cNvPr>
          <p:cNvCxnSpPr>
            <a:cxnSpLocks/>
          </p:cNvCxnSpPr>
          <p:nvPr/>
        </p:nvCxnSpPr>
        <p:spPr>
          <a:xfrm flipH="1" flipV="1">
            <a:off x="4456939" y="2885647"/>
            <a:ext cx="18439" cy="3768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7106AE3-AB55-49F2-9D61-8B5FDC2660B3}"/>
              </a:ext>
            </a:extLst>
          </p:cNvPr>
          <p:cNvSpPr txBox="1"/>
          <p:nvPr/>
        </p:nvSpPr>
        <p:spPr>
          <a:xfrm>
            <a:off x="2928073" y="5043915"/>
            <a:ext cx="5977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b</a:t>
            </a:r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F9341855-AF54-4CED-8F52-458889796034}"/>
              </a:ext>
            </a:extLst>
          </p:cNvPr>
          <p:cNvCxnSpPr>
            <a:cxnSpLocks/>
          </p:cNvCxnSpPr>
          <p:nvPr/>
        </p:nvCxnSpPr>
        <p:spPr>
          <a:xfrm flipV="1">
            <a:off x="2404533" y="4786166"/>
            <a:ext cx="1666924" cy="3140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5FF7B4D-0AFD-4649-870D-6445AB2845BB}"/>
              </a:ext>
            </a:extLst>
          </p:cNvPr>
          <p:cNvSpPr txBox="1"/>
          <p:nvPr/>
        </p:nvSpPr>
        <p:spPr>
          <a:xfrm>
            <a:off x="3010756" y="2040876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sp>
        <p:nvSpPr>
          <p:cNvPr id="40" name="Arrow: Curved Down 39">
            <a:extLst>
              <a:ext uri="{FF2B5EF4-FFF2-40B4-BE49-F238E27FC236}">
                <a16:creationId xmlns:a16="http://schemas.microsoft.com/office/drawing/2014/main" xmlns="" id="{F9397EFE-8781-4E1C-9801-3C514E5C4F11}"/>
              </a:ext>
            </a:extLst>
          </p:cNvPr>
          <p:cNvSpPr/>
          <p:nvPr/>
        </p:nvSpPr>
        <p:spPr>
          <a:xfrm>
            <a:off x="4326442" y="1571502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82901D5-B7DD-407A-BDD9-D50096FF1137}"/>
              </a:ext>
            </a:extLst>
          </p:cNvPr>
          <p:cNvSpPr txBox="1"/>
          <p:nvPr/>
        </p:nvSpPr>
        <p:spPr>
          <a:xfrm>
            <a:off x="4749909" y="1502993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xmlns="" id="{FB798733-F5F1-42F8-BB2A-FEF33DF103C8}"/>
              </a:ext>
            </a:extLst>
          </p:cNvPr>
          <p:cNvSpPr/>
          <p:nvPr/>
        </p:nvSpPr>
        <p:spPr>
          <a:xfrm>
            <a:off x="944031" y="3630070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xmlns="" id="{02474A89-845B-4EEF-ADF2-0E6B58F7B7D8}"/>
              </a:ext>
            </a:extLst>
          </p:cNvPr>
          <p:cNvSpPr/>
          <p:nvPr/>
        </p:nvSpPr>
        <p:spPr>
          <a:xfrm>
            <a:off x="4036855" y="3280446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xmlns="" id="{8CFAC2A3-2747-4414-B53E-10F9C4163734}"/>
              </a:ext>
            </a:extLst>
          </p:cNvPr>
          <p:cNvSpPr/>
          <p:nvPr/>
        </p:nvSpPr>
        <p:spPr>
          <a:xfrm>
            <a:off x="4036855" y="4329317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E502732-D88F-4ED2-8DE3-A98B97E8D046}"/>
              </a:ext>
            </a:extLst>
          </p:cNvPr>
          <p:cNvSpPr txBox="1"/>
          <p:nvPr/>
        </p:nvSpPr>
        <p:spPr>
          <a:xfrm>
            <a:off x="3907227" y="2937346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28CDB67-240C-441E-A079-00BC3A0A282D}"/>
              </a:ext>
            </a:extLst>
          </p:cNvPr>
          <p:cNvSpPr txBox="1"/>
          <p:nvPr/>
        </p:nvSpPr>
        <p:spPr>
          <a:xfrm>
            <a:off x="4651296" y="3995181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sp>
        <p:nvSpPr>
          <p:cNvPr id="47" name="Arrow: Curved Down 46">
            <a:extLst>
              <a:ext uri="{FF2B5EF4-FFF2-40B4-BE49-F238E27FC236}">
                <a16:creationId xmlns:a16="http://schemas.microsoft.com/office/drawing/2014/main" xmlns="" id="{BB064A78-7220-4088-AFA9-B53DD21F147B}"/>
              </a:ext>
            </a:extLst>
          </p:cNvPr>
          <p:cNvSpPr/>
          <p:nvPr/>
        </p:nvSpPr>
        <p:spPr>
          <a:xfrm rot="10620000">
            <a:off x="4138183" y="5022913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3D277B7F-4DB7-4030-B47B-B7460966A0FA}"/>
              </a:ext>
            </a:extLst>
          </p:cNvPr>
          <p:cNvCxnSpPr>
            <a:cxnSpLocks/>
          </p:cNvCxnSpPr>
          <p:nvPr/>
        </p:nvCxnSpPr>
        <p:spPr>
          <a:xfrm flipH="1" flipV="1">
            <a:off x="4465903" y="3916588"/>
            <a:ext cx="18439" cy="3768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BBF193B5-1C76-442E-801B-77A9A93E3A73}"/>
              </a:ext>
            </a:extLst>
          </p:cNvPr>
          <p:cNvCxnSpPr>
            <a:cxnSpLocks/>
          </p:cNvCxnSpPr>
          <p:nvPr/>
        </p:nvCxnSpPr>
        <p:spPr>
          <a:xfrm flipV="1">
            <a:off x="1710334" y="3705162"/>
            <a:ext cx="2325070" cy="2513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4373714-7899-43DB-AAA5-47AF9F1CAE60}"/>
              </a:ext>
            </a:extLst>
          </p:cNvPr>
          <p:cNvSpPr txBox="1"/>
          <p:nvPr/>
        </p:nvSpPr>
        <p:spPr>
          <a:xfrm>
            <a:off x="2587414" y="3475091"/>
            <a:ext cx="310890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</a:t>
            </a:r>
          </a:p>
        </p:txBody>
      </p:sp>
      <p:sp>
        <p:nvSpPr>
          <p:cNvPr id="52" name="Arrow: Curved Down 51">
            <a:extLst>
              <a:ext uri="{FF2B5EF4-FFF2-40B4-BE49-F238E27FC236}">
                <a16:creationId xmlns:a16="http://schemas.microsoft.com/office/drawing/2014/main" xmlns="" id="{CA6A9CAA-91E2-43C0-AAC1-ACA8635D1833}"/>
              </a:ext>
            </a:extLst>
          </p:cNvPr>
          <p:cNvSpPr/>
          <p:nvPr/>
        </p:nvSpPr>
        <p:spPr>
          <a:xfrm rot="5400000">
            <a:off x="4187490" y="3117913"/>
            <a:ext cx="2461236" cy="11506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333EA6B-CB2F-464D-9124-CBECBE996F1A}"/>
              </a:ext>
            </a:extLst>
          </p:cNvPr>
          <p:cNvSpPr txBox="1"/>
          <p:nvPr/>
        </p:nvSpPr>
        <p:spPr>
          <a:xfrm>
            <a:off x="6094615" y="3170428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40558AC-DF02-4840-A8B5-98B4E91CC749}"/>
              </a:ext>
            </a:extLst>
          </p:cNvPr>
          <p:cNvSpPr txBox="1"/>
          <p:nvPr/>
        </p:nvSpPr>
        <p:spPr>
          <a:xfrm>
            <a:off x="543697" y="5960075"/>
            <a:ext cx="62751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State B and C are not reachable from initial state A.</a:t>
            </a:r>
          </a:p>
          <a:p>
            <a:r>
              <a:rPr lang="en-US"/>
              <a:t>Therefore they must be discarded</a:t>
            </a: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xmlns="" id="{6E772598-5CC7-40AB-8641-995D56134BE8}"/>
              </a:ext>
            </a:extLst>
          </p:cNvPr>
          <p:cNvSpPr/>
          <p:nvPr/>
        </p:nvSpPr>
        <p:spPr>
          <a:xfrm>
            <a:off x="1715529" y="2034744"/>
            <a:ext cx="762000" cy="81348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4482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/>
              <a:t>Conversion of NFA with </a:t>
            </a:r>
            <a:br>
              <a:rPr lang="en-US"/>
            </a:br>
            <a:r>
              <a:rPr lang="en-US"/>
              <a:t>ε - transitions into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2416540" cy="10578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Solution (Part 9): </a:t>
            </a: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1600">
                <a:ea typeface="+mn-lt"/>
                <a:cs typeface="+mn-lt"/>
              </a:rPr>
              <a:t>Transition Diagram</a:t>
            </a:r>
            <a:endParaRPr lang="el-GR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l-GR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600"/>
          </a:p>
          <a:p>
            <a:pPr marL="0" indent="0">
              <a:lnSpc>
                <a:spcPct val="150000"/>
              </a:lnSpc>
              <a:buNone/>
            </a:pPr>
            <a:endParaRPr lang="en-US" sz="1600" b="1"/>
          </a:p>
          <a:p>
            <a:pPr>
              <a:lnSpc>
                <a:spcPct val="150000"/>
              </a:lnSpc>
            </a:pPr>
            <a:endParaRPr lang="en-US" sz="16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04574" y="1785548"/>
            <a:ext cx="4729069" cy="5505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Ex. 1 Convert given NFA with epsilon to DFA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742187" y="2849912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8186362" y="2493011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 rot="10620000">
            <a:off x="9292890" y="4072656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9674267" y="2254200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9832898" y="4165512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509373" y="2455694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9142594" y="3471065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611697" y="3224080"/>
            <a:ext cx="310890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 flipV="1">
            <a:off x="8948766" y="2706353"/>
            <a:ext cx="1604172" cy="182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729699" y="3104860"/>
            <a:ext cx="523166" cy="5016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953DC3A-0702-4843-A8DD-45C2D17F90E0}"/>
              </a:ext>
            </a:extLst>
          </p:cNvPr>
          <p:cNvCxnSpPr>
            <a:cxnSpLocks/>
          </p:cNvCxnSpPr>
          <p:nvPr/>
        </p:nvCxnSpPr>
        <p:spPr>
          <a:xfrm flipV="1">
            <a:off x="9836274" y="3082871"/>
            <a:ext cx="770454" cy="6278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31C0B1-36D8-4C3A-A6C2-243A5F0AA84B}"/>
              </a:ext>
            </a:extLst>
          </p:cNvPr>
          <p:cNvSpPr txBox="1"/>
          <p:nvPr/>
        </p:nvSpPr>
        <p:spPr>
          <a:xfrm>
            <a:off x="10261203" y="3475091"/>
            <a:ext cx="5977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eorgia"/>
              </a:rPr>
              <a:t>a, b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0E34F53-F993-4F6A-88D0-703B79AC3D5F}"/>
              </a:ext>
            </a:extLst>
          </p:cNvPr>
          <p:cNvCxnSpPr>
            <a:cxnSpLocks/>
          </p:cNvCxnSpPr>
          <p:nvPr/>
        </p:nvCxnSpPr>
        <p:spPr>
          <a:xfrm flipH="1" flipV="1">
            <a:off x="8894469" y="2912542"/>
            <a:ext cx="1587263" cy="3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50554-F799-4F6E-9AEB-22CFF904491C}"/>
              </a:ext>
            </a:extLst>
          </p:cNvPr>
          <p:cNvSpPr txBox="1"/>
          <p:nvPr/>
        </p:nvSpPr>
        <p:spPr>
          <a:xfrm>
            <a:off x="9483274" y="2937347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xmlns="" id="{61B19B16-DCA0-4FDF-AC47-531FD8441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934439"/>
              </p:ext>
            </p:extLst>
          </p:nvPr>
        </p:nvGraphicFramePr>
        <p:xfrm>
          <a:off x="7422776" y="5074023"/>
          <a:ext cx="2093685" cy="16918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60611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546846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686228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Input/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200"/>
                        <a:t>States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200" b="0" i="0" u="none" strike="noStrike" noProof="0">
                          <a:latin typeface="Georgia"/>
                        </a:rPr>
                        <a:t>Φ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0542221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12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0656347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2197206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29262BBC-6A27-47D6-8212-1B189CC6EFF7}"/>
              </a:ext>
            </a:extLst>
          </p:cNvPr>
          <p:cNvCxnSpPr>
            <a:cxnSpLocks/>
          </p:cNvCxnSpPr>
          <p:nvPr/>
        </p:nvCxnSpPr>
        <p:spPr>
          <a:xfrm flipV="1">
            <a:off x="1269669" y="2607865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78130BA-6783-449E-BFF3-D3EC446683B2}"/>
              </a:ext>
            </a:extLst>
          </p:cNvPr>
          <p:cNvSpPr txBox="1"/>
          <p:nvPr/>
        </p:nvSpPr>
        <p:spPr>
          <a:xfrm>
            <a:off x="4794733" y="5268171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xmlns="" id="{1AAC7318-140F-4ED2-9E91-CF8F89EF89E3}"/>
              </a:ext>
            </a:extLst>
          </p:cNvPr>
          <p:cNvSpPr/>
          <p:nvPr/>
        </p:nvSpPr>
        <p:spPr>
          <a:xfrm>
            <a:off x="4036855" y="2213647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3E93D161-AD10-4C7E-935E-DC9902441C80}"/>
              </a:ext>
            </a:extLst>
          </p:cNvPr>
          <p:cNvCxnSpPr>
            <a:cxnSpLocks/>
          </p:cNvCxnSpPr>
          <p:nvPr/>
        </p:nvCxnSpPr>
        <p:spPr>
          <a:xfrm flipV="1">
            <a:off x="2476248" y="2464306"/>
            <a:ext cx="1604172" cy="182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B5E3EB7-A1F2-4075-803C-CB8202D5AA7D}"/>
              </a:ext>
            </a:extLst>
          </p:cNvPr>
          <p:cNvCxnSpPr>
            <a:cxnSpLocks/>
          </p:cNvCxnSpPr>
          <p:nvPr/>
        </p:nvCxnSpPr>
        <p:spPr>
          <a:xfrm flipH="1" flipV="1">
            <a:off x="4456939" y="2885647"/>
            <a:ext cx="18439" cy="3768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5FF7B4D-0AFD-4649-870D-6445AB2845BB}"/>
              </a:ext>
            </a:extLst>
          </p:cNvPr>
          <p:cNvSpPr txBox="1"/>
          <p:nvPr/>
        </p:nvSpPr>
        <p:spPr>
          <a:xfrm>
            <a:off x="3010756" y="2040876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sp>
        <p:nvSpPr>
          <p:cNvPr id="40" name="Arrow: Curved Down 39">
            <a:extLst>
              <a:ext uri="{FF2B5EF4-FFF2-40B4-BE49-F238E27FC236}">
                <a16:creationId xmlns:a16="http://schemas.microsoft.com/office/drawing/2014/main" xmlns="" id="{F9397EFE-8781-4E1C-9801-3C514E5C4F11}"/>
              </a:ext>
            </a:extLst>
          </p:cNvPr>
          <p:cNvSpPr/>
          <p:nvPr/>
        </p:nvSpPr>
        <p:spPr>
          <a:xfrm>
            <a:off x="4326442" y="1571502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82901D5-B7DD-407A-BDD9-D50096FF1137}"/>
              </a:ext>
            </a:extLst>
          </p:cNvPr>
          <p:cNvSpPr txBox="1"/>
          <p:nvPr/>
        </p:nvSpPr>
        <p:spPr>
          <a:xfrm>
            <a:off x="4749909" y="1502993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xmlns="" id="{02474A89-845B-4EEF-ADF2-0E6B58F7B7D8}"/>
              </a:ext>
            </a:extLst>
          </p:cNvPr>
          <p:cNvSpPr/>
          <p:nvPr/>
        </p:nvSpPr>
        <p:spPr>
          <a:xfrm>
            <a:off x="4036855" y="3280446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xmlns="" id="{8CFAC2A3-2747-4414-B53E-10F9C4163734}"/>
              </a:ext>
            </a:extLst>
          </p:cNvPr>
          <p:cNvSpPr/>
          <p:nvPr/>
        </p:nvSpPr>
        <p:spPr>
          <a:xfrm>
            <a:off x="4036855" y="4329317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E502732-D88F-4ED2-8DE3-A98B97E8D046}"/>
              </a:ext>
            </a:extLst>
          </p:cNvPr>
          <p:cNvSpPr txBox="1"/>
          <p:nvPr/>
        </p:nvSpPr>
        <p:spPr>
          <a:xfrm>
            <a:off x="3907227" y="2937346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28CDB67-240C-441E-A079-00BC3A0A282D}"/>
              </a:ext>
            </a:extLst>
          </p:cNvPr>
          <p:cNvSpPr txBox="1"/>
          <p:nvPr/>
        </p:nvSpPr>
        <p:spPr>
          <a:xfrm>
            <a:off x="4651296" y="3995181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</a:p>
        </p:txBody>
      </p:sp>
      <p:sp>
        <p:nvSpPr>
          <p:cNvPr id="47" name="Arrow: Curved Down 46">
            <a:extLst>
              <a:ext uri="{FF2B5EF4-FFF2-40B4-BE49-F238E27FC236}">
                <a16:creationId xmlns:a16="http://schemas.microsoft.com/office/drawing/2014/main" xmlns="" id="{BB064A78-7220-4088-AFA9-B53DD21F147B}"/>
              </a:ext>
            </a:extLst>
          </p:cNvPr>
          <p:cNvSpPr/>
          <p:nvPr/>
        </p:nvSpPr>
        <p:spPr>
          <a:xfrm rot="10620000">
            <a:off x="4138183" y="5022913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3D277B7F-4DB7-4030-B47B-B7460966A0FA}"/>
              </a:ext>
            </a:extLst>
          </p:cNvPr>
          <p:cNvCxnSpPr>
            <a:cxnSpLocks/>
          </p:cNvCxnSpPr>
          <p:nvPr/>
        </p:nvCxnSpPr>
        <p:spPr>
          <a:xfrm flipH="1" flipV="1">
            <a:off x="4465903" y="3916588"/>
            <a:ext cx="18439" cy="3768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Arrow: Curved Down 51">
            <a:extLst>
              <a:ext uri="{FF2B5EF4-FFF2-40B4-BE49-F238E27FC236}">
                <a16:creationId xmlns:a16="http://schemas.microsoft.com/office/drawing/2014/main" xmlns="" id="{CA6A9CAA-91E2-43C0-AAC1-ACA8635D1833}"/>
              </a:ext>
            </a:extLst>
          </p:cNvPr>
          <p:cNvSpPr/>
          <p:nvPr/>
        </p:nvSpPr>
        <p:spPr>
          <a:xfrm rot="5400000">
            <a:off x="4187490" y="3117913"/>
            <a:ext cx="2461236" cy="11506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333EA6B-CB2F-464D-9124-CBECBE996F1A}"/>
              </a:ext>
            </a:extLst>
          </p:cNvPr>
          <p:cNvSpPr txBox="1"/>
          <p:nvPr/>
        </p:nvSpPr>
        <p:spPr>
          <a:xfrm>
            <a:off x="6094615" y="3170428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3C205E5-C3B8-4609-A851-CBC2303F07F8}"/>
              </a:ext>
            </a:extLst>
          </p:cNvPr>
          <p:cNvSpPr txBox="1"/>
          <p:nvPr/>
        </p:nvSpPr>
        <p:spPr>
          <a:xfrm>
            <a:off x="300909" y="4057122"/>
            <a:ext cx="3605165" cy="2315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Above DFA can be represented as</a:t>
            </a:r>
          </a:p>
          <a:p>
            <a:pPr>
              <a:lnSpc>
                <a:spcPct val="150000"/>
              </a:lnSpc>
            </a:pPr>
            <a:r>
              <a:rPr lang="en-US" sz="1400"/>
              <a:t>M = ( Q' , Σ' ,  δ' , q</a:t>
            </a:r>
            <a:r>
              <a:rPr lang="en-US" sz="1400" baseline="-25000"/>
              <a:t>0</a:t>
            </a:r>
            <a:r>
              <a:rPr lang="en-US" sz="1400"/>
              <a:t>', F' )</a:t>
            </a:r>
          </a:p>
          <a:p>
            <a:pPr>
              <a:lnSpc>
                <a:spcPct val="150000"/>
              </a:lnSpc>
            </a:pPr>
            <a:r>
              <a:rPr lang="en-US" sz="1400"/>
              <a:t>Where     Q'  =  { A, D, E, F }</a:t>
            </a:r>
          </a:p>
          <a:p>
            <a:pPr>
              <a:lnSpc>
                <a:spcPct val="150000"/>
              </a:lnSpc>
            </a:pPr>
            <a:r>
              <a:rPr lang="en-US" sz="1400"/>
              <a:t>                 </a:t>
            </a:r>
            <a:r>
              <a:rPr lang="en-US" sz="1400">
                <a:ea typeface="+mn-lt"/>
                <a:cs typeface="+mn-lt"/>
              </a:rPr>
              <a:t> Σ'  =  { a, b }</a:t>
            </a:r>
          </a:p>
          <a:p>
            <a:pPr>
              <a:lnSpc>
                <a:spcPct val="150000"/>
              </a:lnSpc>
            </a:pPr>
            <a:r>
              <a:rPr lang="en-US" sz="1400"/>
              <a:t>                 q0' =  A</a:t>
            </a:r>
          </a:p>
          <a:p>
            <a:pPr>
              <a:lnSpc>
                <a:spcPct val="150000"/>
              </a:lnSpc>
            </a:pPr>
            <a:r>
              <a:rPr lang="en-US" sz="1400"/>
              <a:t>                  F'   =  { A, D, E, F }</a:t>
            </a:r>
          </a:p>
          <a:p>
            <a:pPr>
              <a:lnSpc>
                <a:spcPct val="150000"/>
              </a:lnSpc>
            </a:pPr>
            <a:r>
              <a:rPr lang="en-US" sz="1400"/>
              <a:t>Transition Table has been drawn for </a:t>
            </a:r>
            <a:r>
              <a:rPr lang="en-US" sz="1400">
                <a:ea typeface="+mn-lt"/>
                <a:cs typeface="+mn-lt"/>
              </a:rPr>
              <a:t> δ'</a:t>
            </a:r>
            <a:endParaRPr lang="en-US" sz="140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xmlns="" id="{C9578B4D-9859-4ECC-AB18-5A200A768A7F}"/>
              </a:ext>
            </a:extLst>
          </p:cNvPr>
          <p:cNvSpPr/>
          <p:nvPr/>
        </p:nvSpPr>
        <p:spPr>
          <a:xfrm>
            <a:off x="1674340" y="2065637"/>
            <a:ext cx="762000" cy="78259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517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r>
              <a:rPr lang="en-US" sz="3600" b="1"/>
              <a:t>Method of Conversion from NFA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506402"/>
            <a:ext cx="11090693" cy="509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>
                <a:latin typeface="Georgia"/>
              </a:rPr>
              <a:t>Let M = ( Q , Σ ,  δ , q</a:t>
            </a:r>
            <a:r>
              <a:rPr lang="en-US" sz="2000" baseline="-25000">
                <a:latin typeface="Georgia"/>
              </a:rPr>
              <a:t>0 </a:t>
            </a:r>
            <a:r>
              <a:rPr lang="en-US" sz="2000">
                <a:latin typeface="Georgia"/>
              </a:rPr>
              <a:t>, F ) is NFA which accepts the language L(M)</a:t>
            </a:r>
            <a:endParaRPr lang="en-US" sz="2000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>
                <a:latin typeface="Georgia"/>
              </a:rPr>
              <a:t>There should be equivalent DFA denoted by M' and M' = ( Q' , Σ' ,  δ' , q</a:t>
            </a:r>
            <a:r>
              <a:rPr lang="en-US" sz="2000" baseline="-25000">
                <a:latin typeface="Georgia"/>
              </a:rPr>
              <a:t>0</a:t>
            </a:r>
            <a:r>
              <a:rPr lang="en-US" sz="2000">
                <a:latin typeface="Georgia"/>
              </a:rPr>
              <a:t>'</a:t>
            </a:r>
            <a:r>
              <a:rPr lang="en-US" sz="2000" baseline="-25000">
                <a:latin typeface="Georgia"/>
              </a:rPr>
              <a:t> </a:t>
            </a:r>
            <a:r>
              <a:rPr lang="en-US" sz="2000">
                <a:latin typeface="Georgia"/>
              </a:rPr>
              <a:t>, F' 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>
                <a:latin typeface="Georgia"/>
              </a:rPr>
              <a:t>Where L(M) = L(M')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>
                <a:latin typeface="Georgia"/>
              </a:rPr>
              <a:t>The conversion method has following steps: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 b="1">
                <a:solidFill>
                  <a:schemeClr val="accent1">
                    <a:lumMod val="60000"/>
                    <a:lumOff val="40000"/>
                  </a:schemeClr>
                </a:solidFill>
                <a:latin typeface="Georgia"/>
              </a:rPr>
              <a:t>Step 1:</a:t>
            </a:r>
            <a:r>
              <a:rPr lang="en-US" sz="2000">
                <a:latin typeface="Georgia"/>
              </a:rPr>
              <a:t>  The start state of NFA is q</a:t>
            </a:r>
            <a:r>
              <a:rPr lang="en-US" sz="2000" baseline="-25000">
                <a:latin typeface="Georgia"/>
              </a:rPr>
              <a:t>0</a:t>
            </a:r>
            <a:r>
              <a:rPr lang="en-US" sz="2000">
                <a:latin typeface="Georgia"/>
              </a:rPr>
              <a:t>. It will act as initial state of DFA i.e. q</a:t>
            </a:r>
            <a:r>
              <a:rPr lang="en-US" sz="2000" baseline="-25000">
                <a:latin typeface="Georgia"/>
              </a:rPr>
              <a:t>o</a:t>
            </a:r>
            <a:r>
              <a:rPr lang="en-US" sz="2000">
                <a:latin typeface="Georgia"/>
              </a:rPr>
              <a:t>'. 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>
                <a:latin typeface="Georgia"/>
              </a:rPr>
              <a:t>    Hence q</a:t>
            </a:r>
            <a:r>
              <a:rPr lang="en-US" sz="2000" baseline="-25000">
                <a:latin typeface="Georgia"/>
              </a:rPr>
              <a:t>0</a:t>
            </a:r>
            <a:r>
              <a:rPr lang="en-US" sz="2000">
                <a:latin typeface="Georgia"/>
              </a:rPr>
              <a:t> will be part of Q'.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>
                <a:latin typeface="Georgia"/>
              </a:rPr>
              <a:t>   Find all the transitions from the start state</a:t>
            </a:r>
          </a:p>
        </p:txBody>
      </p:sp>
    </p:spTree>
    <p:extLst>
      <p:ext uri="{BB962C8B-B14F-4D97-AF65-F5344CB8AC3E}">
        <p14:creationId xmlns:p14="http://schemas.microsoft.com/office/powerpoint/2010/main" val="148937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r>
              <a:rPr lang="en-US" sz="3600" b="1"/>
              <a:t>Method of Conversion from NFA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506402"/>
            <a:ext cx="11332740" cy="5292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200" b="1">
                <a:solidFill>
                  <a:schemeClr val="accent1">
                    <a:lumMod val="60000"/>
                    <a:lumOff val="40000"/>
                  </a:schemeClr>
                </a:solidFill>
                <a:latin typeface="Georgia"/>
              </a:rPr>
              <a:t>Step 2:</a:t>
            </a:r>
            <a:r>
              <a:rPr lang="en-US" sz="2200">
                <a:latin typeface="Georgia"/>
              </a:rPr>
              <a:t> For each state { q</a:t>
            </a:r>
            <a:r>
              <a:rPr lang="en-US" sz="2200" baseline="-25000">
                <a:latin typeface="Georgia"/>
              </a:rPr>
              <a:t>0</a:t>
            </a:r>
            <a:r>
              <a:rPr lang="en-US" sz="2200">
                <a:latin typeface="Georgia"/>
              </a:rPr>
              <a:t>, q</a:t>
            </a:r>
            <a:r>
              <a:rPr lang="en-US" sz="2200" baseline="-25000">
                <a:latin typeface="Georgia"/>
              </a:rPr>
              <a:t>1</a:t>
            </a:r>
            <a:r>
              <a:rPr lang="en-US" sz="2200">
                <a:latin typeface="Georgia"/>
              </a:rPr>
              <a:t>, q</a:t>
            </a:r>
            <a:r>
              <a:rPr lang="en-US" sz="2200" baseline="-25000">
                <a:latin typeface="Georgia"/>
              </a:rPr>
              <a:t>2</a:t>
            </a:r>
            <a:r>
              <a:rPr lang="en-US" sz="2200">
                <a:latin typeface="Georgia"/>
              </a:rPr>
              <a:t>, … , q</a:t>
            </a:r>
            <a:r>
              <a:rPr lang="en-US" sz="2200" baseline="-25000">
                <a:latin typeface="Georgia"/>
              </a:rPr>
              <a:t>i</a:t>
            </a:r>
            <a:r>
              <a:rPr lang="en-US" sz="2200">
                <a:latin typeface="Georgia"/>
              </a:rPr>
              <a:t> } in Q' the transition for each input symbol Σ can be obtained as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200">
                <a:latin typeface="Georgia"/>
              </a:rPr>
              <a:t>   I.  δ' ( {  q</a:t>
            </a:r>
            <a:r>
              <a:rPr lang="en-US" sz="2200" baseline="-25000">
                <a:latin typeface="Georgia"/>
              </a:rPr>
              <a:t>0</a:t>
            </a:r>
            <a:r>
              <a:rPr lang="en-US" sz="2200">
                <a:latin typeface="Georgia"/>
              </a:rPr>
              <a:t>, q</a:t>
            </a:r>
            <a:r>
              <a:rPr lang="en-US" sz="2200" baseline="-25000">
                <a:latin typeface="Georgia"/>
              </a:rPr>
              <a:t>1</a:t>
            </a:r>
            <a:r>
              <a:rPr lang="en-US" sz="2200">
                <a:latin typeface="Georgia"/>
              </a:rPr>
              <a:t>, q</a:t>
            </a:r>
            <a:r>
              <a:rPr lang="en-US" sz="2200" baseline="-25000">
                <a:latin typeface="Georgia"/>
              </a:rPr>
              <a:t>2</a:t>
            </a:r>
            <a:r>
              <a:rPr lang="en-US" sz="2200">
                <a:latin typeface="Georgia"/>
              </a:rPr>
              <a:t>, … , q</a:t>
            </a:r>
            <a:r>
              <a:rPr lang="en-US" sz="2200" baseline="-25000">
                <a:latin typeface="Georgia"/>
              </a:rPr>
              <a:t>i</a:t>
            </a:r>
            <a:r>
              <a:rPr lang="en-US" sz="2200">
                <a:latin typeface="Georgia"/>
              </a:rPr>
              <a:t> } , a )  =   δ (q</a:t>
            </a:r>
            <a:r>
              <a:rPr lang="en-US" sz="2200" baseline="-25000">
                <a:latin typeface="Georgia"/>
              </a:rPr>
              <a:t>0 </a:t>
            </a:r>
            <a:r>
              <a:rPr lang="en-US" sz="2200">
                <a:latin typeface="Georgia"/>
              </a:rPr>
              <a:t>, a)  U  δ (q</a:t>
            </a:r>
            <a:r>
              <a:rPr lang="en-US" sz="2200" baseline="-25000">
                <a:latin typeface="Georgia"/>
              </a:rPr>
              <a:t>1 </a:t>
            </a:r>
            <a:r>
              <a:rPr lang="en-US" sz="2200">
                <a:latin typeface="Georgia"/>
              </a:rPr>
              <a:t>, a)  U  δ (q</a:t>
            </a:r>
            <a:r>
              <a:rPr lang="en-US" sz="2200" baseline="-25000">
                <a:latin typeface="Georgia"/>
              </a:rPr>
              <a:t>2 </a:t>
            </a:r>
            <a:r>
              <a:rPr lang="en-US" sz="2200">
                <a:latin typeface="Georgia"/>
              </a:rPr>
              <a:t>, a) … δ (q</a:t>
            </a:r>
            <a:r>
              <a:rPr lang="en-US" sz="2200" baseline="-25000">
                <a:latin typeface="Georgia"/>
              </a:rPr>
              <a:t>i</a:t>
            </a:r>
            <a:r>
              <a:rPr lang="en-US" sz="2200">
                <a:latin typeface="Georgia"/>
              </a:rPr>
              <a:t> , a) 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200">
                <a:latin typeface="Georgia"/>
              </a:rPr>
              <a:t>                                                          = { q</a:t>
            </a:r>
            <a:r>
              <a:rPr lang="en-US" sz="2200" baseline="-25000">
                <a:latin typeface="Georgia"/>
              </a:rPr>
              <a:t>1</a:t>
            </a:r>
            <a:r>
              <a:rPr lang="en-US" sz="2200">
                <a:latin typeface="Georgia"/>
              </a:rPr>
              <a:t>, q</a:t>
            </a:r>
            <a:r>
              <a:rPr lang="en-US" sz="2200" baseline="-25000">
                <a:latin typeface="Georgia"/>
              </a:rPr>
              <a:t>2</a:t>
            </a:r>
            <a:r>
              <a:rPr lang="en-US" sz="2200">
                <a:latin typeface="Georgia"/>
              </a:rPr>
              <a:t>, … </a:t>
            </a:r>
            <a:r>
              <a:rPr lang="en-US" sz="2200" err="1">
                <a:latin typeface="Georgia"/>
              </a:rPr>
              <a:t>q</a:t>
            </a:r>
            <a:r>
              <a:rPr lang="en-US" sz="2200" baseline="-25000" err="1">
                <a:latin typeface="Georgia"/>
              </a:rPr>
              <a:t>k</a:t>
            </a:r>
            <a:r>
              <a:rPr lang="en-US" sz="2200" baseline="-25000">
                <a:latin typeface="Georgia"/>
              </a:rPr>
              <a:t> </a:t>
            </a:r>
            <a:r>
              <a:rPr lang="en-US" sz="2200">
                <a:latin typeface="Georgia"/>
              </a:rPr>
              <a:t>}   (May be some state)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200">
                <a:latin typeface="Georgia"/>
              </a:rPr>
              <a:t>  II. Add the state { q</a:t>
            </a:r>
            <a:r>
              <a:rPr lang="en-US" sz="2200" baseline="-25000">
                <a:latin typeface="Georgia"/>
              </a:rPr>
              <a:t>1</a:t>
            </a:r>
            <a:r>
              <a:rPr lang="en-US" sz="2200">
                <a:latin typeface="Georgia"/>
              </a:rPr>
              <a:t>, q</a:t>
            </a:r>
            <a:r>
              <a:rPr lang="en-US" sz="2200" baseline="-25000">
                <a:latin typeface="Georgia"/>
              </a:rPr>
              <a:t>2</a:t>
            </a:r>
            <a:r>
              <a:rPr lang="en-US" sz="2200">
                <a:latin typeface="Georgia"/>
              </a:rPr>
              <a:t>, … </a:t>
            </a:r>
            <a:r>
              <a:rPr lang="en-US" sz="2200" err="1">
                <a:latin typeface="Georgia"/>
              </a:rPr>
              <a:t>q</a:t>
            </a:r>
            <a:r>
              <a:rPr lang="en-US" sz="2200" baseline="-25000" err="1">
                <a:latin typeface="Georgia"/>
              </a:rPr>
              <a:t>k</a:t>
            </a:r>
            <a:r>
              <a:rPr lang="en-US" sz="2200" baseline="-25000">
                <a:latin typeface="Georgia"/>
              </a:rPr>
              <a:t> </a:t>
            </a:r>
            <a:r>
              <a:rPr lang="en-US" sz="2200">
                <a:latin typeface="Georgia"/>
              </a:rPr>
              <a:t>} to DFA if it is not already in Q'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200">
                <a:latin typeface="Georgia"/>
              </a:rPr>
              <a:t>III. Find the transitions for every input symbol from Σ for new state { q</a:t>
            </a:r>
            <a:r>
              <a:rPr lang="en-US" sz="2200" baseline="-25000">
                <a:latin typeface="Georgia"/>
              </a:rPr>
              <a:t>1</a:t>
            </a:r>
            <a:r>
              <a:rPr lang="en-US" sz="2200">
                <a:latin typeface="Georgia"/>
              </a:rPr>
              <a:t>, q</a:t>
            </a:r>
            <a:r>
              <a:rPr lang="en-US" sz="2200" baseline="-25000">
                <a:latin typeface="Georgia"/>
              </a:rPr>
              <a:t>2</a:t>
            </a:r>
            <a:r>
              <a:rPr lang="en-US" sz="2200">
                <a:latin typeface="Georgia"/>
              </a:rPr>
              <a:t>, … </a:t>
            </a:r>
            <a:r>
              <a:rPr lang="en-US" sz="2200" err="1">
                <a:latin typeface="Georgia"/>
              </a:rPr>
              <a:t>q</a:t>
            </a:r>
            <a:r>
              <a:rPr lang="en-US" sz="2200" baseline="-25000" err="1">
                <a:latin typeface="Georgia"/>
              </a:rPr>
              <a:t>k</a:t>
            </a:r>
            <a:r>
              <a:rPr lang="en-US" sz="2200" baseline="-25000">
                <a:latin typeface="Georgia"/>
              </a:rPr>
              <a:t> </a:t>
            </a:r>
            <a:r>
              <a:rPr lang="en-US" sz="2200">
                <a:latin typeface="Georgia"/>
              </a:rPr>
              <a:t>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200"/>
              <a:t>       If we get some new state { q</a:t>
            </a:r>
            <a:r>
              <a:rPr lang="en-US" sz="2200" baseline="-25000"/>
              <a:t>1</a:t>
            </a:r>
            <a:r>
              <a:rPr lang="en-US" sz="2200"/>
              <a:t>, q</a:t>
            </a:r>
            <a:r>
              <a:rPr lang="en-US" sz="2200" baseline="-25000"/>
              <a:t>2</a:t>
            </a:r>
            <a:r>
              <a:rPr lang="en-US" sz="2200"/>
              <a:t>, … </a:t>
            </a:r>
            <a:r>
              <a:rPr lang="en-US" sz="2200" err="1"/>
              <a:t>q</a:t>
            </a:r>
            <a:r>
              <a:rPr lang="en-US" sz="2200" baseline="-25000" err="1"/>
              <a:t>n</a:t>
            </a:r>
            <a:r>
              <a:rPr lang="en-US" sz="2200" baseline="-25000"/>
              <a:t> </a:t>
            </a:r>
            <a:r>
              <a:rPr lang="en-US" sz="2200"/>
              <a:t>} which is not in Q' , then add it to Q'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200"/>
              <a:t>IV. If no new state is generating then stop the process after finding all the transitions.</a:t>
            </a:r>
          </a:p>
        </p:txBody>
      </p:sp>
    </p:spTree>
    <p:extLst>
      <p:ext uri="{BB962C8B-B14F-4D97-AF65-F5344CB8AC3E}">
        <p14:creationId xmlns:p14="http://schemas.microsoft.com/office/powerpoint/2010/main" val="51581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r>
              <a:rPr lang="en-US" sz="3600" b="1"/>
              <a:t>Method of Conversion from NFA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506402"/>
            <a:ext cx="11332740" cy="5292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200" b="1">
                <a:solidFill>
                  <a:schemeClr val="accent1">
                    <a:lumMod val="60000"/>
                    <a:lumOff val="40000"/>
                  </a:schemeClr>
                </a:solidFill>
                <a:latin typeface="Georgia"/>
              </a:rPr>
              <a:t>Step 3:</a:t>
            </a:r>
            <a:r>
              <a:rPr lang="en-US" sz="2200">
                <a:latin typeface="Georgia"/>
              </a:rPr>
              <a:t> </a:t>
            </a:r>
            <a:endParaRPr lang="en-US">
              <a:latin typeface="Georgi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200">
                <a:latin typeface="Georgia"/>
              </a:rPr>
              <a:t>For the state { q</a:t>
            </a:r>
            <a:r>
              <a:rPr lang="en-US" sz="2200" baseline="-25000">
                <a:latin typeface="Georgia"/>
              </a:rPr>
              <a:t>1</a:t>
            </a:r>
            <a:r>
              <a:rPr lang="en-US" sz="2200">
                <a:latin typeface="Georgia"/>
              </a:rPr>
              <a:t>, q</a:t>
            </a:r>
            <a:r>
              <a:rPr lang="en-US" sz="2200" baseline="-25000">
                <a:latin typeface="Georgia"/>
              </a:rPr>
              <a:t>2</a:t>
            </a:r>
            <a:r>
              <a:rPr lang="en-US" sz="2200">
                <a:latin typeface="Georgia"/>
              </a:rPr>
              <a:t>, … , </a:t>
            </a:r>
            <a:r>
              <a:rPr lang="en-US" sz="2200" err="1">
                <a:latin typeface="Georgia"/>
              </a:rPr>
              <a:t>q</a:t>
            </a:r>
            <a:r>
              <a:rPr lang="en-US" sz="2200" baseline="-25000" err="1">
                <a:latin typeface="Georgia"/>
              </a:rPr>
              <a:t>n</a:t>
            </a:r>
            <a:r>
              <a:rPr lang="en-US" sz="2200">
                <a:latin typeface="Georgia"/>
              </a:rPr>
              <a:t> } ∈ Q' of DFA if any one state qi is a final state of NFA then </a:t>
            </a:r>
            <a:endParaRPr lang="en-US">
              <a:latin typeface="Georgi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200">
                <a:latin typeface="Georgia"/>
              </a:rPr>
              <a:t>       { q</a:t>
            </a:r>
            <a:r>
              <a:rPr lang="en-US" sz="2200" baseline="-25000">
                <a:latin typeface="Georgia"/>
              </a:rPr>
              <a:t>1</a:t>
            </a:r>
            <a:r>
              <a:rPr lang="en-US" sz="2200">
                <a:latin typeface="Georgia"/>
              </a:rPr>
              <a:t>, q</a:t>
            </a:r>
            <a:r>
              <a:rPr lang="en-US" sz="2200" baseline="-25000">
                <a:latin typeface="Georgia"/>
              </a:rPr>
              <a:t>2</a:t>
            </a:r>
            <a:r>
              <a:rPr lang="en-US" sz="2200">
                <a:latin typeface="Georgia"/>
              </a:rPr>
              <a:t>, … </a:t>
            </a:r>
            <a:r>
              <a:rPr lang="en-US" sz="2200" err="1">
                <a:latin typeface="Georgia"/>
              </a:rPr>
              <a:t>q</a:t>
            </a:r>
            <a:r>
              <a:rPr lang="en-US" sz="2200" baseline="-25000" err="1">
                <a:latin typeface="Georgia"/>
              </a:rPr>
              <a:t>n</a:t>
            </a:r>
            <a:r>
              <a:rPr lang="en-US" sz="2200" baseline="-25000">
                <a:latin typeface="Georgia"/>
              </a:rPr>
              <a:t> </a:t>
            </a:r>
            <a:r>
              <a:rPr lang="en-US" sz="2200">
                <a:latin typeface="Georgia"/>
              </a:rPr>
              <a:t>} becomes final state</a:t>
            </a:r>
            <a:endParaRPr lang="en-US">
              <a:latin typeface="Georgi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200"/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9819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436" y="62753"/>
            <a:ext cx="3818222" cy="917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/>
              <a:t>Conversion from NFA to DFA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BCF7A2-9AEB-4649-A517-6BF8981E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32" y="183777"/>
            <a:ext cx="6442878" cy="65083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400" b="1"/>
              <a:t>Solution: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/>
              <a:t>Transition table for NFA can be drawn as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en-US" sz="1400"/>
              <a:t>The start state for NFA also contains q0 as start state in DFA.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/>
              <a:t>We have new state { q0, q1 }.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/>
              <a:t>Compute the transitions for it.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δ ( { q0, q1 } , 0 )  =  δ ( q0, 0 )  U  </a:t>
            </a:r>
            <a:r>
              <a:rPr lang="en-US" sz="1400">
                <a:ea typeface="+mn-lt"/>
                <a:cs typeface="+mn-lt"/>
              </a:rPr>
              <a:t>δ</a:t>
            </a:r>
            <a:r>
              <a:rPr lang="en-US" sz="1400"/>
              <a:t> ( q1, 0 )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                                 =  { q0, q1 }  U  Φ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                                 =  { q0, q1 }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δ ( { q0, q1 } , 1 )  =  δ ( q0, 1 )  U  δ ( q1, 1 )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                                 =  { q1 }  U  { q0, q1 }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                                 =  { q0, q1 }</a:t>
            </a:r>
          </a:p>
          <a:p>
            <a:pPr marL="0" indent="0">
              <a:lnSpc>
                <a:spcPct val="170000"/>
              </a:lnSpc>
              <a:spcBef>
                <a:spcPts val="1000"/>
              </a:spcBef>
              <a:buNone/>
            </a:pPr>
            <a:r>
              <a:rPr lang="en-US" sz="1400"/>
              <a:t>            </a:t>
            </a:r>
          </a:p>
          <a:p>
            <a:pPr marL="0" indent="0">
              <a:lnSpc>
                <a:spcPct val="170000"/>
              </a:lnSpc>
              <a:spcBef>
                <a:spcPts val="1000"/>
              </a:spcBef>
              <a:buNone/>
            </a:pPr>
            <a:r>
              <a:rPr lang="en-US" sz="1400"/>
              <a:t>            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468343" y="981261"/>
            <a:ext cx="4642975" cy="2841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b="1">
                <a:latin typeface="Georgia"/>
              </a:rPr>
              <a:t>Ex.1</a:t>
            </a:r>
            <a:r>
              <a:rPr lang="en-US">
                <a:latin typeface="Georgia"/>
              </a:rPr>
              <a:t>  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Let M = ( { q0, q1 } , { 0, 1 } ,  δ , q</a:t>
            </a:r>
            <a:r>
              <a:rPr lang="en-US" baseline="-25000">
                <a:latin typeface="Georgia"/>
              </a:rPr>
              <a:t>0 </a:t>
            </a:r>
            <a:r>
              <a:rPr lang="en-US">
                <a:latin typeface="Georgia"/>
              </a:rPr>
              <a:t>, { q1 } ) be NFA where     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         δ ( </a:t>
            </a:r>
            <a:r>
              <a:rPr lang="en-US">
                <a:ea typeface="+mn-lt"/>
                <a:cs typeface="+mn-lt"/>
              </a:rPr>
              <a:t>q0, 0 )  = { q0, q1 }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  <a:ea typeface="+mn-lt"/>
                <a:cs typeface="+mn-lt"/>
              </a:rPr>
              <a:t>            δ ( q0, 1 )  = { q1 }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            δ ( q1, 0 )  = { } = Φ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            δ ( q1, 1 )  = { q0, q1 }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Construct its equivalent DFA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</p:txBody>
      </p:sp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xmlns="" id="{5646DF93-506F-470A-90F7-45C7CD418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07116"/>
              </p:ext>
            </p:extLst>
          </p:nvPr>
        </p:nvGraphicFramePr>
        <p:xfrm>
          <a:off x="938757" y="1333034"/>
          <a:ext cx="2770090" cy="113552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26140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959221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84729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47512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20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q0,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q1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q0, q1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67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436" y="62753"/>
            <a:ext cx="3818222" cy="917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/>
              <a:t>Conversion from NFA to DFA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BCF7A2-9AEB-4649-A517-6BF8981E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32" y="183777"/>
            <a:ext cx="6729748" cy="65083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400" b="1"/>
              <a:t>Solution: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No new state is generated.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We can draw transition table as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We can rename the states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{ q0 } = A  ( Initial State )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{ q1 }  = B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{ q0, q1 } = C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States B and C can be served as final states as they contain q1 i.e. final state in NFA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Resultant Transition Table</a:t>
            </a:r>
          </a:p>
          <a:p>
            <a:pPr marL="0" indent="0">
              <a:lnSpc>
                <a:spcPct val="170000"/>
              </a:lnSpc>
              <a:spcBef>
                <a:spcPts val="1000"/>
              </a:spcBef>
              <a:buNone/>
            </a:pPr>
            <a:r>
              <a:rPr lang="en-US" sz="1400"/>
              <a:t>            </a:t>
            </a:r>
          </a:p>
          <a:p>
            <a:pPr marL="0" indent="0">
              <a:lnSpc>
                <a:spcPct val="170000"/>
              </a:lnSpc>
              <a:spcBef>
                <a:spcPts val="1000"/>
              </a:spcBef>
              <a:buNone/>
            </a:pPr>
            <a:r>
              <a:rPr lang="en-US" sz="1400"/>
              <a:t>            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468343" y="981261"/>
            <a:ext cx="4642975" cy="2841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b="1">
                <a:latin typeface="Georgia"/>
              </a:rPr>
              <a:t>Ex.1 </a:t>
            </a:r>
            <a:r>
              <a:rPr lang="en-US">
                <a:latin typeface="Georgia"/>
              </a:rPr>
              <a:t> 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Let M = ( { q0, q1 } , { 0, 1 } ,  δ , q</a:t>
            </a:r>
            <a:r>
              <a:rPr lang="en-US" baseline="-25000">
                <a:latin typeface="Georgia"/>
              </a:rPr>
              <a:t>0 </a:t>
            </a:r>
            <a:r>
              <a:rPr lang="en-US">
                <a:latin typeface="Georgia"/>
              </a:rPr>
              <a:t>, { q1 } ) be NFA where     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         δ ( </a:t>
            </a:r>
            <a:r>
              <a:rPr lang="en-US">
                <a:ea typeface="+mn-lt"/>
                <a:cs typeface="+mn-lt"/>
              </a:rPr>
              <a:t>q0, 0 )  = { q0, q1 }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  <a:ea typeface="+mn-lt"/>
                <a:cs typeface="+mn-lt"/>
              </a:rPr>
              <a:t>            δ ( q0, 1 )  = { q1 }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            δ ( q1, 0 )  = { } = Φ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            δ ( q1, 1 )  = { q0, q1 }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Construct its equivalent DFA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</p:txBody>
      </p:sp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xmlns="" id="{5646DF93-506F-470A-90F7-45C7CD418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17885"/>
              </p:ext>
            </p:extLst>
          </p:nvPr>
        </p:nvGraphicFramePr>
        <p:xfrm>
          <a:off x="8056733" y="4381034"/>
          <a:ext cx="2770090" cy="113552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26140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959221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84729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47512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20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q0,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q1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q0, q1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</a:tbl>
          </a:graphicData>
        </a:graphic>
      </p:graphicFrame>
      <p:graphicFrame>
        <p:nvGraphicFramePr>
          <p:cNvPr id="5" name="Table 18">
            <a:extLst>
              <a:ext uri="{FF2B5EF4-FFF2-40B4-BE49-F238E27FC236}">
                <a16:creationId xmlns:a16="http://schemas.microsoft.com/office/drawing/2014/main" xmlns="" id="{95F978EE-AC7A-476A-97C8-F997B1FFB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15347"/>
              </p:ext>
            </p:extLst>
          </p:nvPr>
        </p:nvGraphicFramePr>
        <p:xfrm>
          <a:off x="436733" y="1431646"/>
          <a:ext cx="2770086" cy="14657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1647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833711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84728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47512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Input/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</a:t>
                      </a:r>
                      <a:r>
                        <a:rPr lang="en-US" sz="1200" err="1"/>
                        <a:t>qo</a:t>
                      </a:r>
                      <a:r>
                        <a:rPr lang="en-US" sz="1200"/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q0,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q1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q0, q1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q0,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{ q0,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q0, q1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3848677"/>
                  </a:ext>
                </a:extLst>
              </a:tr>
            </a:tbl>
          </a:graphicData>
        </a:graphic>
      </p:graphicFrame>
      <p:graphicFrame>
        <p:nvGraphicFramePr>
          <p:cNvPr id="9" name="Table 18">
            <a:extLst>
              <a:ext uri="{FF2B5EF4-FFF2-40B4-BE49-F238E27FC236}">
                <a16:creationId xmlns:a16="http://schemas.microsoft.com/office/drawing/2014/main" xmlns="" id="{245D6C4D-96D5-438D-A6E2-D05F2A06B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37936"/>
              </p:ext>
            </p:extLst>
          </p:nvPr>
        </p:nvGraphicFramePr>
        <p:xfrm>
          <a:off x="589133" y="5205787"/>
          <a:ext cx="2770086" cy="14657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1647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833711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84728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47512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Input/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384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8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436" y="62753"/>
            <a:ext cx="3818222" cy="917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/>
              <a:t>Conversion from NFA to DFA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BCF7A2-9AEB-4649-A517-6BF8981E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32" y="183777"/>
            <a:ext cx="6729748" cy="65083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400" b="1"/>
              <a:t>Solution: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Transition Diagram: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/>
          </a:p>
          <a:p>
            <a:pPr marL="0" indent="0">
              <a:lnSpc>
                <a:spcPct val="170000"/>
              </a:lnSpc>
              <a:spcBef>
                <a:spcPts val="1000"/>
              </a:spcBef>
              <a:buNone/>
            </a:pPr>
            <a:r>
              <a:rPr lang="en-US" sz="1400"/>
              <a:t>            </a:t>
            </a:r>
          </a:p>
          <a:p>
            <a:pPr marL="0" indent="0">
              <a:lnSpc>
                <a:spcPct val="170000"/>
              </a:lnSpc>
              <a:spcBef>
                <a:spcPts val="1000"/>
              </a:spcBef>
              <a:buNone/>
            </a:pPr>
            <a:r>
              <a:rPr lang="en-US" sz="1400"/>
              <a:t>            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468343" y="981261"/>
            <a:ext cx="4642975" cy="2841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b="1">
                <a:latin typeface="Georgia"/>
              </a:rPr>
              <a:t>Ex.1  </a:t>
            </a:r>
            <a:endParaRPr lang="en-US" b="1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Let M = ( { q0, q1 } , { 0, 1 } ,  δ , q</a:t>
            </a:r>
            <a:r>
              <a:rPr lang="en-US" baseline="-25000">
                <a:latin typeface="Georgia"/>
              </a:rPr>
              <a:t>0 </a:t>
            </a:r>
            <a:r>
              <a:rPr lang="en-US">
                <a:latin typeface="Georgia"/>
              </a:rPr>
              <a:t>, { q1 } ) be NFA where     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         δ ( </a:t>
            </a:r>
            <a:r>
              <a:rPr lang="en-US">
                <a:ea typeface="+mn-lt"/>
                <a:cs typeface="+mn-lt"/>
              </a:rPr>
              <a:t>q0, 0 )  = { q0, q1 }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  <a:ea typeface="+mn-lt"/>
                <a:cs typeface="+mn-lt"/>
              </a:rPr>
              <a:t>            δ ( q0, 1 )  = { q1 }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            δ ( q1, 0 )  = { } = Φ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            δ ( q1, 1 )  = { q0, q1 }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Construct its equivalent DFA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</p:txBody>
      </p:sp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xmlns="" id="{5646DF93-506F-470A-90F7-45C7CD41862F}"/>
              </a:ext>
            </a:extLst>
          </p:cNvPr>
          <p:cNvGraphicFramePr>
            <a:graphicFrameLocks noGrp="1"/>
          </p:cNvGraphicFramePr>
          <p:nvPr/>
        </p:nvGraphicFramePr>
        <p:xfrm>
          <a:off x="8056733" y="4381034"/>
          <a:ext cx="2770090" cy="113552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26140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959221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84729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47512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20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q0,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q1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q0, q1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xmlns="" id="{87A0CC09-2F4E-40FA-BD53-3ED13EB80BAB}"/>
              </a:ext>
            </a:extLst>
          </p:cNvPr>
          <p:cNvSpPr/>
          <p:nvPr/>
        </p:nvSpPr>
        <p:spPr>
          <a:xfrm>
            <a:off x="744071" y="1564341"/>
            <a:ext cx="475130" cy="439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xmlns="" id="{282103AC-7B35-4EC8-9D4A-CCCBD40DFFE7}"/>
              </a:ext>
            </a:extLst>
          </p:cNvPr>
          <p:cNvSpPr/>
          <p:nvPr/>
        </p:nvSpPr>
        <p:spPr>
          <a:xfrm>
            <a:off x="1765487" y="2549898"/>
            <a:ext cx="475131" cy="4751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xmlns="" id="{CD32098E-0995-44AA-A8B8-F1892D25E47F}"/>
              </a:ext>
            </a:extLst>
          </p:cNvPr>
          <p:cNvSpPr/>
          <p:nvPr/>
        </p:nvSpPr>
        <p:spPr>
          <a:xfrm>
            <a:off x="2572310" y="1474133"/>
            <a:ext cx="475131" cy="4751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0DCBB4D6-311B-42E9-81C1-2D889CF79CDF}"/>
              </a:ext>
            </a:extLst>
          </p:cNvPr>
          <p:cNvCxnSpPr/>
          <p:nvPr/>
        </p:nvCxnSpPr>
        <p:spPr>
          <a:xfrm flipV="1">
            <a:off x="1218080" y="1697691"/>
            <a:ext cx="1353670" cy="89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D1CC87DD-4E2D-45CB-9BE7-3D41F563A57B}"/>
              </a:ext>
            </a:extLst>
          </p:cNvPr>
          <p:cNvCxnSpPr>
            <a:cxnSpLocks/>
          </p:cNvCxnSpPr>
          <p:nvPr/>
        </p:nvCxnSpPr>
        <p:spPr>
          <a:xfrm>
            <a:off x="1011892" y="1984560"/>
            <a:ext cx="797858" cy="681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F95B499A-5C10-4D2D-9DE0-DC6E48B9CB5F}"/>
              </a:ext>
            </a:extLst>
          </p:cNvPr>
          <p:cNvCxnSpPr>
            <a:cxnSpLocks/>
          </p:cNvCxnSpPr>
          <p:nvPr/>
        </p:nvCxnSpPr>
        <p:spPr>
          <a:xfrm flipV="1">
            <a:off x="2159373" y="1966632"/>
            <a:ext cx="591671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xmlns="" id="{6CD16954-B20D-4A68-A858-C7174519D69E}"/>
              </a:ext>
            </a:extLst>
          </p:cNvPr>
          <p:cNvSpPr/>
          <p:nvPr/>
        </p:nvSpPr>
        <p:spPr>
          <a:xfrm>
            <a:off x="3021217" y="1519360"/>
            <a:ext cx="546847" cy="4303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0EC97ED-3A51-468F-981E-C45452ABFA40}"/>
              </a:ext>
            </a:extLst>
          </p:cNvPr>
          <p:cNvSpPr txBox="1"/>
          <p:nvPr/>
        </p:nvSpPr>
        <p:spPr>
          <a:xfrm>
            <a:off x="1638300" y="1342465"/>
            <a:ext cx="304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D234F01-CFA8-4A9B-BB70-8738582D572E}"/>
              </a:ext>
            </a:extLst>
          </p:cNvPr>
          <p:cNvSpPr txBox="1"/>
          <p:nvPr/>
        </p:nvSpPr>
        <p:spPr>
          <a:xfrm>
            <a:off x="983876" y="2328582"/>
            <a:ext cx="304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DC6651D-D1CC-4A6E-BE72-DD285BA3C602}"/>
              </a:ext>
            </a:extLst>
          </p:cNvPr>
          <p:cNvSpPr txBox="1"/>
          <p:nvPr/>
        </p:nvSpPr>
        <p:spPr>
          <a:xfrm>
            <a:off x="2507876" y="2185146"/>
            <a:ext cx="304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67A10A6-DCC1-4648-9A12-93E055E29AC7}"/>
              </a:ext>
            </a:extLst>
          </p:cNvPr>
          <p:cNvSpPr txBox="1"/>
          <p:nvPr/>
        </p:nvSpPr>
        <p:spPr>
          <a:xfrm>
            <a:off x="3727075" y="1288676"/>
            <a:ext cx="618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0, 1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3CDAC65-466B-439C-8485-81E658690031}"/>
              </a:ext>
            </a:extLst>
          </p:cNvPr>
          <p:cNvSpPr txBox="1"/>
          <p:nvPr/>
        </p:nvSpPr>
        <p:spPr>
          <a:xfrm>
            <a:off x="587780" y="3725428"/>
            <a:ext cx="4080294" cy="26328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/>
              <a:t>Above DFA can be represented as</a:t>
            </a:r>
          </a:p>
          <a:p>
            <a:pPr>
              <a:lnSpc>
                <a:spcPct val="150000"/>
              </a:lnSpc>
            </a:pPr>
            <a:r>
              <a:rPr lang="en-US" sz="1600"/>
              <a:t>M = ( Q' , Σ' ,  δ' , q</a:t>
            </a:r>
            <a:r>
              <a:rPr lang="en-US" sz="1600" baseline="-25000"/>
              <a:t>0</a:t>
            </a:r>
            <a:r>
              <a:rPr lang="en-US" sz="1600"/>
              <a:t>', F' )</a:t>
            </a:r>
          </a:p>
          <a:p>
            <a:pPr>
              <a:lnSpc>
                <a:spcPct val="150000"/>
              </a:lnSpc>
            </a:pPr>
            <a:r>
              <a:rPr lang="en-US" sz="1600"/>
              <a:t>Where     Q'  =  { A, B, C }</a:t>
            </a:r>
          </a:p>
          <a:p>
            <a:pPr>
              <a:lnSpc>
                <a:spcPct val="150000"/>
              </a:lnSpc>
            </a:pPr>
            <a:r>
              <a:rPr lang="en-US" sz="1600"/>
              <a:t>                 </a:t>
            </a:r>
            <a:r>
              <a:rPr lang="en-US" sz="1600">
                <a:ea typeface="+mn-lt"/>
                <a:cs typeface="+mn-lt"/>
              </a:rPr>
              <a:t> Σ'  =  { 0, 1 }</a:t>
            </a:r>
          </a:p>
          <a:p>
            <a:pPr>
              <a:lnSpc>
                <a:spcPct val="150000"/>
              </a:lnSpc>
            </a:pPr>
            <a:r>
              <a:rPr lang="en-US" sz="1600"/>
              <a:t>                 q0' =  A</a:t>
            </a:r>
          </a:p>
          <a:p>
            <a:pPr>
              <a:lnSpc>
                <a:spcPct val="150000"/>
              </a:lnSpc>
            </a:pPr>
            <a:r>
              <a:rPr lang="en-US" sz="1600"/>
              <a:t>                  F'   =  { B, C }</a:t>
            </a:r>
          </a:p>
          <a:p>
            <a:pPr>
              <a:lnSpc>
                <a:spcPct val="150000"/>
              </a:lnSpc>
            </a:pPr>
            <a:r>
              <a:rPr lang="en-US" sz="1600"/>
              <a:t>Transition Table has been drawn for </a:t>
            </a:r>
            <a:r>
              <a:rPr lang="en-US" sz="1600">
                <a:ea typeface="+mn-lt"/>
                <a:cs typeface="+mn-lt"/>
              </a:rPr>
              <a:t> δ'</a:t>
            </a:r>
            <a:endParaRPr lang="en-US" sz="16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5B6B58F9-7806-4273-851C-1A8AC84E75CC}"/>
              </a:ext>
            </a:extLst>
          </p:cNvPr>
          <p:cNvCxnSpPr>
            <a:cxnSpLocks/>
          </p:cNvCxnSpPr>
          <p:nvPr/>
        </p:nvCxnSpPr>
        <p:spPr>
          <a:xfrm>
            <a:off x="312645" y="1787337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436" y="62753"/>
            <a:ext cx="3818222" cy="917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/>
              <a:t>Conversion from NFA to DFA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BCF7A2-9AEB-4649-A517-6BF8981E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32" y="183777"/>
            <a:ext cx="6442878" cy="65083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400" b="1"/>
              <a:t>Solution: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/>
              <a:t>Transition table for NFA is given. So we will compute the next states for newly generated states.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/>
              <a:t>The start state for NFA also contains p as start state in DFA.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/>
              <a:t>We have new states { q, s } and  { q, r }. 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sz="1400"/>
              <a:t>Compute the transitions for them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δ ( { q , s } , 0 )  =  δ ( q, 0 )  U  </a:t>
            </a:r>
            <a:r>
              <a:rPr lang="en-US" sz="1400">
                <a:ea typeface="+mn-lt"/>
                <a:cs typeface="+mn-lt"/>
              </a:rPr>
              <a:t>δ </a:t>
            </a:r>
            <a:r>
              <a:rPr lang="en-US" sz="1400"/>
              <a:t>( s, 0 )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                                 =  { r }  U  Φ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                                 =  { r }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δ ( { q, s } , 1 )  =  δ ( q, 1 )  U  δ ( s, 1 )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                                 =  { q, r }  U  { p }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>
                <a:ea typeface="+mn-lt"/>
                <a:cs typeface="+mn-lt"/>
              </a:rPr>
              <a:t>                                 =  { p, q, r }                       [ New State ]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δ ( { q, r } , 0 )  =  δ ( q, 0 )  U </a:t>
            </a:r>
            <a:r>
              <a:rPr lang="en-US" sz="1400">
                <a:ea typeface="+mn-lt"/>
                <a:cs typeface="+mn-lt"/>
              </a:rPr>
              <a:t> δ</a:t>
            </a:r>
            <a:r>
              <a:rPr lang="en-US" sz="1400"/>
              <a:t> ( r, 0 )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                                 =  { r }  U  { s }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/>
              <a:t>                                 =  { r, s }                              [ New State ]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400"/>
          </a:p>
          <a:p>
            <a:pPr marL="0" indent="0">
              <a:lnSpc>
                <a:spcPct val="170000"/>
              </a:lnSpc>
              <a:spcBef>
                <a:spcPts val="1000"/>
              </a:spcBef>
              <a:buNone/>
            </a:pPr>
            <a:r>
              <a:rPr lang="en-US" sz="1400"/>
              <a:t>            </a:t>
            </a:r>
          </a:p>
          <a:p>
            <a:pPr marL="0" indent="0">
              <a:lnSpc>
                <a:spcPct val="170000"/>
              </a:lnSpc>
              <a:spcBef>
                <a:spcPts val="1000"/>
              </a:spcBef>
              <a:buNone/>
            </a:pPr>
            <a:r>
              <a:rPr lang="en-US" sz="1400"/>
              <a:t>            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468343" y="981261"/>
            <a:ext cx="4642975" cy="178397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b="1">
                <a:latin typeface="Georgia"/>
              </a:rPr>
              <a:t>Ex. 2</a:t>
            </a:r>
            <a:r>
              <a:rPr lang="en-US">
                <a:latin typeface="Georgia"/>
              </a:rPr>
              <a:t>  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Construct DFA equivalent to NFA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Let M = ( { p, q, r, s } , { 0, 1 } ,  δ , p</a:t>
            </a:r>
            <a:r>
              <a:rPr lang="en-US" baseline="-25000">
                <a:latin typeface="Georgia"/>
              </a:rPr>
              <a:t> </a:t>
            </a:r>
            <a:r>
              <a:rPr lang="en-US">
                <a:latin typeface="Georgia"/>
              </a:rPr>
              <a:t>, { q, s } ) be NFA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where δ is defined with following table     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        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</p:txBody>
      </p:sp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xmlns="" id="{5646DF93-506F-470A-90F7-45C7CD418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9984"/>
              </p:ext>
            </p:extLst>
          </p:nvPr>
        </p:nvGraphicFramePr>
        <p:xfrm>
          <a:off x="8128451" y="2722563"/>
          <a:ext cx="2770090" cy="16918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26140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959221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84729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440496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p }</a:t>
                      </a:r>
                      <a:endParaRPr lang="en-US" sz="12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 ,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{ r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{ q, r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r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{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p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1158792"/>
                  </a:ext>
                </a:extLst>
              </a:tr>
              <a:tr h="3086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s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Georgia"/>
                        </a:rPr>
                        <a:t>Φ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{ p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054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88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FFF20D-36EF-4221-967D-256FA4FE1DA2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14CB3C-DD6A-4589-8D58-5C0829F3884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1475</Words>
  <Application>Microsoft Office PowerPoint</Application>
  <PresentationFormat>Custom</PresentationFormat>
  <Paragraphs>853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Brushed Metal 16x9</vt:lpstr>
      <vt:lpstr>Conversion From  NFA to DFA</vt:lpstr>
      <vt:lpstr>Content</vt:lpstr>
      <vt:lpstr>Method of Conversion from NFA to DFA</vt:lpstr>
      <vt:lpstr>Method of Conversion from NFA to DFA</vt:lpstr>
      <vt:lpstr>Method of 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of NFA with epsilon to DFA</vt:lpstr>
      <vt:lpstr>Conversion of NFA with  ε - transitions into DFA</vt:lpstr>
      <vt:lpstr>Conversion of NFA with  ε - transitions into DFA</vt:lpstr>
      <vt:lpstr>Conversion of NFA with  ε - transitions into DFA</vt:lpstr>
      <vt:lpstr>Conversion of NFA with  ε - transitions into DFA</vt:lpstr>
      <vt:lpstr>Conversion of NFA with  ε - transitions into DFA</vt:lpstr>
      <vt:lpstr>Conversion of NFA with  ε - transitions into DFA</vt:lpstr>
      <vt:lpstr>Conversion of NFA with  ε - transitions into DFA</vt:lpstr>
      <vt:lpstr>Conversion of NFA with  ε - transitions into DFA</vt:lpstr>
      <vt:lpstr>Conversion of NFA with  ε - transitions into DFA</vt:lpstr>
      <vt:lpstr>Conversion of NFA with  ε - transitions into DFA</vt:lpstr>
      <vt:lpstr>Conversion of NFA with  ε - transitions into DFA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Lenovo</cp:lastModifiedBy>
  <cp:revision>2</cp:revision>
  <dcterms:created xsi:type="dcterms:W3CDTF">2020-09-08T18:04:01Z</dcterms:created>
  <dcterms:modified xsi:type="dcterms:W3CDTF">2023-09-25T09:41:10Z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