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9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386E8-1380-9212-FC80-DB84AD73BB7D}" v="5" dt="2021-08-10T03:05:16.189"/>
    <p1510:client id="{3EDDA700-3E06-DB40-F53F-37B046204627}" v="254" dt="2020-10-14T07:43:23.722"/>
    <p1510:client id="{3F6DE72B-6745-9895-DAC2-7F888198EBEA}" v="96" dt="2020-10-14T09:31:08.124"/>
    <p1510:client id="{609B6DC1-7416-4AA3-A85B-BDD751FC1525}" v="48" dt="2021-08-23T08:35:58.314"/>
    <p1510:client id="{60F6B259-72A0-9579-AD2C-99182084F92B}" v="21" dt="2020-10-15T05:47:16.121"/>
    <p1510:client id="{8912B672-CB85-4472-1D8C-5BB8C614B632}" v="3988" dt="2020-10-13T21:16:32.010"/>
    <p1510:client id="{D6C701B9-C5FD-B77F-905F-27DA3B29EA6B}" v="31" dt="2020-10-30T20:38:0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cap="none"/>
              <a:t>Minimization of DFA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4. Pair (D, H)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δ (D, 0) = C   and   δ (H, 0) = G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(D, 1) = G   and    δ (H, 1) = C</a:t>
            </a:r>
          </a:p>
          <a:p>
            <a:r>
              <a:rPr lang="en-US">
                <a:solidFill>
                  <a:srgbClr val="FFFFFF"/>
                </a:solidFill>
              </a:rPr>
              <a:t>Pair (G, C)  has X</a:t>
            </a:r>
          </a:p>
          <a:p>
            <a:r>
              <a:rPr lang="en-US">
                <a:solidFill>
                  <a:srgbClr val="FFFFFF"/>
                </a:solidFill>
              </a:rPr>
              <a:t>Therefore D and H are not equivalent. (Put X) </a:t>
            </a:r>
          </a:p>
        </p:txBody>
      </p:sp>
    </p:spTree>
    <p:extLst>
      <p:ext uri="{BB962C8B-B14F-4D97-AF65-F5344CB8AC3E}">
        <p14:creationId xmlns:p14="http://schemas.microsoft.com/office/powerpoint/2010/main" val="28160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5. Pair (B, H)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(B, 0) = G   and    δ (H, 0) = 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(B, 1) = C   and    δ (H, 1) = 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Both the transitions are producing same states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Therefore B and H are EQUIVALENT. (Don't put X) </a:t>
            </a:r>
          </a:p>
        </p:txBody>
      </p:sp>
    </p:spTree>
    <p:extLst>
      <p:ext uri="{BB962C8B-B14F-4D97-AF65-F5344CB8AC3E}">
        <p14:creationId xmlns:p14="http://schemas.microsoft.com/office/powerpoint/2010/main" val="1522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6. Pair (A, H)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(A, 0) = B   and    δ (H, 0) = 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(A, 1) = F   and    δ (H, 1) = C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(F, C)  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A and H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6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7. Pair (F, G)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(F, 0) = C   and    δ (G, 0) = 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(F, 1) = G   and    δ (G, 1) = E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(G, C)  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F and G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708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8. Pair (E, G)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(E, 0) = H   and    δ (G, 0) = 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(E, 1) = F   and    δ (G, 1) = E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(G, H)  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E and G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1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9. Pair (D G)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(D, 0) = C   and    δ (G, 0) = 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(D, 1) = G   and    δ (G, 1) = E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(C,G) and (G, E)  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D and G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44045"/>
              </p:ext>
            </p:extLst>
          </p:nvPr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10. Pair (B, G)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(B, 0) = G   and    δ (G, 0) = G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(B, 1) = C   and    δ (G, 1) = E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(C,E)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B and G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914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11. Pair (A, G)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(A, 0) = B   and    δ (G, 0) = G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(A, 1) = F   and    δ (G, 1) = E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(B, G)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A and G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1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12. Pair (E, F)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(E, 0) = H   and    δ (F, 0) = C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(E, 1) = F   and    δ (F, 1) = G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(H, C) and (F, G)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E and F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2100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13. Pair (D, F)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(D, 0) = C   and    δ (F, 0) = C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(D, 1) = G   and    δ (F, 1) = G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Both the transitions are producing same states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D and F are EQUIVALENT. (Don't put X) 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4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03477C-352D-4CFE-8E9A-EA2B1B15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2088"/>
            <a:ext cx="7729728" cy="1188720"/>
          </a:xfrm>
          <a:noFill/>
        </p:spPr>
        <p:txBody>
          <a:bodyPr/>
          <a:lstStyle/>
          <a:p>
            <a:r>
              <a:rPr lang="en-US"/>
              <a:t>Minimization of </a:t>
            </a:r>
            <a:r>
              <a:rPr lang="en-US" err="1"/>
              <a:t>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6A191A-1076-4050-95CC-ECD32B7A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04" y="1717892"/>
            <a:ext cx="10950255" cy="49710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Distinguishable States: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   If for some input string w, </a:t>
            </a:r>
            <a:r>
              <a:rPr lang="en-US" sz="2400" dirty="0">
                <a:latin typeface="Gill Sans MT"/>
              </a:rPr>
              <a:t>δ (p, w) gives an accepting state and δ (q, w) gives a non accepting state or vice 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   Then p and q are distinguishable or non – equivalent state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Indistinguishable or Equivalent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  </a:t>
            </a:r>
            <a:r>
              <a:rPr lang="en-US" sz="2400" dirty="0">
                <a:ea typeface="+mn-lt"/>
                <a:cs typeface="+mn-lt"/>
              </a:rPr>
              <a:t>If for some input string w, </a:t>
            </a:r>
            <a:r>
              <a:rPr lang="en-US" sz="2400" dirty="0"/>
              <a:t>δ (p, w) and δ (q, w) both produces either accepting state or non accepting state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ea typeface="+mn-lt"/>
                <a:cs typeface="+mn-lt"/>
              </a:rPr>
              <a:t>   Then p and q are indistinguishable or equivalent state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640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14. Pair (B, F)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(B, 0) = G   and    δ (F, 0) = C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(B, 1) = C   and    δ (F, 1) = G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(G, C)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B and F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3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15. Pair (A, F)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(A, 0) = B   and    δ (F, 0) = C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(A, 1) = F   and    δ (F, 1) = G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(B, C) and (F, G)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A and F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73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16. Pair (D, E)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(D, 0) = C   and   δ (E, 0) = H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(D, 1) = G   and    δ (E, 1) = F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(H, C) and (F, G)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D and E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3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17. Pair (B, E)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(B, 0) = G   and   δ (E, 0) = H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(B, 1) = C   and    δ (E, 1) = F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(H, G) and (F, C)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B and E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99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65623" y="5038905"/>
            <a:ext cx="5748066" cy="23775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18. Pair (A, E)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(A, 0) = B   and   δ (E, 0) = H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(A, 1) = F   and    δ (E, 1) = F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Both the transitions are producing same states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A and E are EQUIVALENT. (Don't put X) 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DA8B275-2B72-43DD-A036-67720AACBB81}"/>
              </a:ext>
            </a:extLst>
          </p:cNvPr>
          <p:cNvSpPr txBox="1"/>
          <p:nvPr/>
        </p:nvSpPr>
        <p:spPr>
          <a:xfrm>
            <a:off x="2179607" y="253041"/>
            <a:ext cx="38502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NOTE: States B and H are equivalent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19. Pair (B, D)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(B, 0) = G   and   δ (D, 0) = C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(B, 1) = C   and    δ (D, 1) = G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(C, G)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B and D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22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20. Pair (A, D)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(A, 0) = B   and   δ (D, 0) = C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(A, 1) = F   and    δ (D, 1) = G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(B, C) and (G,F)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A and D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9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21. Pair (A, B)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δ (A, 0) = B   and   δ (B, 0) = G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(A, 1) = F   and    δ (B, 1) = C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Pair (B, G) and (C, F) has 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Therefore A and B are not equivalent. (Put X)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6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All pairs are evaluated and we get above final Marked Table.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We found following similar states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1.   A and 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2.   B and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3.   D and F</a:t>
            </a:r>
          </a:p>
        </p:txBody>
      </p:sp>
    </p:spTree>
    <p:extLst>
      <p:ext uri="{BB962C8B-B14F-4D97-AF65-F5344CB8AC3E}">
        <p14:creationId xmlns:p14="http://schemas.microsoft.com/office/powerpoint/2010/main" val="35409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22492" y="5110792"/>
            <a:ext cx="22543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Removing states E, H and F from given transition table we got minimized DFA as</a:t>
            </a:r>
            <a:endParaRPr lang="en-US"/>
          </a:p>
        </p:txBody>
      </p:sp>
      <p:graphicFrame>
        <p:nvGraphicFramePr>
          <p:cNvPr id="47" name="Table 5">
            <a:extLst>
              <a:ext uri="{FF2B5EF4-FFF2-40B4-BE49-F238E27FC236}">
                <a16:creationId xmlns="" xmlns:a16="http://schemas.microsoft.com/office/drawing/2014/main" id="{DE10A328-70B3-43A0-9362-C708FBFB7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56874"/>
              </p:ext>
            </p:extLst>
          </p:nvPr>
        </p:nvGraphicFramePr>
        <p:xfrm>
          <a:off x="3393056" y="4600755"/>
          <a:ext cx="2700265" cy="2283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00088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813434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986743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53365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409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409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409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409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409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03477C-352D-4CFE-8E9A-EA2B1B15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2088"/>
            <a:ext cx="7729728" cy="1188720"/>
          </a:xfrm>
          <a:noFill/>
        </p:spPr>
        <p:txBody>
          <a:bodyPr/>
          <a:lstStyle/>
          <a:p>
            <a:r>
              <a:rPr lang="en-US"/>
              <a:t>Minimization of </a:t>
            </a:r>
            <a:r>
              <a:rPr lang="en-US" err="1"/>
              <a:t>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6A191A-1076-4050-95CC-ECD32B7A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04" y="1717892"/>
            <a:ext cx="10950255" cy="49710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/>
              <a:t>Steps: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/>
              <a:t>Draw a table for all pair of states (P, Q)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/>
              <a:t>Mark all pairs where P belongs to set of Final States and Q does not belong to set of Final states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/>
              <a:t>If there are any unmarked pairs (P, Q) such that </a:t>
            </a:r>
            <a:r>
              <a:rPr lang="en-US" sz="2400">
                <a:solidFill>
                  <a:srgbClr val="262626"/>
                </a:solidFill>
                <a:ea typeface="+mn-lt"/>
                <a:cs typeface="+mn-lt"/>
              </a:rPr>
              <a:t>[</a:t>
            </a:r>
            <a:r>
              <a:rPr lang="en-US" sz="2400"/>
              <a:t> 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δ (P, x) , δ (Q, x)]</a:t>
            </a:r>
            <a:r>
              <a:rPr lang="en-US" sz="2400">
                <a:solidFill>
                  <a:schemeClr val="tx1"/>
                </a:solidFill>
              </a:rPr>
              <a:t> is marked then mark [P, Q] where x is an input symbol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Repeat step 3 until No more marking can be made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Combine all the unmarked pairs and make them single state in minimized DFA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319704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71763"/>
              </p:ext>
            </p:extLst>
          </p:nvPr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Step 1: Mark for all Final and Non – Final  States relations</a:t>
            </a:r>
          </a:p>
          <a:p>
            <a:r>
              <a:rPr lang="en-US" sz="2000">
                <a:solidFill>
                  <a:srgbClr val="FFFFFF"/>
                </a:solidFill>
              </a:rPr>
              <a:t>Hence, we marked 'X' for (q0, q3) (q1, q3) (q2, q3) (q4, q3), (q0, q5), (q1, q5), (q2, q5) and (q4, q5) combinations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We will not mark the pair (q3, q5) as both of them are final states and producing same transitions</a:t>
            </a:r>
          </a:p>
        </p:txBody>
      </p:sp>
    </p:spTree>
    <p:extLst>
      <p:ext uri="{BB962C8B-B14F-4D97-AF65-F5344CB8AC3E}">
        <p14:creationId xmlns:p14="http://schemas.microsoft.com/office/powerpoint/2010/main" val="4247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Step 1: Mark for all Final and Non – Final  States relations</a:t>
            </a:r>
          </a:p>
          <a:p>
            <a:r>
              <a:rPr lang="en-US" sz="2000">
                <a:solidFill>
                  <a:srgbClr val="FFFFFF"/>
                </a:solidFill>
              </a:rPr>
              <a:t>Hence, we marked 'X' for (q0, q3) (q1, q3) (q2, q3) (q4, q3), (q0, q5), (q1, q5), (q2, q5) and (q4, q5) combinations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We will not mark the pair (q3, q5) as both of them are final states and producing same transitions</a:t>
            </a:r>
          </a:p>
        </p:txBody>
      </p:sp>
    </p:spTree>
    <p:extLst>
      <p:ext uri="{BB962C8B-B14F-4D97-AF65-F5344CB8AC3E}">
        <p14:creationId xmlns:p14="http://schemas.microsoft.com/office/powerpoint/2010/main" val="26052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477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Step 2: Consider every pair in the table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1. Pair (q2, q4)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δ (q2, a) = q1   and   δ (q4, a) = q3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</a:rPr>
              <a:t>δ (q2, b) = q4   and    δ (q4, b) = q3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Pair (q1, q3) and (q4, q3) has X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Therefore q2 and q4 are not equivalent. (Put X) 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131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2. Pair (q1, q4)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δ (q1, a) = q0   and   δ (q4, a) = q3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</a:rPr>
              <a:t>δ (q1, b) = q3   and    δ (q4, b) = q3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Pair (q0, q3) has X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Therefore q1 and q4 are not equivalent. (Put X) 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131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3. Pair (q0, q4)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δ (q0, a) = q1   and   δ (q4, a) = q3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</a:rPr>
              <a:t>δ (q0, b) = q3   and    δ (q4, b) = q3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Pair (q1, q3) has X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Therefore q0 and q4 are not equivalent. (Put X) 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131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4. Pair (q1, q2)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δ (q1, a) = q0   and   δ (q2, a) = q1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</a:rPr>
              <a:t>δ (q1, b) = q3   and    δ (q2, b) = q4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Pair (q4, q3) has X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Therefore q1 and q2 are not equivalent. (Put X) 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131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5. Pair (q0, q2)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δ (q0, a) = q1   and   δ (q2, a) = q1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</a:rPr>
              <a:t>δ (q0, b) = q3   and    δ (q2, b) = q4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Pair (q4, q3) has X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Therefore q0 and q2 are not equivalent. (Put X) 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08113" y="4089999"/>
            <a:ext cx="5719312" cy="2131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6. Pair (q0, q1)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δ (q0, a) = q1   and   δ (q1, a) = q0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rgbClr val="FFFFFF"/>
                </a:solidFill>
              </a:rPr>
              <a:t>δ (q0, b) = q3   and    δ (q1, b) = q3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Pair (q0, q1) are not marked earlier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FFFFFF"/>
                </a:solidFill>
              </a:rPr>
              <a:t>Conclusion: q0 and q1 are equivalent. (Don't put X) 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2BD1FFA-3D1B-4DFC-8EA9-916FB2729EE8}"/>
              </a:ext>
            </a:extLst>
          </p:cNvPr>
          <p:cNvSpPr txBox="1"/>
          <p:nvPr/>
        </p:nvSpPr>
        <p:spPr>
          <a:xfrm>
            <a:off x="93095" y="4089999"/>
            <a:ext cx="5748066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All pairs are evaluated and we get above final Marked Table.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We found following similar states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1.   q0 and q1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</a:rPr>
              <a:t>2.   q3 and q5</a:t>
            </a:r>
          </a:p>
        </p:txBody>
      </p:sp>
    </p:spTree>
    <p:extLst>
      <p:ext uri="{BB962C8B-B14F-4D97-AF65-F5344CB8AC3E}">
        <p14:creationId xmlns:p14="http://schemas.microsoft.com/office/powerpoint/2010/main" val="18972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2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2865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510934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1244179" y="342953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1905538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2523763" y="345829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3242631" y="3400783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1D1A0D"/>
                </a:solidFill>
              </a:rPr>
              <a:t>q5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41AF463-7FBE-410F-977A-954B1CD70F54}"/>
              </a:ext>
            </a:extLst>
          </p:cNvPr>
          <p:cNvSpPr txBox="1"/>
          <p:nvPr/>
        </p:nvSpPr>
        <p:spPr>
          <a:xfrm>
            <a:off x="222492" y="4564452"/>
            <a:ext cx="2470028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Replace q5 with q3 and q1 with q0.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Removing states q1 and q5 we get minimized DFA as</a:t>
            </a:r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="" xmlns:a16="http://schemas.microsoft.com/office/drawing/2014/main" id="{09848AD5-4D25-4C6E-A4B1-E6DF0CB17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18280"/>
              </p:ext>
            </p:extLst>
          </p:nvPr>
        </p:nvGraphicFramePr>
        <p:xfrm>
          <a:off x="2961736" y="4600754"/>
          <a:ext cx="3055545" cy="21234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63624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780255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21166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 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83155"/>
              </p:ext>
            </p:extLst>
          </p:nvPr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22491" y="5283320"/>
            <a:ext cx="57480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Step 1: Mark for all Final and Non – Final  States relations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Hence, we marked 'X' for (A, C) (B, C) (C, D) (C, E) and (C, F) (C, G) (C, H) combinations</a:t>
            </a:r>
          </a:p>
        </p:txBody>
      </p:sp>
    </p:spTree>
    <p:extLst>
      <p:ext uri="{BB962C8B-B14F-4D97-AF65-F5344CB8AC3E}">
        <p14:creationId xmlns:p14="http://schemas.microsoft.com/office/powerpoint/2010/main" val="39048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B84DAF-D928-4A35-B4EA-2FB290785466}"/>
              </a:ext>
            </a:extLst>
          </p:cNvPr>
          <p:cNvSpPr txBox="1"/>
          <p:nvPr/>
        </p:nvSpPr>
        <p:spPr>
          <a:xfrm>
            <a:off x="4724400" y="3200400"/>
            <a:ext cx="37927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Thank You … </a:t>
            </a:r>
          </a:p>
        </p:txBody>
      </p:sp>
    </p:spTree>
    <p:extLst>
      <p:ext uri="{BB962C8B-B14F-4D97-AF65-F5344CB8AC3E}">
        <p14:creationId xmlns:p14="http://schemas.microsoft.com/office/powerpoint/2010/main" val="16350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22491" y="5283320"/>
            <a:ext cx="57480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Step 1: Mark for all Final and Non – Final  States relations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Hence, we marked 'X' for (A, C) (B, C) (C, D) (C, E) and (C, F) (C,G) and (C,H) combinations</a:t>
            </a:r>
          </a:p>
        </p:txBody>
      </p:sp>
    </p:spTree>
    <p:extLst>
      <p:ext uri="{BB962C8B-B14F-4D97-AF65-F5344CB8AC3E}">
        <p14:creationId xmlns:p14="http://schemas.microsoft.com/office/powerpoint/2010/main" val="29753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4952641"/>
            <a:ext cx="57480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Step 2: Consider every pair in the table</a:t>
            </a:r>
          </a:p>
          <a:p>
            <a:r>
              <a:rPr lang="en-US">
                <a:solidFill>
                  <a:srgbClr val="FFFFFF"/>
                </a:solidFill>
              </a:rPr>
              <a:t>I. Pair (G, H)</a:t>
            </a:r>
          </a:p>
          <a:p>
            <a:r>
              <a:rPr lang="en-US">
                <a:solidFill>
                  <a:srgbClr val="FFFFFF"/>
                </a:solidFill>
              </a:rPr>
              <a:t>δ (G, 0) = G   and   δ (H, 0) = G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(G, 1) = E   and    δ (H, 1) = C</a:t>
            </a:r>
          </a:p>
          <a:p>
            <a:r>
              <a:rPr lang="en-US">
                <a:solidFill>
                  <a:srgbClr val="FFFFFF"/>
                </a:solidFill>
              </a:rPr>
              <a:t>Pair (E, C) has X</a:t>
            </a:r>
          </a:p>
          <a:p>
            <a:r>
              <a:rPr lang="en-US">
                <a:solidFill>
                  <a:srgbClr val="FFFFFF"/>
                </a:solidFill>
              </a:rPr>
              <a:t>Therefore G and H are not equivalent. (Put X) </a:t>
            </a:r>
          </a:p>
        </p:txBody>
      </p:sp>
    </p:spTree>
    <p:extLst>
      <p:ext uri="{BB962C8B-B14F-4D97-AF65-F5344CB8AC3E}">
        <p14:creationId xmlns:p14="http://schemas.microsoft.com/office/powerpoint/2010/main" val="211304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4952641"/>
            <a:ext cx="57480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Step 2: Consider every pair in the table</a:t>
            </a:r>
          </a:p>
          <a:p>
            <a:r>
              <a:rPr lang="en-US">
                <a:solidFill>
                  <a:srgbClr val="FFFFFF"/>
                </a:solidFill>
              </a:rPr>
              <a:t>I. Pair (G, H)</a:t>
            </a:r>
          </a:p>
          <a:p>
            <a:r>
              <a:rPr lang="en-US">
                <a:solidFill>
                  <a:srgbClr val="FFFFFF"/>
                </a:solidFill>
              </a:rPr>
              <a:t>δ (G, 0) = G   and   δ (H, 0) = G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(G, 1) = E   and    δ (H, 1) = C</a:t>
            </a:r>
          </a:p>
          <a:p>
            <a:r>
              <a:rPr lang="en-US">
                <a:solidFill>
                  <a:srgbClr val="FFFFFF"/>
                </a:solidFill>
              </a:rPr>
              <a:t>Pair (E, C) has X</a:t>
            </a:r>
          </a:p>
          <a:p>
            <a:r>
              <a:rPr lang="en-US">
                <a:solidFill>
                  <a:srgbClr val="FFFFFF"/>
                </a:solidFill>
              </a:rPr>
              <a:t>Therefore G and H are not equivalent. (Put X) </a:t>
            </a:r>
          </a:p>
        </p:txBody>
      </p:sp>
    </p:spTree>
    <p:extLst>
      <p:ext uri="{BB962C8B-B14F-4D97-AF65-F5344CB8AC3E}">
        <p14:creationId xmlns:p14="http://schemas.microsoft.com/office/powerpoint/2010/main" val="34324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2. Pair (F, H)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δ (F, 0) = C   and   δ (H, 0) = G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(F, 1) = G   and    δ (H, 1) = C</a:t>
            </a:r>
          </a:p>
          <a:p>
            <a:r>
              <a:rPr lang="en-US">
                <a:solidFill>
                  <a:srgbClr val="FFFFFF"/>
                </a:solidFill>
              </a:rPr>
              <a:t>Pair (G, C) has X</a:t>
            </a:r>
          </a:p>
          <a:p>
            <a:r>
              <a:rPr lang="en-US">
                <a:solidFill>
                  <a:srgbClr val="FFFFFF"/>
                </a:solidFill>
              </a:rPr>
              <a:t>Therefore F and H are not equivalent. (Put X) </a:t>
            </a:r>
          </a:p>
        </p:txBody>
      </p:sp>
    </p:spTree>
    <p:extLst>
      <p:ext uri="{BB962C8B-B14F-4D97-AF65-F5344CB8AC3E}">
        <p14:creationId xmlns:p14="http://schemas.microsoft.com/office/powerpoint/2010/main" val="38939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47DFA-BA9A-410A-B1E5-0387569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56" y="488370"/>
            <a:ext cx="5549084" cy="806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Ex. 1 Minimize the given DFA using Transition Table</a:t>
            </a:r>
          </a:p>
          <a:p>
            <a:pPr marL="0" indent="0">
              <a:buNone/>
            </a:pPr>
            <a:r>
              <a:rPr lang="en-US" sz="2000"/>
              <a:t>Here * represents Final State 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5412E57-9340-436A-A301-384782FCE9D8}"/>
              </a:ext>
            </a:extLst>
          </p:cNvPr>
          <p:cNvGraphicFramePr>
            <a:graphicFrameLocks noGrp="1"/>
          </p:cNvGraphicFramePr>
          <p:nvPr/>
        </p:nvGraphicFramePr>
        <p:xfrm>
          <a:off x="7131170" y="1595886"/>
          <a:ext cx="4426668" cy="36067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5556">
                  <a:extLst>
                    <a:ext uri="{9D8B030D-6E8A-4147-A177-3AD203B41FA5}">
                      <a16:colId xmlns="" xmlns:a16="http://schemas.microsoft.com/office/drawing/2014/main" val="271259348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2403202480"/>
                    </a:ext>
                  </a:extLst>
                </a:gridCol>
                <a:gridCol w="1475556">
                  <a:extLst>
                    <a:ext uri="{9D8B030D-6E8A-4147-A177-3AD203B41FA5}">
                      <a16:colId xmlns="" xmlns:a16="http://schemas.microsoft.com/office/drawing/2014/main" val="37957111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Input 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77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231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03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21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8222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742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84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70891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24950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C56EFE-FDF6-44E6-A4AE-213003E17F5C}"/>
              </a:ext>
            </a:extLst>
          </p:cNvPr>
          <p:cNvSpPr/>
          <p:nvPr/>
        </p:nvSpPr>
        <p:spPr>
          <a:xfrm>
            <a:off x="1138687" y="800818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5DFD3-12A3-473E-B8FA-CB90334E9860}"/>
              </a:ext>
            </a:extLst>
          </p:cNvPr>
          <p:cNvSpPr/>
          <p:nvPr/>
        </p:nvSpPr>
        <p:spPr>
          <a:xfrm>
            <a:off x="1138687" y="14046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4F36A-59A2-4E06-99B9-ADF973A81142}"/>
              </a:ext>
            </a:extLst>
          </p:cNvPr>
          <p:cNvSpPr/>
          <p:nvPr/>
        </p:nvSpPr>
        <p:spPr>
          <a:xfrm>
            <a:off x="1138686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72DC2C-DE28-4381-87F7-786DB770CBC2}"/>
              </a:ext>
            </a:extLst>
          </p:cNvPr>
          <p:cNvSpPr/>
          <p:nvPr/>
        </p:nvSpPr>
        <p:spPr>
          <a:xfrm>
            <a:off x="1138687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858630-7CA1-4BAB-B413-9C8550DC5849}"/>
              </a:ext>
            </a:extLst>
          </p:cNvPr>
          <p:cNvSpPr/>
          <p:nvPr/>
        </p:nvSpPr>
        <p:spPr>
          <a:xfrm>
            <a:off x="1138686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F0EEB6-4173-45C4-ABD7-ABF451FBAEDB}"/>
              </a:ext>
            </a:extLst>
          </p:cNvPr>
          <p:cNvSpPr/>
          <p:nvPr/>
        </p:nvSpPr>
        <p:spPr>
          <a:xfrm>
            <a:off x="1138687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9921DEB-BE68-4250-9127-5FAAAAB636E3}"/>
              </a:ext>
            </a:extLst>
          </p:cNvPr>
          <p:cNvSpPr/>
          <p:nvPr/>
        </p:nvSpPr>
        <p:spPr>
          <a:xfrm>
            <a:off x="1800045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E8CDED-BA1A-46C4-8F8D-C64005BAB1D0}"/>
              </a:ext>
            </a:extLst>
          </p:cNvPr>
          <p:cNvSpPr/>
          <p:nvPr/>
        </p:nvSpPr>
        <p:spPr>
          <a:xfrm>
            <a:off x="1800044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E80405-AE23-4AEF-ABF4-E7C34E7B9B42}"/>
              </a:ext>
            </a:extLst>
          </p:cNvPr>
          <p:cNvSpPr/>
          <p:nvPr/>
        </p:nvSpPr>
        <p:spPr>
          <a:xfrm>
            <a:off x="1800045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C4D7AB3-552B-448C-BBD2-D4CCEFFF84B5}"/>
              </a:ext>
            </a:extLst>
          </p:cNvPr>
          <p:cNvSpPr/>
          <p:nvPr/>
        </p:nvSpPr>
        <p:spPr>
          <a:xfrm>
            <a:off x="1800044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297EE97-DAF3-4758-AC14-5C2F2F19AF50}"/>
              </a:ext>
            </a:extLst>
          </p:cNvPr>
          <p:cNvSpPr/>
          <p:nvPr/>
        </p:nvSpPr>
        <p:spPr>
          <a:xfrm>
            <a:off x="1800045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16ADE65-49B9-4A73-A9D5-D6073A229F98}"/>
              </a:ext>
            </a:extLst>
          </p:cNvPr>
          <p:cNvSpPr/>
          <p:nvPr/>
        </p:nvSpPr>
        <p:spPr>
          <a:xfrm>
            <a:off x="2475780" y="200851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B218105-00A5-401F-ADF6-697BCF21AA3D}"/>
              </a:ext>
            </a:extLst>
          </p:cNvPr>
          <p:cNvSpPr/>
          <p:nvPr/>
        </p:nvSpPr>
        <p:spPr>
          <a:xfrm>
            <a:off x="2475781" y="26123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4F0185-9AF8-42B2-A712-048E088AFA63}"/>
              </a:ext>
            </a:extLst>
          </p:cNvPr>
          <p:cNvSpPr/>
          <p:nvPr/>
        </p:nvSpPr>
        <p:spPr>
          <a:xfrm>
            <a:off x="2475780" y="321621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38683CA-881C-419C-BCB0-4DB310E9432B}"/>
              </a:ext>
            </a:extLst>
          </p:cNvPr>
          <p:cNvSpPr/>
          <p:nvPr/>
        </p:nvSpPr>
        <p:spPr>
          <a:xfrm>
            <a:off x="2475781" y="3820063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83B004-986E-42B9-AE26-DBB7E7BEE82E}"/>
              </a:ext>
            </a:extLst>
          </p:cNvPr>
          <p:cNvSpPr/>
          <p:nvPr/>
        </p:nvSpPr>
        <p:spPr>
          <a:xfrm>
            <a:off x="506082" y="80081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1C2E431-E783-470D-B865-60EF5F5E1CD1}"/>
              </a:ext>
            </a:extLst>
          </p:cNvPr>
          <p:cNvSpPr/>
          <p:nvPr/>
        </p:nvSpPr>
        <p:spPr>
          <a:xfrm>
            <a:off x="506082" y="14046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508EA8-81E9-4173-B38E-4B59ECAF310C}"/>
              </a:ext>
            </a:extLst>
          </p:cNvPr>
          <p:cNvSpPr/>
          <p:nvPr/>
        </p:nvSpPr>
        <p:spPr>
          <a:xfrm>
            <a:off x="506081" y="20085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2297657-CF53-4C2C-85BE-480C15F43C73}"/>
              </a:ext>
            </a:extLst>
          </p:cNvPr>
          <p:cNvSpPr/>
          <p:nvPr/>
        </p:nvSpPr>
        <p:spPr>
          <a:xfrm>
            <a:off x="506082" y="26123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1E06337-9C55-4BAB-B823-6AC2C788F2EE}"/>
              </a:ext>
            </a:extLst>
          </p:cNvPr>
          <p:cNvSpPr/>
          <p:nvPr/>
        </p:nvSpPr>
        <p:spPr>
          <a:xfrm>
            <a:off x="506081" y="321621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95AA50-98AE-4471-A98F-0B65CA6B74C9}"/>
              </a:ext>
            </a:extLst>
          </p:cNvPr>
          <p:cNvSpPr/>
          <p:nvPr/>
        </p:nvSpPr>
        <p:spPr>
          <a:xfrm>
            <a:off x="506082" y="196967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3300EFD-704B-4A45-8182-847926BAA59E}"/>
              </a:ext>
            </a:extLst>
          </p:cNvPr>
          <p:cNvSpPr/>
          <p:nvPr/>
        </p:nvSpPr>
        <p:spPr>
          <a:xfrm>
            <a:off x="506082" y="3820062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1EB52F-2BF6-4C28-8082-79CBD79A9548}"/>
              </a:ext>
            </a:extLst>
          </p:cNvPr>
          <p:cNvSpPr/>
          <p:nvPr/>
        </p:nvSpPr>
        <p:spPr>
          <a:xfrm>
            <a:off x="3136241" y="26114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136240" y="321531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136241" y="3819164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CE87A37-52F9-4A69-A787-F96E0240923F}"/>
              </a:ext>
            </a:extLst>
          </p:cNvPr>
          <p:cNvSpPr/>
          <p:nvPr/>
        </p:nvSpPr>
        <p:spPr>
          <a:xfrm>
            <a:off x="3782323" y="321441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AAA1BEC-7D63-48A7-8A49-A26C5A289CFA}"/>
              </a:ext>
            </a:extLst>
          </p:cNvPr>
          <p:cNvSpPr/>
          <p:nvPr/>
        </p:nvSpPr>
        <p:spPr>
          <a:xfrm>
            <a:off x="3782324" y="3818266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6F30340-1FCF-44A0-A69B-9449501C0EBB}"/>
              </a:ext>
            </a:extLst>
          </p:cNvPr>
          <p:cNvSpPr/>
          <p:nvPr/>
        </p:nvSpPr>
        <p:spPr>
          <a:xfrm>
            <a:off x="4414927" y="3818265"/>
            <a:ext cx="646981" cy="6038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3CB5E1-A470-48B2-9F25-5BC1D983C31D}"/>
              </a:ext>
            </a:extLst>
          </p:cNvPr>
          <p:cNvSpPr txBox="1"/>
          <p:nvPr/>
        </p:nvSpPr>
        <p:spPr>
          <a:xfrm>
            <a:off x="510935" y="457972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731481-625D-4FC3-A08A-1274CDEDEB1B}"/>
              </a:ext>
            </a:extLst>
          </p:cNvPr>
          <p:cNvSpPr txBox="1"/>
          <p:nvPr/>
        </p:nvSpPr>
        <p:spPr>
          <a:xfrm>
            <a:off x="1244179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0C21D5-CF17-423E-BA3E-B79D6CCC91BD}"/>
              </a:ext>
            </a:extLst>
          </p:cNvPr>
          <p:cNvSpPr txBox="1"/>
          <p:nvPr/>
        </p:nvSpPr>
        <p:spPr>
          <a:xfrm>
            <a:off x="1905537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5B8F246-AE9F-4EDF-A42A-12BE42114867}"/>
              </a:ext>
            </a:extLst>
          </p:cNvPr>
          <p:cNvSpPr txBox="1"/>
          <p:nvPr/>
        </p:nvSpPr>
        <p:spPr>
          <a:xfrm>
            <a:off x="258127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66D3B3B-7ECB-474A-9434-4C41EFF66C14}"/>
              </a:ext>
            </a:extLst>
          </p:cNvPr>
          <p:cNvSpPr txBox="1"/>
          <p:nvPr/>
        </p:nvSpPr>
        <p:spPr>
          <a:xfrm>
            <a:off x="3242632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1335D46-BD75-4209-AE8B-0CABB24DF56B}"/>
              </a:ext>
            </a:extLst>
          </p:cNvPr>
          <p:cNvSpPr txBox="1"/>
          <p:nvPr/>
        </p:nvSpPr>
        <p:spPr>
          <a:xfrm>
            <a:off x="3832103" y="457972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C7E04D8-FD91-4AD2-B3F7-06835824505F}"/>
              </a:ext>
            </a:extLst>
          </p:cNvPr>
          <p:cNvSpPr txBox="1"/>
          <p:nvPr/>
        </p:nvSpPr>
        <p:spPr>
          <a:xfrm>
            <a:off x="4522216" y="457972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D7DD3F1-1872-4EAC-8440-2A00930EA086}"/>
              </a:ext>
            </a:extLst>
          </p:cNvPr>
          <p:cNvSpPr txBox="1"/>
          <p:nvPr/>
        </p:nvSpPr>
        <p:spPr>
          <a:xfrm>
            <a:off x="-6652" y="25214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62D6343-F002-4156-B9B4-D4D347821ED9}"/>
              </a:ext>
            </a:extLst>
          </p:cNvPr>
          <p:cNvSpPr txBox="1"/>
          <p:nvPr/>
        </p:nvSpPr>
        <p:spPr>
          <a:xfrm>
            <a:off x="-6651" y="870368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6E9C-2C3B-404E-9B23-6FFADD0FD0F1}"/>
              </a:ext>
            </a:extLst>
          </p:cNvPr>
          <p:cNvSpPr txBox="1"/>
          <p:nvPr/>
        </p:nvSpPr>
        <p:spPr>
          <a:xfrm>
            <a:off x="-6652" y="1474217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9720AAD-8EF5-4184-A8CF-B98FBC7DDE43}"/>
              </a:ext>
            </a:extLst>
          </p:cNvPr>
          <p:cNvSpPr txBox="1"/>
          <p:nvPr/>
        </p:nvSpPr>
        <p:spPr>
          <a:xfrm>
            <a:off x="-6651" y="2078066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61D510B-E207-4467-857D-75A53E83AA2A}"/>
              </a:ext>
            </a:extLst>
          </p:cNvPr>
          <p:cNvSpPr txBox="1"/>
          <p:nvPr/>
        </p:nvSpPr>
        <p:spPr>
          <a:xfrm>
            <a:off x="-6652" y="268191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25EF8CE-B66A-4428-BDA2-54E0D7F545BC}"/>
              </a:ext>
            </a:extLst>
          </p:cNvPr>
          <p:cNvSpPr txBox="1"/>
          <p:nvPr/>
        </p:nvSpPr>
        <p:spPr>
          <a:xfrm>
            <a:off x="-6651" y="3285764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1E56E1-C672-4521-A236-85944CFC6E8A}"/>
              </a:ext>
            </a:extLst>
          </p:cNvPr>
          <p:cNvSpPr txBox="1"/>
          <p:nvPr/>
        </p:nvSpPr>
        <p:spPr>
          <a:xfrm>
            <a:off x="-6652" y="3889612"/>
            <a:ext cx="45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D1A0D"/>
                </a:solidFill>
              </a:rPr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53E634-E523-4176-B5B7-50312AA8BC5A}"/>
              </a:ext>
            </a:extLst>
          </p:cNvPr>
          <p:cNvSpPr txBox="1"/>
          <p:nvPr/>
        </p:nvSpPr>
        <p:spPr>
          <a:xfrm>
            <a:off x="251246" y="5110792"/>
            <a:ext cx="57480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3. Pair (E, H)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δ (E, 0) = H   and   δ (H, 0) = G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δ (E, 1) = F   and    δ (H, 1) = C</a:t>
            </a:r>
          </a:p>
          <a:p>
            <a:r>
              <a:rPr lang="en-US">
                <a:solidFill>
                  <a:srgbClr val="FFFFFF"/>
                </a:solidFill>
              </a:rPr>
              <a:t>Pair (G, H) and (F, C) has X</a:t>
            </a:r>
          </a:p>
          <a:p>
            <a:r>
              <a:rPr lang="en-US">
                <a:solidFill>
                  <a:srgbClr val="FFFFFF"/>
                </a:solidFill>
              </a:rPr>
              <a:t>Therefore E and H are not equivalent. (Put X) </a:t>
            </a:r>
          </a:p>
        </p:txBody>
      </p:sp>
    </p:spTree>
    <p:extLst>
      <p:ext uri="{BB962C8B-B14F-4D97-AF65-F5344CB8AC3E}">
        <p14:creationId xmlns:p14="http://schemas.microsoft.com/office/powerpoint/2010/main" val="9148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3244</Words>
  <Application>Microsoft Office PowerPoint</Application>
  <PresentationFormat>Custom</PresentationFormat>
  <Paragraphs>2180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Parcel</vt:lpstr>
      <vt:lpstr>Minimization of DFA</vt:lpstr>
      <vt:lpstr>Minimization of dfa</vt:lpstr>
      <vt:lpstr>Minimization of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12</cp:revision>
  <dcterms:created xsi:type="dcterms:W3CDTF">2020-10-13T14:18:39Z</dcterms:created>
  <dcterms:modified xsi:type="dcterms:W3CDTF">2023-09-25T09:41:54Z</dcterms:modified>
</cp:coreProperties>
</file>