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5" r:id="rId2"/>
    <p:sldId id="320" r:id="rId3"/>
    <p:sldId id="363" r:id="rId4"/>
    <p:sldId id="364" r:id="rId5"/>
    <p:sldId id="310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5" r:id="rId16"/>
    <p:sldId id="376" r:id="rId17"/>
    <p:sldId id="377" r:id="rId18"/>
    <p:sldId id="378" r:id="rId19"/>
    <p:sldId id="379" r:id="rId20"/>
    <p:sldId id="380" r:id="rId21"/>
    <p:sldId id="374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62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AF2C5-8152-FC5F-A8CC-70FE3F5E2236}" v="5" dt="2021-08-26T05:36:31.040"/>
    <p1510:client id="{13342D2E-36A6-A024-73A5-B98B278106E6}" v="3" dt="2021-08-25T02:39:18.443"/>
    <p1510:client id="{314DDC33-73F5-3EA9-FEAE-2486BAA8920D}" v="1278" dt="2020-09-04T09:25:19.705"/>
    <p1510:client id="{3603C398-9DDD-9815-E92C-0F994E2DCD4F}" v="74" dt="2021-08-30T01:36:27.516"/>
    <p1510:client id="{486B2FFC-DEC0-AEF5-17D8-E10615C1F2BD}" v="8067" dt="2020-10-15T20:35:26.186"/>
    <p1510:client id="{668795B5-936D-449E-4CA1-70BAA46A4024}" v="5580" dt="2020-08-31T07:35:45.540"/>
    <p1510:client id="{AFB7862A-5557-671E-F7C9-D7236F44E6CC}" v="12" dt="2020-10-02T19:05:34.290"/>
    <p1510:client id="{B4DBA79D-80DA-FE69-75F0-52AAA4F94507}" v="3259" dt="2020-09-04T07:31:47.011"/>
    <p1510:client id="{BDB9FC43-897C-476A-F4B8-C6A08ED20D71}" v="80" dt="2020-10-15T13:42:54.813"/>
    <p1510:client id="{CCA789B4-E7BB-06A6-F6B0-844DBF603132}" v="1264" dt="2020-08-31T09:27:09.181"/>
    <p1510:client id="{D6CBD047-95F8-801C-5493-2238301BAFBA}" v="6" dt="2020-10-30T20:39:37.358"/>
    <p1510:client id="{FD4EC77B-CAA6-595E-4D08-39B14F021125}" v="118" dt="2020-10-16T09:11:26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5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9/25/2023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730607" cy="289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opperplate Gothic Light"/>
              </a:rPr>
              <a:t>Equivalence of Regular Expression </a:t>
            </a:r>
            <a:br>
              <a:rPr lang="en-US" sz="4000" dirty="0">
                <a:latin typeface="Copperplate Gothic Light"/>
              </a:rPr>
            </a:br>
            <a:r>
              <a:rPr lang="en-US" sz="4000" dirty="0">
                <a:latin typeface="Copperplate Gothic Light"/>
              </a:rPr>
              <a:t>and Finite Automata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154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(b)  Concatenation case (</a:t>
            </a:r>
            <a:r>
              <a:rPr lang="en-US" sz="2000" err="1">
                <a:latin typeface="Century Schoolbook"/>
              </a:rPr>
              <a:t>Contd</a:t>
            </a:r>
            <a:r>
              <a:rPr lang="en-US" sz="2000" dirty="0">
                <a:latin typeface="Century Schoolbook"/>
              </a:rPr>
              <a:t> … )</a:t>
            </a:r>
            <a:endParaRPr lang="en-US" dirty="0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 The machine M for concatenation operation can be</a:t>
            </a:r>
            <a:endParaRPr lang="en-US">
              <a:latin typeface="Corbe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EC0BB63-200C-4EEB-A193-031DA8849992}"/>
              </a:ext>
            </a:extLst>
          </p:cNvPr>
          <p:cNvSpPr/>
          <p:nvPr/>
        </p:nvSpPr>
        <p:spPr>
          <a:xfrm>
            <a:off x="2132019" y="3921887"/>
            <a:ext cx="2790488" cy="893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D3EEC743-CB48-451E-AE3A-081846BA35AF}"/>
              </a:ext>
            </a:extLst>
          </p:cNvPr>
          <p:cNvSpPr/>
          <p:nvPr/>
        </p:nvSpPr>
        <p:spPr>
          <a:xfrm>
            <a:off x="6160175" y="3923857"/>
            <a:ext cx="2790488" cy="893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A78D00B-F6B9-4182-9530-F015DEAEA9FC}"/>
              </a:ext>
            </a:extLst>
          </p:cNvPr>
          <p:cNvSpPr/>
          <p:nvPr/>
        </p:nvSpPr>
        <p:spPr>
          <a:xfrm>
            <a:off x="2354562" y="4039267"/>
            <a:ext cx="663195" cy="64875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3E37A4C-61CC-4F8F-9284-6689226D0DBF}"/>
              </a:ext>
            </a:extLst>
          </p:cNvPr>
          <p:cNvSpPr/>
          <p:nvPr/>
        </p:nvSpPr>
        <p:spPr>
          <a:xfrm>
            <a:off x="3930146" y="4041236"/>
            <a:ext cx="663195" cy="64875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C3E6F31-A501-43DE-9C27-1853435BB9E9}"/>
              </a:ext>
            </a:extLst>
          </p:cNvPr>
          <p:cNvSpPr/>
          <p:nvPr/>
        </p:nvSpPr>
        <p:spPr>
          <a:xfrm>
            <a:off x="6442765" y="4043206"/>
            <a:ext cx="663195" cy="6487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77211D6-46A0-4E1C-AF03-5C045DDE6A4C}"/>
              </a:ext>
            </a:extLst>
          </p:cNvPr>
          <p:cNvCxnSpPr>
            <a:cxnSpLocks/>
          </p:cNvCxnSpPr>
          <p:nvPr/>
        </p:nvCxnSpPr>
        <p:spPr>
          <a:xfrm flipV="1">
            <a:off x="862174" y="4362795"/>
            <a:ext cx="1518092" cy="3450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8605A52-B149-444F-945E-1ACACCFDCC84}"/>
              </a:ext>
            </a:extLst>
          </p:cNvPr>
          <p:cNvCxnSpPr>
            <a:cxnSpLocks/>
          </p:cNvCxnSpPr>
          <p:nvPr/>
        </p:nvCxnSpPr>
        <p:spPr>
          <a:xfrm flipV="1">
            <a:off x="4659208" y="4414396"/>
            <a:ext cx="1762444" cy="3450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B96307F-3705-4B3C-9FF6-FCB044DDB778}"/>
              </a:ext>
            </a:extLst>
          </p:cNvPr>
          <p:cNvSpPr txBox="1"/>
          <p:nvPr/>
        </p:nvSpPr>
        <p:spPr>
          <a:xfrm>
            <a:off x="5337329" y="4040983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xmlns="" id="{F5E9642D-5016-4470-AFA8-00E80712A20E}"/>
              </a:ext>
            </a:extLst>
          </p:cNvPr>
          <p:cNvSpPr/>
          <p:nvPr/>
        </p:nvSpPr>
        <p:spPr>
          <a:xfrm>
            <a:off x="8017433" y="4049511"/>
            <a:ext cx="648821" cy="648754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27725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(c)  Closure case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 Let r = r1*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 There exists machine M1 such that 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</a:t>
            </a:r>
            <a:r>
              <a:rPr lang="en-US" sz="2000" dirty="0">
                <a:latin typeface="Georgia"/>
              </a:rPr>
              <a:t>M1 = ( Q1 , Σ1 ,  δ1 , q</a:t>
            </a:r>
            <a:r>
              <a:rPr lang="en-US" sz="2000" baseline="-25000" dirty="0">
                <a:latin typeface="Georgia"/>
              </a:rPr>
              <a:t>1 </a:t>
            </a:r>
            <a:r>
              <a:rPr lang="en-US" sz="2000">
                <a:latin typeface="Georgia"/>
              </a:rPr>
              <a:t>, { F1 } )    </a:t>
            </a:r>
          </a:p>
          <a:p>
            <a:pPr marL="0" indent="0">
              <a:buNone/>
            </a:pPr>
            <a:r>
              <a:rPr lang="en-US" sz="2000">
                <a:latin typeface="Georgia"/>
              </a:rPr>
              <a:t>             L ( M1 )  =  L ( r1 )  </a:t>
            </a:r>
            <a:endParaRPr lang="en-US"/>
          </a:p>
          <a:p>
            <a:pPr marL="0" indent="0">
              <a:buNone/>
            </a:pPr>
            <a:endParaRPr lang="en-US" sz="2000" dirty="0">
              <a:latin typeface="Georgia"/>
            </a:endParaRP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3442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entury Schoolbook"/>
              </a:rPr>
              <a:t>2.  If any other regular expression, then there are three possible cases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(c)  Closure case (</a:t>
            </a:r>
            <a:r>
              <a:rPr lang="en-US" sz="2000" dirty="0" err="1">
                <a:latin typeface="Century Schoolbook"/>
              </a:rPr>
              <a:t>Contd</a:t>
            </a:r>
            <a:r>
              <a:rPr lang="en-US" sz="2000" dirty="0">
                <a:latin typeface="Century Schoolbook"/>
              </a:rPr>
              <a:t> … 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Then Machine M can be constructed as denoted as            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 M = ( ( Q1 U { q0, F0 } ) , Σ1 ,  δ , q0</a:t>
            </a:r>
            <a:r>
              <a:rPr lang="en-US" sz="2000" baseline="-25000" dirty="0">
                <a:latin typeface="Georgia"/>
              </a:rPr>
              <a:t> </a:t>
            </a:r>
            <a:r>
              <a:rPr lang="en-US" sz="2000" dirty="0">
                <a:latin typeface="Georgia"/>
              </a:rPr>
              <a:t>, { F0 } )   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Where δ is denoted by</a:t>
            </a: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I.  δ ( q0, </a:t>
            </a:r>
            <a:r>
              <a:rPr lang="en-US" sz="2000" dirty="0">
                <a:latin typeface="Century Schoolbook"/>
              </a:rPr>
              <a:t>ε )  =  </a:t>
            </a:r>
            <a:r>
              <a:rPr lang="en-US" sz="2000" dirty="0">
                <a:latin typeface="Georgia"/>
              </a:rPr>
              <a:t>δ ( F1, </a:t>
            </a:r>
            <a:r>
              <a:rPr lang="en-US" sz="2000" dirty="0">
                <a:latin typeface="Century Schoolbook"/>
              </a:rPr>
              <a:t>ε )  =  { q1, F0 }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II. </a:t>
            </a:r>
            <a:r>
              <a:rPr lang="en-US" sz="2000" dirty="0">
                <a:latin typeface="Georgia"/>
              </a:rPr>
              <a:t>δ ( q, a </a:t>
            </a:r>
            <a:r>
              <a:rPr lang="en-US" sz="2000" dirty="0">
                <a:latin typeface="Century Schoolbook"/>
              </a:rPr>
              <a:t>)  =  </a:t>
            </a:r>
            <a:r>
              <a:rPr lang="en-US" sz="2000" dirty="0">
                <a:latin typeface="Georgia"/>
              </a:rPr>
              <a:t>δ1 ( q, a </a:t>
            </a:r>
            <a:r>
              <a:rPr lang="en-US" sz="2000" dirty="0">
                <a:latin typeface="Century Schoolbook"/>
              </a:rPr>
              <a:t>)   where q in  Q1 – { F1 }  and  a in  </a:t>
            </a:r>
            <a:r>
              <a:rPr lang="en-US" sz="2000" dirty="0">
                <a:latin typeface="Georgia"/>
              </a:rPr>
              <a:t>Σ1 U { </a:t>
            </a:r>
            <a:r>
              <a:rPr lang="en-US" sz="2000" dirty="0">
                <a:latin typeface="Century Schoolbook"/>
              </a:rPr>
              <a:t>ε</a:t>
            </a:r>
            <a:r>
              <a:rPr lang="en-US" sz="2000" dirty="0">
                <a:latin typeface="Georgia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4432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154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(c)  Closure case (</a:t>
            </a:r>
            <a:r>
              <a:rPr lang="en-US" sz="2000" err="1">
                <a:latin typeface="Century Schoolbook"/>
              </a:rPr>
              <a:t>Contd</a:t>
            </a:r>
            <a:r>
              <a:rPr lang="en-US" sz="2000" dirty="0">
                <a:latin typeface="Century Schoolbook"/>
              </a:rPr>
              <a:t> … )</a:t>
            </a:r>
            <a:endParaRPr lang="en-US" dirty="0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 The machine M for closure operation can be</a:t>
            </a:r>
            <a:endParaRPr lang="en-US">
              <a:latin typeface="Corbe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EC0BB63-200C-4EEB-A193-031DA8849992}"/>
              </a:ext>
            </a:extLst>
          </p:cNvPr>
          <p:cNvSpPr/>
          <p:nvPr/>
        </p:nvSpPr>
        <p:spPr>
          <a:xfrm>
            <a:off x="4244350" y="3936067"/>
            <a:ext cx="2790488" cy="893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A78D00B-F6B9-4182-9530-F015DEAEA9FC}"/>
              </a:ext>
            </a:extLst>
          </p:cNvPr>
          <p:cNvSpPr/>
          <p:nvPr/>
        </p:nvSpPr>
        <p:spPr>
          <a:xfrm>
            <a:off x="4481069" y="4067628"/>
            <a:ext cx="663195" cy="64875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3E37A4C-61CC-4F8F-9284-6689226D0DBF}"/>
              </a:ext>
            </a:extLst>
          </p:cNvPr>
          <p:cNvSpPr/>
          <p:nvPr/>
        </p:nvSpPr>
        <p:spPr>
          <a:xfrm>
            <a:off x="6127537" y="4055416"/>
            <a:ext cx="663195" cy="64875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C3E6F31-A501-43DE-9C27-1853435BB9E9}"/>
              </a:ext>
            </a:extLst>
          </p:cNvPr>
          <p:cNvSpPr/>
          <p:nvPr/>
        </p:nvSpPr>
        <p:spPr>
          <a:xfrm>
            <a:off x="2359871" y="4057387"/>
            <a:ext cx="663195" cy="6487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77211D6-46A0-4E1C-AF03-5C045DDE6A4C}"/>
              </a:ext>
            </a:extLst>
          </p:cNvPr>
          <p:cNvCxnSpPr>
            <a:cxnSpLocks/>
          </p:cNvCxnSpPr>
          <p:nvPr/>
        </p:nvCxnSpPr>
        <p:spPr>
          <a:xfrm flipV="1">
            <a:off x="948415" y="4362795"/>
            <a:ext cx="1431851" cy="575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8605A52-B149-444F-945E-1ACACCFDCC84}"/>
              </a:ext>
            </a:extLst>
          </p:cNvPr>
          <p:cNvCxnSpPr>
            <a:cxnSpLocks/>
          </p:cNvCxnSpPr>
          <p:nvPr/>
        </p:nvCxnSpPr>
        <p:spPr>
          <a:xfrm flipV="1">
            <a:off x="6785402" y="4358053"/>
            <a:ext cx="1244995" cy="575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B96307F-3705-4B3C-9FF6-FCB044DDB778}"/>
              </a:ext>
            </a:extLst>
          </p:cNvPr>
          <p:cNvSpPr txBox="1"/>
          <p:nvPr/>
        </p:nvSpPr>
        <p:spPr>
          <a:xfrm>
            <a:off x="7407129" y="391336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xmlns="" id="{F5E9642D-5016-4470-AFA8-00E80712A20E}"/>
              </a:ext>
            </a:extLst>
          </p:cNvPr>
          <p:cNvSpPr/>
          <p:nvPr/>
        </p:nvSpPr>
        <p:spPr>
          <a:xfrm>
            <a:off x="8017433" y="4049511"/>
            <a:ext cx="648821" cy="648754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94214D2-98F5-48F1-AEE6-F102234545F7}"/>
              </a:ext>
            </a:extLst>
          </p:cNvPr>
          <p:cNvCxnSpPr>
            <a:cxnSpLocks/>
          </p:cNvCxnSpPr>
          <p:nvPr/>
        </p:nvCxnSpPr>
        <p:spPr>
          <a:xfrm>
            <a:off x="3011388" y="4364013"/>
            <a:ext cx="1503719" cy="2300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3E9E1A-EA76-407B-96F4-6F626701A53A}"/>
              </a:ext>
            </a:extLst>
          </p:cNvPr>
          <p:cNvSpPr txBox="1"/>
          <p:nvPr/>
        </p:nvSpPr>
        <p:spPr>
          <a:xfrm>
            <a:off x="3425441" y="385860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xmlns="" id="{62A184AD-E26D-4B05-BC19-04A8DD262A31}"/>
              </a:ext>
            </a:extLst>
          </p:cNvPr>
          <p:cNvSpPr/>
          <p:nvPr/>
        </p:nvSpPr>
        <p:spPr>
          <a:xfrm>
            <a:off x="2608463" y="4693986"/>
            <a:ext cx="6034675" cy="881155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xmlns="" id="{89D8CD44-4BA0-4926-AD97-28F19CD055DD}"/>
              </a:ext>
            </a:extLst>
          </p:cNvPr>
          <p:cNvSpPr/>
          <p:nvPr/>
        </p:nvSpPr>
        <p:spPr>
          <a:xfrm flipH="1">
            <a:off x="4721901" y="3376279"/>
            <a:ext cx="1823206" cy="708627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BFC9D9-F817-4650-AF07-AC6AD24AAEE3}"/>
              </a:ext>
            </a:extLst>
          </p:cNvPr>
          <p:cNvSpPr txBox="1"/>
          <p:nvPr/>
        </p:nvSpPr>
        <p:spPr>
          <a:xfrm>
            <a:off x="6206975" y="568985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2D9793A-6F95-4EDD-B87A-8B24D04F7633}"/>
              </a:ext>
            </a:extLst>
          </p:cNvPr>
          <p:cNvSpPr txBox="1"/>
          <p:nvPr/>
        </p:nvSpPr>
        <p:spPr>
          <a:xfrm>
            <a:off x="6322396" y="319606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4" grpId="0"/>
      <p:bldP spid="4" grpId="0" animBg="1"/>
      <p:bldP spid="21" grpId="0"/>
      <p:bldP spid="2" grpId="0" animBg="1"/>
      <p:bldP spid="3" grpId="0" animBg="1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 dirty="0">
              <a:latin typeface="Copperplate Gothic Ligh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5049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1.  Construct FA for regular expression  b + ba*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Given regular expression r = b + ba*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This can be broken into  r1 = b  and   r2  =  ba*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Regular expression r2 can be further broken into r3 = b  and r4 = a*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 overall expression can be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  =  r1 + r3 . r4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For r1, FA can be constructed as 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For r3, FA can be constructed as </a:t>
            </a: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D6EDFCD-0891-4D7B-8782-9541957A1275}"/>
              </a:ext>
            </a:extLst>
          </p:cNvPr>
          <p:cNvSpPr/>
          <p:nvPr/>
        </p:nvSpPr>
        <p:spPr>
          <a:xfrm>
            <a:off x="6775086" y="4888123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F14C00A-78CB-4119-AC47-80D44780E7A3}"/>
              </a:ext>
            </a:extLst>
          </p:cNvPr>
          <p:cNvCxnSpPr>
            <a:cxnSpLocks/>
          </p:cNvCxnSpPr>
          <p:nvPr/>
        </p:nvCxnSpPr>
        <p:spPr>
          <a:xfrm flipV="1">
            <a:off x="5688916" y="5198651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4400369-F312-4B08-9BAF-582D8B4B6247}"/>
              </a:ext>
            </a:extLst>
          </p:cNvPr>
          <p:cNvCxnSpPr>
            <a:cxnSpLocks/>
          </p:cNvCxnSpPr>
          <p:nvPr/>
        </p:nvCxnSpPr>
        <p:spPr>
          <a:xfrm flipV="1">
            <a:off x="7448835" y="5200621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9960DAE0-568E-4C6E-B9F8-2390FFB24209}"/>
              </a:ext>
            </a:extLst>
          </p:cNvPr>
          <p:cNvSpPr/>
          <p:nvPr/>
        </p:nvSpPr>
        <p:spPr>
          <a:xfrm>
            <a:off x="8552453" y="4820262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66D01-B995-48F5-A38C-AE5A7FAF1855}"/>
              </a:ext>
            </a:extLst>
          </p:cNvPr>
          <p:cNvSpPr txBox="1"/>
          <p:nvPr/>
        </p:nvSpPr>
        <p:spPr>
          <a:xfrm>
            <a:off x="7784983" y="463262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74844DE-5469-4281-9C27-9C36D653BFA7}"/>
              </a:ext>
            </a:extLst>
          </p:cNvPr>
          <p:cNvSpPr/>
          <p:nvPr/>
        </p:nvSpPr>
        <p:spPr>
          <a:xfrm>
            <a:off x="6845970" y="588075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B7632B8-D0FF-4E09-85E3-B57FDAFA4EAA}"/>
              </a:ext>
            </a:extLst>
          </p:cNvPr>
          <p:cNvCxnSpPr>
            <a:cxnSpLocks/>
          </p:cNvCxnSpPr>
          <p:nvPr/>
        </p:nvCxnSpPr>
        <p:spPr>
          <a:xfrm flipV="1">
            <a:off x="5759800" y="6191280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03A3B29-1810-4BC7-B11E-62318245BAB8}"/>
              </a:ext>
            </a:extLst>
          </p:cNvPr>
          <p:cNvCxnSpPr>
            <a:cxnSpLocks/>
          </p:cNvCxnSpPr>
          <p:nvPr/>
        </p:nvCxnSpPr>
        <p:spPr>
          <a:xfrm flipV="1">
            <a:off x="7519719" y="6193250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897D00F8-27ED-43A9-BC2C-B925A6D6DD62}"/>
              </a:ext>
            </a:extLst>
          </p:cNvPr>
          <p:cNvSpPr/>
          <p:nvPr/>
        </p:nvSpPr>
        <p:spPr>
          <a:xfrm>
            <a:off x="8623337" y="5812891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BE7C65-D17B-4073-B1CE-A8D10CDF4BCA}"/>
              </a:ext>
            </a:extLst>
          </p:cNvPr>
          <p:cNvSpPr txBox="1"/>
          <p:nvPr/>
        </p:nvSpPr>
        <p:spPr>
          <a:xfrm>
            <a:off x="7855867" y="562525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50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 dirty="0">
              <a:latin typeface="Copperplate Gothic Ligh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07554"/>
            <a:ext cx="6044064" cy="3065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1.  Construct FA for regular expression  b + ba*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For r4, FA can be constructed as 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The r2 can be constructed as 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r2 = r3 . r4</a:t>
            </a: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D6EDFCD-0891-4D7B-8782-9541957A1275}"/>
              </a:ext>
            </a:extLst>
          </p:cNvPr>
          <p:cNvSpPr/>
          <p:nvPr/>
        </p:nvSpPr>
        <p:spPr>
          <a:xfrm>
            <a:off x="5754362" y="243491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F14C00A-78CB-4119-AC47-80D44780E7A3}"/>
              </a:ext>
            </a:extLst>
          </p:cNvPr>
          <p:cNvCxnSpPr>
            <a:cxnSpLocks/>
          </p:cNvCxnSpPr>
          <p:nvPr/>
        </p:nvCxnSpPr>
        <p:spPr>
          <a:xfrm flipV="1">
            <a:off x="5079317" y="2745440"/>
            <a:ext cx="684422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4400369-F312-4B08-9BAF-582D8B4B6247}"/>
              </a:ext>
            </a:extLst>
          </p:cNvPr>
          <p:cNvCxnSpPr>
            <a:cxnSpLocks/>
          </p:cNvCxnSpPr>
          <p:nvPr/>
        </p:nvCxnSpPr>
        <p:spPr>
          <a:xfrm flipV="1">
            <a:off x="7774899" y="2747214"/>
            <a:ext cx="856905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9960DAE0-568E-4C6E-B9F8-2390FFB24209}"/>
              </a:ext>
            </a:extLst>
          </p:cNvPr>
          <p:cNvSpPr/>
          <p:nvPr/>
        </p:nvSpPr>
        <p:spPr>
          <a:xfrm>
            <a:off x="9899241" y="2395412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66D01-B995-48F5-A38C-AE5A7FAF1855}"/>
              </a:ext>
            </a:extLst>
          </p:cNvPr>
          <p:cNvSpPr txBox="1"/>
          <p:nvPr/>
        </p:nvSpPr>
        <p:spPr>
          <a:xfrm>
            <a:off x="7926750" y="230703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74844DE-5469-4281-9C27-9C36D653BFA7}"/>
              </a:ext>
            </a:extLst>
          </p:cNvPr>
          <p:cNvSpPr/>
          <p:nvPr/>
        </p:nvSpPr>
        <p:spPr>
          <a:xfrm>
            <a:off x="7115328" y="2434913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B7632B8-D0FF-4E09-85E3-B57FDAFA4EAA}"/>
              </a:ext>
            </a:extLst>
          </p:cNvPr>
          <p:cNvCxnSpPr>
            <a:cxnSpLocks/>
          </p:cNvCxnSpPr>
          <p:nvPr/>
        </p:nvCxnSpPr>
        <p:spPr>
          <a:xfrm flipV="1">
            <a:off x="9206316" y="2759818"/>
            <a:ext cx="71317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03A3B29-1810-4BC7-B11E-62318245BAB8}"/>
              </a:ext>
            </a:extLst>
          </p:cNvPr>
          <p:cNvCxnSpPr>
            <a:cxnSpLocks/>
          </p:cNvCxnSpPr>
          <p:nvPr/>
        </p:nvCxnSpPr>
        <p:spPr>
          <a:xfrm flipV="1">
            <a:off x="6413542" y="2761788"/>
            <a:ext cx="75629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AA6944A-9BCB-4C0B-A614-AC6B710B6389}"/>
              </a:ext>
            </a:extLst>
          </p:cNvPr>
          <p:cNvSpPr/>
          <p:nvPr/>
        </p:nvSpPr>
        <p:spPr>
          <a:xfrm>
            <a:off x="8551036" y="243688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EFD8CE-DBFA-4C1E-8116-ACA20B486779}"/>
              </a:ext>
            </a:extLst>
          </p:cNvPr>
          <p:cNvSpPr txBox="1"/>
          <p:nvPr/>
        </p:nvSpPr>
        <p:spPr>
          <a:xfrm>
            <a:off x="7853482" y="328115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xmlns="" id="{5F402D49-F25E-48F3-8847-244B80DE39FB}"/>
              </a:ext>
            </a:extLst>
          </p:cNvPr>
          <p:cNvSpPr/>
          <p:nvPr/>
        </p:nvSpPr>
        <p:spPr>
          <a:xfrm>
            <a:off x="6010875" y="3105780"/>
            <a:ext cx="4511072" cy="564854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65A9AB0D-8B12-4703-A2E4-35F413B0DBA0}"/>
              </a:ext>
            </a:extLst>
          </p:cNvPr>
          <p:cNvSpPr/>
          <p:nvPr/>
        </p:nvSpPr>
        <p:spPr>
          <a:xfrm flipH="1">
            <a:off x="7302063" y="1802254"/>
            <a:ext cx="1823206" cy="708627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5A6FA4-7ABD-4945-8551-950E6564A937}"/>
              </a:ext>
            </a:extLst>
          </p:cNvPr>
          <p:cNvSpPr txBox="1"/>
          <p:nvPr/>
        </p:nvSpPr>
        <p:spPr>
          <a:xfrm>
            <a:off x="6591754" y="230270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00B31B-8646-4431-AE0B-8691E8CAB7A9}"/>
              </a:ext>
            </a:extLst>
          </p:cNvPr>
          <p:cNvSpPr txBox="1"/>
          <p:nvPr/>
        </p:nvSpPr>
        <p:spPr>
          <a:xfrm>
            <a:off x="8307136" y="131007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99A1C29-9723-491B-B8E7-1FADDE4738E6}"/>
              </a:ext>
            </a:extLst>
          </p:cNvPr>
          <p:cNvSpPr txBox="1"/>
          <p:nvPr/>
        </p:nvSpPr>
        <p:spPr>
          <a:xfrm>
            <a:off x="9313683" y="224598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E4B65E5-1CA6-4974-A2EC-2000E69BC25A}"/>
              </a:ext>
            </a:extLst>
          </p:cNvPr>
          <p:cNvSpPr/>
          <p:nvPr/>
        </p:nvSpPr>
        <p:spPr>
          <a:xfrm>
            <a:off x="6565940" y="466320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7EE20751-2787-47F5-984B-95EAA9690FA7}"/>
              </a:ext>
            </a:extLst>
          </p:cNvPr>
          <p:cNvCxnSpPr>
            <a:cxnSpLocks/>
          </p:cNvCxnSpPr>
          <p:nvPr/>
        </p:nvCxnSpPr>
        <p:spPr>
          <a:xfrm flipV="1">
            <a:off x="5890719" y="4973733"/>
            <a:ext cx="684422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CA1FDFE-6693-4F75-A766-36397D623E2B}"/>
              </a:ext>
            </a:extLst>
          </p:cNvPr>
          <p:cNvCxnSpPr>
            <a:cxnSpLocks/>
          </p:cNvCxnSpPr>
          <p:nvPr/>
        </p:nvCxnSpPr>
        <p:spPr>
          <a:xfrm flipV="1">
            <a:off x="8587003" y="4975507"/>
            <a:ext cx="856905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8AF9D7C4-56BB-4272-B4B8-0AAB7CF755B4}"/>
              </a:ext>
            </a:extLst>
          </p:cNvPr>
          <p:cNvSpPr/>
          <p:nvPr/>
        </p:nvSpPr>
        <p:spPr>
          <a:xfrm>
            <a:off x="10711899" y="4623705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EDCF1B8-2EC5-4369-8D89-40DB47BFDD86}"/>
              </a:ext>
            </a:extLst>
          </p:cNvPr>
          <p:cNvSpPr txBox="1"/>
          <p:nvPr/>
        </p:nvSpPr>
        <p:spPr>
          <a:xfrm>
            <a:off x="8738894" y="4535327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61C4AF5-5BA4-4405-8941-8A8B56D662E2}"/>
              </a:ext>
            </a:extLst>
          </p:cNvPr>
          <p:cNvSpPr/>
          <p:nvPr/>
        </p:nvSpPr>
        <p:spPr>
          <a:xfrm>
            <a:off x="7927261" y="4663206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38EC402-40BE-460A-959A-F5229140D5A0}"/>
              </a:ext>
            </a:extLst>
          </p:cNvPr>
          <p:cNvCxnSpPr>
            <a:cxnSpLocks/>
          </p:cNvCxnSpPr>
          <p:nvPr/>
        </p:nvCxnSpPr>
        <p:spPr>
          <a:xfrm flipV="1">
            <a:off x="10018793" y="4988111"/>
            <a:ext cx="71317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0CFCB99-E707-4E49-9F9A-4525A113C795}"/>
              </a:ext>
            </a:extLst>
          </p:cNvPr>
          <p:cNvCxnSpPr>
            <a:cxnSpLocks/>
          </p:cNvCxnSpPr>
          <p:nvPr/>
        </p:nvCxnSpPr>
        <p:spPr>
          <a:xfrm flipV="1">
            <a:off x="7225292" y="4990081"/>
            <a:ext cx="75629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89A3EEB0-D148-49CF-8D09-FC68CEB6F239}"/>
              </a:ext>
            </a:extLst>
          </p:cNvPr>
          <p:cNvSpPr/>
          <p:nvPr/>
        </p:nvSpPr>
        <p:spPr>
          <a:xfrm>
            <a:off x="9363342" y="46651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q7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2E21BE7-2A62-4757-B56C-6C09EFBFD16E}"/>
              </a:ext>
            </a:extLst>
          </p:cNvPr>
          <p:cNvSpPr txBox="1"/>
          <p:nvPr/>
        </p:nvSpPr>
        <p:spPr>
          <a:xfrm>
            <a:off x="8665607" y="550944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37" name="Arrow: Curved Up 36">
            <a:extLst>
              <a:ext uri="{FF2B5EF4-FFF2-40B4-BE49-F238E27FC236}">
                <a16:creationId xmlns:a16="http://schemas.microsoft.com/office/drawing/2014/main" xmlns="" id="{DF38368E-505E-48E6-9157-FB4BF2991062}"/>
              </a:ext>
            </a:extLst>
          </p:cNvPr>
          <p:cNvSpPr/>
          <p:nvPr/>
        </p:nvSpPr>
        <p:spPr>
          <a:xfrm>
            <a:off x="6822520" y="5334073"/>
            <a:ext cx="4511072" cy="564854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xmlns="" id="{F45FAB8D-A637-40EE-96F3-F2AB0F9A3376}"/>
              </a:ext>
            </a:extLst>
          </p:cNvPr>
          <p:cNvSpPr/>
          <p:nvPr/>
        </p:nvSpPr>
        <p:spPr>
          <a:xfrm flipH="1">
            <a:off x="8114044" y="4030547"/>
            <a:ext cx="1823206" cy="708627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3DB6BCB-390F-414A-A26A-CFB5DFF002E0}"/>
              </a:ext>
            </a:extLst>
          </p:cNvPr>
          <p:cNvSpPr txBox="1"/>
          <p:nvPr/>
        </p:nvSpPr>
        <p:spPr>
          <a:xfrm>
            <a:off x="6014232" y="451681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AE43E7D-F03C-4E1D-A24A-D0612BF4A7FE}"/>
              </a:ext>
            </a:extLst>
          </p:cNvPr>
          <p:cNvSpPr txBox="1"/>
          <p:nvPr/>
        </p:nvSpPr>
        <p:spPr>
          <a:xfrm>
            <a:off x="10126188" y="447427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AB100AB5-A2E4-45C7-946B-1E6248DAB7E9}"/>
              </a:ext>
            </a:extLst>
          </p:cNvPr>
          <p:cNvSpPr/>
          <p:nvPr/>
        </p:nvSpPr>
        <p:spPr>
          <a:xfrm>
            <a:off x="3826330" y="4661237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D78AADA-4AB0-4897-B235-7E3993E80D3B}"/>
              </a:ext>
            </a:extLst>
          </p:cNvPr>
          <p:cNvCxnSpPr>
            <a:cxnSpLocks/>
          </p:cNvCxnSpPr>
          <p:nvPr/>
        </p:nvCxnSpPr>
        <p:spPr>
          <a:xfrm flipV="1">
            <a:off x="2725983" y="4985945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B3EB8AB-7E8E-4AAC-8D1B-6964AB171ECC}"/>
              </a:ext>
            </a:extLst>
          </p:cNvPr>
          <p:cNvCxnSpPr>
            <a:cxnSpLocks/>
          </p:cNvCxnSpPr>
          <p:nvPr/>
        </p:nvCxnSpPr>
        <p:spPr>
          <a:xfrm flipV="1">
            <a:off x="4476254" y="4988112"/>
            <a:ext cx="77066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45ABFA2-B174-468F-8750-9A2008E1D8CD}"/>
              </a:ext>
            </a:extLst>
          </p:cNvPr>
          <p:cNvSpPr txBox="1"/>
          <p:nvPr/>
        </p:nvSpPr>
        <p:spPr>
          <a:xfrm>
            <a:off x="4676739" y="447305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31225C4F-8D7F-41FD-9CCB-0CE44B3E5362}"/>
              </a:ext>
            </a:extLst>
          </p:cNvPr>
          <p:cNvSpPr/>
          <p:nvPr/>
        </p:nvSpPr>
        <p:spPr>
          <a:xfrm>
            <a:off x="5232679" y="4620664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q4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73172C0-4CA6-411A-95F6-BEDAA3AD58D9}"/>
              </a:ext>
            </a:extLst>
          </p:cNvPr>
          <p:cNvSpPr txBox="1"/>
          <p:nvPr/>
        </p:nvSpPr>
        <p:spPr>
          <a:xfrm>
            <a:off x="7407123" y="453296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 dirty="0">
              <a:latin typeface="Copperplate Gothic Ligh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07554"/>
            <a:ext cx="5972196" cy="3065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1.  Construct FA for regular expression  b + ba*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The r can be constructed as 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 = r1 + r2</a:t>
            </a:r>
            <a:endParaRPr lang="en-US" sz="2000" dirty="0">
              <a:latin typeface="Century Schoolboo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00B31B-8646-4431-AE0B-8691E8CAB7A9}"/>
              </a:ext>
            </a:extLst>
          </p:cNvPr>
          <p:cNvSpPr txBox="1"/>
          <p:nvPr/>
        </p:nvSpPr>
        <p:spPr>
          <a:xfrm>
            <a:off x="4720427" y="308262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E4B65E5-1CA6-4974-A2EC-2000E69BC25A}"/>
              </a:ext>
            </a:extLst>
          </p:cNvPr>
          <p:cNvSpPr/>
          <p:nvPr/>
        </p:nvSpPr>
        <p:spPr>
          <a:xfrm>
            <a:off x="6565940" y="466320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7EE20751-2787-47F5-984B-95EAA9690FA7}"/>
              </a:ext>
            </a:extLst>
          </p:cNvPr>
          <p:cNvCxnSpPr>
            <a:cxnSpLocks/>
          </p:cNvCxnSpPr>
          <p:nvPr/>
        </p:nvCxnSpPr>
        <p:spPr>
          <a:xfrm flipV="1">
            <a:off x="5890719" y="4973733"/>
            <a:ext cx="684422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CA1FDFE-6693-4F75-A766-36397D623E2B}"/>
              </a:ext>
            </a:extLst>
          </p:cNvPr>
          <p:cNvCxnSpPr>
            <a:cxnSpLocks/>
          </p:cNvCxnSpPr>
          <p:nvPr/>
        </p:nvCxnSpPr>
        <p:spPr>
          <a:xfrm flipV="1">
            <a:off x="8587003" y="4975507"/>
            <a:ext cx="856905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8AF9D7C4-56BB-4272-B4B8-0AAB7CF755B4}"/>
              </a:ext>
            </a:extLst>
          </p:cNvPr>
          <p:cNvSpPr/>
          <p:nvPr/>
        </p:nvSpPr>
        <p:spPr>
          <a:xfrm>
            <a:off x="11264791" y="3545994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EDCF1B8-2EC5-4369-8D89-40DB47BFDD86}"/>
              </a:ext>
            </a:extLst>
          </p:cNvPr>
          <p:cNvSpPr txBox="1"/>
          <p:nvPr/>
        </p:nvSpPr>
        <p:spPr>
          <a:xfrm>
            <a:off x="8738894" y="4535327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61C4AF5-5BA4-4405-8941-8A8B56D662E2}"/>
              </a:ext>
            </a:extLst>
          </p:cNvPr>
          <p:cNvSpPr/>
          <p:nvPr/>
        </p:nvSpPr>
        <p:spPr>
          <a:xfrm>
            <a:off x="7927261" y="4663206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338EC402-40BE-460A-959A-F5229140D5A0}"/>
              </a:ext>
            </a:extLst>
          </p:cNvPr>
          <p:cNvCxnSpPr>
            <a:cxnSpLocks/>
          </p:cNvCxnSpPr>
          <p:nvPr/>
        </p:nvCxnSpPr>
        <p:spPr>
          <a:xfrm flipV="1">
            <a:off x="10018793" y="4988111"/>
            <a:ext cx="71317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0CFCB99-E707-4E49-9F9A-4525A113C795}"/>
              </a:ext>
            </a:extLst>
          </p:cNvPr>
          <p:cNvCxnSpPr>
            <a:cxnSpLocks/>
          </p:cNvCxnSpPr>
          <p:nvPr/>
        </p:nvCxnSpPr>
        <p:spPr>
          <a:xfrm flipV="1">
            <a:off x="7225292" y="4990081"/>
            <a:ext cx="75629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89A3EEB0-D148-49CF-8D09-FC68CEB6F239}"/>
              </a:ext>
            </a:extLst>
          </p:cNvPr>
          <p:cNvSpPr/>
          <p:nvPr/>
        </p:nvSpPr>
        <p:spPr>
          <a:xfrm>
            <a:off x="9363342" y="46651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q7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2E21BE7-2A62-4757-B56C-6C09EFBFD16E}"/>
              </a:ext>
            </a:extLst>
          </p:cNvPr>
          <p:cNvSpPr txBox="1"/>
          <p:nvPr/>
        </p:nvSpPr>
        <p:spPr>
          <a:xfrm>
            <a:off x="8665607" y="550944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37" name="Arrow: Curved Up 36">
            <a:extLst>
              <a:ext uri="{FF2B5EF4-FFF2-40B4-BE49-F238E27FC236}">
                <a16:creationId xmlns:a16="http://schemas.microsoft.com/office/drawing/2014/main" xmlns="" id="{DF38368E-505E-48E6-9157-FB4BF2991062}"/>
              </a:ext>
            </a:extLst>
          </p:cNvPr>
          <p:cNvSpPr/>
          <p:nvPr/>
        </p:nvSpPr>
        <p:spPr>
          <a:xfrm>
            <a:off x="6822520" y="5334073"/>
            <a:ext cx="4511072" cy="564854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Down 37">
            <a:extLst>
              <a:ext uri="{FF2B5EF4-FFF2-40B4-BE49-F238E27FC236}">
                <a16:creationId xmlns:a16="http://schemas.microsoft.com/office/drawing/2014/main" xmlns="" id="{F45FAB8D-A637-40EE-96F3-F2AB0F9A3376}"/>
              </a:ext>
            </a:extLst>
          </p:cNvPr>
          <p:cNvSpPr/>
          <p:nvPr/>
        </p:nvSpPr>
        <p:spPr>
          <a:xfrm flipH="1">
            <a:off x="8114044" y="4030547"/>
            <a:ext cx="1823206" cy="708627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3DB6BCB-390F-414A-A26A-CFB5DFF002E0}"/>
              </a:ext>
            </a:extLst>
          </p:cNvPr>
          <p:cNvSpPr txBox="1"/>
          <p:nvPr/>
        </p:nvSpPr>
        <p:spPr>
          <a:xfrm>
            <a:off x="6014232" y="451681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AE43E7D-F03C-4E1D-A24A-D0612BF4A7FE}"/>
              </a:ext>
            </a:extLst>
          </p:cNvPr>
          <p:cNvSpPr txBox="1"/>
          <p:nvPr/>
        </p:nvSpPr>
        <p:spPr>
          <a:xfrm>
            <a:off x="10126188" y="447427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AB100AB5-A2E4-45C7-946B-1E6248DAB7E9}"/>
              </a:ext>
            </a:extLst>
          </p:cNvPr>
          <p:cNvSpPr/>
          <p:nvPr/>
        </p:nvSpPr>
        <p:spPr>
          <a:xfrm>
            <a:off x="3826330" y="4661237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D78AADA-4AB0-4897-B235-7E3993E80D3B}"/>
              </a:ext>
            </a:extLst>
          </p:cNvPr>
          <p:cNvCxnSpPr>
            <a:cxnSpLocks/>
          </p:cNvCxnSpPr>
          <p:nvPr/>
        </p:nvCxnSpPr>
        <p:spPr>
          <a:xfrm>
            <a:off x="2999082" y="4200941"/>
            <a:ext cx="914400" cy="6699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DB3EB8AB-7E8E-4AAC-8D1B-6964AB171ECC}"/>
              </a:ext>
            </a:extLst>
          </p:cNvPr>
          <p:cNvCxnSpPr>
            <a:cxnSpLocks/>
          </p:cNvCxnSpPr>
          <p:nvPr/>
        </p:nvCxnSpPr>
        <p:spPr>
          <a:xfrm flipV="1">
            <a:off x="4476254" y="4988112"/>
            <a:ext cx="77066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45ABFA2-B174-468F-8750-9A2008E1D8CD}"/>
              </a:ext>
            </a:extLst>
          </p:cNvPr>
          <p:cNvSpPr txBox="1"/>
          <p:nvPr/>
        </p:nvSpPr>
        <p:spPr>
          <a:xfrm>
            <a:off x="4676739" y="447305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31225C4F-8D7F-41FD-9CCB-0CE44B3E5362}"/>
              </a:ext>
            </a:extLst>
          </p:cNvPr>
          <p:cNvSpPr/>
          <p:nvPr/>
        </p:nvSpPr>
        <p:spPr>
          <a:xfrm>
            <a:off x="5232679" y="4620664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q4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73172C0-4CA6-411A-95F6-BEDAA3AD58D9}"/>
              </a:ext>
            </a:extLst>
          </p:cNvPr>
          <p:cNvSpPr txBox="1"/>
          <p:nvPr/>
        </p:nvSpPr>
        <p:spPr>
          <a:xfrm>
            <a:off x="7407123" y="453296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50004AC-5657-416C-A742-517E83E39FA3}"/>
              </a:ext>
            </a:extLst>
          </p:cNvPr>
          <p:cNvSpPr/>
          <p:nvPr/>
        </p:nvSpPr>
        <p:spPr>
          <a:xfrm>
            <a:off x="6562435" y="287450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146F76E-5517-4009-BE72-A6FC8317B2F0}"/>
              </a:ext>
            </a:extLst>
          </p:cNvPr>
          <p:cNvCxnSpPr>
            <a:cxnSpLocks/>
          </p:cNvCxnSpPr>
          <p:nvPr/>
        </p:nvCxnSpPr>
        <p:spPr>
          <a:xfrm flipV="1">
            <a:off x="3147740" y="3199410"/>
            <a:ext cx="3444155" cy="7102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589BE5B-99F6-46B0-AA66-F739275201CE}"/>
              </a:ext>
            </a:extLst>
          </p:cNvPr>
          <p:cNvCxnSpPr>
            <a:cxnSpLocks/>
          </p:cNvCxnSpPr>
          <p:nvPr/>
        </p:nvCxnSpPr>
        <p:spPr>
          <a:xfrm flipV="1">
            <a:off x="7236184" y="3187003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19088FE-192A-4938-8512-385F949039C6}"/>
              </a:ext>
            </a:extLst>
          </p:cNvPr>
          <p:cNvSpPr txBox="1"/>
          <p:nvPr/>
        </p:nvSpPr>
        <p:spPr>
          <a:xfrm>
            <a:off x="7572332" y="2619003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1B2544E-3DB1-41AE-95D6-B03EEDAFBDBA}"/>
              </a:ext>
            </a:extLst>
          </p:cNvPr>
          <p:cNvSpPr/>
          <p:nvPr/>
        </p:nvSpPr>
        <p:spPr>
          <a:xfrm>
            <a:off x="2482544" y="3613856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0DB7831-35E6-4E3E-BD08-411DB95B1960}"/>
              </a:ext>
            </a:extLst>
          </p:cNvPr>
          <p:cNvSpPr txBox="1"/>
          <p:nvPr/>
        </p:nvSpPr>
        <p:spPr>
          <a:xfrm>
            <a:off x="2937396" y="461607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05247E64-A4A1-40D6-8C7D-58BFD7D6DDAA}"/>
              </a:ext>
            </a:extLst>
          </p:cNvPr>
          <p:cNvSpPr/>
          <p:nvPr/>
        </p:nvSpPr>
        <p:spPr>
          <a:xfrm>
            <a:off x="8338240" y="2876474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q2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FDE1C436-80C7-4AE8-933E-13F5494FDF03}"/>
              </a:ext>
            </a:extLst>
          </p:cNvPr>
          <p:cNvSpPr/>
          <p:nvPr/>
        </p:nvSpPr>
        <p:spPr>
          <a:xfrm>
            <a:off x="10724084" y="46651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q8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B91A47D-5637-47AF-9BFF-71EC7C4A5C61}"/>
              </a:ext>
            </a:extLst>
          </p:cNvPr>
          <p:cNvCxnSpPr>
            <a:cxnSpLocks/>
          </p:cNvCxnSpPr>
          <p:nvPr/>
        </p:nvCxnSpPr>
        <p:spPr>
          <a:xfrm>
            <a:off x="9026145" y="3184676"/>
            <a:ext cx="2351759" cy="5262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509BCBAF-B3DA-49BF-A656-F64AFD35F6DD}"/>
              </a:ext>
            </a:extLst>
          </p:cNvPr>
          <p:cNvCxnSpPr>
            <a:cxnSpLocks/>
          </p:cNvCxnSpPr>
          <p:nvPr/>
        </p:nvCxnSpPr>
        <p:spPr>
          <a:xfrm flipV="1">
            <a:off x="11316903" y="4288151"/>
            <a:ext cx="411323" cy="4945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B097FD3-45AE-4EC0-A080-1F4A16F51159}"/>
              </a:ext>
            </a:extLst>
          </p:cNvPr>
          <p:cNvSpPr txBox="1"/>
          <p:nvPr/>
        </p:nvSpPr>
        <p:spPr>
          <a:xfrm>
            <a:off x="10323465" y="292860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FAE0675-EFCB-425A-8A38-16972E40E4B8}"/>
              </a:ext>
            </a:extLst>
          </p:cNvPr>
          <p:cNvSpPr txBox="1"/>
          <p:nvPr/>
        </p:nvSpPr>
        <p:spPr>
          <a:xfrm>
            <a:off x="11516315" y="467477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D6FB0B8-CAE7-43D1-AAAE-3C7CCFC386C2}"/>
              </a:ext>
            </a:extLst>
          </p:cNvPr>
          <p:cNvCxnSpPr>
            <a:cxnSpLocks/>
          </p:cNvCxnSpPr>
          <p:nvPr/>
        </p:nvCxnSpPr>
        <p:spPr>
          <a:xfrm flipV="1">
            <a:off x="1584342" y="3947771"/>
            <a:ext cx="87128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 dirty="0">
              <a:latin typeface="Copperplate Gothic Ligh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8343841" cy="5049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Construct FA equivalent to  ( 0 + 1 )* . ( 00 + 11 )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Given regular expression r = ( 0 + 1 )* . ( 00 + 11 ) 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This can be broken into  r1 = ( 0 + 1 )*  and   r2  =  ( 00 + 11 )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Regular expression r1 can be written as r1 = r3* where r3 = ( 0 + 1 )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 overall expression can be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  =  r3* . r2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For r3, FA can be constructed as 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D6EDFCD-0891-4D7B-8782-9541957A1275}"/>
              </a:ext>
            </a:extLst>
          </p:cNvPr>
          <p:cNvSpPr/>
          <p:nvPr/>
        </p:nvSpPr>
        <p:spPr>
          <a:xfrm>
            <a:off x="5754362" y="52851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F14C00A-78CB-4119-AC47-80D44780E7A3}"/>
              </a:ext>
            </a:extLst>
          </p:cNvPr>
          <p:cNvCxnSpPr>
            <a:cxnSpLocks/>
          </p:cNvCxnSpPr>
          <p:nvPr/>
        </p:nvCxnSpPr>
        <p:spPr>
          <a:xfrm flipV="1">
            <a:off x="4696546" y="5609882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4400369-F312-4B08-9BAF-582D8B4B6247}"/>
              </a:ext>
            </a:extLst>
          </p:cNvPr>
          <p:cNvCxnSpPr>
            <a:cxnSpLocks/>
          </p:cNvCxnSpPr>
          <p:nvPr/>
        </p:nvCxnSpPr>
        <p:spPr>
          <a:xfrm flipV="1">
            <a:off x="7448835" y="4931193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9960DAE0-568E-4C6E-B9F8-2390FFB24209}"/>
              </a:ext>
            </a:extLst>
          </p:cNvPr>
          <p:cNvSpPr/>
          <p:nvPr/>
        </p:nvSpPr>
        <p:spPr>
          <a:xfrm>
            <a:off x="9842534" y="5203133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66D01-B995-48F5-A38C-AE5A7FAF1855}"/>
              </a:ext>
            </a:extLst>
          </p:cNvPr>
          <p:cNvSpPr txBox="1"/>
          <p:nvPr/>
        </p:nvSpPr>
        <p:spPr>
          <a:xfrm>
            <a:off x="7813336" y="443409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74844DE-5469-4281-9C27-9C36D653BFA7}"/>
              </a:ext>
            </a:extLst>
          </p:cNvPr>
          <p:cNvSpPr/>
          <p:nvPr/>
        </p:nvSpPr>
        <p:spPr>
          <a:xfrm>
            <a:off x="6775086" y="60083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B7632B8-D0FF-4E09-85E3-B57FDAFA4EAA}"/>
              </a:ext>
            </a:extLst>
          </p:cNvPr>
          <p:cNvCxnSpPr>
            <a:cxnSpLocks/>
          </p:cNvCxnSpPr>
          <p:nvPr/>
        </p:nvCxnSpPr>
        <p:spPr>
          <a:xfrm>
            <a:off x="9201593" y="4947579"/>
            <a:ext cx="741916" cy="3536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03A3B29-1810-4BC7-B11E-62318245BAB8}"/>
              </a:ext>
            </a:extLst>
          </p:cNvPr>
          <p:cNvCxnSpPr>
            <a:cxnSpLocks/>
          </p:cNvCxnSpPr>
          <p:nvPr/>
        </p:nvCxnSpPr>
        <p:spPr>
          <a:xfrm flipV="1">
            <a:off x="7434658" y="6320874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BE7C65-D17B-4073-B1CE-A8D10CDF4BCA}"/>
              </a:ext>
            </a:extLst>
          </p:cNvPr>
          <p:cNvSpPr txBox="1"/>
          <p:nvPr/>
        </p:nvSpPr>
        <p:spPr>
          <a:xfrm>
            <a:off x="7813337" y="5880497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3375C5B-6F93-4CD2-BB80-49349B086B42}"/>
              </a:ext>
            </a:extLst>
          </p:cNvPr>
          <p:cNvSpPr/>
          <p:nvPr/>
        </p:nvSpPr>
        <p:spPr>
          <a:xfrm>
            <a:off x="6778590" y="4563943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q2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147A5C6-6145-413F-995B-81EBF5CF7CA4}"/>
              </a:ext>
            </a:extLst>
          </p:cNvPr>
          <p:cNvSpPr/>
          <p:nvPr/>
        </p:nvSpPr>
        <p:spPr>
          <a:xfrm>
            <a:off x="8511921" y="456591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FF38C59-4508-4E08-B252-CF19A51E1429}"/>
              </a:ext>
            </a:extLst>
          </p:cNvPr>
          <p:cNvSpPr/>
          <p:nvPr/>
        </p:nvSpPr>
        <p:spPr>
          <a:xfrm>
            <a:off x="8516144" y="6014283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BE2D384-EDF3-41AB-9DD8-38343435D171}"/>
              </a:ext>
            </a:extLst>
          </p:cNvPr>
          <p:cNvCxnSpPr>
            <a:cxnSpLocks/>
          </p:cNvCxnSpPr>
          <p:nvPr/>
        </p:nvCxnSpPr>
        <p:spPr>
          <a:xfrm>
            <a:off x="6257239" y="5885455"/>
            <a:ext cx="555060" cy="2961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814D1B0-159E-4619-A69E-4FFF83F70747}"/>
              </a:ext>
            </a:extLst>
          </p:cNvPr>
          <p:cNvCxnSpPr>
            <a:cxnSpLocks/>
          </p:cNvCxnSpPr>
          <p:nvPr/>
        </p:nvCxnSpPr>
        <p:spPr>
          <a:xfrm flipV="1">
            <a:off x="6311872" y="4995201"/>
            <a:ext cx="483192" cy="379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F15DE2E7-294A-4DCE-9FB6-4FA3FCAE7CE8}"/>
              </a:ext>
            </a:extLst>
          </p:cNvPr>
          <p:cNvCxnSpPr>
            <a:cxnSpLocks/>
          </p:cNvCxnSpPr>
          <p:nvPr/>
        </p:nvCxnSpPr>
        <p:spPr>
          <a:xfrm flipV="1">
            <a:off x="9201467" y="5865328"/>
            <a:ext cx="741916" cy="4226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665631-CA91-474B-8B92-D3BFD2CEEB48}"/>
              </a:ext>
            </a:extLst>
          </p:cNvPr>
          <p:cNvSpPr txBox="1"/>
          <p:nvPr/>
        </p:nvSpPr>
        <p:spPr>
          <a:xfrm>
            <a:off x="6208982" y="482681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A337A5-8F09-4C19-B196-4485E7D67732}"/>
              </a:ext>
            </a:extLst>
          </p:cNvPr>
          <p:cNvSpPr txBox="1"/>
          <p:nvPr/>
        </p:nvSpPr>
        <p:spPr>
          <a:xfrm>
            <a:off x="6212605" y="614756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85CDEA6-8C46-44ED-A046-1E91B29D24D5}"/>
              </a:ext>
            </a:extLst>
          </p:cNvPr>
          <p:cNvSpPr txBox="1"/>
          <p:nvPr/>
        </p:nvSpPr>
        <p:spPr>
          <a:xfrm>
            <a:off x="9517786" y="463222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3B52FBC-8080-4737-95BE-058D2B9D1010}"/>
              </a:ext>
            </a:extLst>
          </p:cNvPr>
          <p:cNvSpPr txBox="1"/>
          <p:nvPr/>
        </p:nvSpPr>
        <p:spPr>
          <a:xfrm>
            <a:off x="9704091" y="608059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1448" y="125753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 dirty="0">
              <a:latin typeface="Copperplate Gothic Ligh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3096" y="1011633"/>
            <a:ext cx="6087184" cy="7648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Construct FA equivalent to  ( 0 + 1 )* . ( 00 + 11 )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D6EDFCD-0891-4D7B-8782-9541957A1275}"/>
              </a:ext>
            </a:extLst>
          </p:cNvPr>
          <p:cNvSpPr/>
          <p:nvPr/>
        </p:nvSpPr>
        <p:spPr>
          <a:xfrm>
            <a:off x="4265807" y="527099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F14C00A-78CB-4119-AC47-80D44780E7A3}"/>
              </a:ext>
            </a:extLst>
          </p:cNvPr>
          <p:cNvCxnSpPr>
            <a:cxnSpLocks/>
          </p:cNvCxnSpPr>
          <p:nvPr/>
        </p:nvCxnSpPr>
        <p:spPr>
          <a:xfrm flipV="1">
            <a:off x="3524210" y="5624062"/>
            <a:ext cx="799411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4400369-F312-4B08-9BAF-582D8B4B6247}"/>
              </a:ext>
            </a:extLst>
          </p:cNvPr>
          <p:cNvCxnSpPr>
            <a:cxnSpLocks/>
          </p:cNvCxnSpPr>
          <p:nvPr/>
        </p:nvCxnSpPr>
        <p:spPr>
          <a:xfrm flipV="1">
            <a:off x="7635691" y="4945570"/>
            <a:ext cx="914401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9960DAE0-568E-4C6E-B9F8-2390FFB24209}"/>
              </a:ext>
            </a:extLst>
          </p:cNvPr>
          <p:cNvSpPr/>
          <p:nvPr/>
        </p:nvSpPr>
        <p:spPr>
          <a:xfrm>
            <a:off x="9842534" y="5203133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66D01-B995-48F5-A38C-AE5A7FAF1855}"/>
              </a:ext>
            </a:extLst>
          </p:cNvPr>
          <p:cNvSpPr txBox="1"/>
          <p:nvPr/>
        </p:nvSpPr>
        <p:spPr>
          <a:xfrm>
            <a:off x="7813336" y="443409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74844DE-5469-4281-9C27-9C36D653BFA7}"/>
              </a:ext>
            </a:extLst>
          </p:cNvPr>
          <p:cNvSpPr/>
          <p:nvPr/>
        </p:nvSpPr>
        <p:spPr>
          <a:xfrm>
            <a:off x="5399944" y="60083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q4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B7632B8-D0FF-4E09-85E3-B57FDAFA4EAA}"/>
              </a:ext>
            </a:extLst>
          </p:cNvPr>
          <p:cNvCxnSpPr>
            <a:cxnSpLocks/>
          </p:cNvCxnSpPr>
          <p:nvPr/>
        </p:nvCxnSpPr>
        <p:spPr>
          <a:xfrm>
            <a:off x="9201593" y="4947579"/>
            <a:ext cx="741916" cy="3536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03A3B29-1810-4BC7-B11E-62318245BAB8}"/>
              </a:ext>
            </a:extLst>
          </p:cNvPr>
          <p:cNvCxnSpPr>
            <a:cxnSpLocks/>
          </p:cNvCxnSpPr>
          <p:nvPr/>
        </p:nvCxnSpPr>
        <p:spPr>
          <a:xfrm flipV="1">
            <a:off x="7635888" y="6335251"/>
            <a:ext cx="914400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BE7C65-D17B-4073-B1CE-A8D10CDF4BCA}"/>
              </a:ext>
            </a:extLst>
          </p:cNvPr>
          <p:cNvSpPr txBox="1"/>
          <p:nvPr/>
        </p:nvSpPr>
        <p:spPr>
          <a:xfrm>
            <a:off x="7813337" y="5880497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3375C5B-6F93-4CD2-BB80-49349B086B42}"/>
              </a:ext>
            </a:extLst>
          </p:cNvPr>
          <p:cNvSpPr/>
          <p:nvPr/>
        </p:nvSpPr>
        <p:spPr>
          <a:xfrm>
            <a:off x="5360918" y="4705747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147A5C6-6145-413F-995B-81EBF5CF7CA4}"/>
              </a:ext>
            </a:extLst>
          </p:cNvPr>
          <p:cNvSpPr/>
          <p:nvPr/>
        </p:nvSpPr>
        <p:spPr>
          <a:xfrm>
            <a:off x="8511921" y="456591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FF38C59-4508-4E08-B252-CF19A51E1429}"/>
              </a:ext>
            </a:extLst>
          </p:cNvPr>
          <p:cNvSpPr/>
          <p:nvPr/>
        </p:nvSpPr>
        <p:spPr>
          <a:xfrm>
            <a:off x="8516144" y="6014283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BE2D384-EDF3-41AB-9DD8-38343435D171}"/>
              </a:ext>
            </a:extLst>
          </p:cNvPr>
          <p:cNvCxnSpPr>
            <a:cxnSpLocks/>
          </p:cNvCxnSpPr>
          <p:nvPr/>
        </p:nvCxnSpPr>
        <p:spPr>
          <a:xfrm>
            <a:off x="4825391" y="5857094"/>
            <a:ext cx="641301" cy="3968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814D1B0-159E-4619-A69E-4FFF83F70747}"/>
              </a:ext>
            </a:extLst>
          </p:cNvPr>
          <p:cNvCxnSpPr>
            <a:cxnSpLocks/>
          </p:cNvCxnSpPr>
          <p:nvPr/>
        </p:nvCxnSpPr>
        <p:spPr>
          <a:xfrm flipV="1">
            <a:off x="4922554" y="5151185"/>
            <a:ext cx="483192" cy="379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F15DE2E7-294A-4DCE-9FB6-4FA3FCAE7CE8}"/>
              </a:ext>
            </a:extLst>
          </p:cNvPr>
          <p:cNvCxnSpPr>
            <a:cxnSpLocks/>
          </p:cNvCxnSpPr>
          <p:nvPr/>
        </p:nvCxnSpPr>
        <p:spPr>
          <a:xfrm flipV="1">
            <a:off x="9201467" y="5865328"/>
            <a:ext cx="741916" cy="4226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665631-CA91-474B-8B92-D3BFD2CEEB48}"/>
              </a:ext>
            </a:extLst>
          </p:cNvPr>
          <p:cNvSpPr txBox="1"/>
          <p:nvPr/>
        </p:nvSpPr>
        <p:spPr>
          <a:xfrm>
            <a:off x="4975608" y="4755913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A337A5-8F09-4C19-B196-4485E7D67732}"/>
              </a:ext>
            </a:extLst>
          </p:cNvPr>
          <p:cNvSpPr txBox="1"/>
          <p:nvPr/>
        </p:nvSpPr>
        <p:spPr>
          <a:xfrm>
            <a:off x="4724050" y="607666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85CDEA6-8C46-44ED-A046-1E91B29D24D5}"/>
              </a:ext>
            </a:extLst>
          </p:cNvPr>
          <p:cNvSpPr txBox="1"/>
          <p:nvPr/>
        </p:nvSpPr>
        <p:spPr>
          <a:xfrm>
            <a:off x="9517786" y="463222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3B52FBC-8080-4737-95BE-058D2B9D1010}"/>
              </a:ext>
            </a:extLst>
          </p:cNvPr>
          <p:cNvSpPr txBox="1"/>
          <p:nvPr/>
        </p:nvSpPr>
        <p:spPr>
          <a:xfrm>
            <a:off x="9704091" y="608059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7E27E0E-2FAD-4EBA-B217-72FC61B75EE4}"/>
              </a:ext>
            </a:extLst>
          </p:cNvPr>
          <p:cNvSpPr/>
          <p:nvPr/>
        </p:nvSpPr>
        <p:spPr>
          <a:xfrm>
            <a:off x="6091059" y="2105179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F4ED51A-968C-40D3-BCEE-0037AAAB4999}"/>
              </a:ext>
            </a:extLst>
          </p:cNvPr>
          <p:cNvCxnSpPr>
            <a:cxnSpLocks/>
          </p:cNvCxnSpPr>
          <p:nvPr/>
        </p:nvCxnSpPr>
        <p:spPr>
          <a:xfrm flipV="1">
            <a:off x="5622560" y="2444264"/>
            <a:ext cx="526313" cy="57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389EF38-7190-492D-8786-B24136580264}"/>
              </a:ext>
            </a:extLst>
          </p:cNvPr>
          <p:cNvCxnSpPr>
            <a:cxnSpLocks/>
          </p:cNvCxnSpPr>
          <p:nvPr/>
        </p:nvCxnSpPr>
        <p:spPr>
          <a:xfrm flipV="1">
            <a:off x="7785532" y="1751197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08338D60-7646-404F-845A-C4E98BD9B4B6}"/>
              </a:ext>
            </a:extLst>
          </p:cNvPr>
          <p:cNvSpPr/>
          <p:nvPr/>
        </p:nvSpPr>
        <p:spPr>
          <a:xfrm>
            <a:off x="11185778" y="2051498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B2767B-A5ED-46B1-984C-C0F2C44AB888}"/>
              </a:ext>
            </a:extLst>
          </p:cNvPr>
          <p:cNvSpPr txBox="1"/>
          <p:nvPr/>
        </p:nvSpPr>
        <p:spPr>
          <a:xfrm>
            <a:off x="8150033" y="125409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2898885F-CF97-455D-ABA4-FC09D41D5ACC}"/>
              </a:ext>
            </a:extLst>
          </p:cNvPr>
          <p:cNvSpPr/>
          <p:nvPr/>
        </p:nvSpPr>
        <p:spPr>
          <a:xfrm>
            <a:off x="7111783" y="2828379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967CE40-6859-41E9-91A3-6A977FE77DA5}"/>
              </a:ext>
            </a:extLst>
          </p:cNvPr>
          <p:cNvCxnSpPr>
            <a:cxnSpLocks/>
          </p:cNvCxnSpPr>
          <p:nvPr/>
        </p:nvCxnSpPr>
        <p:spPr>
          <a:xfrm>
            <a:off x="9538290" y="1767583"/>
            <a:ext cx="741916" cy="3536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CA0CB04-0B4E-40F6-A45B-AD096C7FF199}"/>
              </a:ext>
            </a:extLst>
          </p:cNvPr>
          <p:cNvCxnSpPr>
            <a:cxnSpLocks/>
          </p:cNvCxnSpPr>
          <p:nvPr/>
        </p:nvCxnSpPr>
        <p:spPr>
          <a:xfrm flipV="1">
            <a:off x="7771355" y="3140878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91A003-7C10-494E-B725-82CE65789C19}"/>
              </a:ext>
            </a:extLst>
          </p:cNvPr>
          <p:cNvSpPr txBox="1"/>
          <p:nvPr/>
        </p:nvSpPr>
        <p:spPr>
          <a:xfrm>
            <a:off x="8150034" y="270050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69E1C6-0C89-48E8-A0E5-6BC8CB33B116}"/>
              </a:ext>
            </a:extLst>
          </p:cNvPr>
          <p:cNvSpPr/>
          <p:nvPr/>
        </p:nvSpPr>
        <p:spPr>
          <a:xfrm>
            <a:off x="7115287" y="1383947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q2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D4735FE-AEB9-4137-B352-522173878B74}"/>
              </a:ext>
            </a:extLst>
          </p:cNvPr>
          <p:cNvSpPr/>
          <p:nvPr/>
        </p:nvSpPr>
        <p:spPr>
          <a:xfrm>
            <a:off x="8848618" y="1385916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76C6F8D2-4D3A-4F5F-A914-94D6E5344E23}"/>
              </a:ext>
            </a:extLst>
          </p:cNvPr>
          <p:cNvSpPr/>
          <p:nvPr/>
        </p:nvSpPr>
        <p:spPr>
          <a:xfrm>
            <a:off x="8852841" y="2834287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F7C5A3A-97EA-497F-B3DC-BFF4B3A39AF5}"/>
              </a:ext>
            </a:extLst>
          </p:cNvPr>
          <p:cNvCxnSpPr>
            <a:cxnSpLocks/>
          </p:cNvCxnSpPr>
          <p:nvPr/>
        </p:nvCxnSpPr>
        <p:spPr>
          <a:xfrm>
            <a:off x="6593936" y="2705459"/>
            <a:ext cx="555060" cy="2961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85D99C31-6C4A-47BA-AAB7-D7A8A31CF7CA}"/>
              </a:ext>
            </a:extLst>
          </p:cNvPr>
          <p:cNvCxnSpPr>
            <a:cxnSpLocks/>
          </p:cNvCxnSpPr>
          <p:nvPr/>
        </p:nvCxnSpPr>
        <p:spPr>
          <a:xfrm flipV="1">
            <a:off x="6648569" y="1815205"/>
            <a:ext cx="483192" cy="379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590B2BE4-A873-412A-B10A-63DAFCED7FCE}"/>
              </a:ext>
            </a:extLst>
          </p:cNvPr>
          <p:cNvCxnSpPr>
            <a:cxnSpLocks/>
          </p:cNvCxnSpPr>
          <p:nvPr/>
        </p:nvCxnSpPr>
        <p:spPr>
          <a:xfrm flipV="1">
            <a:off x="9538164" y="2685332"/>
            <a:ext cx="741916" cy="4226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E42F407-BF47-4BA2-9AB0-CBADD5CBE541}"/>
              </a:ext>
            </a:extLst>
          </p:cNvPr>
          <p:cNvSpPr txBox="1"/>
          <p:nvPr/>
        </p:nvSpPr>
        <p:spPr>
          <a:xfrm>
            <a:off x="6545679" y="164681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5BB7512-11A2-452F-B304-CE91A229888D}"/>
              </a:ext>
            </a:extLst>
          </p:cNvPr>
          <p:cNvSpPr txBox="1"/>
          <p:nvPr/>
        </p:nvSpPr>
        <p:spPr>
          <a:xfrm>
            <a:off x="6549302" y="296756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CBF44B2-E779-424C-8976-AAF433A7F0AA}"/>
              </a:ext>
            </a:extLst>
          </p:cNvPr>
          <p:cNvSpPr txBox="1"/>
          <p:nvPr/>
        </p:nvSpPr>
        <p:spPr>
          <a:xfrm>
            <a:off x="9854483" y="145223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5B90524-5F12-47D8-8BBC-36A2C2227D71}"/>
              </a:ext>
            </a:extLst>
          </p:cNvPr>
          <p:cNvSpPr txBox="1"/>
          <p:nvPr/>
        </p:nvSpPr>
        <p:spPr>
          <a:xfrm>
            <a:off x="10040788" y="2900603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AE8458F-C7BC-4FC0-8A4F-F6136C865C53}"/>
              </a:ext>
            </a:extLst>
          </p:cNvPr>
          <p:cNvSpPr txBox="1"/>
          <p:nvPr/>
        </p:nvSpPr>
        <p:spPr>
          <a:xfrm>
            <a:off x="257147" y="2108509"/>
            <a:ext cx="2872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r1 can be constructed as</a:t>
            </a:r>
            <a:endParaRPr lang="en-US" dirty="0">
              <a:latin typeface="Century Schoolbook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F5E57618-D425-4FCC-B616-24A49BE733DE}"/>
              </a:ext>
            </a:extLst>
          </p:cNvPr>
          <p:cNvSpPr/>
          <p:nvPr/>
        </p:nvSpPr>
        <p:spPr>
          <a:xfrm>
            <a:off x="4974691" y="2121328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A39A585F-5CC3-4443-AF3C-43BF7187BA15}"/>
              </a:ext>
            </a:extLst>
          </p:cNvPr>
          <p:cNvSpPr/>
          <p:nvPr/>
        </p:nvSpPr>
        <p:spPr>
          <a:xfrm>
            <a:off x="10039080" y="206657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q4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832C86E-6B0F-45C3-A0F8-4D7FE9914999}"/>
              </a:ext>
            </a:extLst>
          </p:cNvPr>
          <p:cNvCxnSpPr>
            <a:cxnSpLocks/>
          </p:cNvCxnSpPr>
          <p:nvPr/>
        </p:nvCxnSpPr>
        <p:spPr>
          <a:xfrm flipV="1">
            <a:off x="10701295" y="2389511"/>
            <a:ext cx="526313" cy="57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6D0568-5B20-435F-9D9D-9A990B4166CB}"/>
              </a:ext>
            </a:extLst>
          </p:cNvPr>
          <p:cNvSpPr txBox="1"/>
          <p:nvPr/>
        </p:nvSpPr>
        <p:spPr>
          <a:xfrm>
            <a:off x="5642080" y="200329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E17DD62-4680-4310-8A05-48E16577F694}"/>
              </a:ext>
            </a:extLst>
          </p:cNvPr>
          <p:cNvSpPr txBox="1"/>
          <p:nvPr/>
        </p:nvSpPr>
        <p:spPr>
          <a:xfrm>
            <a:off x="10776058" y="194854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8" name="Arrow: Curved Down 67">
            <a:extLst>
              <a:ext uri="{FF2B5EF4-FFF2-40B4-BE49-F238E27FC236}">
                <a16:creationId xmlns:a16="http://schemas.microsoft.com/office/drawing/2014/main" xmlns="" id="{C15E39A8-9E08-498B-9ECA-ED96A8D60411}"/>
              </a:ext>
            </a:extLst>
          </p:cNvPr>
          <p:cNvSpPr/>
          <p:nvPr/>
        </p:nvSpPr>
        <p:spPr>
          <a:xfrm flipH="1">
            <a:off x="6013724" y="858469"/>
            <a:ext cx="4741049" cy="124059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xmlns="" id="{AF419324-909D-4FC9-8126-FA479F2CC0EF}"/>
              </a:ext>
            </a:extLst>
          </p:cNvPr>
          <p:cNvSpPr/>
          <p:nvPr/>
        </p:nvSpPr>
        <p:spPr>
          <a:xfrm>
            <a:off x="5243786" y="2845608"/>
            <a:ext cx="6623991" cy="1068062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A8E276F-15A9-4A7A-90C1-15E664852723}"/>
              </a:ext>
            </a:extLst>
          </p:cNvPr>
          <p:cNvSpPr txBox="1"/>
          <p:nvPr/>
        </p:nvSpPr>
        <p:spPr>
          <a:xfrm>
            <a:off x="10848410" y="365019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5A12A36-2CCF-47C5-A917-B43151BDD4D8}"/>
              </a:ext>
            </a:extLst>
          </p:cNvPr>
          <p:cNvSpPr txBox="1"/>
          <p:nvPr/>
        </p:nvSpPr>
        <p:spPr>
          <a:xfrm>
            <a:off x="9602865" y="54665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131CEEF5-0694-4BAA-8F8C-382E4DB5C4DE}"/>
              </a:ext>
            </a:extLst>
          </p:cNvPr>
          <p:cNvSpPr/>
          <p:nvPr/>
        </p:nvSpPr>
        <p:spPr>
          <a:xfrm>
            <a:off x="6980466" y="4622633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q2</a:t>
            </a:r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7CAC070A-C65D-45B5-AC64-055C5F6EA8A4}"/>
              </a:ext>
            </a:extLst>
          </p:cNvPr>
          <p:cNvSpPr/>
          <p:nvPr/>
        </p:nvSpPr>
        <p:spPr>
          <a:xfrm>
            <a:off x="6984242" y="600010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FCB72FC1-DFC1-448D-A020-EC42099D85DF}"/>
              </a:ext>
            </a:extLst>
          </p:cNvPr>
          <p:cNvCxnSpPr>
            <a:cxnSpLocks/>
          </p:cNvCxnSpPr>
          <p:nvPr/>
        </p:nvCxnSpPr>
        <p:spPr>
          <a:xfrm flipV="1">
            <a:off x="6053482" y="5011154"/>
            <a:ext cx="943148" cy="345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A7724E86-0A25-403D-8297-D321FCC52128}"/>
              </a:ext>
            </a:extLst>
          </p:cNvPr>
          <p:cNvCxnSpPr>
            <a:cxnSpLocks/>
          </p:cNvCxnSpPr>
          <p:nvPr/>
        </p:nvCxnSpPr>
        <p:spPr>
          <a:xfrm flipV="1">
            <a:off x="6071242" y="6331901"/>
            <a:ext cx="943148" cy="345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1A7AA3B-D028-487C-B637-27FD7974B6A6}"/>
              </a:ext>
            </a:extLst>
          </p:cNvPr>
          <p:cNvSpPr txBox="1"/>
          <p:nvPr/>
        </p:nvSpPr>
        <p:spPr>
          <a:xfrm>
            <a:off x="6342998" y="452114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2B94E2C-D672-4E33-9D28-9D01FA94514F}"/>
              </a:ext>
            </a:extLst>
          </p:cNvPr>
          <p:cNvSpPr txBox="1"/>
          <p:nvPr/>
        </p:nvSpPr>
        <p:spPr>
          <a:xfrm>
            <a:off x="6371353" y="5910827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F18AA96-EC82-41CC-8DD8-0E9B42C3D178}"/>
              </a:ext>
            </a:extLst>
          </p:cNvPr>
          <p:cNvSpPr txBox="1"/>
          <p:nvPr/>
        </p:nvSpPr>
        <p:spPr>
          <a:xfrm>
            <a:off x="131526" y="4535328"/>
            <a:ext cx="2872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r2 can be constructed as</a:t>
            </a:r>
            <a:endParaRPr lang="en-US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9204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rrow: Curved Up 69">
            <a:extLst>
              <a:ext uri="{FF2B5EF4-FFF2-40B4-BE49-F238E27FC236}">
                <a16:creationId xmlns:a16="http://schemas.microsoft.com/office/drawing/2014/main" xmlns="" id="{AF419324-909D-4FC9-8126-FA479F2CC0EF}"/>
              </a:ext>
            </a:extLst>
          </p:cNvPr>
          <p:cNvSpPr/>
          <p:nvPr/>
        </p:nvSpPr>
        <p:spPr>
          <a:xfrm>
            <a:off x="395349" y="4703241"/>
            <a:ext cx="5890937" cy="1068062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Arrow: Curved Down 67">
            <a:extLst>
              <a:ext uri="{FF2B5EF4-FFF2-40B4-BE49-F238E27FC236}">
                <a16:creationId xmlns:a16="http://schemas.microsoft.com/office/drawing/2014/main" xmlns="" id="{C15E39A8-9E08-498B-9ECA-ED96A8D60411}"/>
              </a:ext>
            </a:extLst>
          </p:cNvPr>
          <p:cNvSpPr/>
          <p:nvPr/>
        </p:nvSpPr>
        <p:spPr>
          <a:xfrm flipH="1">
            <a:off x="1179660" y="2716102"/>
            <a:ext cx="4007996" cy="124059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701" y="125753"/>
            <a:ext cx="4400708" cy="753373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 dirty="0">
              <a:latin typeface="Copperplate Gothic Ligh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3096" y="1011633"/>
            <a:ext cx="6504019" cy="7504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Construct FA equivalent to  ( 0 + 1 )* . ( 00 + 11 )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D6EDFCD-0891-4D7B-8782-9541957A1275}"/>
              </a:ext>
            </a:extLst>
          </p:cNvPr>
          <p:cNvSpPr/>
          <p:nvPr/>
        </p:nvSpPr>
        <p:spPr>
          <a:xfrm>
            <a:off x="7030267" y="3980578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q8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F14C00A-78CB-4119-AC47-80D44780E7A3}"/>
              </a:ext>
            </a:extLst>
          </p:cNvPr>
          <p:cNvCxnSpPr>
            <a:cxnSpLocks/>
          </p:cNvCxnSpPr>
          <p:nvPr/>
        </p:nvCxnSpPr>
        <p:spPr>
          <a:xfrm flipV="1">
            <a:off x="6557831" y="4319661"/>
            <a:ext cx="483191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4400369-F312-4B08-9BAF-582D8B4B6247}"/>
              </a:ext>
            </a:extLst>
          </p:cNvPr>
          <p:cNvCxnSpPr>
            <a:cxnSpLocks/>
          </p:cNvCxnSpPr>
          <p:nvPr/>
        </p:nvCxnSpPr>
        <p:spPr>
          <a:xfrm flipV="1">
            <a:off x="10074087" y="3725859"/>
            <a:ext cx="51194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9960DAE0-568E-4C6E-B9F8-2390FFB24209}"/>
              </a:ext>
            </a:extLst>
          </p:cNvPr>
          <p:cNvSpPr/>
          <p:nvPr/>
        </p:nvSpPr>
        <p:spPr>
          <a:xfrm>
            <a:off x="11250941" y="4011979"/>
            <a:ext cx="885702" cy="7111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A66D01-B995-48F5-A38C-AE5A7FAF1855}"/>
              </a:ext>
            </a:extLst>
          </p:cNvPr>
          <p:cNvSpPr txBox="1"/>
          <p:nvPr/>
        </p:nvSpPr>
        <p:spPr>
          <a:xfrm>
            <a:off x="10067434" y="320039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74844DE-5469-4281-9C27-9C36D653BFA7}"/>
              </a:ext>
            </a:extLst>
          </p:cNvPr>
          <p:cNvSpPr/>
          <p:nvPr/>
        </p:nvSpPr>
        <p:spPr>
          <a:xfrm>
            <a:off x="8164404" y="4717958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B7632B8-D0FF-4E09-85E3-B57FDAFA4EAA}"/>
              </a:ext>
            </a:extLst>
          </p:cNvPr>
          <p:cNvCxnSpPr>
            <a:cxnSpLocks/>
          </p:cNvCxnSpPr>
          <p:nvPr/>
        </p:nvCxnSpPr>
        <p:spPr>
          <a:xfrm>
            <a:off x="11157980" y="3883852"/>
            <a:ext cx="425697" cy="2099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03A3B29-1810-4BC7-B11E-62318245BAB8}"/>
              </a:ext>
            </a:extLst>
          </p:cNvPr>
          <p:cNvCxnSpPr>
            <a:cxnSpLocks/>
          </p:cNvCxnSpPr>
          <p:nvPr/>
        </p:nvCxnSpPr>
        <p:spPr>
          <a:xfrm>
            <a:off x="10074284" y="5050584"/>
            <a:ext cx="569434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1BE7C65-D17B-4073-B1CE-A8D10CDF4BCA}"/>
              </a:ext>
            </a:extLst>
          </p:cNvPr>
          <p:cNvSpPr txBox="1"/>
          <p:nvPr/>
        </p:nvSpPr>
        <p:spPr>
          <a:xfrm>
            <a:off x="10138318" y="463262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3375C5B-6F93-4CD2-BB80-49349B086B42}"/>
              </a:ext>
            </a:extLst>
          </p:cNvPr>
          <p:cNvSpPr/>
          <p:nvPr/>
        </p:nvSpPr>
        <p:spPr>
          <a:xfrm>
            <a:off x="8125378" y="3415330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q9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147A5C6-6145-413F-995B-81EBF5CF7CA4}"/>
              </a:ext>
            </a:extLst>
          </p:cNvPr>
          <p:cNvSpPr/>
          <p:nvPr/>
        </p:nvSpPr>
        <p:spPr>
          <a:xfrm>
            <a:off x="10525016" y="3388938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q11</a:t>
            </a:r>
            <a:endParaRPr lang="en-US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FF38C59-4508-4E08-B252-CF19A51E1429}"/>
              </a:ext>
            </a:extLst>
          </p:cNvPr>
          <p:cNvSpPr/>
          <p:nvPr/>
        </p:nvSpPr>
        <p:spPr>
          <a:xfrm>
            <a:off x="10585945" y="4723866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q14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BE2D384-EDF3-41AB-9DD8-38343435D171}"/>
              </a:ext>
            </a:extLst>
          </p:cNvPr>
          <p:cNvCxnSpPr>
            <a:cxnSpLocks/>
          </p:cNvCxnSpPr>
          <p:nvPr/>
        </p:nvCxnSpPr>
        <p:spPr>
          <a:xfrm>
            <a:off x="7589851" y="4566677"/>
            <a:ext cx="641301" cy="3968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814D1B0-159E-4619-A69E-4FFF83F70747}"/>
              </a:ext>
            </a:extLst>
          </p:cNvPr>
          <p:cNvCxnSpPr>
            <a:cxnSpLocks/>
          </p:cNvCxnSpPr>
          <p:nvPr/>
        </p:nvCxnSpPr>
        <p:spPr>
          <a:xfrm flipV="1">
            <a:off x="7672837" y="3804046"/>
            <a:ext cx="483192" cy="379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F15DE2E7-294A-4DCE-9FB6-4FA3FCAE7CE8}"/>
              </a:ext>
            </a:extLst>
          </p:cNvPr>
          <p:cNvCxnSpPr>
            <a:cxnSpLocks/>
          </p:cNvCxnSpPr>
          <p:nvPr/>
        </p:nvCxnSpPr>
        <p:spPr>
          <a:xfrm flipV="1">
            <a:off x="11285641" y="4688551"/>
            <a:ext cx="411323" cy="2645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665631-CA91-474B-8B92-D3BFD2CEEB48}"/>
              </a:ext>
            </a:extLst>
          </p:cNvPr>
          <p:cNvSpPr txBox="1"/>
          <p:nvPr/>
        </p:nvSpPr>
        <p:spPr>
          <a:xfrm>
            <a:off x="7740068" y="346549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A337A5-8F09-4C19-B196-4485E7D67732}"/>
              </a:ext>
            </a:extLst>
          </p:cNvPr>
          <p:cNvSpPr txBox="1"/>
          <p:nvPr/>
        </p:nvSpPr>
        <p:spPr>
          <a:xfrm>
            <a:off x="7488510" y="4786243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85CDEA6-8C46-44ED-A046-1E91B29D24D5}"/>
              </a:ext>
            </a:extLst>
          </p:cNvPr>
          <p:cNvSpPr txBox="1"/>
          <p:nvPr/>
        </p:nvSpPr>
        <p:spPr>
          <a:xfrm>
            <a:off x="11374936" y="3426893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3B52FBC-8080-4737-95BE-058D2B9D1010}"/>
              </a:ext>
            </a:extLst>
          </p:cNvPr>
          <p:cNvSpPr txBox="1"/>
          <p:nvPr/>
        </p:nvSpPr>
        <p:spPr>
          <a:xfrm>
            <a:off x="11490358" y="4889445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7E27E0E-2FAD-4EBA-B217-72FC61B75EE4}"/>
              </a:ext>
            </a:extLst>
          </p:cNvPr>
          <p:cNvSpPr/>
          <p:nvPr/>
        </p:nvSpPr>
        <p:spPr>
          <a:xfrm>
            <a:off x="1242622" y="396281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F4ED51A-968C-40D3-BCEE-0037AAAB4999}"/>
              </a:ext>
            </a:extLst>
          </p:cNvPr>
          <p:cNvCxnSpPr>
            <a:cxnSpLocks/>
          </p:cNvCxnSpPr>
          <p:nvPr/>
        </p:nvCxnSpPr>
        <p:spPr>
          <a:xfrm flipV="1">
            <a:off x="774123" y="4301897"/>
            <a:ext cx="526313" cy="57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389EF38-7190-492D-8786-B24136580264}"/>
              </a:ext>
            </a:extLst>
          </p:cNvPr>
          <p:cNvCxnSpPr>
            <a:cxnSpLocks/>
          </p:cNvCxnSpPr>
          <p:nvPr/>
        </p:nvCxnSpPr>
        <p:spPr>
          <a:xfrm flipV="1">
            <a:off x="2455087" y="3637191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B2767B-A5ED-46B1-984C-C0F2C44AB888}"/>
              </a:ext>
            </a:extLst>
          </p:cNvPr>
          <p:cNvSpPr txBox="1"/>
          <p:nvPr/>
        </p:nvSpPr>
        <p:spPr>
          <a:xfrm>
            <a:off x="3088945" y="318263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2898885F-CF97-455D-ABA4-FC09D41D5ACC}"/>
              </a:ext>
            </a:extLst>
          </p:cNvPr>
          <p:cNvSpPr/>
          <p:nvPr/>
        </p:nvSpPr>
        <p:spPr>
          <a:xfrm>
            <a:off x="2263346" y="468601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q4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967CE40-6859-41E9-91A3-6A977FE77DA5}"/>
              </a:ext>
            </a:extLst>
          </p:cNvPr>
          <p:cNvCxnSpPr>
            <a:cxnSpLocks/>
          </p:cNvCxnSpPr>
          <p:nvPr/>
        </p:nvCxnSpPr>
        <p:spPr>
          <a:xfrm>
            <a:off x="4193864" y="3753036"/>
            <a:ext cx="612555" cy="35368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CA0CB04-0B4E-40F6-A45B-AD096C7FF199}"/>
              </a:ext>
            </a:extLst>
          </p:cNvPr>
          <p:cNvCxnSpPr>
            <a:cxnSpLocks/>
          </p:cNvCxnSpPr>
          <p:nvPr/>
        </p:nvCxnSpPr>
        <p:spPr>
          <a:xfrm flipV="1">
            <a:off x="2937291" y="4998511"/>
            <a:ext cx="540687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91A003-7C10-494E-B725-82CE65789C19}"/>
              </a:ext>
            </a:extLst>
          </p:cNvPr>
          <p:cNvSpPr txBox="1"/>
          <p:nvPr/>
        </p:nvSpPr>
        <p:spPr>
          <a:xfrm>
            <a:off x="3018063" y="4543954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69E1C6-0C89-48E8-A0E5-6BC8CB33B116}"/>
              </a:ext>
            </a:extLst>
          </p:cNvPr>
          <p:cNvSpPr/>
          <p:nvPr/>
        </p:nvSpPr>
        <p:spPr>
          <a:xfrm>
            <a:off x="2266850" y="3241580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q2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D4735FE-AEB9-4137-B352-522173878B74}"/>
              </a:ext>
            </a:extLst>
          </p:cNvPr>
          <p:cNvSpPr/>
          <p:nvPr/>
        </p:nvSpPr>
        <p:spPr>
          <a:xfrm>
            <a:off x="3503996" y="3328631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76C6F8D2-4D3A-4F5F-A914-94D6E5344E23}"/>
              </a:ext>
            </a:extLst>
          </p:cNvPr>
          <p:cNvSpPr/>
          <p:nvPr/>
        </p:nvSpPr>
        <p:spPr>
          <a:xfrm>
            <a:off x="3465689" y="4663559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q5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F7C5A3A-97EA-497F-B3DC-BFF4B3A39AF5}"/>
              </a:ext>
            </a:extLst>
          </p:cNvPr>
          <p:cNvCxnSpPr>
            <a:cxnSpLocks/>
          </p:cNvCxnSpPr>
          <p:nvPr/>
        </p:nvCxnSpPr>
        <p:spPr>
          <a:xfrm>
            <a:off x="1745499" y="4563092"/>
            <a:ext cx="555060" cy="2961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85D99C31-6C4A-47BA-AAB7-D7A8A31CF7CA}"/>
              </a:ext>
            </a:extLst>
          </p:cNvPr>
          <p:cNvCxnSpPr>
            <a:cxnSpLocks/>
          </p:cNvCxnSpPr>
          <p:nvPr/>
        </p:nvCxnSpPr>
        <p:spPr>
          <a:xfrm flipV="1">
            <a:off x="1800132" y="3672838"/>
            <a:ext cx="483192" cy="3795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590B2BE4-A873-412A-B10A-63DAFCED7FCE}"/>
              </a:ext>
            </a:extLst>
          </p:cNvPr>
          <p:cNvCxnSpPr>
            <a:cxnSpLocks/>
          </p:cNvCxnSpPr>
          <p:nvPr/>
        </p:nvCxnSpPr>
        <p:spPr>
          <a:xfrm flipV="1">
            <a:off x="4180348" y="4515393"/>
            <a:ext cx="612554" cy="379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E42F407-BF47-4BA2-9AB0-CBADD5CBE541}"/>
              </a:ext>
            </a:extLst>
          </p:cNvPr>
          <p:cNvSpPr txBox="1"/>
          <p:nvPr/>
        </p:nvSpPr>
        <p:spPr>
          <a:xfrm>
            <a:off x="1697242" y="350445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5BB7512-11A2-452F-B304-CE91A229888D}"/>
              </a:ext>
            </a:extLst>
          </p:cNvPr>
          <p:cNvSpPr txBox="1"/>
          <p:nvPr/>
        </p:nvSpPr>
        <p:spPr>
          <a:xfrm>
            <a:off x="1700865" y="4825199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CBF44B2-E779-424C-8976-AAF433A7F0AA}"/>
              </a:ext>
            </a:extLst>
          </p:cNvPr>
          <p:cNvSpPr txBox="1"/>
          <p:nvPr/>
        </p:nvSpPr>
        <p:spPr>
          <a:xfrm>
            <a:off x="4325564" y="318224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5B90524-5F12-47D8-8BBC-36A2C2227D71}"/>
              </a:ext>
            </a:extLst>
          </p:cNvPr>
          <p:cNvSpPr txBox="1"/>
          <p:nvPr/>
        </p:nvSpPr>
        <p:spPr>
          <a:xfrm>
            <a:off x="5192351" y="475823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AE8458F-C7BC-4FC0-8A4F-F6136C865C53}"/>
              </a:ext>
            </a:extLst>
          </p:cNvPr>
          <p:cNvSpPr txBox="1"/>
          <p:nvPr/>
        </p:nvSpPr>
        <p:spPr>
          <a:xfrm>
            <a:off x="257147" y="2108509"/>
            <a:ext cx="686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Schoolbook"/>
              </a:rPr>
              <a:t>Finite Automata can be constructed </a:t>
            </a:r>
            <a:r>
              <a:rPr lang="en-US" dirty="0">
                <a:latin typeface="Century Schoolbook"/>
              </a:rPr>
              <a:t>as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F5E57618-D425-4FCC-B616-24A49BE733DE}"/>
              </a:ext>
            </a:extLst>
          </p:cNvPr>
          <p:cNvSpPr/>
          <p:nvPr/>
        </p:nvSpPr>
        <p:spPr>
          <a:xfrm>
            <a:off x="211314" y="3993141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q0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A39A585F-5CC3-4443-AF3C-43BF7187BA15}"/>
              </a:ext>
            </a:extLst>
          </p:cNvPr>
          <p:cNvSpPr/>
          <p:nvPr/>
        </p:nvSpPr>
        <p:spPr>
          <a:xfrm>
            <a:off x="4708635" y="3995110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q6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832C86E-6B0F-45C3-A0F8-4D7FE9914999}"/>
              </a:ext>
            </a:extLst>
          </p:cNvPr>
          <p:cNvCxnSpPr>
            <a:cxnSpLocks/>
          </p:cNvCxnSpPr>
          <p:nvPr/>
        </p:nvCxnSpPr>
        <p:spPr>
          <a:xfrm flipV="1">
            <a:off x="5356673" y="4360587"/>
            <a:ext cx="526313" cy="57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6D0568-5B20-435F-9D9D-9A990B4166CB}"/>
              </a:ext>
            </a:extLst>
          </p:cNvPr>
          <p:cNvSpPr txBox="1"/>
          <p:nvPr/>
        </p:nvSpPr>
        <p:spPr>
          <a:xfrm>
            <a:off x="793643" y="386093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E17DD62-4680-4310-8A05-48E16577F694}"/>
              </a:ext>
            </a:extLst>
          </p:cNvPr>
          <p:cNvSpPr txBox="1"/>
          <p:nvPr/>
        </p:nvSpPr>
        <p:spPr>
          <a:xfrm>
            <a:off x="5473966" y="391962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A8E276F-15A9-4A7A-90C1-15E664852723}"/>
              </a:ext>
            </a:extLst>
          </p:cNvPr>
          <p:cNvSpPr txBox="1"/>
          <p:nvPr/>
        </p:nvSpPr>
        <p:spPr>
          <a:xfrm>
            <a:off x="3306397" y="589069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5A12A36-2CCF-47C5-A917-B43151BDD4D8}"/>
              </a:ext>
            </a:extLst>
          </p:cNvPr>
          <p:cNvSpPr txBox="1"/>
          <p:nvPr/>
        </p:nvSpPr>
        <p:spPr>
          <a:xfrm>
            <a:off x="4513424" y="251773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131CEEF5-0694-4BAA-8F8C-382E4DB5C4DE}"/>
              </a:ext>
            </a:extLst>
          </p:cNvPr>
          <p:cNvSpPr/>
          <p:nvPr/>
        </p:nvSpPr>
        <p:spPr>
          <a:xfrm>
            <a:off x="9418862" y="3374757"/>
            <a:ext cx="648821" cy="634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q10</a:t>
            </a:r>
            <a:endParaRPr lang="en-US" sz="14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7CAC070A-C65D-45B5-AC64-055C5F6EA8A4}"/>
              </a:ext>
            </a:extLst>
          </p:cNvPr>
          <p:cNvSpPr/>
          <p:nvPr/>
        </p:nvSpPr>
        <p:spPr>
          <a:xfrm>
            <a:off x="9408461" y="4723865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q13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FCB72FC1-DFC1-448D-A020-EC42099D85DF}"/>
              </a:ext>
            </a:extLst>
          </p:cNvPr>
          <p:cNvCxnSpPr>
            <a:cxnSpLocks/>
          </p:cNvCxnSpPr>
          <p:nvPr/>
        </p:nvCxnSpPr>
        <p:spPr>
          <a:xfrm flipV="1">
            <a:off x="8775608" y="3735114"/>
            <a:ext cx="655677" cy="201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A7724E86-0A25-403D-8297-D321FCC52128}"/>
              </a:ext>
            </a:extLst>
          </p:cNvPr>
          <p:cNvCxnSpPr>
            <a:cxnSpLocks/>
          </p:cNvCxnSpPr>
          <p:nvPr/>
        </p:nvCxnSpPr>
        <p:spPr>
          <a:xfrm flipV="1">
            <a:off x="8821329" y="5070238"/>
            <a:ext cx="612555" cy="57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1A7AA3B-D028-487C-B637-27FD7974B6A6}"/>
              </a:ext>
            </a:extLst>
          </p:cNvPr>
          <p:cNvSpPr txBox="1"/>
          <p:nvPr/>
        </p:nvSpPr>
        <p:spPr>
          <a:xfrm>
            <a:off x="8908984" y="327327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2B94E2C-D672-4E33-9D28-9D01FA94514F}"/>
              </a:ext>
            </a:extLst>
          </p:cNvPr>
          <p:cNvSpPr txBox="1"/>
          <p:nvPr/>
        </p:nvSpPr>
        <p:spPr>
          <a:xfrm>
            <a:off x="8937339" y="4634590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2A93610-93B8-4E81-8FCC-CA0187A2EE38}"/>
              </a:ext>
            </a:extLst>
          </p:cNvPr>
          <p:cNvSpPr/>
          <p:nvPr/>
        </p:nvSpPr>
        <p:spPr>
          <a:xfrm>
            <a:off x="5857510" y="3996727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q7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7BEF362-C193-4A4B-BDC6-831F9A47A58F}"/>
              </a:ext>
            </a:extLst>
          </p:cNvPr>
          <p:cNvCxnSpPr>
            <a:cxnSpLocks/>
          </p:cNvCxnSpPr>
          <p:nvPr/>
        </p:nvCxnSpPr>
        <p:spPr>
          <a:xfrm flipV="1">
            <a:off x="875" y="4335614"/>
            <a:ext cx="253214" cy="345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51259AD-3ECC-4E45-AA9E-1DE749A04CFC}"/>
              </a:ext>
            </a:extLst>
          </p:cNvPr>
          <p:cNvSpPr txBox="1"/>
          <p:nvPr/>
        </p:nvSpPr>
        <p:spPr>
          <a:xfrm>
            <a:off x="6600404" y="380626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29628" cy="1040921"/>
          </a:xfrm>
        </p:spPr>
        <p:txBody>
          <a:bodyPr/>
          <a:lstStyle/>
          <a:p>
            <a:r>
              <a:rPr lang="en-US" dirty="0">
                <a:latin typeface="Copperplate Gothic Light"/>
              </a:rPr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>
              <a:lnSpc>
                <a:spcPct val="150000"/>
              </a:lnSpc>
            </a:pPr>
            <a:r>
              <a:rPr lang="en-US" dirty="0">
                <a:latin typeface="Century Schoolbook"/>
              </a:rPr>
              <a:t>Conversion from Regular Expression to Finite Automata</a:t>
            </a:r>
          </a:p>
          <a:p>
            <a:pPr marL="223520" indent="-223520">
              <a:lnSpc>
                <a:spcPct val="150000"/>
              </a:lnSpc>
            </a:pPr>
            <a:r>
              <a:rPr lang="en-US" dirty="0">
                <a:latin typeface="Century Schoolbook"/>
              </a:rPr>
              <a:t>Arden's Theorem</a:t>
            </a:r>
          </a:p>
          <a:p>
            <a:pPr marL="223520" indent="-223520">
              <a:lnSpc>
                <a:spcPct val="150000"/>
              </a:lnSpc>
            </a:pPr>
            <a:r>
              <a:rPr lang="en-US" dirty="0">
                <a:latin typeface="Century Schoolbook"/>
              </a:rPr>
              <a:t>Conversion from Finite Automata to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657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22849-1917-46FC-B374-1EBDD02E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14" y="2514600"/>
            <a:ext cx="9037365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latin typeface="Copperplate Gothic Light"/>
              </a:rPr>
              <a:t>Arden's Theorem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Arden's Theorem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sz="2000" dirty="0">
                <a:latin typeface="Century Schoolbook"/>
              </a:rPr>
              <a:t>It is used to calculate regular expression</a:t>
            </a:r>
            <a:endParaRPr lang="en-US" dirty="0"/>
          </a:p>
          <a:p>
            <a:pPr marL="223520" indent="-223520"/>
            <a:r>
              <a:rPr lang="en-US" sz="2000" dirty="0">
                <a:latin typeface="Century Schoolbook"/>
              </a:rPr>
              <a:t>Statement: 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If there are three regular expressions P, Q and R such that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R  =  Q  +  RP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Then there is equivalent expression </a:t>
            </a:r>
            <a:r>
              <a:rPr lang="en-US" sz="2000" dirty="0" err="1">
                <a:latin typeface="Century Schoolbook"/>
              </a:rPr>
              <a:t>foor</a:t>
            </a:r>
            <a:r>
              <a:rPr lang="en-US" sz="2000" dirty="0">
                <a:latin typeface="Century Schoolbook"/>
              </a:rPr>
              <a:t> R represented by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R  =  Q P*</a:t>
            </a:r>
          </a:p>
        </p:txBody>
      </p:sp>
    </p:spTree>
    <p:extLst>
      <p:ext uri="{BB962C8B-B14F-4D97-AF65-F5344CB8AC3E}">
        <p14:creationId xmlns:p14="http://schemas.microsoft.com/office/powerpoint/2010/main" val="29133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22849-1917-46FC-B374-1EBDD02E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14" y="2514600"/>
            <a:ext cx="9942902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opperplate Gothic Light"/>
              </a:rPr>
              <a:t>Conversion from Finite </a:t>
            </a:r>
            <a:r>
              <a:rPr lang="en-US" sz="4000">
                <a:latin typeface="Copperplate Gothic Light"/>
              </a:rPr>
              <a:t>Automata to Regular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Steps for Conversion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5236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Bookman Old Style"/>
              </a:rPr>
              <a:t>Let q1 be the initial state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latin typeface="Bookman Old Style"/>
              </a:rPr>
              <a:t>There are q2, q3, q4, … </a:t>
            </a:r>
            <a:r>
              <a:rPr lang="en-US" sz="2000" dirty="0" err="1">
                <a:latin typeface="Bookman Old Style"/>
              </a:rPr>
              <a:t>qn</a:t>
            </a:r>
            <a:r>
              <a:rPr lang="en-US" sz="2000" dirty="0">
                <a:latin typeface="Bookman Old Style"/>
              </a:rPr>
              <a:t> are number of states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Bookman Old Style"/>
              </a:rPr>
              <a:t>The final state may be some q </a:t>
            </a:r>
            <a:r>
              <a:rPr lang="en-US" sz="2000" baseline="-25000" dirty="0">
                <a:latin typeface="Bookman Old Style"/>
              </a:rPr>
              <a:t>j </a:t>
            </a:r>
            <a:r>
              <a:rPr lang="en-US" sz="2000" dirty="0">
                <a:latin typeface="Bookman Old Style"/>
              </a:rPr>
              <a:t>where j &lt;= n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Bookman Old Style"/>
              </a:rPr>
              <a:t>Let α</a:t>
            </a:r>
            <a:r>
              <a:rPr lang="en-US" sz="2000" baseline="-25000" dirty="0">
                <a:latin typeface="Bookman Old Style"/>
              </a:rPr>
              <a:t> </a:t>
            </a:r>
            <a:r>
              <a:rPr lang="en-US" sz="2000" baseline="-25000" dirty="0" err="1">
                <a:latin typeface="Bookman Old Style"/>
              </a:rPr>
              <a:t>i</a:t>
            </a:r>
            <a:r>
              <a:rPr lang="en-US" sz="2000" baseline="-25000" dirty="0">
                <a:latin typeface="Bookman Old Style"/>
              </a:rPr>
              <a:t> j </a:t>
            </a:r>
            <a:r>
              <a:rPr lang="en-US" sz="2000" dirty="0">
                <a:latin typeface="Bookman Old Style"/>
              </a:rPr>
              <a:t>represents the transition from q </a:t>
            </a:r>
            <a:r>
              <a:rPr lang="en-US" sz="2000" baseline="-25000" dirty="0" err="1">
                <a:latin typeface="Bookman Old Style"/>
              </a:rPr>
              <a:t>i</a:t>
            </a:r>
            <a:r>
              <a:rPr lang="en-US" sz="2000" dirty="0">
                <a:latin typeface="Bookman Old Style"/>
              </a:rPr>
              <a:t> to q </a:t>
            </a:r>
            <a:r>
              <a:rPr lang="en-US" sz="2000" baseline="-25000" dirty="0">
                <a:latin typeface="Bookman Old Style"/>
              </a:rPr>
              <a:t>j</a:t>
            </a:r>
          </a:p>
          <a:p>
            <a:pPr marL="0" indent="0">
              <a:buNone/>
            </a:pPr>
            <a:r>
              <a:rPr lang="en-US" sz="2000" dirty="0">
                <a:latin typeface="Bookman Old Style"/>
              </a:rPr>
              <a:t>      State q j can be represented with regular expression as</a:t>
            </a:r>
          </a:p>
          <a:p>
            <a:pPr marL="0" indent="0">
              <a:buNone/>
            </a:pPr>
            <a:r>
              <a:rPr lang="en-US" sz="2000" dirty="0">
                <a:latin typeface="Bookman Old Style"/>
              </a:rPr>
              <a:t>            q </a:t>
            </a:r>
            <a:r>
              <a:rPr lang="en-US" sz="2000" baseline="-25000" dirty="0">
                <a:latin typeface="Bookman Old Style"/>
              </a:rPr>
              <a:t>j</a:t>
            </a:r>
            <a:r>
              <a:rPr lang="en-US" sz="2000" dirty="0">
                <a:latin typeface="Bookman Old Style"/>
              </a:rPr>
              <a:t>  =  q</a:t>
            </a:r>
            <a:r>
              <a:rPr lang="en-US" sz="2000" baseline="-25000" dirty="0">
                <a:latin typeface="Bookman Old Style"/>
              </a:rPr>
              <a:t> i</a:t>
            </a:r>
            <a:r>
              <a:rPr lang="en-US" sz="2000" dirty="0">
                <a:latin typeface="Bookman Old Style"/>
              </a:rPr>
              <a:t> . α</a:t>
            </a:r>
            <a:r>
              <a:rPr lang="en-US" sz="2000" baseline="-25000" dirty="0">
                <a:latin typeface="Bookman Old Style"/>
              </a:rPr>
              <a:t> i j </a:t>
            </a:r>
            <a:endParaRPr lang="en-US" sz="2000" dirty="0">
              <a:latin typeface="Bookman Old Style"/>
            </a:endParaRPr>
          </a:p>
          <a:p>
            <a:pPr marL="0" indent="0">
              <a:buNone/>
            </a:pPr>
            <a:r>
              <a:rPr lang="en-US" sz="2000" dirty="0">
                <a:latin typeface="Bookman Old Style"/>
              </a:rPr>
              <a:t>      If  q j is start state then</a:t>
            </a:r>
          </a:p>
          <a:p>
            <a:pPr marL="223520" indent="-223520">
              <a:buNone/>
            </a:pPr>
            <a:r>
              <a:rPr lang="en-US" sz="2000" dirty="0">
                <a:latin typeface="Bookman Old Style"/>
              </a:rPr>
              <a:t>            q </a:t>
            </a:r>
            <a:r>
              <a:rPr lang="en-US" sz="2000" baseline="-25000" dirty="0">
                <a:latin typeface="Bookman Old Style"/>
              </a:rPr>
              <a:t>j</a:t>
            </a:r>
            <a:r>
              <a:rPr lang="en-US" sz="2000" dirty="0">
                <a:latin typeface="Bookman Old Style"/>
              </a:rPr>
              <a:t>  =  q</a:t>
            </a:r>
            <a:r>
              <a:rPr lang="en-US" sz="2000" baseline="-25000" dirty="0">
                <a:latin typeface="Bookman Old Style"/>
              </a:rPr>
              <a:t> </a:t>
            </a:r>
            <a:r>
              <a:rPr lang="en-US" sz="2000" baseline="-25000" dirty="0" err="1">
                <a:latin typeface="Bookman Old Style"/>
              </a:rPr>
              <a:t>i</a:t>
            </a:r>
            <a:r>
              <a:rPr lang="en-US" sz="2000" dirty="0">
                <a:latin typeface="Bookman Old Style"/>
              </a:rPr>
              <a:t> . α</a:t>
            </a:r>
            <a:r>
              <a:rPr lang="en-US" sz="2000" baseline="-25000" dirty="0">
                <a:latin typeface="Bookman Old Style"/>
              </a:rPr>
              <a:t> </a:t>
            </a:r>
            <a:r>
              <a:rPr lang="en-US" sz="2000" baseline="-25000" dirty="0" err="1">
                <a:latin typeface="Bookman Old Style"/>
              </a:rPr>
              <a:t>i</a:t>
            </a:r>
            <a:r>
              <a:rPr lang="en-US" sz="2000" baseline="-25000" dirty="0">
                <a:latin typeface="Bookman Old Style"/>
              </a:rPr>
              <a:t> j   </a:t>
            </a:r>
            <a:r>
              <a:rPr lang="en-US" sz="2000" dirty="0">
                <a:latin typeface="Bookman Old Style"/>
              </a:rPr>
              <a:t>+  </a:t>
            </a:r>
            <a:r>
              <a:rPr lang="en-US" sz="2000" dirty="0">
                <a:latin typeface="Century Schoolbook"/>
              </a:rPr>
              <a:t>ε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Bookman Old Style"/>
              </a:rPr>
              <a:t>5. Similarly compute final state which ultimately gives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08580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8276" y="196655"/>
            <a:ext cx="7735387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9040" y="1110896"/>
            <a:ext cx="8085117" cy="5610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Ex. 1 Find Regular Expression for given Finite Automata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Equations can be written as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(Check for incoming arrows for partticular state)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 q1 . 0  +  q3 . 0  +  ε              … Equation I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  =  q1 . 1  +  q2 . 1  +  q3 . 1       … Equation II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q3  =  q2 . 0                                    …  Equation III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By considering Equation II and III we can write as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  =  q1 . 1  +  q2 . 1  + ( q2 . 0 ) . 1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q2    =  q1 . 1  +  q2 . ( 1 + 01 )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9F2E7AA-CB72-4EEB-9D3B-891A5518FFF6}"/>
              </a:ext>
            </a:extLst>
          </p:cNvPr>
          <p:cNvSpPr/>
          <p:nvPr/>
        </p:nvSpPr>
        <p:spPr>
          <a:xfrm>
            <a:off x="10910950" y="1482857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4F90CF-D9E4-4314-B02F-F7127F02532E}"/>
              </a:ext>
            </a:extLst>
          </p:cNvPr>
          <p:cNvSpPr/>
          <p:nvPr/>
        </p:nvSpPr>
        <p:spPr>
          <a:xfrm>
            <a:off x="10249492" y="2434913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7CA1C381-2C71-4576-8D77-9937D3CECC29}"/>
              </a:ext>
            </a:extLst>
          </p:cNvPr>
          <p:cNvSpPr/>
          <p:nvPr/>
        </p:nvSpPr>
        <p:spPr>
          <a:xfrm>
            <a:off x="9565270" y="146974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xmlns="" id="{C36A9469-2CE6-46F0-AC5D-BD5DDFE19F33}"/>
              </a:ext>
            </a:extLst>
          </p:cNvPr>
          <p:cNvSpPr/>
          <p:nvPr/>
        </p:nvSpPr>
        <p:spPr>
          <a:xfrm>
            <a:off x="9514739" y="83945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2896280D-B0A7-40EB-B1AF-EB2BFBB2B337}"/>
              </a:ext>
            </a:extLst>
          </p:cNvPr>
          <p:cNvSpPr/>
          <p:nvPr/>
        </p:nvSpPr>
        <p:spPr>
          <a:xfrm>
            <a:off x="10979425" y="841419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B83D3FE-358F-462E-A948-D21B5B63C01E}"/>
              </a:ext>
            </a:extLst>
          </p:cNvPr>
          <p:cNvCxnSpPr/>
          <p:nvPr/>
        </p:nvCxnSpPr>
        <p:spPr>
          <a:xfrm flipV="1">
            <a:off x="10153848" y="1754079"/>
            <a:ext cx="756292" cy="2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41BC490-0F6B-4A4F-8466-56D5D04C0E6F}"/>
              </a:ext>
            </a:extLst>
          </p:cNvPr>
          <p:cNvCxnSpPr>
            <a:cxnSpLocks/>
          </p:cNvCxnSpPr>
          <p:nvPr/>
        </p:nvCxnSpPr>
        <p:spPr>
          <a:xfrm flipV="1">
            <a:off x="10755495" y="1935864"/>
            <a:ext cx="296338" cy="52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5D17D6-185B-4767-B3C1-894DCB7C51C8}"/>
              </a:ext>
            </a:extLst>
          </p:cNvPr>
          <p:cNvCxnSpPr>
            <a:cxnSpLocks/>
          </p:cNvCxnSpPr>
          <p:nvPr/>
        </p:nvCxnSpPr>
        <p:spPr>
          <a:xfrm flipH="1">
            <a:off x="10925310" y="2099762"/>
            <a:ext cx="264232" cy="58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31FA237-5D72-4B23-8933-D7DBCB423ACF}"/>
              </a:ext>
            </a:extLst>
          </p:cNvPr>
          <p:cNvCxnSpPr>
            <a:cxnSpLocks/>
          </p:cNvCxnSpPr>
          <p:nvPr/>
        </p:nvCxnSpPr>
        <p:spPr>
          <a:xfrm flipH="1" flipV="1">
            <a:off x="9859349" y="2010279"/>
            <a:ext cx="451090" cy="5089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BA7EAF5-B67C-4DB3-ACC4-293CA32ADFCF}"/>
              </a:ext>
            </a:extLst>
          </p:cNvPr>
          <p:cNvCxnSpPr>
            <a:cxnSpLocks/>
          </p:cNvCxnSpPr>
          <p:nvPr/>
        </p:nvCxnSpPr>
        <p:spPr>
          <a:xfrm>
            <a:off x="8709322" y="1766918"/>
            <a:ext cx="928777" cy="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50E4-0B89-47C8-B850-D0322D574BC4}"/>
              </a:ext>
            </a:extLst>
          </p:cNvPr>
          <p:cNvSpPr txBox="1"/>
          <p:nvPr/>
        </p:nvSpPr>
        <p:spPr>
          <a:xfrm>
            <a:off x="9802508" y="45368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8B916-D992-436B-8F8F-DA4263D3D42D}"/>
              </a:ext>
            </a:extLst>
          </p:cNvPr>
          <p:cNvSpPr txBox="1"/>
          <p:nvPr/>
        </p:nvSpPr>
        <p:spPr>
          <a:xfrm>
            <a:off x="9566063" y="229910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E1BC36-2575-45ED-A854-CF8E28279420}"/>
              </a:ext>
            </a:extLst>
          </p:cNvPr>
          <p:cNvSpPr txBox="1"/>
          <p:nvPr/>
        </p:nvSpPr>
        <p:spPr>
          <a:xfrm>
            <a:off x="11283452" y="232943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BAEACC-2F1E-4C18-A7BA-0C2AF9993F92}"/>
              </a:ext>
            </a:extLst>
          </p:cNvPr>
          <p:cNvSpPr txBox="1"/>
          <p:nvPr/>
        </p:nvSpPr>
        <p:spPr>
          <a:xfrm>
            <a:off x="10335619" y="1182793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F018E0-2CE1-4916-81EC-E7FE0CF31AD7}"/>
              </a:ext>
            </a:extLst>
          </p:cNvPr>
          <p:cNvSpPr txBox="1"/>
          <p:nvPr/>
        </p:nvSpPr>
        <p:spPr>
          <a:xfrm>
            <a:off x="11329958" y="362299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40126EE-3367-40D7-9171-072CFFF9E3C0}"/>
              </a:ext>
            </a:extLst>
          </p:cNvPr>
          <p:cNvSpPr txBox="1"/>
          <p:nvPr/>
        </p:nvSpPr>
        <p:spPr>
          <a:xfrm>
            <a:off x="10495501" y="196665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8276" y="196655"/>
            <a:ext cx="7735387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9040" y="1110896"/>
            <a:ext cx="8085117" cy="5610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Ex. 1 Find Regular Expression for given Finite Automata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Comparing with R = Q + RP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 = q2   Q  = q1 . 1   P = ( 1 + 01 )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Applying Arden's Theorem,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 = QP*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  =  q1 . 1 . ( 1 + 01 )*        … Equation IV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Put the value of Equation III in Equation I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 q1 . 0  +  q2 . 0 . 0  +  ε</a:t>
            </a: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9F2E7AA-CB72-4EEB-9D3B-891A5518FFF6}"/>
              </a:ext>
            </a:extLst>
          </p:cNvPr>
          <p:cNvSpPr/>
          <p:nvPr/>
        </p:nvSpPr>
        <p:spPr>
          <a:xfrm>
            <a:off x="10910950" y="1482857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4F90CF-D9E4-4314-B02F-F7127F02532E}"/>
              </a:ext>
            </a:extLst>
          </p:cNvPr>
          <p:cNvSpPr/>
          <p:nvPr/>
        </p:nvSpPr>
        <p:spPr>
          <a:xfrm>
            <a:off x="10249492" y="2434913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7CA1C381-2C71-4576-8D77-9937D3CECC29}"/>
              </a:ext>
            </a:extLst>
          </p:cNvPr>
          <p:cNvSpPr/>
          <p:nvPr/>
        </p:nvSpPr>
        <p:spPr>
          <a:xfrm>
            <a:off x="9565270" y="146974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xmlns="" id="{C36A9469-2CE6-46F0-AC5D-BD5DDFE19F33}"/>
              </a:ext>
            </a:extLst>
          </p:cNvPr>
          <p:cNvSpPr/>
          <p:nvPr/>
        </p:nvSpPr>
        <p:spPr>
          <a:xfrm>
            <a:off x="9514739" y="83945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2896280D-B0A7-40EB-B1AF-EB2BFBB2B337}"/>
              </a:ext>
            </a:extLst>
          </p:cNvPr>
          <p:cNvSpPr/>
          <p:nvPr/>
        </p:nvSpPr>
        <p:spPr>
          <a:xfrm>
            <a:off x="10979425" y="841419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B83D3FE-358F-462E-A948-D21B5B63C01E}"/>
              </a:ext>
            </a:extLst>
          </p:cNvPr>
          <p:cNvCxnSpPr/>
          <p:nvPr/>
        </p:nvCxnSpPr>
        <p:spPr>
          <a:xfrm flipV="1">
            <a:off x="10153848" y="1754079"/>
            <a:ext cx="756292" cy="2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41BC490-0F6B-4A4F-8466-56D5D04C0E6F}"/>
              </a:ext>
            </a:extLst>
          </p:cNvPr>
          <p:cNvCxnSpPr>
            <a:cxnSpLocks/>
          </p:cNvCxnSpPr>
          <p:nvPr/>
        </p:nvCxnSpPr>
        <p:spPr>
          <a:xfrm flipV="1">
            <a:off x="10755495" y="1935864"/>
            <a:ext cx="296338" cy="52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5D17D6-185B-4767-B3C1-894DCB7C51C8}"/>
              </a:ext>
            </a:extLst>
          </p:cNvPr>
          <p:cNvCxnSpPr>
            <a:cxnSpLocks/>
          </p:cNvCxnSpPr>
          <p:nvPr/>
        </p:nvCxnSpPr>
        <p:spPr>
          <a:xfrm flipH="1">
            <a:off x="10925310" y="2099762"/>
            <a:ext cx="264232" cy="58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31FA237-5D72-4B23-8933-D7DBCB423ACF}"/>
              </a:ext>
            </a:extLst>
          </p:cNvPr>
          <p:cNvCxnSpPr>
            <a:cxnSpLocks/>
          </p:cNvCxnSpPr>
          <p:nvPr/>
        </p:nvCxnSpPr>
        <p:spPr>
          <a:xfrm flipH="1" flipV="1">
            <a:off x="9859349" y="2010279"/>
            <a:ext cx="451090" cy="5089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BA7EAF5-B67C-4DB3-ACC4-293CA32ADFCF}"/>
              </a:ext>
            </a:extLst>
          </p:cNvPr>
          <p:cNvCxnSpPr>
            <a:cxnSpLocks/>
          </p:cNvCxnSpPr>
          <p:nvPr/>
        </p:nvCxnSpPr>
        <p:spPr>
          <a:xfrm>
            <a:off x="8709322" y="1766918"/>
            <a:ext cx="928777" cy="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50E4-0B89-47C8-B850-D0322D574BC4}"/>
              </a:ext>
            </a:extLst>
          </p:cNvPr>
          <p:cNvSpPr txBox="1"/>
          <p:nvPr/>
        </p:nvSpPr>
        <p:spPr>
          <a:xfrm>
            <a:off x="9802508" y="45368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8B916-D992-436B-8F8F-DA4263D3D42D}"/>
              </a:ext>
            </a:extLst>
          </p:cNvPr>
          <p:cNvSpPr txBox="1"/>
          <p:nvPr/>
        </p:nvSpPr>
        <p:spPr>
          <a:xfrm>
            <a:off x="9566063" y="229910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E1BC36-2575-45ED-A854-CF8E28279420}"/>
              </a:ext>
            </a:extLst>
          </p:cNvPr>
          <p:cNvSpPr txBox="1"/>
          <p:nvPr/>
        </p:nvSpPr>
        <p:spPr>
          <a:xfrm>
            <a:off x="11283452" y="232943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BAEACC-2F1E-4C18-A7BA-0C2AF9993F92}"/>
              </a:ext>
            </a:extLst>
          </p:cNvPr>
          <p:cNvSpPr txBox="1"/>
          <p:nvPr/>
        </p:nvSpPr>
        <p:spPr>
          <a:xfrm>
            <a:off x="10335619" y="1182793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F018E0-2CE1-4916-81EC-E7FE0CF31AD7}"/>
              </a:ext>
            </a:extLst>
          </p:cNvPr>
          <p:cNvSpPr txBox="1"/>
          <p:nvPr/>
        </p:nvSpPr>
        <p:spPr>
          <a:xfrm>
            <a:off x="11329958" y="362299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40126EE-3367-40D7-9171-072CFFF9E3C0}"/>
              </a:ext>
            </a:extLst>
          </p:cNvPr>
          <p:cNvSpPr txBox="1"/>
          <p:nvPr/>
        </p:nvSpPr>
        <p:spPr>
          <a:xfrm>
            <a:off x="10495501" y="196665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8276" y="196655"/>
            <a:ext cx="7735387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9040" y="1110896"/>
            <a:ext cx="8085117" cy="5610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Ex. 1 Find Regular Expression for given Finite Automata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Put the value of Equation IV so we get equation as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 q1 . 0  +  q1 . 1 . ( 1 + 01 )* . 0 . 0  +  ε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 q1 . ( 0  +  1 . ( 1 + 01 )* . 00 )  +  ε  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ε  +  q1 . ( 0  +  1 . ( 1 + 01 )* . 00 ) 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Comparing with R = Q + RP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 = q1    Q =  ε         P =  ( 0  +  1 . ( 1 + 01 )* . 00 ) 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Applying Arden's Theorem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 = ε . ( 0  +  1 . ( 1 + 01 )* . 00 ) *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Final Regular Expression: r = ( 0 + 1 ( 1 + 01 )* 00 )*</a:t>
            </a:r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9F2E7AA-CB72-4EEB-9D3B-891A5518FFF6}"/>
              </a:ext>
            </a:extLst>
          </p:cNvPr>
          <p:cNvSpPr/>
          <p:nvPr/>
        </p:nvSpPr>
        <p:spPr>
          <a:xfrm>
            <a:off x="10910950" y="1482857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4F90CF-D9E4-4314-B02F-F7127F02532E}"/>
              </a:ext>
            </a:extLst>
          </p:cNvPr>
          <p:cNvSpPr/>
          <p:nvPr/>
        </p:nvSpPr>
        <p:spPr>
          <a:xfrm>
            <a:off x="10249492" y="2434913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7CA1C381-2C71-4576-8D77-9937D3CECC29}"/>
              </a:ext>
            </a:extLst>
          </p:cNvPr>
          <p:cNvSpPr/>
          <p:nvPr/>
        </p:nvSpPr>
        <p:spPr>
          <a:xfrm>
            <a:off x="9565270" y="146974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xmlns="" id="{C36A9469-2CE6-46F0-AC5D-BD5DDFE19F33}"/>
              </a:ext>
            </a:extLst>
          </p:cNvPr>
          <p:cNvSpPr/>
          <p:nvPr/>
        </p:nvSpPr>
        <p:spPr>
          <a:xfrm>
            <a:off x="9514739" y="83945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2896280D-B0A7-40EB-B1AF-EB2BFBB2B337}"/>
              </a:ext>
            </a:extLst>
          </p:cNvPr>
          <p:cNvSpPr/>
          <p:nvPr/>
        </p:nvSpPr>
        <p:spPr>
          <a:xfrm>
            <a:off x="10979425" y="841419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B83D3FE-358F-462E-A948-D21B5B63C01E}"/>
              </a:ext>
            </a:extLst>
          </p:cNvPr>
          <p:cNvCxnSpPr/>
          <p:nvPr/>
        </p:nvCxnSpPr>
        <p:spPr>
          <a:xfrm flipV="1">
            <a:off x="10153848" y="1754079"/>
            <a:ext cx="756292" cy="2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41BC490-0F6B-4A4F-8466-56D5D04C0E6F}"/>
              </a:ext>
            </a:extLst>
          </p:cNvPr>
          <p:cNvCxnSpPr>
            <a:cxnSpLocks/>
          </p:cNvCxnSpPr>
          <p:nvPr/>
        </p:nvCxnSpPr>
        <p:spPr>
          <a:xfrm flipV="1">
            <a:off x="10755495" y="1935864"/>
            <a:ext cx="296338" cy="52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5D17D6-185B-4767-B3C1-894DCB7C51C8}"/>
              </a:ext>
            </a:extLst>
          </p:cNvPr>
          <p:cNvCxnSpPr>
            <a:cxnSpLocks/>
          </p:cNvCxnSpPr>
          <p:nvPr/>
        </p:nvCxnSpPr>
        <p:spPr>
          <a:xfrm flipH="1">
            <a:off x="10925310" y="2099762"/>
            <a:ext cx="264232" cy="58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31FA237-5D72-4B23-8933-D7DBCB423ACF}"/>
              </a:ext>
            </a:extLst>
          </p:cNvPr>
          <p:cNvCxnSpPr>
            <a:cxnSpLocks/>
          </p:cNvCxnSpPr>
          <p:nvPr/>
        </p:nvCxnSpPr>
        <p:spPr>
          <a:xfrm flipH="1" flipV="1">
            <a:off x="9859349" y="2010279"/>
            <a:ext cx="451090" cy="5089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BA7EAF5-B67C-4DB3-ACC4-293CA32ADFCF}"/>
              </a:ext>
            </a:extLst>
          </p:cNvPr>
          <p:cNvCxnSpPr>
            <a:cxnSpLocks/>
          </p:cNvCxnSpPr>
          <p:nvPr/>
        </p:nvCxnSpPr>
        <p:spPr>
          <a:xfrm>
            <a:off x="8709322" y="1766918"/>
            <a:ext cx="928777" cy="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50E4-0B89-47C8-B850-D0322D574BC4}"/>
              </a:ext>
            </a:extLst>
          </p:cNvPr>
          <p:cNvSpPr txBox="1"/>
          <p:nvPr/>
        </p:nvSpPr>
        <p:spPr>
          <a:xfrm>
            <a:off x="9802508" y="45368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8B916-D992-436B-8F8F-DA4263D3D42D}"/>
              </a:ext>
            </a:extLst>
          </p:cNvPr>
          <p:cNvSpPr txBox="1"/>
          <p:nvPr/>
        </p:nvSpPr>
        <p:spPr>
          <a:xfrm>
            <a:off x="9566063" y="229910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E1BC36-2575-45ED-A854-CF8E28279420}"/>
              </a:ext>
            </a:extLst>
          </p:cNvPr>
          <p:cNvSpPr txBox="1"/>
          <p:nvPr/>
        </p:nvSpPr>
        <p:spPr>
          <a:xfrm>
            <a:off x="11283452" y="232943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BAEACC-2F1E-4C18-A7BA-0C2AF9993F92}"/>
              </a:ext>
            </a:extLst>
          </p:cNvPr>
          <p:cNvSpPr txBox="1"/>
          <p:nvPr/>
        </p:nvSpPr>
        <p:spPr>
          <a:xfrm>
            <a:off x="10335619" y="1182793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F018E0-2CE1-4916-81EC-E7FE0CF31AD7}"/>
              </a:ext>
            </a:extLst>
          </p:cNvPr>
          <p:cNvSpPr txBox="1"/>
          <p:nvPr/>
        </p:nvSpPr>
        <p:spPr>
          <a:xfrm>
            <a:off x="11329958" y="362299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40126EE-3367-40D7-9171-072CFFF9E3C0}"/>
              </a:ext>
            </a:extLst>
          </p:cNvPr>
          <p:cNvSpPr txBox="1"/>
          <p:nvPr/>
        </p:nvSpPr>
        <p:spPr>
          <a:xfrm>
            <a:off x="10495501" y="196665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8276" y="196655"/>
            <a:ext cx="7735387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9040" y="1110896"/>
            <a:ext cx="8085117" cy="5610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Ex. 2 Find Regular Expression for given Finite Automata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Equations can be written as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(Check for incoming arrows for partticular state)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 q1 . 0  +  ε                                          … Equation I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  =  q1 . 1  +  q2 . 1                                   … Equation II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q3  =  q2 . 0  +  q3 . 0  +  q3 . 1                    …  Equation III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Considering Equation I 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 ε  +  q1 . 0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Comparing with R = Q + RP</a:t>
            </a:r>
            <a:endParaRPr lang="en-US" sz="2000" dirty="0">
              <a:latin typeface="Century Schoolbook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4F90CF-D9E4-4314-B02F-F7127F02532E}"/>
              </a:ext>
            </a:extLst>
          </p:cNvPr>
          <p:cNvSpPr/>
          <p:nvPr/>
        </p:nvSpPr>
        <p:spPr>
          <a:xfrm>
            <a:off x="10249492" y="2434913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7CA1C381-2C71-4576-8D77-9937D3CECC29}"/>
              </a:ext>
            </a:extLst>
          </p:cNvPr>
          <p:cNvSpPr/>
          <p:nvPr/>
        </p:nvSpPr>
        <p:spPr>
          <a:xfrm>
            <a:off x="9565270" y="146974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xmlns="" id="{C36A9469-2CE6-46F0-AC5D-BD5DDFE19F33}"/>
              </a:ext>
            </a:extLst>
          </p:cNvPr>
          <p:cNvSpPr/>
          <p:nvPr/>
        </p:nvSpPr>
        <p:spPr>
          <a:xfrm>
            <a:off x="9514739" y="83945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2896280D-B0A7-40EB-B1AF-EB2BFBB2B337}"/>
              </a:ext>
            </a:extLst>
          </p:cNvPr>
          <p:cNvSpPr/>
          <p:nvPr/>
        </p:nvSpPr>
        <p:spPr>
          <a:xfrm>
            <a:off x="10979425" y="841419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B83D3FE-358F-462E-A948-D21B5B63C01E}"/>
              </a:ext>
            </a:extLst>
          </p:cNvPr>
          <p:cNvCxnSpPr/>
          <p:nvPr/>
        </p:nvCxnSpPr>
        <p:spPr>
          <a:xfrm flipV="1">
            <a:off x="10153848" y="1754079"/>
            <a:ext cx="756292" cy="2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5D17D6-185B-4767-B3C1-894DCB7C51C8}"/>
              </a:ext>
            </a:extLst>
          </p:cNvPr>
          <p:cNvCxnSpPr>
            <a:cxnSpLocks/>
          </p:cNvCxnSpPr>
          <p:nvPr/>
        </p:nvCxnSpPr>
        <p:spPr>
          <a:xfrm flipH="1">
            <a:off x="10925310" y="2099762"/>
            <a:ext cx="264232" cy="58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BA7EAF5-B67C-4DB3-ACC4-293CA32ADFCF}"/>
              </a:ext>
            </a:extLst>
          </p:cNvPr>
          <p:cNvCxnSpPr>
            <a:cxnSpLocks/>
          </p:cNvCxnSpPr>
          <p:nvPr/>
        </p:nvCxnSpPr>
        <p:spPr>
          <a:xfrm>
            <a:off x="8709322" y="1766918"/>
            <a:ext cx="928777" cy="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50E4-0B89-47C8-B850-D0322D574BC4}"/>
              </a:ext>
            </a:extLst>
          </p:cNvPr>
          <p:cNvSpPr txBox="1"/>
          <p:nvPr/>
        </p:nvSpPr>
        <p:spPr>
          <a:xfrm>
            <a:off x="9802508" y="45368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8B916-D992-436B-8F8F-DA4263D3D42D}"/>
              </a:ext>
            </a:extLst>
          </p:cNvPr>
          <p:cNvSpPr txBox="1"/>
          <p:nvPr/>
        </p:nvSpPr>
        <p:spPr>
          <a:xfrm>
            <a:off x="10600374" y="3816411"/>
            <a:ext cx="71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E1BC36-2575-45ED-A854-CF8E28279420}"/>
              </a:ext>
            </a:extLst>
          </p:cNvPr>
          <p:cNvSpPr txBox="1"/>
          <p:nvPr/>
        </p:nvSpPr>
        <p:spPr>
          <a:xfrm>
            <a:off x="11283452" y="232943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BAEACC-2F1E-4C18-A7BA-0C2AF9993F92}"/>
              </a:ext>
            </a:extLst>
          </p:cNvPr>
          <p:cNvSpPr txBox="1"/>
          <p:nvPr/>
        </p:nvSpPr>
        <p:spPr>
          <a:xfrm>
            <a:off x="10335619" y="1182793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F018E0-2CE1-4916-81EC-E7FE0CF31AD7}"/>
              </a:ext>
            </a:extLst>
          </p:cNvPr>
          <p:cNvSpPr txBox="1"/>
          <p:nvPr/>
        </p:nvSpPr>
        <p:spPr>
          <a:xfrm>
            <a:off x="11329958" y="362299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2E6328D0-7C89-49D1-A8DC-857D47D8790C}"/>
              </a:ext>
            </a:extLst>
          </p:cNvPr>
          <p:cNvSpPr/>
          <p:nvPr/>
        </p:nvSpPr>
        <p:spPr>
          <a:xfrm>
            <a:off x="10959086" y="151425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xmlns="" id="{A2DAA2F7-8556-4D46-9881-7C4AF1B34974}"/>
              </a:ext>
            </a:extLst>
          </p:cNvPr>
          <p:cNvSpPr/>
          <p:nvPr/>
        </p:nvSpPr>
        <p:spPr>
          <a:xfrm rot="10620000">
            <a:off x="10332162" y="299881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7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8276" y="196655"/>
            <a:ext cx="7735387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9040" y="1110896"/>
            <a:ext cx="8085117" cy="5610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Ex. 2 Find Regular Expression for given Finite Automata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 = q1   Q = ε   P = 0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Resultant Expression can be written as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  =  Q . P*</a:t>
            </a: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  =  ε . 0*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q1 = 0*                [ Final Expression for q1 ]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Substituting above value in Equation II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  =  0* . 1  +. q2 . 1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Comparing above equation with standard form R = Q + RP</a:t>
            </a:r>
            <a:endParaRPr lang="en-US" sz="2000" dirty="0">
              <a:latin typeface="Century Schoolbook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4F90CF-D9E4-4314-B02F-F7127F02532E}"/>
              </a:ext>
            </a:extLst>
          </p:cNvPr>
          <p:cNvSpPr/>
          <p:nvPr/>
        </p:nvSpPr>
        <p:spPr>
          <a:xfrm>
            <a:off x="10249492" y="2434913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7CA1C381-2C71-4576-8D77-9937D3CECC29}"/>
              </a:ext>
            </a:extLst>
          </p:cNvPr>
          <p:cNvSpPr/>
          <p:nvPr/>
        </p:nvSpPr>
        <p:spPr>
          <a:xfrm>
            <a:off x="9565270" y="146974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xmlns="" id="{C36A9469-2CE6-46F0-AC5D-BD5DDFE19F33}"/>
              </a:ext>
            </a:extLst>
          </p:cNvPr>
          <p:cNvSpPr/>
          <p:nvPr/>
        </p:nvSpPr>
        <p:spPr>
          <a:xfrm>
            <a:off x="9514739" y="83945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2896280D-B0A7-40EB-B1AF-EB2BFBB2B337}"/>
              </a:ext>
            </a:extLst>
          </p:cNvPr>
          <p:cNvSpPr/>
          <p:nvPr/>
        </p:nvSpPr>
        <p:spPr>
          <a:xfrm>
            <a:off x="10979425" y="841419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B83D3FE-358F-462E-A948-D21B5B63C01E}"/>
              </a:ext>
            </a:extLst>
          </p:cNvPr>
          <p:cNvCxnSpPr/>
          <p:nvPr/>
        </p:nvCxnSpPr>
        <p:spPr>
          <a:xfrm flipV="1">
            <a:off x="10153848" y="1754079"/>
            <a:ext cx="756292" cy="2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5D17D6-185B-4767-B3C1-894DCB7C51C8}"/>
              </a:ext>
            </a:extLst>
          </p:cNvPr>
          <p:cNvCxnSpPr>
            <a:cxnSpLocks/>
          </p:cNvCxnSpPr>
          <p:nvPr/>
        </p:nvCxnSpPr>
        <p:spPr>
          <a:xfrm flipH="1">
            <a:off x="10925310" y="2099762"/>
            <a:ext cx="264232" cy="58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BA7EAF5-B67C-4DB3-ACC4-293CA32ADFCF}"/>
              </a:ext>
            </a:extLst>
          </p:cNvPr>
          <p:cNvCxnSpPr>
            <a:cxnSpLocks/>
          </p:cNvCxnSpPr>
          <p:nvPr/>
        </p:nvCxnSpPr>
        <p:spPr>
          <a:xfrm>
            <a:off x="8709322" y="1766918"/>
            <a:ext cx="928777" cy="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50E4-0B89-47C8-B850-D0322D574BC4}"/>
              </a:ext>
            </a:extLst>
          </p:cNvPr>
          <p:cNvSpPr txBox="1"/>
          <p:nvPr/>
        </p:nvSpPr>
        <p:spPr>
          <a:xfrm>
            <a:off x="9802508" y="45368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8B916-D992-436B-8F8F-DA4263D3D42D}"/>
              </a:ext>
            </a:extLst>
          </p:cNvPr>
          <p:cNvSpPr txBox="1"/>
          <p:nvPr/>
        </p:nvSpPr>
        <p:spPr>
          <a:xfrm>
            <a:off x="10600374" y="3816411"/>
            <a:ext cx="71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E1BC36-2575-45ED-A854-CF8E28279420}"/>
              </a:ext>
            </a:extLst>
          </p:cNvPr>
          <p:cNvSpPr txBox="1"/>
          <p:nvPr/>
        </p:nvSpPr>
        <p:spPr>
          <a:xfrm>
            <a:off x="11283452" y="232943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BAEACC-2F1E-4C18-A7BA-0C2AF9993F92}"/>
              </a:ext>
            </a:extLst>
          </p:cNvPr>
          <p:cNvSpPr txBox="1"/>
          <p:nvPr/>
        </p:nvSpPr>
        <p:spPr>
          <a:xfrm>
            <a:off x="10335619" y="1182793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F018E0-2CE1-4916-81EC-E7FE0CF31AD7}"/>
              </a:ext>
            </a:extLst>
          </p:cNvPr>
          <p:cNvSpPr txBox="1"/>
          <p:nvPr/>
        </p:nvSpPr>
        <p:spPr>
          <a:xfrm>
            <a:off x="11329958" y="362299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2E6328D0-7C89-49D1-A8DC-857D47D8790C}"/>
              </a:ext>
            </a:extLst>
          </p:cNvPr>
          <p:cNvSpPr/>
          <p:nvPr/>
        </p:nvSpPr>
        <p:spPr>
          <a:xfrm>
            <a:off x="10959086" y="151425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xmlns="" id="{A2DAA2F7-8556-4D46-9881-7C4AF1B34974}"/>
              </a:ext>
            </a:extLst>
          </p:cNvPr>
          <p:cNvSpPr/>
          <p:nvPr/>
        </p:nvSpPr>
        <p:spPr>
          <a:xfrm rot="10620000">
            <a:off x="10332162" y="299881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8276" y="196655"/>
            <a:ext cx="7735387" cy="724619"/>
          </a:xfrm>
        </p:spPr>
        <p:txBody>
          <a:bodyPr>
            <a:normAutofit/>
          </a:bodyPr>
          <a:lstStyle/>
          <a:p>
            <a:r>
              <a:rPr lang="en-US">
                <a:latin typeface="Copperplate Gothic Light"/>
              </a:rPr>
              <a:t>Examples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89040" y="1110896"/>
            <a:ext cx="8085117" cy="5610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Ex. 2 Find Regular Expression for given Finite Automata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Solution (Contd.):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 = q2   Q = 0*.1   P = 1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Resultant Expression can be written as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  =  Q . P*</a:t>
            </a:r>
            <a:endParaRPr lang="en-US">
              <a:latin typeface="Corbel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  =  0* . 1 . 1*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q2 = 0*.1.1*                [ Final Expression for q2 ]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As there are two final states in FA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The regular expression is given as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r  =  r1  +  r2 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Final Expression will be. r = 0*  +  0*11*</a:t>
            </a:r>
            <a:endParaRPr lang="en-US" sz="2000" dirty="0">
              <a:latin typeface="Century Schoolbook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44F90CF-D9E4-4314-B02F-F7127F02532E}"/>
              </a:ext>
            </a:extLst>
          </p:cNvPr>
          <p:cNvSpPr/>
          <p:nvPr/>
        </p:nvSpPr>
        <p:spPr>
          <a:xfrm>
            <a:off x="10249492" y="2434913"/>
            <a:ext cx="605701" cy="54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7CA1C381-2C71-4576-8D77-9937D3CECC29}"/>
              </a:ext>
            </a:extLst>
          </p:cNvPr>
          <p:cNvSpPr/>
          <p:nvPr/>
        </p:nvSpPr>
        <p:spPr>
          <a:xfrm>
            <a:off x="9565270" y="146974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xmlns="" id="{C36A9469-2CE6-46F0-AC5D-BD5DDFE19F33}"/>
              </a:ext>
            </a:extLst>
          </p:cNvPr>
          <p:cNvSpPr/>
          <p:nvPr/>
        </p:nvSpPr>
        <p:spPr>
          <a:xfrm>
            <a:off x="9514739" y="83945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xmlns="" id="{2896280D-B0A7-40EB-B1AF-EB2BFBB2B337}"/>
              </a:ext>
            </a:extLst>
          </p:cNvPr>
          <p:cNvSpPr/>
          <p:nvPr/>
        </p:nvSpPr>
        <p:spPr>
          <a:xfrm>
            <a:off x="10979425" y="841419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B83D3FE-358F-462E-A948-D21B5B63C01E}"/>
              </a:ext>
            </a:extLst>
          </p:cNvPr>
          <p:cNvCxnSpPr/>
          <p:nvPr/>
        </p:nvCxnSpPr>
        <p:spPr>
          <a:xfrm flipV="1">
            <a:off x="10153848" y="1754079"/>
            <a:ext cx="756292" cy="2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C5D17D6-185B-4767-B3C1-894DCB7C51C8}"/>
              </a:ext>
            </a:extLst>
          </p:cNvPr>
          <p:cNvCxnSpPr>
            <a:cxnSpLocks/>
          </p:cNvCxnSpPr>
          <p:nvPr/>
        </p:nvCxnSpPr>
        <p:spPr>
          <a:xfrm flipH="1">
            <a:off x="10925310" y="2099762"/>
            <a:ext cx="264232" cy="583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BA7EAF5-B67C-4DB3-ACC4-293CA32ADFCF}"/>
              </a:ext>
            </a:extLst>
          </p:cNvPr>
          <p:cNvCxnSpPr>
            <a:cxnSpLocks/>
          </p:cNvCxnSpPr>
          <p:nvPr/>
        </p:nvCxnSpPr>
        <p:spPr>
          <a:xfrm>
            <a:off x="8709322" y="1766918"/>
            <a:ext cx="928777" cy="8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B50E4-0B89-47C8-B850-D0322D574BC4}"/>
              </a:ext>
            </a:extLst>
          </p:cNvPr>
          <p:cNvSpPr txBox="1"/>
          <p:nvPr/>
        </p:nvSpPr>
        <p:spPr>
          <a:xfrm>
            <a:off x="9802508" y="453684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8B916-D992-436B-8F8F-DA4263D3D42D}"/>
              </a:ext>
            </a:extLst>
          </p:cNvPr>
          <p:cNvSpPr txBox="1"/>
          <p:nvPr/>
        </p:nvSpPr>
        <p:spPr>
          <a:xfrm>
            <a:off x="10600374" y="3816411"/>
            <a:ext cx="71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E1BC36-2575-45ED-A854-CF8E28279420}"/>
              </a:ext>
            </a:extLst>
          </p:cNvPr>
          <p:cNvSpPr txBox="1"/>
          <p:nvPr/>
        </p:nvSpPr>
        <p:spPr>
          <a:xfrm>
            <a:off x="11283452" y="2329437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BAEACC-2F1E-4C18-A7BA-0C2AF9993F92}"/>
              </a:ext>
            </a:extLst>
          </p:cNvPr>
          <p:cNvSpPr txBox="1"/>
          <p:nvPr/>
        </p:nvSpPr>
        <p:spPr>
          <a:xfrm>
            <a:off x="10335619" y="1182793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F018E0-2CE1-4916-81EC-E7FE0CF31AD7}"/>
              </a:ext>
            </a:extLst>
          </p:cNvPr>
          <p:cNvSpPr txBox="1"/>
          <p:nvPr/>
        </p:nvSpPr>
        <p:spPr>
          <a:xfrm>
            <a:off x="11329958" y="362299"/>
            <a:ext cx="357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2E6328D0-7C89-49D1-A8DC-857D47D8790C}"/>
              </a:ext>
            </a:extLst>
          </p:cNvPr>
          <p:cNvSpPr/>
          <p:nvPr/>
        </p:nvSpPr>
        <p:spPr>
          <a:xfrm>
            <a:off x="10959086" y="1514258"/>
            <a:ext cx="591327" cy="5624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xmlns="" id="{A2DAA2F7-8556-4D46-9881-7C4AF1B34974}"/>
              </a:ext>
            </a:extLst>
          </p:cNvPr>
          <p:cNvSpPr/>
          <p:nvPr/>
        </p:nvSpPr>
        <p:spPr>
          <a:xfrm rot="10620000">
            <a:off x="10332162" y="2998810"/>
            <a:ext cx="601451" cy="69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22849-1917-46FC-B374-1EBDD02E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14" y="2514600"/>
            <a:ext cx="9037365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opperplate Gothic Light"/>
              </a:rPr>
              <a:t>Conversion from Regular Expression to Finite Automata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10537807" cy="724619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/>
              </a:rPr>
              <a:t>Applications of Regular Expression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5236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Schoolbook"/>
                <a:ea typeface="+mn-lt"/>
                <a:cs typeface="+mn-lt"/>
              </a:rPr>
              <a:t>Extracting emails from a Text Document</a:t>
            </a:r>
            <a:endParaRPr lang="en-US">
              <a:latin typeface="Century Schoolbook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Schoolbook"/>
                <a:ea typeface="+mn-lt"/>
                <a:cs typeface="+mn-lt"/>
              </a:rPr>
              <a:t>Regular Expressions for Web Scraping (Data Collection)</a:t>
            </a:r>
            <a:endParaRPr lang="en-US">
              <a:latin typeface="Century Schoolbook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Schoolbook"/>
                <a:ea typeface="+mn-lt"/>
                <a:cs typeface="+mn-lt"/>
              </a:rPr>
              <a:t>Working with Date-Time features</a:t>
            </a:r>
            <a:endParaRPr lang="en-US">
              <a:latin typeface="Century Schoolbook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Schoolbook"/>
                <a:ea typeface="+mn-lt"/>
                <a:cs typeface="+mn-lt"/>
              </a:rPr>
              <a:t>Using Regex for Text Pre-processing (NLP)</a:t>
            </a:r>
            <a:endParaRPr lang="en-US">
              <a:latin typeface="Century Schoolbook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1939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06B62-D4C0-43D0-A112-EE039491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36" y="2479700"/>
            <a:ext cx="9144001" cy="810884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/>
              </a:rPr>
              <a:t>Thank You …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591470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entury Schoolbook"/>
              </a:rPr>
              <a:t>1.  If regular expression has zero operators then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There could be three possibilities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(a)  r  =  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ε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(b)  r  =  </a:t>
            </a:r>
            <a:r>
              <a:rPr lang="en-US" sz="2000" dirty="0">
                <a:latin typeface="Georgia"/>
              </a:rPr>
              <a:t>Φ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No path to final state</a:t>
            </a: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(c)  r  =  a</a:t>
            </a:r>
          </a:p>
          <a:p>
            <a:pPr marL="223520" indent="-223520"/>
            <a:endParaRPr lang="en-US" sz="2000" dirty="0">
              <a:latin typeface="Century School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243ECBE-C9EF-4E87-BF80-8E1785982ADF}"/>
              </a:ext>
            </a:extLst>
          </p:cNvPr>
          <p:cNvSpPr/>
          <p:nvPr/>
        </p:nvSpPr>
        <p:spPr>
          <a:xfrm>
            <a:off x="6643759" y="3751722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0F529B4B-A1F6-404D-B305-AE7E11EB01EF}"/>
              </a:ext>
            </a:extLst>
          </p:cNvPr>
          <p:cNvSpPr/>
          <p:nvPr/>
        </p:nvSpPr>
        <p:spPr>
          <a:xfrm>
            <a:off x="6829164" y="2405655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C358F87-2A14-4743-B181-BF630FE765F2}"/>
              </a:ext>
            </a:extLst>
          </p:cNvPr>
          <p:cNvCxnSpPr/>
          <p:nvPr/>
        </p:nvCxnSpPr>
        <p:spPr>
          <a:xfrm flipV="1">
            <a:off x="5724488" y="2812404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6902815-F9E8-4198-975A-A2C13C032839}"/>
              </a:ext>
            </a:extLst>
          </p:cNvPr>
          <p:cNvCxnSpPr>
            <a:cxnSpLocks/>
          </p:cNvCxnSpPr>
          <p:nvPr/>
        </p:nvCxnSpPr>
        <p:spPr>
          <a:xfrm flipV="1">
            <a:off x="5586218" y="4062249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8D50D6A7-03BC-47A7-A66D-BFF8B59A1EB6}"/>
              </a:ext>
            </a:extLst>
          </p:cNvPr>
          <p:cNvSpPr/>
          <p:nvPr/>
        </p:nvSpPr>
        <p:spPr>
          <a:xfrm>
            <a:off x="8123030" y="3712221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67F36EB-471D-46AA-9765-339FD80D775E}"/>
              </a:ext>
            </a:extLst>
          </p:cNvPr>
          <p:cNvSpPr/>
          <p:nvPr/>
        </p:nvSpPr>
        <p:spPr>
          <a:xfrm>
            <a:off x="6732556" y="5129190"/>
            <a:ext cx="663195" cy="6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66113D8-6C38-4C7D-B2E0-B7D93A333A39}"/>
              </a:ext>
            </a:extLst>
          </p:cNvPr>
          <p:cNvCxnSpPr>
            <a:cxnSpLocks/>
          </p:cNvCxnSpPr>
          <p:nvPr/>
        </p:nvCxnSpPr>
        <p:spPr>
          <a:xfrm flipV="1">
            <a:off x="5646386" y="5439718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3C8BDC8-27EA-4E64-9F9D-F56301EDC384}"/>
              </a:ext>
            </a:extLst>
          </p:cNvPr>
          <p:cNvCxnSpPr>
            <a:cxnSpLocks/>
          </p:cNvCxnSpPr>
          <p:nvPr/>
        </p:nvCxnSpPr>
        <p:spPr>
          <a:xfrm flipV="1">
            <a:off x="7406305" y="5441688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FDDE63E2-F19F-4CBF-948D-769573AD36DF}"/>
              </a:ext>
            </a:extLst>
          </p:cNvPr>
          <p:cNvSpPr/>
          <p:nvPr/>
        </p:nvSpPr>
        <p:spPr>
          <a:xfrm>
            <a:off x="8509923" y="5061329"/>
            <a:ext cx="706316" cy="72064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C55008-1E0C-452C-88FE-3F895BA9D97A}"/>
              </a:ext>
            </a:extLst>
          </p:cNvPr>
          <p:cNvSpPr txBox="1"/>
          <p:nvPr/>
        </p:nvSpPr>
        <p:spPr>
          <a:xfrm>
            <a:off x="7742453" y="487368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594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(a)  Union case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Let r = r1 + r2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There exist two FAs 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</a:t>
            </a:r>
            <a:r>
              <a:rPr lang="en-US" sz="2000" dirty="0">
                <a:latin typeface="Georgia"/>
              </a:rPr>
              <a:t>M1 = ( Q1 , Σ1 ,  δ1 , q</a:t>
            </a:r>
            <a:r>
              <a:rPr lang="en-US" sz="2000" baseline="-25000" dirty="0">
                <a:latin typeface="Georgia"/>
              </a:rPr>
              <a:t>1 </a:t>
            </a:r>
            <a:r>
              <a:rPr lang="en-US" sz="2000" dirty="0">
                <a:latin typeface="Georgia"/>
              </a:rPr>
              <a:t>, { F1 } )    and    M2 = ( Q2 , Σ2 ,  δ2 , q</a:t>
            </a:r>
            <a:r>
              <a:rPr lang="en-US" sz="2000" baseline="-25000" dirty="0">
                <a:latin typeface="Georgia"/>
              </a:rPr>
              <a:t>2 </a:t>
            </a:r>
            <a:r>
              <a:rPr lang="en-US" sz="2000" dirty="0">
                <a:latin typeface="Georgia"/>
              </a:rPr>
              <a:t>, { F2 } )  such that</a:t>
            </a: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L ( M1 )  =  L ( r1 )    and   L ( M2 )  =  L ( r2 ) </a:t>
            </a:r>
          </a:p>
          <a:p>
            <a:pPr marL="0" indent="0">
              <a:buNone/>
            </a:pPr>
            <a:endParaRPr lang="en-US" sz="2000" dirty="0">
              <a:latin typeface="Georgia"/>
            </a:endParaRP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Let Q1 and Q2 are disjoint.</a:t>
            </a: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Let q0 be new initial state and F0 be the new final state</a:t>
            </a:r>
          </a:p>
          <a:p>
            <a:pPr marL="0" indent="0">
              <a:buNone/>
            </a:pPr>
            <a:endParaRPr lang="en-US" sz="20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  <a:endParaRPr lang="en-US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(a)  Union case (</a:t>
            </a:r>
            <a:r>
              <a:rPr lang="en-US" sz="2000" dirty="0" err="1">
                <a:latin typeface="Century Schoolbook"/>
              </a:rPr>
              <a:t>Contd</a:t>
            </a:r>
            <a:r>
              <a:rPr lang="en-US" sz="2000" dirty="0">
                <a:latin typeface="Century Schoolbook"/>
              </a:rPr>
              <a:t> … 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Then new NFA can be denoted as            </a:t>
            </a:r>
            <a:endParaRPr lang="en-US" dirty="0"/>
          </a:p>
          <a:p>
            <a:pPr marL="0" indent="0">
              <a:buNone/>
            </a:pPr>
            <a:r>
              <a:rPr lang="en-US" sz="2000">
                <a:latin typeface="Georgia"/>
              </a:rPr>
              <a:t>             M = ( ( Q1 U Q2 U { q0, F0 } ) , ( Σ1 U Σ2 ) ,  δ , q0</a:t>
            </a:r>
            <a:r>
              <a:rPr lang="en-US" sz="2000" baseline="-25000" dirty="0">
                <a:latin typeface="Georgia"/>
              </a:rPr>
              <a:t> </a:t>
            </a:r>
            <a:r>
              <a:rPr lang="en-US" sz="2000" dirty="0">
                <a:latin typeface="Georgia"/>
              </a:rPr>
              <a:t>, { F0 } )   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Where δ is denoted by</a:t>
            </a: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I.  δ ( q0, </a:t>
            </a:r>
            <a:r>
              <a:rPr lang="en-US" sz="2000" dirty="0">
                <a:latin typeface="Century Schoolbook"/>
              </a:rPr>
              <a:t>ε )  =  { q1, q2 }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II. </a:t>
            </a:r>
            <a:r>
              <a:rPr lang="en-US" sz="2000" dirty="0">
                <a:latin typeface="Georgia"/>
              </a:rPr>
              <a:t>δ ( q, a </a:t>
            </a:r>
            <a:r>
              <a:rPr lang="en-US" sz="2000" dirty="0">
                <a:latin typeface="Century Schoolbook"/>
              </a:rPr>
              <a:t>)  =  </a:t>
            </a:r>
            <a:r>
              <a:rPr lang="en-US" sz="2000" dirty="0">
                <a:latin typeface="Georgia"/>
              </a:rPr>
              <a:t>δ1 ( q, a </a:t>
            </a:r>
            <a:r>
              <a:rPr lang="en-US" sz="2000" dirty="0">
                <a:latin typeface="Century Schoolbook"/>
              </a:rPr>
              <a:t>)   where q in  Q1 – { F1 }  and  a in  </a:t>
            </a:r>
            <a:r>
              <a:rPr lang="en-US" sz="2000" dirty="0">
                <a:latin typeface="Georgia"/>
              </a:rPr>
              <a:t>Σ1 U { </a:t>
            </a:r>
            <a:r>
              <a:rPr lang="en-US" sz="2000" dirty="0">
                <a:latin typeface="Century Schoolbook"/>
              </a:rPr>
              <a:t>ε</a:t>
            </a:r>
            <a:r>
              <a:rPr lang="en-US" sz="2000" dirty="0">
                <a:latin typeface="Georgia"/>
              </a:rPr>
              <a:t> }</a:t>
            </a:r>
          </a:p>
          <a:p>
            <a:pPr marL="223520" indent="-223520">
              <a:buNone/>
            </a:pPr>
            <a:r>
              <a:rPr lang="en-US" sz="2000" dirty="0">
                <a:latin typeface="Century Schoolbook"/>
              </a:rPr>
              <a:t>        III. </a:t>
            </a:r>
            <a:r>
              <a:rPr lang="en-US" sz="2000" dirty="0">
                <a:latin typeface="Georgia"/>
              </a:rPr>
              <a:t>δ ( q, a </a:t>
            </a:r>
            <a:r>
              <a:rPr lang="en-US" sz="2000" dirty="0">
                <a:latin typeface="Century Schoolbook"/>
              </a:rPr>
              <a:t>)  =  </a:t>
            </a:r>
            <a:r>
              <a:rPr lang="en-US" sz="2000" dirty="0">
                <a:latin typeface="Georgia"/>
              </a:rPr>
              <a:t>δ2 ( q, a </a:t>
            </a:r>
            <a:r>
              <a:rPr lang="en-US" sz="2000" dirty="0">
                <a:latin typeface="Century Schoolbook"/>
              </a:rPr>
              <a:t>)   where q in  Q2 – { F2 }  and  a in  </a:t>
            </a:r>
            <a:r>
              <a:rPr lang="en-US" sz="2000" dirty="0">
                <a:latin typeface="Georgia"/>
              </a:rPr>
              <a:t>Σ2 U { </a:t>
            </a:r>
            <a:r>
              <a:rPr lang="en-US" sz="2000" dirty="0">
                <a:latin typeface="Century Schoolbook"/>
              </a:rPr>
              <a:t>ε</a:t>
            </a:r>
            <a:r>
              <a:rPr lang="en-US" sz="2000" dirty="0">
                <a:latin typeface="Georgia"/>
              </a:rPr>
              <a:t> }</a:t>
            </a:r>
            <a:endParaRPr lang="en-US" sz="2000" dirty="0">
              <a:ea typeface="+mn-lt"/>
              <a:cs typeface="+mn-lt"/>
            </a:endParaRPr>
          </a:p>
          <a:p>
            <a:pPr marL="223520" indent="-223520">
              <a:buNone/>
            </a:pPr>
            <a:r>
              <a:rPr lang="en-US" sz="2000" dirty="0">
                <a:latin typeface="Georgia"/>
              </a:rPr>
              <a:t>          IV. δ ( F1, </a:t>
            </a:r>
            <a:r>
              <a:rPr lang="en-US" sz="2000" dirty="0">
                <a:latin typeface="Century Schoolbook"/>
              </a:rPr>
              <a:t>ε )  =  </a:t>
            </a:r>
            <a:r>
              <a:rPr lang="en-US" sz="2000" dirty="0">
                <a:latin typeface="Georgia"/>
              </a:rPr>
              <a:t>δ ( F2, </a:t>
            </a:r>
            <a:r>
              <a:rPr lang="en-US" sz="2000" dirty="0">
                <a:latin typeface="Century Schoolbook"/>
              </a:rPr>
              <a:t>ε</a:t>
            </a:r>
            <a:r>
              <a:rPr lang="en-US" sz="2000" dirty="0">
                <a:latin typeface="Georgia"/>
              </a:rPr>
              <a:t> </a:t>
            </a:r>
            <a:r>
              <a:rPr lang="en-US" sz="2000" dirty="0">
                <a:latin typeface="Century Schoolbook"/>
              </a:rPr>
              <a:t>) = { F0 }</a:t>
            </a:r>
            <a:endParaRPr lang="en-US" sz="2000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77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154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  <a:endParaRPr lang="en-US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(a)  Union case (</a:t>
            </a:r>
            <a:r>
              <a:rPr lang="en-US" sz="2000" dirty="0" err="1">
                <a:latin typeface="Century Schoolbook"/>
              </a:rPr>
              <a:t>Contd</a:t>
            </a:r>
            <a:r>
              <a:rPr lang="en-US" sz="2000" dirty="0">
                <a:latin typeface="Century Schoolbook"/>
              </a:rPr>
              <a:t> … 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The machine M for union operation can be</a:t>
            </a:r>
            <a:endParaRPr lang="en-US" dirty="0">
              <a:latin typeface="Corbe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0A6D332A-ABBE-4AB2-A789-B4E1EC672656}"/>
              </a:ext>
            </a:extLst>
          </p:cNvPr>
          <p:cNvSpPr/>
          <p:nvPr/>
        </p:nvSpPr>
        <p:spPr>
          <a:xfrm>
            <a:off x="2323597" y="4264185"/>
            <a:ext cx="663195" cy="6487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244F8D45-9A6F-49D4-A13F-D08C981AC258}"/>
              </a:ext>
            </a:extLst>
          </p:cNvPr>
          <p:cNvCxnSpPr>
            <a:cxnSpLocks/>
          </p:cNvCxnSpPr>
          <p:nvPr/>
        </p:nvCxnSpPr>
        <p:spPr>
          <a:xfrm flipV="1">
            <a:off x="1237427" y="4574713"/>
            <a:ext cx="1115630" cy="20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5079FDAA-634B-4924-BAD9-58BA5C784554}"/>
              </a:ext>
            </a:extLst>
          </p:cNvPr>
          <p:cNvSpPr/>
          <p:nvPr/>
        </p:nvSpPr>
        <p:spPr>
          <a:xfrm>
            <a:off x="8538276" y="4196324"/>
            <a:ext cx="706316" cy="720641"/>
          </a:xfrm>
          <a:prstGeom prst="don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E37F34-C974-4095-9470-7CC7E24FA644}"/>
              </a:ext>
            </a:extLst>
          </p:cNvPr>
          <p:cNvSpPr txBox="1"/>
          <p:nvPr/>
        </p:nvSpPr>
        <p:spPr>
          <a:xfrm>
            <a:off x="3475261" y="3753436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EC0BB63-200C-4EEB-A193-031DA8849992}"/>
              </a:ext>
            </a:extLst>
          </p:cNvPr>
          <p:cNvSpPr/>
          <p:nvPr/>
        </p:nvSpPr>
        <p:spPr>
          <a:xfrm>
            <a:off x="4655474" y="3383032"/>
            <a:ext cx="2790488" cy="893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D3EEC743-CB48-451E-AE3A-081846BA35AF}"/>
              </a:ext>
            </a:extLst>
          </p:cNvPr>
          <p:cNvSpPr/>
          <p:nvPr/>
        </p:nvSpPr>
        <p:spPr>
          <a:xfrm>
            <a:off x="4657443" y="4902305"/>
            <a:ext cx="2790488" cy="893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A78D00B-F6B9-4182-9530-F015DEAEA9FC}"/>
              </a:ext>
            </a:extLst>
          </p:cNvPr>
          <p:cNvSpPr/>
          <p:nvPr/>
        </p:nvSpPr>
        <p:spPr>
          <a:xfrm>
            <a:off x="4977254" y="3514592"/>
            <a:ext cx="663195" cy="64875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3E37A4C-61CC-4F8F-9284-6689226D0DBF}"/>
              </a:ext>
            </a:extLst>
          </p:cNvPr>
          <p:cNvSpPr/>
          <p:nvPr/>
        </p:nvSpPr>
        <p:spPr>
          <a:xfrm>
            <a:off x="6439425" y="3502381"/>
            <a:ext cx="663195" cy="648754"/>
          </a:xfrm>
          <a:prstGeom prst="ellipse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C3E6F31-A501-43DE-9C27-1853435BB9E9}"/>
              </a:ext>
            </a:extLst>
          </p:cNvPr>
          <p:cNvSpPr/>
          <p:nvPr/>
        </p:nvSpPr>
        <p:spPr>
          <a:xfrm>
            <a:off x="4982563" y="5021654"/>
            <a:ext cx="663195" cy="6487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86B1C6B-BF51-4478-B8E0-9D6EBE1D6911}"/>
              </a:ext>
            </a:extLst>
          </p:cNvPr>
          <p:cNvSpPr/>
          <p:nvPr/>
        </p:nvSpPr>
        <p:spPr>
          <a:xfrm>
            <a:off x="6443108" y="5021654"/>
            <a:ext cx="663195" cy="6487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77211D6-46A0-4E1C-AF03-5C045DDE6A4C}"/>
              </a:ext>
            </a:extLst>
          </p:cNvPr>
          <p:cNvCxnSpPr>
            <a:cxnSpLocks/>
          </p:cNvCxnSpPr>
          <p:nvPr/>
        </p:nvCxnSpPr>
        <p:spPr>
          <a:xfrm flipV="1">
            <a:off x="3026093" y="3929702"/>
            <a:ext cx="1963673" cy="63835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8605A52-B149-444F-945E-1ACACCFDCC84}"/>
              </a:ext>
            </a:extLst>
          </p:cNvPr>
          <p:cNvCxnSpPr>
            <a:cxnSpLocks/>
          </p:cNvCxnSpPr>
          <p:nvPr/>
        </p:nvCxnSpPr>
        <p:spPr>
          <a:xfrm>
            <a:off x="3028886" y="4718133"/>
            <a:ext cx="1963674" cy="61247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EB20473-9B1B-4E7B-81C4-A54CF4ABB342}"/>
              </a:ext>
            </a:extLst>
          </p:cNvPr>
          <p:cNvCxnSpPr>
            <a:cxnSpLocks/>
          </p:cNvCxnSpPr>
          <p:nvPr/>
        </p:nvCxnSpPr>
        <p:spPr>
          <a:xfrm>
            <a:off x="7100717" y="3792269"/>
            <a:ext cx="1518091" cy="55496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462C1A6C-7005-4C85-9C76-82C5906A1392}"/>
              </a:ext>
            </a:extLst>
          </p:cNvPr>
          <p:cNvCxnSpPr>
            <a:cxnSpLocks/>
          </p:cNvCxnSpPr>
          <p:nvPr/>
        </p:nvCxnSpPr>
        <p:spPr>
          <a:xfrm flipV="1">
            <a:off x="7108828" y="4780172"/>
            <a:ext cx="1633081" cy="58084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BC04AA9-FB45-4064-935B-8C28A5299FA6}"/>
              </a:ext>
            </a:extLst>
          </p:cNvPr>
          <p:cNvSpPr txBox="1"/>
          <p:nvPr/>
        </p:nvSpPr>
        <p:spPr>
          <a:xfrm>
            <a:off x="8014721" y="3627781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B96307F-3705-4B3C-9FF6-FCB044DDB778}"/>
              </a:ext>
            </a:extLst>
          </p:cNvPr>
          <p:cNvSpPr txBox="1"/>
          <p:nvPr/>
        </p:nvSpPr>
        <p:spPr>
          <a:xfrm>
            <a:off x="3621946" y="5061972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3240BA-C6A9-4554-8B37-23D2D51DF7A7}"/>
              </a:ext>
            </a:extLst>
          </p:cNvPr>
          <p:cNvSpPr txBox="1"/>
          <p:nvPr/>
        </p:nvSpPr>
        <p:spPr>
          <a:xfrm>
            <a:off x="8172634" y="5274678"/>
            <a:ext cx="38592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Schoolbook"/>
              </a:rPr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7" grpId="0" animBg="1"/>
      <p:bldP spid="9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(b)  Concatenation case</a:t>
            </a:r>
            <a:endParaRPr lang="en-US" dirty="0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 Let r = r1 . r2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There exist two FAs </a:t>
            </a:r>
          </a:p>
          <a:p>
            <a:pPr marL="0" indent="0">
              <a:buNone/>
            </a:pPr>
            <a:r>
              <a:rPr lang="en-US" sz="2000" dirty="0">
                <a:latin typeface="Century Schoolbook"/>
              </a:rPr>
              <a:t>           </a:t>
            </a:r>
            <a:r>
              <a:rPr lang="en-US" sz="2000" dirty="0">
                <a:latin typeface="Georgia"/>
              </a:rPr>
              <a:t>M1 = ( Q1 , Σ1 ,  δ1 , q</a:t>
            </a:r>
            <a:r>
              <a:rPr lang="en-US" sz="2000" baseline="-25000" dirty="0">
                <a:latin typeface="Georgia"/>
              </a:rPr>
              <a:t>1 </a:t>
            </a:r>
            <a:r>
              <a:rPr lang="en-US" sz="2000" dirty="0">
                <a:latin typeface="Georgia"/>
              </a:rPr>
              <a:t>, { F1 } )    and    M2 = ( Q2 , Σ2 ,  δ2 , q</a:t>
            </a:r>
            <a:r>
              <a:rPr lang="en-US" sz="2000" baseline="-25000" dirty="0">
                <a:latin typeface="Georgia"/>
              </a:rPr>
              <a:t>2 </a:t>
            </a:r>
            <a:r>
              <a:rPr lang="en-US" sz="2000" dirty="0">
                <a:latin typeface="Georgia"/>
              </a:rPr>
              <a:t>, { F2 } )  such that</a:t>
            </a: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L ( M1 )  =  L ( r1 )    and   L ( M2 )  =  L ( r2 ) </a:t>
            </a:r>
          </a:p>
          <a:p>
            <a:pPr marL="0" indent="0">
              <a:buNone/>
            </a:pPr>
            <a:endParaRPr lang="en-US" sz="2000" dirty="0">
              <a:latin typeface="Georgia"/>
            </a:endParaRPr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7495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28517" y="366820"/>
            <a:ext cx="9546462" cy="7246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Light"/>
              </a:rPr>
              <a:t>Different cases of regular Expression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5867" y="1536308"/>
            <a:ext cx="10370521" cy="471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entury Schoolbook"/>
              </a:rPr>
              <a:t>2.  If any other regular expression, then there are three possible cases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(b)  Concatenation case (</a:t>
            </a:r>
            <a:r>
              <a:rPr lang="en-US" sz="2000" err="1">
                <a:latin typeface="Century Schoolbook"/>
              </a:rPr>
              <a:t>Contd</a:t>
            </a:r>
            <a:r>
              <a:rPr lang="en-US" sz="2000" dirty="0">
                <a:latin typeface="Century Schoolbook"/>
              </a:rPr>
              <a:t> … )</a:t>
            </a:r>
            <a:endParaRPr lang="en-US" dirty="0"/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 Then construction of machine M will be            </a:t>
            </a:r>
            <a:endParaRPr lang="en-US"/>
          </a:p>
          <a:p>
            <a:pPr marL="0" indent="0">
              <a:buNone/>
            </a:pPr>
            <a:r>
              <a:rPr lang="en-US" sz="2000" dirty="0">
                <a:latin typeface="Georgia"/>
              </a:rPr>
              <a:t>             M = ( ( Q1 U Q2 ) , ( Σ1 U Σ2 ) ,  δ , q1</a:t>
            </a:r>
            <a:r>
              <a:rPr lang="en-US" sz="2000" baseline="-25000" dirty="0">
                <a:latin typeface="Georgia"/>
              </a:rPr>
              <a:t> </a:t>
            </a:r>
            <a:r>
              <a:rPr lang="en-US" sz="2000">
                <a:latin typeface="Georgia"/>
              </a:rPr>
              <a:t>, { F2 } )   </a:t>
            </a:r>
            <a:endParaRPr lang="en-US"/>
          </a:p>
          <a:p>
            <a:pPr marL="0" indent="0">
              <a:buNone/>
            </a:pPr>
            <a:r>
              <a:rPr lang="en-US" sz="2000">
                <a:latin typeface="Georgia"/>
              </a:rPr>
              <a:t>            Where δ is denoted by</a:t>
            </a:r>
          </a:p>
          <a:p>
            <a:pPr marL="0" indent="0">
              <a:buNone/>
            </a:pPr>
            <a:r>
              <a:rPr lang="en-US" sz="2000">
                <a:latin typeface="Century Schoolbook"/>
              </a:rPr>
              <a:t>          I. </a:t>
            </a:r>
            <a:r>
              <a:rPr lang="en-US" sz="2000" dirty="0">
                <a:latin typeface="Georgia"/>
              </a:rPr>
              <a:t>δ ( q, a </a:t>
            </a:r>
            <a:r>
              <a:rPr lang="en-US" sz="2000" dirty="0">
                <a:latin typeface="Century Schoolbook"/>
              </a:rPr>
              <a:t>)  =  </a:t>
            </a:r>
            <a:r>
              <a:rPr lang="en-US" sz="2000" dirty="0">
                <a:latin typeface="Georgia"/>
              </a:rPr>
              <a:t>δ1 ( q, a </a:t>
            </a:r>
            <a:r>
              <a:rPr lang="en-US" sz="2000" dirty="0">
                <a:latin typeface="Century Schoolbook"/>
              </a:rPr>
              <a:t>)   where q in  Q1 – { F1 }  and  a in  </a:t>
            </a:r>
            <a:r>
              <a:rPr lang="en-US" sz="2000" dirty="0">
                <a:latin typeface="Georgia"/>
              </a:rPr>
              <a:t>Σ1 U { </a:t>
            </a:r>
            <a:r>
              <a:rPr lang="en-US" sz="2000" dirty="0">
                <a:latin typeface="Century Schoolbook"/>
              </a:rPr>
              <a:t>ε</a:t>
            </a:r>
            <a:r>
              <a:rPr lang="en-US" sz="2000" dirty="0">
                <a:latin typeface="Georgia"/>
              </a:rPr>
              <a:t> }</a:t>
            </a:r>
          </a:p>
          <a:p>
            <a:pPr marL="223520" indent="-223520">
              <a:buNone/>
            </a:pPr>
            <a:r>
              <a:rPr lang="en-US" sz="2000" dirty="0">
                <a:latin typeface="Georgia"/>
              </a:rPr>
              <a:t>           II. δ ( F1, </a:t>
            </a:r>
            <a:r>
              <a:rPr lang="en-US" sz="2000">
                <a:latin typeface="Century Schoolbook"/>
              </a:rPr>
              <a:t>ε )  =  { q2 }</a:t>
            </a:r>
            <a:endParaRPr lang="en-US" sz="2000">
              <a:ea typeface="+mn-lt"/>
              <a:cs typeface="+mn-lt"/>
            </a:endParaRPr>
          </a:p>
          <a:p>
            <a:pPr marL="223520" indent="-223520">
              <a:buNone/>
            </a:pPr>
            <a:r>
              <a:rPr lang="en-US" sz="2000" dirty="0">
                <a:latin typeface="Century Schoolbook"/>
              </a:rPr>
              <a:t>        III. </a:t>
            </a:r>
            <a:r>
              <a:rPr lang="en-US" sz="2000" dirty="0">
                <a:latin typeface="Georgia"/>
              </a:rPr>
              <a:t>δ ( q, a </a:t>
            </a:r>
            <a:r>
              <a:rPr lang="en-US" sz="2000" dirty="0">
                <a:latin typeface="Century Schoolbook"/>
              </a:rPr>
              <a:t>)  =  </a:t>
            </a:r>
            <a:r>
              <a:rPr lang="en-US" sz="2000" dirty="0">
                <a:latin typeface="Georgia"/>
              </a:rPr>
              <a:t>δ2 ( q, a </a:t>
            </a:r>
            <a:r>
              <a:rPr lang="en-US" sz="2000" dirty="0">
                <a:latin typeface="Century Schoolbook"/>
              </a:rPr>
              <a:t>)   where q in  Q2 – { F2 }  and  a in  </a:t>
            </a:r>
            <a:r>
              <a:rPr lang="en-US" sz="2000" dirty="0">
                <a:latin typeface="Georgia"/>
              </a:rPr>
              <a:t>Σ2 U { </a:t>
            </a:r>
            <a:r>
              <a:rPr lang="en-US" sz="2000" dirty="0">
                <a:latin typeface="Century Schoolbook"/>
              </a:rPr>
              <a:t>ε</a:t>
            </a:r>
            <a:r>
              <a:rPr lang="en-US" sz="2000" dirty="0">
                <a:latin typeface="Georgia"/>
              </a:rPr>
              <a:t> }</a:t>
            </a:r>
            <a:endParaRPr lang="en-US" sz="2000" dirty="0">
              <a:ea typeface="+mn-lt"/>
              <a:cs typeface="+mn-lt"/>
            </a:endParaRPr>
          </a:p>
          <a:p>
            <a:pPr marL="223520" indent="-223520">
              <a:buNone/>
            </a:pPr>
            <a:r>
              <a:rPr lang="en-US" sz="2000" dirty="0">
                <a:latin typeface="Georgia"/>
              </a:rPr>
              <a:t>          </a:t>
            </a:r>
            <a:endParaRPr lang="en-US" sz="200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3955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576</Words>
  <Application>Microsoft Office PowerPoint</Application>
  <PresentationFormat>Custom</PresentationFormat>
  <Paragraphs>434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Digital Blue Tunnel 16x9</vt:lpstr>
      <vt:lpstr>Equivalence of Regular Expression  and Finite Automata</vt:lpstr>
      <vt:lpstr>Content</vt:lpstr>
      <vt:lpstr>Conversion from Regular Expression to Finite Automata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Different cases of regular Expression</vt:lpstr>
      <vt:lpstr>Examples</vt:lpstr>
      <vt:lpstr>Examples</vt:lpstr>
      <vt:lpstr>Examples</vt:lpstr>
      <vt:lpstr>Examples</vt:lpstr>
      <vt:lpstr>Examples</vt:lpstr>
      <vt:lpstr>Examples</vt:lpstr>
      <vt:lpstr>Arden's Theorem</vt:lpstr>
      <vt:lpstr>Arden's Theorem</vt:lpstr>
      <vt:lpstr>Conversion from Finite Automata to Regular Expression</vt:lpstr>
      <vt:lpstr>Steps for Conversion</vt:lpstr>
      <vt:lpstr>Examples</vt:lpstr>
      <vt:lpstr>Examples</vt:lpstr>
      <vt:lpstr>Examples</vt:lpstr>
      <vt:lpstr>Examples</vt:lpstr>
      <vt:lpstr>Examples</vt:lpstr>
      <vt:lpstr>Examples</vt:lpstr>
      <vt:lpstr>Applications of Regular Expression</vt:lpstr>
      <vt:lpstr>Thank You …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Lenovo</cp:lastModifiedBy>
  <cp:revision>3903</cp:revision>
  <dcterms:created xsi:type="dcterms:W3CDTF">2020-08-31T05:37:25Z</dcterms:created>
  <dcterms:modified xsi:type="dcterms:W3CDTF">2023-09-25T09:42:19Z</dcterms:modified>
</cp:coreProperties>
</file>