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hVZ1hWuS1TLacDHEHrL8Yk1MJ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9A9EC-072E-4103-8BDF-D18723A54253}">
  <a:tblStyle styleId="{4D79A9EC-072E-4103-8BDF-D18723A5425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C"/>
          </a:solidFill>
        </a:fill>
      </a:tcStyle>
    </a:wholeTbl>
    <a:band1H>
      <a:tcTxStyle/>
      <a:tcStyle>
        <a:fill>
          <a:solidFill>
            <a:srgbClr val="CCE0F8"/>
          </a:solidFill>
        </a:fill>
      </a:tcStyle>
    </a:band1H>
    <a:band2H>
      <a:tcTxStyle/>
    </a:band2H>
    <a:band1V>
      <a:tcTxStyle/>
      <a:tcStyle>
        <a:fill>
          <a:solidFill>
            <a:srgbClr val="CCE0F8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4" name="Google Shape;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4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0" name="Google Shape;8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3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33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3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8" name="Google Shape;8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4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5" name="Google Shape;9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35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3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5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3" name="Google Shape;103;p35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5" name="Google Shape;10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6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3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2" name="Google Shape;11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7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37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7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7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3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37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3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4" name="Google Shape;12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8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38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38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3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8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38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38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38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38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5" name="Google Shape;135;p3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9" name="Google Shape;13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6" name="Google Shape;14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0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8" name="Google Shape;2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6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5" name="Google Shape;3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3" name="Google Shape;4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8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3" name="Google Shape;5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9" name="Google Shape;5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4" name="Google Shape;6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1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3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3"/>
          <p:cNvSpPr txBox="1"/>
          <p:nvPr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Prepared By: Mr. Vaibhav Ambhire</a:t>
            </a:r>
            <a:endParaRPr b="1" i="0" sz="1800" u="none" cap="none" strike="noStrike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/>
              <a:t>BASIC CONCEPTS AND FINITE AUTOMATA</a:t>
            </a:r>
            <a:endParaRPr/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MODULE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913775" y="618517"/>
            <a:ext cx="10364451" cy="877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Language</a:t>
            </a:r>
            <a:endParaRPr/>
          </a:p>
        </p:txBody>
      </p: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941070" y="2288211"/>
            <a:ext cx="10363826" cy="47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Ex. 2         Let   Σ  =  { a, b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and if      L  =  { a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|  n ≥  0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then       Σ*  =  { 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, a, b, aa, ab, ba, bb, aaa, …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L   =  { 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, ab, aabb, aaabbb, … }      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L is a language on Σ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Here L is an infinite language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type="title"/>
          </p:nvPr>
        </p:nvSpPr>
        <p:spPr>
          <a:xfrm>
            <a:off x="913775" y="618517"/>
            <a:ext cx="10364451" cy="877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Operations on Languages</a:t>
            </a:r>
            <a:endParaRPr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913774" y="1619470"/>
            <a:ext cx="10363826" cy="47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If L1 and L2 are two languages then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Union:        L1   U   L2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Intersection:      L1 ∩  L2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Difference of Languages:    L1  -   L2 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Concatenation of Languages:     L1  </a:t>
            </a:r>
            <a:r>
              <a:rPr b="1" baseline="30000" lang="en-US" sz="2400" cap="none"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 L2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L1  .  L2  =  { x  .  y |  x  ∈  L1    and   y ∈   L2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Special case:  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n  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-  L concatenated with itself 'n' times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913775" y="618517"/>
            <a:ext cx="10364451" cy="877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Operations on Languages</a:t>
            </a:r>
            <a:endParaRPr/>
          </a:p>
        </p:txBody>
      </p:sp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913774" y="1619470"/>
            <a:ext cx="10363826" cy="47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5.   Complement of a Language ( L ): It is defined with respect to Σ*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L     =   Σ*    -  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6.  Reverse of a language ( 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): It is set of all strings in reverse format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= { w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| w 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L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 </a:t>
            </a:r>
            <a:endParaRPr/>
          </a:p>
        </p:txBody>
      </p:sp>
      <p:cxnSp>
        <p:nvCxnSpPr>
          <p:cNvPr id="224" name="Google Shape;224;p12"/>
          <p:cNvCxnSpPr/>
          <p:nvPr/>
        </p:nvCxnSpPr>
        <p:spPr>
          <a:xfrm>
            <a:off x="5497005" y="2452027"/>
            <a:ext cx="316301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27843"/>
              </a:srgbClr>
            </a:outerShdw>
          </a:effectLst>
        </p:spPr>
      </p:cxnSp>
      <p:cxnSp>
        <p:nvCxnSpPr>
          <p:cNvPr id="225" name="Google Shape;225;p12"/>
          <p:cNvCxnSpPr/>
          <p:nvPr/>
        </p:nvCxnSpPr>
        <p:spPr>
          <a:xfrm flipH="1" rot="10800000">
            <a:off x="2128887" y="3100297"/>
            <a:ext cx="359432" cy="1437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913775" y="618517"/>
            <a:ext cx="10364451" cy="877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Operations on Languages</a:t>
            </a:r>
            <a:endParaRPr/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913774" y="1619470"/>
            <a:ext cx="10363826" cy="47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7. Star Closure of a language ( L*)    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L*   =   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U   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1 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U   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8. Positive Closure of a language ( 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=   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U  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U  L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913775" y="618517"/>
            <a:ext cx="10364451" cy="877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Examples</a:t>
            </a:r>
            <a:endParaRPr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970924" y="1552795"/>
            <a:ext cx="10363826" cy="47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Describe the language over the input set     A  =  { a , b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Ex. 1      L1   =   { a, ab, ab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, ab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, ab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, … }    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Ex. 2       L2   =   { a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| n ≥ 1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L2   =  { ab, a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, …}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Ex. 3      L3   =  { a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| n &gt; 0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L3   =  { b, ab, a2b, ab2, …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856266" y="431611"/>
            <a:ext cx="10364451" cy="94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OPERATIONS ON LANGUAGES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856265" y="1475696"/>
            <a:ext cx="10363826" cy="4502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L1 U L2  = { a, ab, ab</a:t>
            </a:r>
            <a:r>
              <a:rPr baseline="30000" lang="en-US" sz="2400" cap="none"/>
              <a:t>2</a:t>
            </a:r>
            <a:r>
              <a:rPr lang="en-US" sz="2400" cap="none"/>
              <a:t>, a</a:t>
            </a:r>
            <a:r>
              <a:rPr baseline="30000" lang="en-US" sz="2400" cap="none"/>
              <a:t>2</a:t>
            </a:r>
            <a:r>
              <a:rPr lang="en-US" sz="2400" cap="none"/>
              <a:t>b</a:t>
            </a:r>
            <a:r>
              <a:rPr baseline="30000" lang="en-US" sz="2400" cap="none"/>
              <a:t>2</a:t>
            </a:r>
            <a:r>
              <a:rPr lang="en-US" sz="2400" cap="none"/>
              <a:t>, ab</a:t>
            </a:r>
            <a:r>
              <a:rPr baseline="30000" lang="en-US" sz="2400" cap="none"/>
              <a:t>3</a:t>
            </a:r>
            <a:r>
              <a:rPr lang="en-US" sz="2400" cap="none"/>
              <a:t>, a</a:t>
            </a:r>
            <a:r>
              <a:rPr baseline="30000" lang="en-US" sz="2400" cap="none"/>
              <a:t>3</a:t>
            </a:r>
            <a:r>
              <a:rPr lang="en-US" sz="2400" cap="none"/>
              <a:t>b</a:t>
            </a:r>
            <a:r>
              <a:rPr baseline="30000" lang="en-US" sz="2400" cap="none"/>
              <a:t>3</a:t>
            </a:r>
            <a:r>
              <a:rPr lang="en-US" sz="2400" cap="none"/>
              <a:t>, … 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L1 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n-US" sz="2400" cap="none"/>
              <a:t> L2 = { ab 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L1 – L2 = { a, ab</a:t>
            </a:r>
            <a:r>
              <a:rPr baseline="30000" lang="en-US" sz="2400" cap="none"/>
              <a:t>2</a:t>
            </a:r>
            <a:r>
              <a:rPr lang="en-US" sz="2400" cap="none"/>
              <a:t>, ab</a:t>
            </a:r>
            <a:r>
              <a:rPr baseline="30000" lang="en-US" sz="2400" cap="none"/>
              <a:t>3</a:t>
            </a:r>
            <a:r>
              <a:rPr lang="en-US" sz="2400" cap="none"/>
              <a:t>, ab</a:t>
            </a:r>
            <a:r>
              <a:rPr baseline="30000" lang="en-US" sz="2400" cap="none"/>
              <a:t>4</a:t>
            </a:r>
            <a:r>
              <a:rPr lang="en-US" sz="2400" cap="none"/>
              <a:t>, … 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L1 . L2 = { aab, aa</a:t>
            </a:r>
            <a:r>
              <a:rPr baseline="30000" lang="en-US" sz="2400" cap="none"/>
              <a:t>2</a:t>
            </a:r>
            <a:r>
              <a:rPr lang="en-US" sz="2400" cap="none"/>
              <a:t>b</a:t>
            </a:r>
            <a:r>
              <a:rPr baseline="30000" lang="en-US" sz="2400" cap="none"/>
              <a:t>2</a:t>
            </a:r>
            <a:r>
              <a:rPr lang="en-US" sz="2400" cap="none"/>
              <a:t>, aa</a:t>
            </a:r>
            <a:r>
              <a:rPr baseline="30000" lang="en-US" sz="2400" cap="none"/>
              <a:t>3</a:t>
            </a:r>
            <a:r>
              <a:rPr lang="en-US" sz="2400" cap="none"/>
              <a:t>b</a:t>
            </a:r>
            <a:r>
              <a:rPr baseline="30000" lang="en-US" sz="2400" cap="none"/>
              <a:t>3</a:t>
            </a:r>
            <a:r>
              <a:rPr lang="en-US" sz="2400" cap="none"/>
              <a:t>, abab, aba</a:t>
            </a:r>
            <a:r>
              <a:rPr baseline="30000" lang="en-US" sz="2400" cap="none"/>
              <a:t>2</a:t>
            </a:r>
            <a:r>
              <a:rPr lang="en-US" sz="2400" cap="none"/>
              <a:t>b</a:t>
            </a:r>
            <a:r>
              <a:rPr baseline="30000" lang="en-US" sz="2400" cap="none"/>
              <a:t>2</a:t>
            </a:r>
            <a:r>
              <a:rPr lang="en-US" sz="2400" cap="none"/>
              <a:t>, …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             = { aab, a</a:t>
            </a:r>
            <a:r>
              <a:rPr baseline="30000" lang="en-US" sz="2400" cap="none"/>
              <a:t>3</a:t>
            </a:r>
            <a:r>
              <a:rPr lang="en-US" sz="2400" cap="none"/>
              <a:t>b</a:t>
            </a:r>
            <a:r>
              <a:rPr baseline="30000" lang="en-US" sz="2400" cap="none"/>
              <a:t>2</a:t>
            </a:r>
            <a:r>
              <a:rPr lang="en-US" sz="2400" cap="none"/>
              <a:t>, a</a:t>
            </a:r>
            <a:r>
              <a:rPr baseline="30000" lang="en-US" sz="2400" cap="none"/>
              <a:t>4</a:t>
            </a:r>
            <a:r>
              <a:rPr lang="en-US" sz="2400" cap="none"/>
              <a:t>b</a:t>
            </a:r>
            <a:r>
              <a:rPr baseline="30000" lang="en-US" sz="2400" cap="none"/>
              <a:t>3</a:t>
            </a:r>
            <a:r>
              <a:rPr lang="en-US" sz="2400" cap="none"/>
              <a:t>, abab, aba</a:t>
            </a:r>
            <a:r>
              <a:rPr baseline="30000" lang="en-US" sz="2400" cap="none"/>
              <a:t>2</a:t>
            </a:r>
            <a:r>
              <a:rPr lang="en-US" sz="2400" cap="none"/>
              <a:t>b</a:t>
            </a:r>
            <a:r>
              <a:rPr baseline="30000" lang="en-US" sz="2400" cap="none"/>
              <a:t>2</a:t>
            </a:r>
            <a:r>
              <a:rPr lang="en-US" sz="2400" cap="none"/>
              <a:t>, … 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L1</a:t>
            </a:r>
            <a:r>
              <a:rPr baseline="30000" lang="en-US" sz="2400" cap="none"/>
              <a:t>R</a:t>
            </a:r>
            <a:r>
              <a:rPr lang="en-US" sz="2400" cap="none"/>
              <a:t> = { a, ba, b</a:t>
            </a:r>
            <a:r>
              <a:rPr baseline="30000" lang="en-US" sz="2400" cap="none"/>
              <a:t>2</a:t>
            </a:r>
            <a:r>
              <a:rPr lang="en-US" sz="2400" cap="none"/>
              <a:t>a, b</a:t>
            </a:r>
            <a:r>
              <a:rPr baseline="30000" lang="en-US" sz="2400" cap="none"/>
              <a:t>3</a:t>
            </a:r>
            <a:r>
              <a:rPr lang="en-US" sz="2400" cap="none"/>
              <a:t>a, b</a:t>
            </a:r>
            <a:r>
              <a:rPr baseline="30000" lang="en-US" sz="2400" cap="none"/>
              <a:t>4</a:t>
            </a:r>
            <a:r>
              <a:rPr lang="en-US" sz="2400" cap="none"/>
              <a:t>a, … 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L2</a:t>
            </a:r>
            <a:r>
              <a:rPr baseline="30000" lang="en-US" sz="2400" cap="none"/>
              <a:t>R</a:t>
            </a:r>
            <a:r>
              <a:rPr lang="en-US" sz="2400" cap="none"/>
              <a:t> = { ba, b</a:t>
            </a:r>
            <a:r>
              <a:rPr baseline="30000" lang="en-US" sz="2400" cap="none"/>
              <a:t>2</a:t>
            </a:r>
            <a:r>
              <a:rPr lang="en-US" sz="2400" cap="none"/>
              <a:t>a</a:t>
            </a:r>
            <a:r>
              <a:rPr baseline="30000" lang="en-US" sz="2400" cap="none"/>
              <a:t>2</a:t>
            </a:r>
            <a:r>
              <a:rPr lang="en-US" sz="2400" cap="none"/>
              <a:t>, b</a:t>
            </a:r>
            <a:r>
              <a:rPr baseline="30000" lang="en-US" sz="2400" cap="none"/>
              <a:t>3</a:t>
            </a:r>
            <a:r>
              <a:rPr lang="en-US" sz="2400" cap="none"/>
              <a:t>a</a:t>
            </a:r>
            <a:r>
              <a:rPr baseline="30000" lang="en-US" sz="2400" cap="none"/>
              <a:t>3</a:t>
            </a:r>
            <a:r>
              <a:rPr lang="en-US" sz="2400" cap="none"/>
              <a:t>, …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913775" y="618517"/>
            <a:ext cx="10364451" cy="97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FINITE AUTOMATA</a:t>
            </a:r>
            <a:endParaRPr/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913774" y="1720111"/>
            <a:ext cx="10363826" cy="451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A finite automata is a collection of five tuples ( Q, Σ, delta ( </a:t>
            </a:r>
            <a:r>
              <a:rPr lang="en-US" sz="2400" cap="none"/>
              <a:t>δ</a:t>
            </a: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 ) , q</a:t>
            </a:r>
            <a:r>
              <a:rPr baseline="-25000"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0 </a:t>
            </a: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, F 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   Where Q  is a finite set of states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              Σ is input alphabet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              q</a:t>
            </a:r>
            <a:r>
              <a:rPr baseline="-25000"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 is an initial state     q</a:t>
            </a:r>
            <a:r>
              <a:rPr baseline="-25000"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 Q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              F is a set of final states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              (delta) </a:t>
            </a:r>
            <a:r>
              <a:rPr lang="en-US" sz="2400" cap="none"/>
              <a:t>δ</a:t>
            </a: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 is a Transition Function or Mapping Function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The strings and languages can be accepted by a finite automata when it reaches to the final state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type="title"/>
          </p:nvPr>
        </p:nvSpPr>
        <p:spPr>
          <a:xfrm>
            <a:off x="913775" y="618517"/>
            <a:ext cx="10364451" cy="97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cap="none"/>
              <a:t>Representation of Finite Automata</a:t>
            </a:r>
            <a:endParaRPr/>
          </a:p>
        </p:txBody>
      </p:sp>
      <p:sp>
        <p:nvSpPr>
          <p:cNvPr id="255" name="Google Shape;255;p17"/>
          <p:cNvSpPr txBox="1"/>
          <p:nvPr>
            <p:ph idx="1" type="body"/>
          </p:nvPr>
        </p:nvSpPr>
        <p:spPr>
          <a:xfrm>
            <a:off x="913774" y="1720111"/>
            <a:ext cx="10363826" cy="7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Twentieth Century"/>
                <a:ea typeface="Twentieth Century"/>
                <a:cs typeface="Twentieth Century"/>
                <a:sym typeface="Twentieth Century"/>
              </a:rPr>
              <a:t>1. Transition Diagram</a:t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2346385" y="3532517"/>
            <a:ext cx="920150" cy="9201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S0</a:t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4530845" y="2510826"/>
            <a:ext cx="920150" cy="9201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S1</a:t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4529946" y="4853437"/>
            <a:ext cx="920150" cy="920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276A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S4</a:t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7030708" y="4608123"/>
            <a:ext cx="920150" cy="9201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S3</a:t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51885" y="2968206"/>
            <a:ext cx="920150" cy="92015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S2</a:t>
            </a:r>
            <a:endParaRPr/>
          </a:p>
        </p:txBody>
      </p:sp>
      <p:cxnSp>
        <p:nvCxnSpPr>
          <p:cNvPr id="261" name="Google Shape;261;p17"/>
          <p:cNvCxnSpPr/>
          <p:nvPr/>
        </p:nvCxnSpPr>
        <p:spPr>
          <a:xfrm flipH="1" rot="10800000">
            <a:off x="3218912" y="3024817"/>
            <a:ext cx="1288212" cy="810883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17"/>
          <p:cNvCxnSpPr/>
          <p:nvPr/>
        </p:nvCxnSpPr>
        <p:spPr>
          <a:xfrm>
            <a:off x="3088617" y="4375389"/>
            <a:ext cx="1417608" cy="785003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17"/>
          <p:cNvCxnSpPr/>
          <p:nvPr/>
        </p:nvCxnSpPr>
        <p:spPr>
          <a:xfrm>
            <a:off x="5459981" y="2864869"/>
            <a:ext cx="2812212" cy="497456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17"/>
          <p:cNvCxnSpPr/>
          <p:nvPr/>
        </p:nvCxnSpPr>
        <p:spPr>
          <a:xfrm flipH="1" rot="10800000">
            <a:off x="5430329" y="5172973"/>
            <a:ext cx="1604512" cy="163903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17"/>
          <p:cNvCxnSpPr/>
          <p:nvPr/>
        </p:nvCxnSpPr>
        <p:spPr>
          <a:xfrm flipH="1" rot="10800000">
            <a:off x="739116" y="3987741"/>
            <a:ext cx="1532626" cy="5748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17"/>
          <p:cNvCxnSpPr/>
          <p:nvPr/>
        </p:nvCxnSpPr>
        <p:spPr>
          <a:xfrm flipH="1" rot="10800000">
            <a:off x="7858305" y="3905969"/>
            <a:ext cx="698739" cy="839636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17"/>
          <p:cNvSpPr txBox="1"/>
          <p:nvPr/>
        </p:nvSpPr>
        <p:spPr>
          <a:xfrm>
            <a:off x="3262402" y="3075497"/>
            <a:ext cx="370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68" name="Google Shape;268;p17"/>
          <p:cNvSpPr txBox="1"/>
          <p:nvPr/>
        </p:nvSpPr>
        <p:spPr>
          <a:xfrm>
            <a:off x="3132108" y="4871768"/>
            <a:ext cx="399693" cy="3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6222341" y="2599247"/>
            <a:ext cx="313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5991405" y="4855593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71" name="Google Shape;271;p17"/>
          <p:cNvSpPr txBox="1"/>
          <p:nvPr/>
        </p:nvSpPr>
        <p:spPr>
          <a:xfrm>
            <a:off x="8247751" y="4452129"/>
            <a:ext cx="327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9310777" y="3904891"/>
            <a:ext cx="27432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S0 – Start State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S2 – Final State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S1, S3, S4 – Other States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cap="none"/>
              <a:t>Representation of Finite Automata</a:t>
            </a:r>
            <a:endParaRPr/>
          </a:p>
        </p:txBody>
      </p:sp>
      <p:sp>
        <p:nvSpPr>
          <p:cNvPr id="278" name="Google Shape;278;p18"/>
          <p:cNvSpPr txBox="1"/>
          <p:nvPr>
            <p:ph idx="1" type="body"/>
          </p:nvPr>
        </p:nvSpPr>
        <p:spPr>
          <a:xfrm>
            <a:off x="913774" y="2367092"/>
            <a:ext cx="10363826" cy="69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Example for transition diagram to accept the string 'aabb' </a:t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1368725" y="3647536"/>
            <a:ext cx="920150" cy="9201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S0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3524430" y="3646637"/>
            <a:ext cx="920150" cy="9201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S1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5579493" y="3645739"/>
            <a:ext cx="920150" cy="9201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S2</a:t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7605802" y="3644840"/>
            <a:ext cx="920150" cy="92015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S3</a:t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9646489" y="3643942"/>
            <a:ext cx="920150" cy="92015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S4</a:t>
            </a:r>
            <a:endParaRPr/>
          </a:p>
        </p:txBody>
      </p:sp>
      <p:cxnSp>
        <p:nvCxnSpPr>
          <p:cNvPr id="284" name="Google Shape;284;p18"/>
          <p:cNvCxnSpPr/>
          <p:nvPr/>
        </p:nvCxnSpPr>
        <p:spPr>
          <a:xfrm>
            <a:off x="2284383" y="4103118"/>
            <a:ext cx="1245079" cy="23005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18"/>
          <p:cNvCxnSpPr/>
          <p:nvPr/>
        </p:nvCxnSpPr>
        <p:spPr>
          <a:xfrm>
            <a:off x="6496050" y="4102219"/>
            <a:ext cx="1115683" cy="23005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18"/>
          <p:cNvCxnSpPr/>
          <p:nvPr/>
        </p:nvCxnSpPr>
        <p:spPr>
          <a:xfrm>
            <a:off x="8522358" y="4101320"/>
            <a:ext cx="1130062" cy="23005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18"/>
          <p:cNvCxnSpPr/>
          <p:nvPr/>
        </p:nvCxnSpPr>
        <p:spPr>
          <a:xfrm>
            <a:off x="4452669" y="4100423"/>
            <a:ext cx="1130061" cy="23004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18"/>
          <p:cNvSpPr txBox="1"/>
          <p:nvPr/>
        </p:nvSpPr>
        <p:spPr>
          <a:xfrm>
            <a:off x="2703483" y="3666765"/>
            <a:ext cx="399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a</a:t>
            </a:r>
            <a:endParaRPr/>
          </a:p>
        </p:txBody>
      </p:sp>
      <p:cxnSp>
        <p:nvCxnSpPr>
          <p:cNvPr id="289" name="Google Shape;289;p18"/>
          <p:cNvCxnSpPr/>
          <p:nvPr/>
        </p:nvCxnSpPr>
        <p:spPr>
          <a:xfrm>
            <a:off x="490381" y="4077182"/>
            <a:ext cx="756250" cy="8627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18"/>
          <p:cNvSpPr txBox="1"/>
          <p:nvPr/>
        </p:nvSpPr>
        <p:spPr>
          <a:xfrm>
            <a:off x="6784855" y="3708100"/>
            <a:ext cx="3565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4785504" y="3692825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292" name="Google Shape;292;p18"/>
          <p:cNvSpPr txBox="1"/>
          <p:nvPr/>
        </p:nvSpPr>
        <p:spPr>
          <a:xfrm>
            <a:off x="8882152" y="3763813"/>
            <a:ext cx="529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2282046" y="4913103"/>
            <a:ext cx="2901350" cy="170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Start State: S0              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State: S4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Other States: S1, S2, S3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Set Σ = {a, b}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913775" y="618517"/>
            <a:ext cx="10364451" cy="1049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cap="none"/>
              <a:t>Representation of Finite Automata</a:t>
            </a:r>
            <a:endParaRPr/>
          </a:p>
        </p:txBody>
      </p:sp>
      <p:sp>
        <p:nvSpPr>
          <p:cNvPr id="299" name="Google Shape;299;p19"/>
          <p:cNvSpPr txBox="1"/>
          <p:nvPr>
            <p:ph idx="1" type="body"/>
          </p:nvPr>
        </p:nvSpPr>
        <p:spPr>
          <a:xfrm>
            <a:off x="913774" y="1547583"/>
            <a:ext cx="10363826" cy="4919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2. Transition table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Tabular representation of finite automata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Rows – states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Columns – inputs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Transition</a:t>
            </a:r>
            <a:endParaRPr sz="2400" cap="none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1. δ ( S0 , a ) = S1</a:t>
            </a:r>
            <a:endParaRPr sz="2400" cap="none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2. δ ( S1, a ) = S2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3. δ ( S2, b ) = S3</a:t>
            </a:r>
            <a:endParaRPr sz="2400" cap="none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4. δ ( S3, b ) = S4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300" name="Google Shape;300;p19"/>
          <p:cNvGraphicFramePr/>
          <p:nvPr/>
        </p:nvGraphicFramePr>
        <p:xfrm>
          <a:off x="6483038" y="33534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{4D79A9EC-072E-4103-8BDF-D18723A54253}</a:tableStyleId>
              </a:tblPr>
              <a:tblGrid>
                <a:gridCol w="1317625"/>
                <a:gridCol w="1201150"/>
                <a:gridCol w="15771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State/ 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63" name="Google Shape;163;p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ALPHABET, STRINGS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OPERATIONS ON STRINGS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LANGUAGES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OPERATIONS ON LANGUAGES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type="title"/>
          </p:nvPr>
        </p:nvSpPr>
        <p:spPr>
          <a:xfrm>
            <a:off x="913775" y="618517"/>
            <a:ext cx="10364451" cy="97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cap="none"/>
              <a:t>Finite State Machine</a:t>
            </a:r>
            <a:endParaRPr/>
          </a:p>
        </p:txBody>
      </p:sp>
      <p:sp>
        <p:nvSpPr>
          <p:cNvPr id="306" name="Google Shape;306;p20"/>
          <p:cNvSpPr txBox="1"/>
          <p:nvPr>
            <p:ph idx="1" type="body"/>
          </p:nvPr>
        </p:nvSpPr>
        <p:spPr>
          <a:xfrm>
            <a:off x="913774" y="1849507"/>
            <a:ext cx="5806203" cy="4502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It is represented using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1. Input Tape: Linear tape having number of cells. Each cell has one input symbol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2. Tape Reader: It reads input symbols from left to right. One symbol is read at a time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3. Finite Control: It decides the next state on receiving particular input from Input Tape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8485517" y="4050101"/>
            <a:ext cx="1883433" cy="156713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Finite Control</a:t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7506958" y="2252033"/>
            <a:ext cx="488830" cy="4888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7994890" y="2251135"/>
            <a:ext cx="488830" cy="488830"/>
          </a:xfrm>
          <a:prstGeom prst="rect">
            <a:avLst/>
          </a:prstGeom>
          <a:solidFill>
            <a:srgbClr val="F5DFD4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8482821" y="2250236"/>
            <a:ext cx="488831" cy="4888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8970753" y="2249338"/>
            <a:ext cx="488830" cy="488830"/>
          </a:xfrm>
          <a:prstGeom prst="rect">
            <a:avLst/>
          </a:prstGeom>
          <a:solidFill>
            <a:srgbClr val="F5DFD4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9458685" y="2248439"/>
            <a:ext cx="488829" cy="4888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9946616" y="2247541"/>
            <a:ext cx="488830" cy="488830"/>
          </a:xfrm>
          <a:prstGeom prst="rect">
            <a:avLst/>
          </a:prstGeom>
          <a:solidFill>
            <a:srgbClr val="F5DFD4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cxnSp>
        <p:nvCxnSpPr>
          <p:cNvPr id="314" name="Google Shape;314;p20"/>
          <p:cNvCxnSpPr/>
          <p:nvPr/>
        </p:nvCxnSpPr>
        <p:spPr>
          <a:xfrm flipH="1" rot="10800000">
            <a:off x="9319393" y="2771525"/>
            <a:ext cx="8628" cy="125658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25400">
              <a:srgbClr val="000000">
                <a:alpha val="27843"/>
              </a:srgbClr>
            </a:outerShdw>
          </a:effectLst>
        </p:spPr>
      </p:cxnSp>
      <p:sp>
        <p:nvSpPr>
          <p:cNvPr id="315" name="Google Shape;315;p20"/>
          <p:cNvSpPr txBox="1"/>
          <p:nvPr/>
        </p:nvSpPr>
        <p:spPr>
          <a:xfrm>
            <a:off x="9404230" y="3336985"/>
            <a:ext cx="1477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Tape Reader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913775" y="618517"/>
            <a:ext cx="10364451" cy="97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cap="none"/>
              <a:t>Finite State Machine</a:t>
            </a:r>
            <a:endParaRPr/>
          </a:p>
        </p:txBody>
      </p:sp>
      <p:sp>
        <p:nvSpPr>
          <p:cNvPr id="321" name="Google Shape;321;p21"/>
          <p:cNvSpPr txBox="1"/>
          <p:nvPr>
            <p:ph idx="1" type="body"/>
          </p:nvPr>
        </p:nvSpPr>
        <p:spPr>
          <a:xfrm>
            <a:off x="913774" y="1849507"/>
            <a:ext cx="6223146" cy="4502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If current state is S0 and input symbol read is 'a' then finite control will decide the next state.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The transition from S0 with input 'a' to next state S1 producing 'v' can be represented 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( S0 , a )   |-   ( S1 , v )    </a:t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8485517" y="4050101"/>
            <a:ext cx="1883433" cy="156713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Finite Control</a:t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7506958" y="2252033"/>
            <a:ext cx="488830" cy="4888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7994890" y="2251135"/>
            <a:ext cx="488830" cy="488830"/>
          </a:xfrm>
          <a:prstGeom prst="rect">
            <a:avLst/>
          </a:prstGeom>
          <a:solidFill>
            <a:srgbClr val="F5DFD4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8482821" y="2250236"/>
            <a:ext cx="488831" cy="4888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8970753" y="2249338"/>
            <a:ext cx="488830" cy="488830"/>
          </a:xfrm>
          <a:prstGeom prst="rect">
            <a:avLst/>
          </a:prstGeom>
          <a:solidFill>
            <a:srgbClr val="F5DFD4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9458685" y="2248439"/>
            <a:ext cx="488829" cy="4888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9946616" y="2247541"/>
            <a:ext cx="488830" cy="488830"/>
          </a:xfrm>
          <a:prstGeom prst="rect">
            <a:avLst/>
          </a:prstGeom>
          <a:solidFill>
            <a:srgbClr val="F5DFD4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cxnSp>
        <p:nvCxnSpPr>
          <p:cNvPr id="329" name="Google Shape;329;p21"/>
          <p:cNvCxnSpPr/>
          <p:nvPr/>
        </p:nvCxnSpPr>
        <p:spPr>
          <a:xfrm flipH="1" rot="10800000">
            <a:off x="9319393" y="2771525"/>
            <a:ext cx="8628" cy="125658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25400">
              <a:srgbClr val="000000">
                <a:alpha val="27843"/>
              </a:srgbClr>
            </a:outerShdw>
          </a:effectLst>
        </p:spPr>
      </p:cxnSp>
      <p:sp>
        <p:nvSpPr>
          <p:cNvPr id="330" name="Google Shape;330;p21"/>
          <p:cNvSpPr txBox="1"/>
          <p:nvPr/>
        </p:nvSpPr>
        <p:spPr>
          <a:xfrm>
            <a:off x="9404230" y="3336985"/>
            <a:ext cx="1477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Tape Reader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913775" y="618517"/>
            <a:ext cx="10364451" cy="97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cap="none"/>
              <a:t>Finite State Machine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913774" y="1590714"/>
            <a:ext cx="6223146" cy="512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If w is a string then w is accepted by Finite Automata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            ( w , s )   |</a:t>
            </a:r>
            <a:r>
              <a:rPr lang="en-US" sz="2400" u="sng" cap="none"/>
              <a:t>*</a:t>
            </a:r>
            <a:r>
              <a:rPr lang="en-US" sz="2400" cap="none"/>
              <a:t>     ( q , €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/>
              <a:t>          with q is final state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The set of strings accepted by Finite Automata given by M, then M is accepted by language L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It is denoted by L(M)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/>
              <a:t>A machine M accepts language L iff L = L(M)</a:t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8485517" y="4050101"/>
            <a:ext cx="1883433" cy="156713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Finite Control</a:t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7506958" y="2252033"/>
            <a:ext cx="488830" cy="4888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7994890" y="2251135"/>
            <a:ext cx="488830" cy="488830"/>
          </a:xfrm>
          <a:prstGeom prst="rect">
            <a:avLst/>
          </a:prstGeom>
          <a:solidFill>
            <a:srgbClr val="F5DFD4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8482821" y="2250236"/>
            <a:ext cx="488831" cy="4888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8970753" y="2249338"/>
            <a:ext cx="488830" cy="488830"/>
          </a:xfrm>
          <a:prstGeom prst="rect">
            <a:avLst/>
          </a:prstGeom>
          <a:solidFill>
            <a:srgbClr val="F5DFD4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9458685" y="2248439"/>
            <a:ext cx="488829" cy="48883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9946616" y="2247541"/>
            <a:ext cx="488830" cy="488830"/>
          </a:xfrm>
          <a:prstGeom prst="rect">
            <a:avLst/>
          </a:prstGeom>
          <a:solidFill>
            <a:srgbClr val="F5DFD4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/>
          </a:p>
        </p:txBody>
      </p:sp>
      <p:cxnSp>
        <p:nvCxnSpPr>
          <p:cNvPr id="344" name="Google Shape;344;p22"/>
          <p:cNvCxnSpPr/>
          <p:nvPr/>
        </p:nvCxnSpPr>
        <p:spPr>
          <a:xfrm flipH="1" rot="10800000">
            <a:off x="9319393" y="2771525"/>
            <a:ext cx="8628" cy="125658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25400">
              <a:srgbClr val="000000">
                <a:alpha val="27843"/>
              </a:srgbClr>
            </a:outerShdw>
          </a:effectLst>
        </p:spPr>
      </p:cxnSp>
      <p:sp>
        <p:nvSpPr>
          <p:cNvPr id="345" name="Google Shape;345;p22"/>
          <p:cNvSpPr txBox="1"/>
          <p:nvPr/>
        </p:nvSpPr>
        <p:spPr>
          <a:xfrm>
            <a:off x="9404230" y="3336985"/>
            <a:ext cx="1477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Tape Reader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Basic concepts of language</a:t>
            </a:r>
            <a:endParaRPr sz="4000"/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Alphabet: Non empty set Σ of symbol or finite collection of symbols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Strings: Finite sequence of symbols from alphabet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E.g.   If Alphabet Σ = { a, b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Then possible set of strings   S = { a, b, abb, ba, bbbb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Basic concepts of language</a:t>
            </a:r>
            <a:endParaRPr sz="4000"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913774" y="2367092"/>
            <a:ext cx="10363826" cy="3941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Certain Notations: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Lower case letters are used to represent strings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a, b, c, … are used for elements of Σ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u, v, w, … are used for string names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E. g.     w = abaa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    The meaning of above expression is 'w' is string name which has specified value 'abaa'</a:t>
            </a:r>
            <a:endParaRPr/>
          </a:p>
          <a:p>
            <a:pPr indent="-31623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-31623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More on Strings …...</a:t>
            </a:r>
            <a:endParaRPr sz="4000"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913774" y="2367092"/>
            <a:ext cx="10363826" cy="3941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Concatenation of Strings: Appending the symbol of second string at the end of the first string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E. g.          If     w = 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… 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            v = b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… b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    Then     v . w   =   b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2 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… b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2 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… 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endParaRPr sz="2400" cap="none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                    w . v  =   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… 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… b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m</a:t>
            </a:r>
            <a:endParaRPr baseline="-25000"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 sz="2400" cap="none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More on Strings …...</a:t>
            </a:r>
            <a:endParaRPr sz="4000"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913774" y="2367092"/>
            <a:ext cx="10363826" cy="3941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Reverse of a string: Writing symbols of the string in reverse order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E. g.          If     w = 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… 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  Then    w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… 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400" cap="none"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Length of string: Number of symbols in the string denoted by | w | for string w</a:t>
            </a:r>
            <a:endParaRPr sz="2400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E. g.         If    w = aab</a:t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Then    | w |   =     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aseline="-25000" sz="2400" cap="none">
              <a:latin typeface="Arial"/>
              <a:ea typeface="Arial"/>
              <a:cs typeface="Arial"/>
              <a:sym typeface="Arial"/>
            </a:endParaRPr>
          </a:p>
          <a:p>
            <a:pPr indent="-31623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913775" y="618517"/>
            <a:ext cx="10364451" cy="877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More on Strings …...</a:t>
            </a:r>
            <a:endParaRPr sz="4000"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913774" y="1619470"/>
            <a:ext cx="10363826" cy="5034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Empty string: String with no symbols. It is denoted by epsilon </a:t>
            </a:r>
            <a:r>
              <a:rPr lang="en-US" sz="2400" cap="none"/>
              <a:t>ε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| 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| = 0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 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. w    =     w . 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=     w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Substring: Any string with consecutive symbols in w is said to be substring of w.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 If    w = u .  v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Then     u   -&gt; Prefix           v -&gt; Suffix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Here        | uv |     =     | u |   +   | v |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E.g.   If    w   =      abbab</a:t>
            </a:r>
            <a:endParaRPr sz="2400" cap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Set of All Prefixes    P    =     { 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, a, ab, abb, abba, abbab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Set of All Suffixes.    S    =    { 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, b, ab, bab, bbab, abbab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913775" y="618517"/>
            <a:ext cx="10364451" cy="877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More on Strings …...</a:t>
            </a:r>
            <a:endParaRPr sz="4000"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913774" y="1619470"/>
            <a:ext cx="10363826" cy="47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If w is a string then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w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stands for string obtained by repeating 'w'  n times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Special Case:   w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=    </a:t>
            </a:r>
            <a:r>
              <a:rPr lang="en-US" sz="2400" cap="none"/>
              <a:t>ε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   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For all w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If Σ is an alphabet then we use Σ* to denote the set of strings obtained by concatenating zero or more symbols from Σ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Σ* includes all the strings and </a:t>
            </a:r>
            <a:r>
              <a:rPr lang="en-US" sz="2400" cap="none"/>
              <a:t>ε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To exclude empty string we define       Σ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+ 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 =   Σ*    -   { 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}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Σ is finite set of symbols but Σ</a:t>
            </a:r>
            <a:r>
              <a:rPr baseline="30000" lang="en-US" sz="2400" cap="none"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 and Σ* are infinite set of strings as there is no limit to length of the string in 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913775" y="618517"/>
            <a:ext cx="10364451" cy="877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cap="none"/>
              <a:t>Language</a:t>
            </a:r>
            <a:endParaRPr/>
          </a:p>
        </p:txBody>
      </p:sp>
      <p:sp>
        <p:nvSpPr>
          <p:cNvPr id="205" name="Google Shape;205;p9"/>
          <p:cNvSpPr txBox="1"/>
          <p:nvPr>
            <p:ph idx="1" type="body"/>
          </p:nvPr>
        </p:nvSpPr>
        <p:spPr>
          <a:xfrm>
            <a:off x="872831" y="1878778"/>
            <a:ext cx="10363826" cy="47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Language is collection of appropriate strings. It is generally subset of Σ*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Sentence: A string in a language L will be called as sentence of 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Ex. 1         Let   Σ  =  { a, b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         Σ*  =  { </a:t>
            </a:r>
            <a:r>
              <a:rPr lang="en-US" sz="2400" cap="none"/>
              <a:t>ε</a:t>
            </a: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, a, b, aa, ab, ba, bb, aaa, … 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 If    L   =  { a, aa, aab }        then  L is a language on Σ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latin typeface="Arial"/>
                <a:ea typeface="Arial"/>
                <a:cs typeface="Arial"/>
                <a:sym typeface="Arial"/>
              </a:rPr>
              <a:t>                       Here L is a finite language where number of sentences are countable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2020-08-12T13:18:18Z</dcterms:created>
</cp:coreProperties>
</file>