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9309100" cy="6954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C55D3-FD1E-A0C1-AD44-3E5DF77DCF4D}" v="972" dt="2020-10-28T08:14:04.860"/>
    <p1510:client id="{16821695-B3E5-DD35-6385-E0FDC0BF6AF9}" v="9" dt="2020-11-04T10:50:21.628"/>
    <p1510:client id="{1C025EAD-C65B-D0D0-EC23-8BA9291FC68F}" v="2569" dt="2020-10-28T07:10:13.636"/>
    <p1510:client id="{34D38CD5-25A9-FB53-F3AC-16C9B479FC94}" v="643" dt="2020-10-29T04:53:31.297"/>
    <p1510:client id="{C94DB63B-9180-47EA-8A14-970D12D3D94B}" v="459" dt="2020-10-27T18:43:22.743"/>
    <p1510:client id="{CD799CF6-1604-036F-A0EB-9BAD7F7A469D}" v="34" dt="2020-10-30T20:48:30.640"/>
    <p1510:client id="{FF29B7BD-7023-47C1-AE42-C0AE1B8DC8BE}" v="328" dt="2020-10-28T10:32:45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7" d="100"/>
          <a:sy n="77" d="100"/>
        </p:scale>
        <p:origin x="-25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E37F418-6120-4821-9D42-75B45F53CD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F6FE3031-58C7-4A64-9B30-46D95528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0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Rockwell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Regular Language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F49344-DC1A-4668-8F97-0714F7F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525" y="189278"/>
            <a:ext cx="5246299" cy="61729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Steps to solve examples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FADBD3-3B36-4318-9934-F076F9F90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08" y="1101882"/>
            <a:ext cx="10820400" cy="566314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Book Antiqua"/>
              </a:rPr>
              <a:t>We prove using Contradiction</a:t>
            </a:r>
            <a:endParaRPr lang="en-US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Book Antiqua"/>
              </a:rPr>
              <a:t>Assume that language is regular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Book Antiqua"/>
              </a:rPr>
              <a:t>It has to have a pumping length 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Book Antiqua"/>
              </a:rPr>
              <a:t>All strings greater than P can be pumped |S| ≥ 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Book Antiqua"/>
              </a:rPr>
              <a:t>Find a string S in language L such that </a:t>
            </a:r>
            <a:r>
              <a:rPr lang="en-US" sz="2000" dirty="0">
                <a:latin typeface="Book Antiqua"/>
                <a:ea typeface="+mn-lt"/>
                <a:cs typeface="+mn-lt"/>
              </a:rPr>
              <a:t>|S| ≥ P</a:t>
            </a:r>
            <a:endParaRPr lang="en-US" sz="2000" dirty="0">
              <a:latin typeface="Book Antiqu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Book Antiqua"/>
              </a:rPr>
              <a:t>Divide S into x, y and z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Book Antiqua"/>
              </a:rPr>
              <a:t>Show that x . </a:t>
            </a:r>
            <a:r>
              <a:rPr lang="en-US" sz="2000" dirty="0" err="1">
                <a:latin typeface="Book Antiqua"/>
              </a:rPr>
              <a:t>yi</a:t>
            </a:r>
            <a:r>
              <a:rPr lang="en-US" sz="2000" dirty="0">
                <a:latin typeface="Book Antiqua"/>
              </a:rPr>
              <a:t> . z  does not belong to language L for some 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Book Antiqua"/>
              </a:rPr>
              <a:t>Consider other ways to divide string S into three parts x , y and z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Book Antiqua"/>
              </a:rPr>
              <a:t>Show that all the three pumping conditions does not satisfy at same time. (Showing one of the condition is failed is sufficient)  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Book Antiqua"/>
              </a:rPr>
              <a:t>S can not be Pumped. It means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51505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Schoolbook"/>
              </a:rPr>
              <a:t>Ex. 1 Prove that the language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{ 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b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</a:t>
            </a:r>
            <a:r>
              <a:rPr lang="en-US" sz="1800" dirty="0" err="1">
                <a:latin typeface="Century Schoolbook"/>
              </a:rPr>
              <a:t>c</a:t>
            </a:r>
            <a:r>
              <a:rPr lang="en-US" sz="1800" baseline="30000" dirty="0" err="1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| n ≥ 1 } is not regular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Solution: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Assume that L = { 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</a:t>
            </a:r>
            <a:r>
              <a:rPr lang="en-US" sz="1800" dirty="0" err="1">
                <a:latin typeface="Century Schoolbook"/>
              </a:rPr>
              <a:t>c</a:t>
            </a:r>
            <a:r>
              <a:rPr lang="en-US" sz="1800" baseline="30000" dirty="0" err="1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| n ≥ 1 } be a regular language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w ∈ L 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 can be written as w = a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c</a:t>
            </a:r>
            <a:r>
              <a:rPr lang="en-US" sz="1800" baseline="30000" dirty="0">
                <a:latin typeface="Century Schoolbook"/>
              </a:rPr>
              <a:t>p  </a:t>
            </a:r>
            <a:r>
              <a:rPr lang="en-US" sz="1800" dirty="0">
                <a:latin typeface="Century Schoolbook"/>
              </a:rPr>
              <a:t>for sufficiently large value of p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us divide w into three parts as x, y and z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Case 1: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 = a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c</a:t>
            </a:r>
            <a:r>
              <a:rPr lang="en-US" sz="1800" baseline="30000" dirty="0">
                <a:latin typeface="Century Schoolbook"/>
              </a:rPr>
              <a:t>p 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x =  a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p – m </a:t>
            </a:r>
            <a:r>
              <a:rPr lang="en-US" sz="1800" dirty="0">
                <a:latin typeface="Century Schoolbook"/>
              </a:rPr>
              <a:t>    y = b</a:t>
            </a:r>
            <a:r>
              <a:rPr lang="en-US" sz="1800" baseline="30000" dirty="0">
                <a:latin typeface="Century Schoolbook"/>
              </a:rPr>
              <a:t>m      </a:t>
            </a:r>
            <a:r>
              <a:rPr lang="en-US" sz="1800" dirty="0">
                <a:latin typeface="Century Schoolbook"/>
              </a:rPr>
              <a:t>and    z = c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   where m &gt; 0</a:t>
            </a:r>
            <a:endParaRPr lang="en-US" sz="180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Hence w  =   ( a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p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b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p – m 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 . ( b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m  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 . ( c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p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 )</a:t>
            </a:r>
          </a:p>
          <a:p>
            <a:pPr marL="0" indent="0">
              <a:buNone/>
            </a:pP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By Pumping Lemma   w  =  x . </a:t>
            </a:r>
            <a:r>
              <a:rPr lang="en-US" sz="1800" dirty="0" err="1">
                <a:latin typeface="Century Schoolbook"/>
                <a:ea typeface="+mn-lt"/>
                <a:cs typeface="+mn-lt"/>
              </a:rPr>
              <a:t>y</a:t>
            </a:r>
            <a:r>
              <a:rPr lang="en-US" sz="1800" baseline="30000" dirty="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 . z      where  </a:t>
            </a:r>
            <a:r>
              <a:rPr lang="en-US" sz="1800" dirty="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≥ 0 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09011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Schoolbook"/>
              </a:rPr>
              <a:t>Ex. 1 Prove that the language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{ 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b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</a:t>
            </a:r>
            <a:r>
              <a:rPr lang="en-US" sz="1800" dirty="0" err="1">
                <a:latin typeface="Century Schoolbook"/>
              </a:rPr>
              <a:t>c</a:t>
            </a:r>
            <a:r>
              <a:rPr lang="en-US" sz="1800" baseline="30000" dirty="0" err="1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| n ≥ 1 } is not regular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 </a:t>
            </a:r>
            <a:r>
              <a:rPr lang="en-US" sz="1800" dirty="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 = 0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z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p – m </a:t>
            </a:r>
            <a:r>
              <a:rPr lang="en-US" sz="1800" dirty="0">
                <a:latin typeface="Century Schoolbook"/>
              </a:rPr>
              <a:t>) . ( c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 </a:t>
            </a:r>
            <a:r>
              <a:rPr lang="en-US" sz="1800" dirty="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 = 2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y</a:t>
            </a:r>
            <a:r>
              <a:rPr lang="en-US" sz="1800" baseline="30000" dirty="0">
                <a:latin typeface="Century Schoolbook"/>
              </a:rPr>
              <a:t>2 </a:t>
            </a:r>
            <a:r>
              <a:rPr lang="en-US" sz="1800" dirty="0">
                <a:latin typeface="Century Schoolbook"/>
              </a:rPr>
              <a:t>. z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p – m </a:t>
            </a:r>
            <a:r>
              <a:rPr lang="en-US" sz="1800" dirty="0">
                <a:latin typeface="Century Schoolbook"/>
              </a:rPr>
              <a:t>) . ( b</a:t>
            </a:r>
            <a:r>
              <a:rPr lang="en-US" sz="1800" baseline="30000" dirty="0">
                <a:latin typeface="Century Schoolbook"/>
              </a:rPr>
              <a:t>m  </a:t>
            </a:r>
            <a:r>
              <a:rPr lang="en-US" sz="1800" dirty="0">
                <a:latin typeface="Century Schoolbook"/>
              </a:rPr>
              <a:t>) </a:t>
            </a:r>
            <a:r>
              <a:rPr lang="en-US" sz="1800" baseline="30000" dirty="0">
                <a:latin typeface="Century Schoolbook"/>
              </a:rPr>
              <a:t>2</a:t>
            </a:r>
            <a:r>
              <a:rPr lang="en-US" sz="1800" dirty="0">
                <a:latin typeface="Century Schoolbook"/>
              </a:rPr>
              <a:t> . ( c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 w = ( a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p – m </a:t>
            </a:r>
            <a:r>
              <a:rPr lang="en-US" sz="1800" dirty="0">
                <a:latin typeface="Century Schoolbook"/>
              </a:rPr>
              <a:t>) . ( b</a:t>
            </a:r>
            <a:r>
              <a:rPr lang="en-US" sz="1800" baseline="30000" dirty="0">
                <a:latin typeface="Century Schoolbook"/>
              </a:rPr>
              <a:t>2m</a:t>
            </a:r>
            <a:r>
              <a:rPr lang="en-US" sz="1800" dirty="0">
                <a:latin typeface="Century Schoolbook"/>
              </a:rPr>
              <a:t> ) . ( c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 a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p + m </a:t>
            </a:r>
            <a:r>
              <a:rPr lang="en-US" sz="1800" dirty="0">
                <a:latin typeface="Century Schoolbook"/>
              </a:rPr>
              <a:t>. c</a:t>
            </a:r>
            <a:r>
              <a:rPr lang="en-US" sz="1800" baseline="30000" dirty="0">
                <a:latin typeface="Century Schoolbook"/>
              </a:rPr>
              <a:t>p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8793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Schoolbook"/>
              </a:rPr>
              <a:t>Ex. 1 Prove that the language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{ 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b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</a:t>
            </a:r>
            <a:r>
              <a:rPr lang="en-US" sz="1800" dirty="0" err="1">
                <a:latin typeface="Century Schoolbook"/>
              </a:rPr>
              <a:t>c</a:t>
            </a:r>
            <a:r>
              <a:rPr lang="en-US" sz="1800" baseline="30000" dirty="0" err="1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| n ≥ 1 } is not regular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Case 2: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 = a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c</a:t>
            </a:r>
            <a:r>
              <a:rPr lang="en-US" sz="1800" baseline="30000" dirty="0">
                <a:latin typeface="Century Schoolbook"/>
              </a:rPr>
              <a:t>p 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x =  a</a:t>
            </a:r>
            <a:r>
              <a:rPr lang="en-US" sz="1800" baseline="30000" dirty="0">
                <a:latin typeface="Century Schoolbook"/>
              </a:rPr>
              <a:t>p – m</a:t>
            </a:r>
            <a:r>
              <a:rPr lang="en-US" sz="1800" dirty="0">
                <a:latin typeface="Century Schoolbook"/>
              </a:rPr>
              <a:t>    y = a</a:t>
            </a:r>
            <a:r>
              <a:rPr lang="en-US" sz="1800" baseline="30000" dirty="0">
                <a:latin typeface="Century Schoolbook"/>
              </a:rPr>
              <a:t> m </a:t>
            </a:r>
            <a:r>
              <a:rPr lang="en-US" sz="1800" dirty="0">
                <a:latin typeface="Century Schoolbook"/>
              </a:rPr>
              <a:t>    and    z = b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 . c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   where m &gt; 0</a:t>
            </a:r>
            <a:endParaRPr lang="en-US" sz="180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Hence w  =   ( a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p – m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 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 . (  a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 m   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 . ( b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p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. c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p 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By Pumping Lemma   w  =  x . </a:t>
            </a:r>
            <a:r>
              <a:rPr lang="en-US" sz="1800" dirty="0" err="1">
                <a:latin typeface="Century Schoolbook"/>
                <a:ea typeface="+mn-lt"/>
                <a:cs typeface="+mn-lt"/>
              </a:rPr>
              <a:t>y</a:t>
            </a:r>
            <a:r>
              <a:rPr lang="en-US" sz="1800" baseline="30000" dirty="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 . z      where  </a:t>
            </a:r>
            <a:r>
              <a:rPr lang="en-US" sz="1800" dirty="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≥ 0 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 </a:t>
            </a:r>
            <a:r>
              <a:rPr lang="en-US" sz="1800" dirty="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 = 0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z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p – m </a:t>
            </a:r>
            <a:r>
              <a:rPr lang="en-US" sz="1800" dirty="0">
                <a:latin typeface="Century Schoolbook"/>
              </a:rPr>
              <a:t>) . ( b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. c</a:t>
            </a:r>
            <a:r>
              <a:rPr lang="en-US" sz="1800" baseline="30000" dirty="0">
                <a:latin typeface="Century Schoolbook"/>
              </a:rPr>
              <a:t>p </a:t>
            </a:r>
            <a:r>
              <a:rPr lang="en-US" sz="1800" dirty="0">
                <a:latin typeface="Century Schoolbook"/>
              </a:rPr>
              <a:t>)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7015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Schoolbook"/>
              </a:rPr>
              <a:t>Ex. 1 Prove that the language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{ 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b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</a:t>
            </a:r>
            <a:r>
              <a:rPr lang="en-US" sz="1800" dirty="0" err="1">
                <a:latin typeface="Century Schoolbook"/>
              </a:rPr>
              <a:t>c</a:t>
            </a:r>
            <a:r>
              <a:rPr lang="en-US" sz="1800" baseline="30000" dirty="0" err="1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| n ≥ 1 } is not regular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 </a:t>
            </a:r>
            <a:r>
              <a:rPr lang="en-US" sz="1800" dirty="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 = 2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y</a:t>
            </a:r>
            <a:r>
              <a:rPr lang="en-US" sz="1800" baseline="30000" dirty="0">
                <a:latin typeface="Century Schoolbook"/>
              </a:rPr>
              <a:t>2 </a:t>
            </a:r>
            <a:r>
              <a:rPr lang="en-US" sz="1800" dirty="0">
                <a:latin typeface="Century Schoolbook"/>
              </a:rPr>
              <a:t>. z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p – m  </a:t>
            </a:r>
            <a:r>
              <a:rPr lang="en-US" sz="1800" dirty="0">
                <a:latin typeface="Century Schoolbook"/>
              </a:rPr>
              <a:t>) . ( a</a:t>
            </a:r>
            <a:r>
              <a:rPr lang="en-US" sz="1800" baseline="30000" dirty="0">
                <a:latin typeface="Century Schoolbook"/>
              </a:rPr>
              <a:t> m  </a:t>
            </a:r>
            <a:r>
              <a:rPr lang="en-US" sz="1800" dirty="0">
                <a:latin typeface="Century Schoolbook"/>
              </a:rPr>
              <a:t>) </a:t>
            </a:r>
            <a:r>
              <a:rPr lang="en-US" sz="1800" baseline="30000" dirty="0">
                <a:latin typeface="Century Schoolbook"/>
              </a:rPr>
              <a:t>2</a:t>
            </a:r>
            <a:r>
              <a:rPr lang="en-US" sz="1800" dirty="0">
                <a:latin typeface="Century Schoolbook"/>
              </a:rPr>
              <a:t> . ( b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. c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 w = ( a</a:t>
            </a:r>
            <a:r>
              <a:rPr lang="en-US" sz="1800" baseline="30000" dirty="0">
                <a:latin typeface="Century Schoolbook"/>
              </a:rPr>
              <a:t>p – m  </a:t>
            </a:r>
            <a:r>
              <a:rPr lang="en-US" sz="1800" dirty="0">
                <a:latin typeface="Century Schoolbook"/>
              </a:rPr>
              <a:t>) . ( a</a:t>
            </a:r>
            <a:r>
              <a:rPr lang="en-US" sz="1800" baseline="30000" dirty="0">
                <a:latin typeface="Century Schoolbook"/>
              </a:rPr>
              <a:t>2m</a:t>
            </a:r>
            <a:r>
              <a:rPr lang="en-US" sz="1800" dirty="0">
                <a:latin typeface="Century Schoolbook"/>
              </a:rPr>
              <a:t> ) . ( b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. c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 a</a:t>
            </a:r>
            <a:r>
              <a:rPr lang="en-US" sz="1800" baseline="30000" dirty="0">
                <a:latin typeface="Century Schoolbook"/>
              </a:rPr>
              <a:t>p + m </a:t>
            </a:r>
            <a:r>
              <a:rPr lang="en-US" sz="1800" dirty="0">
                <a:latin typeface="Century Schoolbook"/>
              </a:rPr>
              <a:t>. b</a:t>
            </a:r>
            <a:r>
              <a:rPr lang="en-US" sz="1800" baseline="30000" dirty="0">
                <a:latin typeface="Century Schoolbook"/>
              </a:rPr>
              <a:t>p . </a:t>
            </a:r>
            <a:r>
              <a:rPr lang="en-US" sz="1800" dirty="0">
                <a:latin typeface="Century Schoolbook"/>
              </a:rPr>
              <a:t>c</a:t>
            </a:r>
            <a:r>
              <a:rPr lang="en-US" sz="1800" baseline="30000" dirty="0">
                <a:latin typeface="Century Schoolbook"/>
              </a:rPr>
              <a:t>p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By considering case 1 and case 2 we can say that our assumption that language L is regular is not true by Pumping Lemma.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Hence, given language L is not a regular language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2260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Schoolbook"/>
              </a:rPr>
              <a:t>Ex. 2 Check whether the language is regular or not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{ 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b</a:t>
            </a:r>
            <a:r>
              <a:rPr lang="en-US" sz="1800" baseline="30000" dirty="0">
                <a:latin typeface="Century Schoolbook"/>
              </a:rPr>
              <a:t>2n</a:t>
            </a:r>
            <a:r>
              <a:rPr lang="en-US" sz="1800" dirty="0">
                <a:latin typeface="Century Schoolbook"/>
              </a:rPr>
              <a:t> | n &gt; 0 } 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Solution: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Assume that L = { 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2n</a:t>
            </a:r>
            <a:r>
              <a:rPr lang="en-US" sz="1800" dirty="0">
                <a:latin typeface="Century Schoolbook"/>
              </a:rPr>
              <a:t> | n &gt; 0 }  be a regular language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w ∈ L 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 can be written as w = a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2p</a:t>
            </a:r>
            <a:r>
              <a:rPr lang="en-US" sz="1800" dirty="0">
                <a:latin typeface="Century Schoolbook"/>
              </a:rPr>
              <a:t> </a:t>
            </a:r>
            <a:r>
              <a:rPr lang="en-US" sz="1800" baseline="30000" dirty="0">
                <a:latin typeface="Century Schoolbook"/>
              </a:rPr>
              <a:t> </a:t>
            </a:r>
            <a:r>
              <a:rPr lang="en-US" sz="1800" dirty="0">
                <a:latin typeface="Century Schoolbook"/>
              </a:rPr>
              <a:t>for sufficiently large value of p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us divide w into three parts as x, y and z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Case 1: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 = a</a:t>
            </a:r>
            <a:r>
              <a:rPr lang="en-US" sz="1800" baseline="30000" dirty="0">
                <a:latin typeface="Century Schoolbook"/>
              </a:rPr>
              <a:t>p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2p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x =  a</a:t>
            </a:r>
            <a:r>
              <a:rPr lang="en-US" sz="1800" baseline="30000" dirty="0">
                <a:latin typeface="Century Schoolbook"/>
              </a:rPr>
              <a:t>p – 1  </a:t>
            </a:r>
            <a:r>
              <a:rPr lang="en-US" sz="1800" dirty="0">
                <a:latin typeface="Century Schoolbook"/>
              </a:rPr>
              <a:t>    y = a </a:t>
            </a:r>
            <a:r>
              <a:rPr lang="en-US" sz="1800" baseline="30000" dirty="0">
                <a:latin typeface="Century Schoolbook"/>
              </a:rPr>
              <a:t>      </a:t>
            </a:r>
            <a:r>
              <a:rPr lang="en-US" sz="1800" dirty="0">
                <a:latin typeface="Century Schoolbook"/>
              </a:rPr>
              <a:t>and    z = b</a:t>
            </a:r>
            <a:r>
              <a:rPr lang="en-US" sz="1800" baseline="30000" dirty="0">
                <a:latin typeface="Century Schoolbook"/>
              </a:rPr>
              <a:t>2p</a:t>
            </a:r>
            <a:r>
              <a:rPr lang="en-US" sz="1800" dirty="0">
                <a:latin typeface="Century Schoolbook"/>
              </a:rPr>
              <a:t>    where m &gt; 0</a:t>
            </a:r>
            <a:endParaRPr lang="en-US" sz="1800" dirty="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Hence w  =   ( a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p – 1 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 . ( a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  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 . ( b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2p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 )</a:t>
            </a:r>
          </a:p>
          <a:p>
            <a:pPr marL="0" indent="0">
              <a:buNone/>
            </a:pP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By Pumping Lemma   w  =  x . </a:t>
            </a:r>
            <a:r>
              <a:rPr lang="en-US" sz="1800" dirty="0" err="1">
                <a:latin typeface="Century Schoolbook"/>
                <a:ea typeface="+mn-lt"/>
                <a:cs typeface="+mn-lt"/>
              </a:rPr>
              <a:t>y</a:t>
            </a:r>
            <a:r>
              <a:rPr lang="en-US" sz="1800" baseline="30000" dirty="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 . z      where  </a:t>
            </a:r>
            <a:r>
              <a:rPr lang="en-US" sz="1800" dirty="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≥ 0 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1427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Schoolbook"/>
              </a:rPr>
              <a:t>Ex. 2 Check whether the language is regular or not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{ 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2n</a:t>
            </a:r>
            <a:r>
              <a:rPr lang="en-US" sz="1800" dirty="0">
                <a:latin typeface="Century Schoolbook"/>
              </a:rPr>
              <a:t> | n &gt; 0 } 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 </a:t>
            </a:r>
            <a:r>
              <a:rPr lang="en-US" sz="1800" dirty="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 = 0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z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p – 1  </a:t>
            </a:r>
            <a:r>
              <a:rPr lang="en-US" sz="1800" dirty="0">
                <a:latin typeface="Century Schoolbook"/>
              </a:rPr>
              <a:t>) . ( b</a:t>
            </a:r>
            <a:r>
              <a:rPr lang="en-US" sz="1800" baseline="30000" dirty="0">
                <a:latin typeface="Century Schoolbook"/>
              </a:rPr>
              <a:t>2p</a:t>
            </a:r>
            <a:r>
              <a:rPr lang="en-US" sz="1800" dirty="0">
                <a:latin typeface="Century Schoolbook"/>
              </a:rPr>
              <a:t>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 </a:t>
            </a:r>
            <a:r>
              <a:rPr lang="en-US" sz="1800" dirty="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 = 2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y</a:t>
            </a:r>
            <a:r>
              <a:rPr lang="en-US" sz="1800" baseline="30000" dirty="0">
                <a:latin typeface="Century Schoolbook"/>
              </a:rPr>
              <a:t>2 </a:t>
            </a:r>
            <a:r>
              <a:rPr lang="en-US" sz="1800" dirty="0">
                <a:latin typeface="Century Schoolbook"/>
              </a:rPr>
              <a:t>. z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p – 1  </a:t>
            </a:r>
            <a:r>
              <a:rPr lang="en-US" sz="1800" dirty="0">
                <a:latin typeface="Century Schoolbook"/>
              </a:rPr>
              <a:t>) . ( a</a:t>
            </a:r>
            <a:r>
              <a:rPr lang="en-US" sz="1800" baseline="30000" dirty="0">
                <a:latin typeface="Century Schoolbook"/>
              </a:rPr>
              <a:t>  </a:t>
            </a:r>
            <a:r>
              <a:rPr lang="en-US" sz="1800" dirty="0">
                <a:latin typeface="Century Schoolbook"/>
              </a:rPr>
              <a:t>) </a:t>
            </a:r>
            <a:r>
              <a:rPr lang="en-US" sz="1800" baseline="30000" dirty="0">
                <a:latin typeface="Century Schoolbook"/>
              </a:rPr>
              <a:t>2</a:t>
            </a:r>
            <a:r>
              <a:rPr lang="en-US" sz="1800" dirty="0">
                <a:latin typeface="Century Schoolbook"/>
              </a:rPr>
              <a:t> . ( b</a:t>
            </a:r>
            <a:r>
              <a:rPr lang="en-US" sz="1800" baseline="30000" dirty="0">
                <a:latin typeface="Century Schoolbook"/>
              </a:rPr>
              <a:t>2p</a:t>
            </a:r>
            <a:r>
              <a:rPr lang="en-US" sz="1800" dirty="0">
                <a:latin typeface="Century Schoolbook"/>
              </a:rPr>
              <a:t>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 w = ( a</a:t>
            </a:r>
            <a:r>
              <a:rPr lang="en-US" sz="1800" baseline="30000" dirty="0">
                <a:latin typeface="Century Schoolbook"/>
              </a:rPr>
              <a:t>p – 1  </a:t>
            </a:r>
            <a:r>
              <a:rPr lang="en-US" sz="1800" dirty="0">
                <a:latin typeface="Century Schoolbook"/>
              </a:rPr>
              <a:t>) . ( a</a:t>
            </a:r>
            <a:r>
              <a:rPr lang="en-US" sz="1800" baseline="30000" dirty="0">
                <a:latin typeface="Century Schoolbook"/>
              </a:rPr>
              <a:t>2  </a:t>
            </a:r>
            <a:r>
              <a:rPr lang="en-US" sz="1800" dirty="0">
                <a:latin typeface="Century Schoolbook"/>
              </a:rPr>
              <a:t>) . ( b</a:t>
            </a:r>
            <a:r>
              <a:rPr lang="en-US" sz="1800" baseline="30000" dirty="0">
                <a:latin typeface="Century Schoolbook"/>
              </a:rPr>
              <a:t>2p</a:t>
            </a:r>
            <a:r>
              <a:rPr lang="en-US" sz="1800" dirty="0">
                <a:latin typeface="Century Schoolbook"/>
              </a:rPr>
              <a:t>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 a</a:t>
            </a:r>
            <a:r>
              <a:rPr lang="en-US" sz="1800" baseline="30000" dirty="0">
                <a:latin typeface="Century Schoolbook"/>
              </a:rPr>
              <a:t>p + 1</a:t>
            </a:r>
            <a:r>
              <a:rPr lang="en-US" sz="1800" dirty="0">
                <a:latin typeface="Century Schoolbook"/>
              </a:rPr>
              <a:t> </a:t>
            </a:r>
            <a:r>
              <a:rPr lang="en-US" sz="1800" baseline="30000" dirty="0">
                <a:latin typeface="Century Schoolbook"/>
              </a:rPr>
              <a:t> </a:t>
            </a:r>
            <a:r>
              <a:rPr lang="en-US" sz="1800" dirty="0">
                <a:latin typeface="Century Schoolbook"/>
              </a:rPr>
              <a:t>. b</a:t>
            </a:r>
            <a:r>
              <a:rPr lang="en-US" sz="1800" baseline="30000" dirty="0">
                <a:latin typeface="Century Schoolbook"/>
              </a:rPr>
              <a:t>2p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2789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Schoolbook"/>
              </a:rPr>
              <a:t>Ex. 2 Check whether the language is regular or not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{ 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2n</a:t>
            </a:r>
            <a:r>
              <a:rPr lang="en-US" sz="1800" dirty="0">
                <a:latin typeface="Century Schoolbook"/>
              </a:rPr>
              <a:t> | n &gt; 0 } 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 (Contd.):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By considering above case we can say that our assumption that language L is regular is not true by Pumping Lemma</a:t>
            </a:r>
            <a:r>
              <a:rPr lang="en-US" sz="1800" dirty="0">
                <a:latin typeface="Century Schoolbook"/>
              </a:rPr>
              <a:t>.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Hence, given language L is not a regular language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8129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entury Schoolbook"/>
              </a:rPr>
              <a:t>Ex. 3 Check whether the language is regular or not</a:t>
            </a:r>
            <a:endParaRPr lang="en-US"/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{ 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 b</a:t>
            </a:r>
            <a:r>
              <a:rPr lang="en-US" sz="1800" baseline="30000">
                <a:latin typeface="Century Schoolbook"/>
              </a:rPr>
              <a:t>2m</a:t>
            </a:r>
            <a:r>
              <a:rPr lang="en-US" sz="1800">
                <a:latin typeface="Century Schoolbook"/>
              </a:rPr>
              <a:t> | m, n &gt; 0 } </a:t>
            </a:r>
            <a:endParaRPr lang="en-US"/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Solution:</a:t>
            </a:r>
            <a:endParaRPr lang="en-US"/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Assume that L = { a</a:t>
            </a:r>
            <a:r>
              <a:rPr lang="en-US" sz="1800" baseline="3000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 b</a:t>
            </a:r>
            <a:r>
              <a:rPr lang="en-US" sz="1800" baseline="30000">
                <a:latin typeface="Century Schoolbook"/>
              </a:rPr>
              <a:t>2m</a:t>
            </a:r>
            <a:r>
              <a:rPr lang="en-US" sz="1800">
                <a:latin typeface="Century Schoolbook"/>
              </a:rPr>
              <a:t> | m, n &gt; 0 }  be a regular language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w ∈ L </a:t>
            </a:r>
            <a:endParaRPr lang="en-US"/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 can be written as w = 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2m</a:t>
            </a:r>
            <a:r>
              <a:rPr lang="en-US" sz="1800" dirty="0">
                <a:latin typeface="Century Schoolbook"/>
              </a:rPr>
              <a:t> </a:t>
            </a:r>
            <a:r>
              <a:rPr lang="en-US" sz="1800" baseline="30000" dirty="0">
                <a:latin typeface="Century Schoolbook"/>
              </a:rPr>
              <a:t> </a:t>
            </a:r>
            <a:r>
              <a:rPr lang="en-US" sz="1800">
                <a:latin typeface="Century Schoolbook"/>
              </a:rPr>
              <a:t>for sufficiently large value of m and n</a:t>
            </a:r>
            <a:endParaRPr lang="en-US"/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Consider two cases – 1. when m &gt; n        2.  when n &gt; m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Case 1: m &gt; n</a:t>
            </a:r>
            <a:endParaRPr lang="en-US"/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Assume n = 2 and m = 3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w = a</a:t>
            </a:r>
            <a:r>
              <a:rPr lang="en-US" sz="1800" baseline="30000">
                <a:latin typeface="Century Schoolbook"/>
              </a:rPr>
              <a:t>2</a:t>
            </a:r>
            <a:r>
              <a:rPr lang="en-US" sz="1800">
                <a:latin typeface="Century Schoolbook"/>
              </a:rPr>
              <a:t> b</a:t>
            </a:r>
            <a:r>
              <a:rPr lang="en-US" sz="1800" baseline="30000">
                <a:latin typeface="Century Schoolbook"/>
              </a:rPr>
              <a:t>6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x =  a</a:t>
            </a:r>
            <a:r>
              <a:rPr lang="en-US" sz="1800" baseline="30000" dirty="0">
                <a:latin typeface="Century Schoolbook"/>
              </a:rPr>
              <a:t>2  </a:t>
            </a:r>
            <a:r>
              <a:rPr lang="en-US" sz="1800" dirty="0">
                <a:latin typeface="Century Schoolbook"/>
              </a:rPr>
              <a:t>    y = b</a:t>
            </a:r>
            <a:r>
              <a:rPr lang="en-US" sz="1800" baseline="30000" dirty="0">
                <a:latin typeface="Century Schoolbook"/>
              </a:rPr>
              <a:t>3       </a:t>
            </a:r>
            <a:r>
              <a:rPr lang="en-US" sz="1800" dirty="0">
                <a:latin typeface="Century Schoolbook"/>
              </a:rPr>
              <a:t>and    z = b</a:t>
            </a:r>
            <a:r>
              <a:rPr lang="en-US" sz="1800" baseline="30000" dirty="0">
                <a:latin typeface="Century Schoolbook"/>
              </a:rPr>
              <a:t>3</a:t>
            </a:r>
            <a:r>
              <a:rPr lang="en-US" sz="1800" dirty="0">
                <a:latin typeface="Century Schoolbook"/>
              </a:rPr>
              <a:t>    </a:t>
            </a:r>
            <a:endParaRPr lang="en-US" dirty="0">
              <a:latin typeface="Century Gothic" panose="020B0502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Hence w  =   ( a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2  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 . (  b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3  </a:t>
            </a:r>
            <a:r>
              <a:rPr lang="en-US" sz="1800">
                <a:latin typeface="Century Schoolbook"/>
                <a:ea typeface="+mn-lt"/>
                <a:cs typeface="+mn-lt"/>
              </a:rPr>
              <a:t>) . ( b</a:t>
            </a:r>
            <a:r>
              <a:rPr lang="en-US" sz="1800" baseline="30000">
                <a:latin typeface="Century Schoolbook"/>
                <a:ea typeface="+mn-lt"/>
                <a:cs typeface="+mn-lt"/>
              </a:rPr>
              <a:t>3</a:t>
            </a:r>
            <a:r>
              <a:rPr lang="en-US" sz="1800">
                <a:latin typeface="Century Schoolbook"/>
                <a:ea typeface="+mn-lt"/>
                <a:cs typeface="+mn-lt"/>
              </a:rPr>
              <a:t> )</a:t>
            </a:r>
            <a:endParaRPr lang="en-US"/>
          </a:p>
          <a:p>
            <a:pPr marL="0" indent="0">
              <a:buNone/>
            </a:pP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By Pumping Lemma   w  =  x . </a:t>
            </a:r>
            <a:r>
              <a:rPr lang="en-US" sz="1800" err="1">
                <a:latin typeface="Century Schoolbook"/>
                <a:ea typeface="+mn-lt"/>
                <a:cs typeface="+mn-lt"/>
              </a:rPr>
              <a:t>y</a:t>
            </a:r>
            <a:r>
              <a:rPr lang="en-US" sz="1800" baseline="3000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 . z      where  </a:t>
            </a:r>
            <a:r>
              <a:rPr lang="en-US" sz="180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≥ 0 </a:t>
            </a:r>
            <a:endParaRPr lang="en-US"/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8468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entury Schoolbook"/>
              </a:rPr>
              <a:t>Ex. 3 Check whether the language is regular or not</a:t>
            </a:r>
            <a:endParaRPr lang="en-US" sz="180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{ a</a:t>
            </a:r>
            <a:r>
              <a:rPr lang="en-US" sz="1800" baseline="3000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 b</a:t>
            </a:r>
            <a:r>
              <a:rPr lang="en-US" sz="1800" baseline="30000">
                <a:latin typeface="Century Schoolbook"/>
              </a:rPr>
              <a:t>2m</a:t>
            </a:r>
            <a:r>
              <a:rPr lang="en-US" sz="1800">
                <a:latin typeface="Century Schoolbook"/>
              </a:rPr>
              <a:t> | m, n &gt; 0 } </a:t>
            </a:r>
            <a:endParaRPr lang="en-US" sz="180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 </a:t>
            </a:r>
            <a:r>
              <a:rPr lang="en-US" sz="180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 = 0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z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2  </a:t>
            </a:r>
            <a:r>
              <a:rPr lang="en-US" sz="1800">
                <a:latin typeface="Century Schoolbook"/>
              </a:rPr>
              <a:t>) . ( b</a:t>
            </a:r>
            <a:r>
              <a:rPr lang="en-US" sz="1800" baseline="30000">
                <a:latin typeface="Century Schoolbook"/>
              </a:rPr>
              <a:t>3</a:t>
            </a:r>
            <a:r>
              <a:rPr lang="en-US" sz="1800">
                <a:latin typeface="Century Schoolbook"/>
              </a:rPr>
              <a:t> )</a:t>
            </a: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 </a:t>
            </a:r>
            <a:r>
              <a:rPr lang="en-US" sz="180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 = 2</a:t>
            </a: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y</a:t>
            </a:r>
            <a:r>
              <a:rPr lang="en-US" sz="1800" baseline="30000" dirty="0">
                <a:latin typeface="Century Schoolbook"/>
              </a:rPr>
              <a:t>2 </a:t>
            </a:r>
            <a:r>
              <a:rPr lang="en-US" sz="1800" dirty="0">
                <a:latin typeface="Century Schoolbook"/>
              </a:rPr>
              <a:t>. z</a:t>
            </a: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2  </a:t>
            </a:r>
            <a:r>
              <a:rPr lang="en-US" sz="1800" dirty="0">
                <a:latin typeface="Century Schoolbook"/>
              </a:rPr>
              <a:t>) . ( b</a:t>
            </a:r>
            <a:r>
              <a:rPr lang="en-US" sz="1800" baseline="30000" dirty="0">
                <a:latin typeface="Century Schoolbook"/>
              </a:rPr>
              <a:t>3  </a:t>
            </a:r>
            <a:r>
              <a:rPr lang="en-US" sz="1800" dirty="0">
                <a:latin typeface="Century Schoolbook"/>
              </a:rPr>
              <a:t>) </a:t>
            </a:r>
            <a:r>
              <a:rPr lang="en-US" sz="1800" baseline="30000" dirty="0">
                <a:latin typeface="Century Schoolbook"/>
              </a:rPr>
              <a:t>2</a:t>
            </a:r>
            <a:r>
              <a:rPr lang="en-US" sz="1800">
                <a:latin typeface="Century Schoolbook"/>
              </a:rPr>
              <a:t> . ( b</a:t>
            </a:r>
            <a:r>
              <a:rPr lang="en-US" sz="1800" baseline="30000">
                <a:latin typeface="Century Schoolbook"/>
              </a:rPr>
              <a:t>3</a:t>
            </a:r>
            <a:r>
              <a:rPr lang="en-US" sz="1800">
                <a:latin typeface="Century Schoolbook"/>
              </a:rPr>
              <a:t> )</a:t>
            </a: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 w = ( a</a:t>
            </a:r>
            <a:r>
              <a:rPr lang="en-US" sz="1800" baseline="30000" dirty="0">
                <a:latin typeface="Century Schoolbook"/>
              </a:rPr>
              <a:t>2  </a:t>
            </a:r>
            <a:r>
              <a:rPr lang="en-US" sz="1800">
                <a:latin typeface="Century Schoolbook"/>
              </a:rPr>
              <a:t>) . ( b</a:t>
            </a:r>
            <a:r>
              <a:rPr lang="en-US" sz="1800" baseline="30000">
                <a:latin typeface="Century Schoolbook"/>
              </a:rPr>
              <a:t>6  </a:t>
            </a:r>
            <a:r>
              <a:rPr lang="en-US" sz="1800">
                <a:latin typeface="Century Schoolbook"/>
              </a:rPr>
              <a:t>) . ( 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b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3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</a:t>
            </a:r>
            <a:r>
              <a:rPr lang="en-US" sz="1800" dirty="0">
                <a:latin typeface="Century Schoolbook"/>
              </a:rPr>
              <a:t>)</a:t>
            </a:r>
            <a:endParaRPr lang="en-US" sz="180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 a</a:t>
            </a:r>
            <a:r>
              <a:rPr lang="en-US" sz="1800" baseline="30000" dirty="0">
                <a:latin typeface="Century Schoolbook"/>
              </a:rPr>
              <a:t>2</a:t>
            </a:r>
            <a:r>
              <a:rPr lang="en-US" sz="1800" dirty="0">
                <a:latin typeface="Century Schoolbook"/>
              </a:rPr>
              <a:t> </a:t>
            </a:r>
            <a:r>
              <a:rPr lang="en-US" sz="1800" baseline="30000" dirty="0">
                <a:latin typeface="Century Schoolbook"/>
              </a:rPr>
              <a:t> </a:t>
            </a:r>
            <a:r>
              <a:rPr lang="en-US" sz="1800">
                <a:latin typeface="Century Schoolbook"/>
              </a:rPr>
              <a:t>. b</a:t>
            </a:r>
            <a:r>
              <a:rPr lang="en-US" sz="1800" baseline="30000">
                <a:latin typeface="Century Schoolbook"/>
              </a:rPr>
              <a:t>9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69113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355D03-CFEF-43FB-A80A-3179CF09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84CBD3-6C07-4075-ACED-643680E8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Pumping Lemma Theorem Statement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Proof of Theorem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934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>
                <a:latin typeface="Century Schoolbook"/>
              </a:rPr>
              <a:t>Ex. 3 Check whether the language is regular or not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{ a</a:t>
            </a:r>
            <a:r>
              <a:rPr lang="en-US" sz="1800" baseline="3000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 b</a:t>
            </a:r>
            <a:r>
              <a:rPr lang="en-US" sz="1800" baseline="30000">
                <a:latin typeface="Century Schoolbook"/>
              </a:rPr>
              <a:t>2m</a:t>
            </a:r>
            <a:r>
              <a:rPr lang="en-US" sz="1800">
                <a:latin typeface="Century Schoolbook"/>
              </a:rPr>
              <a:t> | m, n &gt; 0 } 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Solution (Contd.):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Case 2: n &gt; m</a:t>
            </a:r>
            <a:endParaRPr lang="en-US"/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Assume n = 2 and m = 1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w = a</a:t>
            </a:r>
            <a:r>
              <a:rPr lang="en-US" sz="1800" baseline="30000">
                <a:latin typeface="Century Schoolbook"/>
              </a:rPr>
              <a:t>2</a:t>
            </a:r>
            <a:r>
              <a:rPr lang="en-US" sz="1800">
                <a:latin typeface="Century Schoolbook"/>
              </a:rPr>
              <a:t> b</a:t>
            </a:r>
            <a:r>
              <a:rPr lang="en-US" sz="1800" baseline="30000">
                <a:latin typeface="Century Schoolbook"/>
              </a:rPr>
              <a:t>2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x =  a</a:t>
            </a:r>
            <a:r>
              <a:rPr lang="en-US" sz="1800" baseline="30000" dirty="0">
                <a:latin typeface="Century Schoolbook"/>
              </a:rPr>
              <a:t>2  </a:t>
            </a:r>
            <a:r>
              <a:rPr lang="en-US" sz="1800" dirty="0">
                <a:latin typeface="Century Schoolbook"/>
              </a:rPr>
              <a:t>    y = b</a:t>
            </a:r>
            <a:r>
              <a:rPr lang="en-US" sz="1800" baseline="30000" dirty="0">
                <a:latin typeface="Century Schoolbook"/>
              </a:rPr>
              <a:t>       </a:t>
            </a:r>
            <a:r>
              <a:rPr lang="en-US" sz="1800">
                <a:latin typeface="Century Schoolbook"/>
              </a:rPr>
              <a:t>and    z = b   </a:t>
            </a:r>
            <a:r>
              <a:rPr lang="en-US" sz="1800">
                <a:latin typeface="Century Schoolbook"/>
                <a:ea typeface="+mn-lt"/>
                <a:cs typeface="+mn-lt"/>
              </a:rPr>
              <a:t> 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Hence w  =   ( a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2  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 . (  b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  </a:t>
            </a:r>
            <a:r>
              <a:rPr lang="en-US" sz="1800">
                <a:latin typeface="Century Schoolbook"/>
                <a:ea typeface="+mn-lt"/>
                <a:cs typeface="+mn-lt"/>
              </a:rPr>
              <a:t>) . ( b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  <a:ea typeface="+mn-lt"/>
                <a:cs typeface="+mn-lt"/>
              </a:rPr>
              <a:t>By Pumping Lemma   w  =  x . y</a:t>
            </a:r>
            <a:r>
              <a:rPr lang="en-US" sz="1800" baseline="30000">
                <a:latin typeface="Century Schoolbook"/>
                <a:ea typeface="+mn-lt"/>
                <a:cs typeface="+mn-lt"/>
              </a:rPr>
              <a:t>i</a:t>
            </a:r>
            <a:r>
              <a:rPr lang="en-US" sz="1800">
                <a:latin typeface="Century Schoolbook"/>
                <a:ea typeface="+mn-lt"/>
                <a:cs typeface="+mn-lt"/>
              </a:rPr>
              <a:t> . z      where  i ≥ 0 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 </a:t>
            </a:r>
            <a:r>
              <a:rPr lang="en-US" sz="180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 = 0</a:t>
            </a:r>
            <a:endParaRPr lang="en-US" sz="180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z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2 </a:t>
            </a:r>
            <a:r>
              <a:rPr lang="en-US" sz="1800">
                <a:latin typeface="Century Schoolbook"/>
              </a:rPr>
              <a:t>) . ( b</a:t>
            </a:r>
            <a:r>
              <a:rPr lang="en-US" sz="1800" baseline="30000">
                <a:latin typeface="Century Schoolbook"/>
              </a:rPr>
              <a:t> </a:t>
            </a:r>
            <a:r>
              <a:rPr lang="en-US" sz="1800" dirty="0">
                <a:latin typeface="Century Schoolbook"/>
              </a:rPr>
              <a:t>)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0700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Schoolbook"/>
              </a:rPr>
              <a:t>Ex. 3 Check whether the language is regular or not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{ a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b</a:t>
            </a:r>
            <a:r>
              <a:rPr lang="en-US" sz="1800" baseline="30000" dirty="0">
                <a:latin typeface="Century Schoolbook"/>
              </a:rPr>
              <a:t>2m</a:t>
            </a:r>
            <a:r>
              <a:rPr lang="en-US" sz="1800" dirty="0">
                <a:latin typeface="Century Schoolbook"/>
              </a:rPr>
              <a:t> | m, n &gt; 0 } 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 (Contd.):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 </a:t>
            </a:r>
            <a:r>
              <a:rPr lang="en-US" sz="180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 = 2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y</a:t>
            </a:r>
            <a:r>
              <a:rPr lang="en-US" sz="1800" baseline="30000" dirty="0">
                <a:latin typeface="Century Schoolbook"/>
              </a:rPr>
              <a:t>2 </a:t>
            </a:r>
            <a:r>
              <a:rPr lang="en-US" sz="1800" dirty="0">
                <a:latin typeface="Century Schoolbook"/>
              </a:rPr>
              <a:t>. z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 2  </a:t>
            </a:r>
            <a:r>
              <a:rPr lang="en-US" sz="1800" dirty="0">
                <a:latin typeface="Century Schoolbook"/>
              </a:rPr>
              <a:t>) . ( b</a:t>
            </a:r>
            <a:r>
              <a:rPr lang="en-US" sz="1800" baseline="30000" dirty="0">
                <a:latin typeface="Century Schoolbook"/>
              </a:rPr>
              <a:t>  </a:t>
            </a:r>
            <a:r>
              <a:rPr lang="en-US" sz="1800" dirty="0">
                <a:latin typeface="Century Schoolbook"/>
              </a:rPr>
              <a:t>) </a:t>
            </a:r>
            <a:r>
              <a:rPr lang="en-US" sz="1800" baseline="30000" dirty="0">
                <a:latin typeface="Century Schoolbook"/>
              </a:rPr>
              <a:t>2</a:t>
            </a:r>
            <a:r>
              <a:rPr lang="en-US" sz="1800" dirty="0">
                <a:latin typeface="Century Schoolbook"/>
              </a:rPr>
              <a:t> . ( b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 w =  a</a:t>
            </a:r>
            <a:r>
              <a:rPr lang="en-US" sz="1800" baseline="30000" dirty="0">
                <a:latin typeface="Century Schoolbook"/>
              </a:rPr>
              <a:t>2 </a:t>
            </a:r>
            <a:r>
              <a:rPr lang="en-US" sz="1800" dirty="0">
                <a:latin typeface="Century Schoolbook"/>
              </a:rPr>
              <a:t>. b</a:t>
            </a:r>
            <a:r>
              <a:rPr lang="en-US" sz="1800" baseline="30000" dirty="0">
                <a:latin typeface="Century Schoolbook"/>
              </a:rPr>
              <a:t>3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By considering case 1 and case 2 we can say that our assumption that language L is regular is not true by Pumping Lemma.</a:t>
            </a:r>
            <a:endParaRPr lang="en-US"/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Hence, given language L is not a regular language</a:t>
            </a:r>
            <a:endParaRPr lang="en-US"/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6427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Schoolbook"/>
              </a:rPr>
              <a:t>Ex. 4 Check whether the language consists of only palindrome is regular or not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Solution:</a:t>
            </a:r>
            <a:endParaRPr lang="en-US" dirty="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A palindrome is a string that equals its own reverse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Consider the language L = { w ∈ ( a, b ) | w = w</a:t>
            </a:r>
            <a:r>
              <a:rPr lang="en-US" sz="1800" baseline="30000">
                <a:latin typeface="Century Schoolbook"/>
              </a:rPr>
              <a:t>R</a:t>
            </a:r>
            <a:r>
              <a:rPr lang="en-US" sz="1800" dirty="0">
                <a:latin typeface="Century Schoolbook"/>
              </a:rPr>
              <a:t> }  be a regular language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Let w  =  abab  then  w</a:t>
            </a:r>
            <a:r>
              <a:rPr lang="en-US" sz="1800" baseline="30000">
                <a:latin typeface="Century Schoolbook"/>
              </a:rPr>
              <a:t>R</a:t>
            </a:r>
            <a:r>
              <a:rPr lang="en-US" sz="1800">
                <a:latin typeface="Century Schoolbook"/>
              </a:rPr>
              <a:t>  =  baba</a:t>
            </a:r>
            <a:endParaRPr lang="en-US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If we form a new string m = w . w</a:t>
            </a:r>
            <a:r>
              <a:rPr lang="en-US" sz="1800" baseline="30000">
                <a:latin typeface="Century Schoolbook"/>
              </a:rPr>
              <a:t>R</a:t>
            </a:r>
            <a:endParaRPr lang="en-US" baseline="3000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                                m = ababbaba 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The string m can be part of the language L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The string m can be divided into three parts as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m  =  x . y . z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x =  a</a:t>
            </a:r>
            <a:r>
              <a:rPr lang="en-US" sz="1800" baseline="30000" dirty="0">
                <a:latin typeface="Century Schoolbook"/>
              </a:rPr>
              <a:t>  </a:t>
            </a:r>
            <a:r>
              <a:rPr lang="en-US" sz="1800" dirty="0">
                <a:latin typeface="Century Schoolbook"/>
              </a:rPr>
              <a:t>    y = b</a:t>
            </a:r>
            <a:r>
              <a:rPr lang="en-US" sz="1800" baseline="30000" dirty="0">
                <a:latin typeface="Century Schoolbook"/>
              </a:rPr>
              <a:t>       </a:t>
            </a:r>
            <a:r>
              <a:rPr lang="en-US" sz="1800">
                <a:latin typeface="Century Schoolbook"/>
              </a:rPr>
              <a:t>and    z = abbaba</a:t>
            </a:r>
            <a:r>
              <a:rPr lang="en-US" sz="1800" dirty="0">
                <a:latin typeface="Century Schoolbook"/>
              </a:rPr>
              <a:t>    </a:t>
            </a:r>
            <a:endParaRPr lang="en-US" dirty="0">
              <a:latin typeface="Century Gothic" panose="020B0502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Hence w  =   ( a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 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 . ( b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 </a:t>
            </a:r>
            <a:r>
              <a:rPr lang="en-US" sz="1800">
                <a:latin typeface="Century Schoolbook"/>
                <a:ea typeface="+mn-lt"/>
                <a:cs typeface="+mn-lt"/>
              </a:rPr>
              <a:t>) . ( abbaba )</a:t>
            </a:r>
            <a:endParaRPr lang="en-US"/>
          </a:p>
          <a:p>
            <a:pPr marL="0" indent="0">
              <a:buNone/>
            </a:pP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By Pumping Lemma   w  =  x . </a:t>
            </a:r>
            <a:r>
              <a:rPr lang="en-US" sz="1800" err="1">
                <a:latin typeface="Century Schoolbook"/>
                <a:ea typeface="+mn-lt"/>
                <a:cs typeface="+mn-lt"/>
              </a:rPr>
              <a:t>y</a:t>
            </a:r>
            <a:r>
              <a:rPr lang="en-US" sz="1800" baseline="3000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 . z      where  </a:t>
            </a:r>
            <a:r>
              <a:rPr lang="en-US" sz="180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≥ 0 </a:t>
            </a:r>
            <a:endParaRPr lang="en-US"/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3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entury Schoolbook"/>
              </a:rPr>
              <a:t>Ex. 4 Check whether the language consists of only palindrome is regular or not</a:t>
            </a: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Solution (Contd.):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 </a:t>
            </a:r>
            <a:r>
              <a:rPr lang="en-US" sz="180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 = 0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z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 </a:t>
            </a:r>
            <a:r>
              <a:rPr lang="en-US" sz="1800" dirty="0">
                <a:latin typeface="Century Schoolbook"/>
              </a:rPr>
              <a:t>) </a:t>
            </a:r>
            <a:r>
              <a:rPr lang="en-US" sz="1800">
                <a:latin typeface="Century Schoolbook"/>
              </a:rPr>
              <a:t>. ( abbaba )</a:t>
            </a: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   w = aabbaba</a:t>
            </a:r>
            <a:endParaRPr lang="en-US" sz="180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   Hence w does not belong to language L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When i = 2</a:t>
            </a:r>
            <a:endParaRPr lang="en-US" sz="180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y</a:t>
            </a:r>
            <a:r>
              <a:rPr lang="en-US" sz="1800" baseline="30000" dirty="0">
                <a:latin typeface="Century Schoolbook"/>
              </a:rPr>
              <a:t>2 </a:t>
            </a:r>
            <a:r>
              <a:rPr lang="en-US" sz="1800" dirty="0">
                <a:latin typeface="Century Schoolbook"/>
              </a:rPr>
              <a:t>. z</a:t>
            </a: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a</a:t>
            </a:r>
            <a:r>
              <a:rPr lang="en-US" sz="1800" baseline="30000" dirty="0">
                <a:latin typeface="Century Schoolbook"/>
              </a:rPr>
              <a:t>  </a:t>
            </a:r>
            <a:r>
              <a:rPr lang="en-US" sz="1800" dirty="0">
                <a:latin typeface="Century Schoolbook"/>
              </a:rPr>
              <a:t>) . ( b</a:t>
            </a:r>
            <a:r>
              <a:rPr lang="en-US" sz="1800" baseline="30000" dirty="0">
                <a:latin typeface="Century Schoolbook"/>
              </a:rPr>
              <a:t>  </a:t>
            </a:r>
            <a:r>
              <a:rPr lang="en-US" sz="1800" dirty="0">
                <a:latin typeface="Century Schoolbook"/>
              </a:rPr>
              <a:t>) </a:t>
            </a:r>
            <a:r>
              <a:rPr lang="en-US" sz="1800" baseline="30000" dirty="0">
                <a:latin typeface="Century Schoolbook"/>
              </a:rPr>
              <a:t>2</a:t>
            </a:r>
            <a:r>
              <a:rPr lang="en-US" sz="1800">
                <a:latin typeface="Century Schoolbook"/>
              </a:rPr>
              <a:t> . ( abbaba )</a:t>
            </a:r>
            <a:endParaRPr lang="en-US" sz="180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 w = ( a</a:t>
            </a:r>
            <a:r>
              <a:rPr lang="en-US" sz="1800" baseline="30000" dirty="0">
                <a:latin typeface="Century Schoolbook"/>
              </a:rPr>
              <a:t> </a:t>
            </a:r>
            <a:r>
              <a:rPr lang="en-US" sz="1800" dirty="0">
                <a:latin typeface="Century Schoolbook"/>
              </a:rPr>
              <a:t>) . ( b</a:t>
            </a:r>
            <a:r>
              <a:rPr lang="en-US" sz="1800" baseline="30000" dirty="0">
                <a:latin typeface="Century Schoolbook"/>
              </a:rPr>
              <a:t>2 </a:t>
            </a:r>
            <a:r>
              <a:rPr lang="en-US" sz="1800">
                <a:latin typeface="Century Schoolbook"/>
              </a:rPr>
              <a:t>) . ( abbaba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</a:t>
            </a:r>
            <a:r>
              <a:rPr lang="en-US" sz="1800" dirty="0">
                <a:latin typeface="Century Schoolbook"/>
              </a:rPr>
              <a:t>)</a:t>
            </a: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   w =  abbabbaba</a:t>
            </a:r>
            <a:endParaRPr lang="en-US" sz="1800" baseline="300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   Hence w does not belong to language L</a:t>
            </a: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2853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entury Schoolbook"/>
              </a:rPr>
              <a:t>Ex. 4 Check whether the language consists of only palindrome is regular or not</a:t>
            </a: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Solution (Contd.):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By considering above case and Pumping Lemma</a:t>
            </a:r>
            <a:endParaRPr lang="en-US" sz="180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we can say that our assumption that language L is regular is not true </a:t>
            </a:r>
            <a:endParaRPr lang="en-US" sz="180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Hence, given language L is not a regular language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5151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entury Schoolbook"/>
              </a:rPr>
              <a:t>Ex. 5 Using Pumping Lemma, Prove that following language is not regular</a:t>
            </a:r>
            <a:endParaRPr lang="en-US" dirty="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L = { w . w | w ∈ ( 0, 1 )* }</a:t>
            </a:r>
            <a:endParaRPr lang="en-US"/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Solution:</a:t>
            </a:r>
            <a:endParaRPr lang="en-US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Consider the language L = { w . w | w ∈ ( 0, 1 )* }  be a regular language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Let w  =  0</a:t>
            </a:r>
            <a:r>
              <a:rPr lang="en-US" sz="1800" baseline="3000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 . 1   where n is a sufficiently large positive integer.</a:t>
            </a: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Then m  =  w . w  </a:t>
            </a: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        =  0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. 1 . 0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 . 1</a:t>
            </a:r>
            <a:endParaRPr lang="en-US"/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Case 1: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The string m can be divided into three parts as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m  =  x . y . z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x =  0</a:t>
            </a:r>
            <a:r>
              <a:rPr lang="en-US" sz="1800" baseline="30000" dirty="0">
                <a:latin typeface="Century Schoolbook"/>
              </a:rPr>
              <a:t>m  </a:t>
            </a:r>
            <a:r>
              <a:rPr lang="en-US" sz="1800" dirty="0">
                <a:latin typeface="Century Schoolbook"/>
              </a:rPr>
              <a:t>    y = 0</a:t>
            </a:r>
            <a:r>
              <a:rPr lang="en-US" sz="1800" baseline="30000" dirty="0">
                <a:latin typeface="Century Schoolbook"/>
              </a:rPr>
              <a:t>n – m       </a:t>
            </a:r>
            <a:r>
              <a:rPr lang="en-US" sz="1800">
                <a:latin typeface="Century Schoolbook"/>
              </a:rPr>
              <a:t>and    z = 1 . 0</a:t>
            </a:r>
            <a:r>
              <a:rPr lang="en-US" sz="1800" baseline="3000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 . 1</a:t>
            </a:r>
            <a:r>
              <a:rPr lang="en-US" sz="1800" dirty="0">
                <a:latin typeface="Century Schoolbook"/>
              </a:rPr>
              <a:t>    </a:t>
            </a:r>
            <a:endParaRPr lang="en-US" dirty="0">
              <a:latin typeface="Century Gothic" panose="020B0502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Hence w  =   ( 0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m 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 . ( 0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n – m 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) . ( </a:t>
            </a:r>
            <a:r>
              <a:rPr lang="en-US" sz="1800">
                <a:latin typeface="Century Schoolbook"/>
                <a:ea typeface="+mn-lt"/>
                <a:cs typeface="+mn-lt"/>
              </a:rPr>
              <a:t>1 . 0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n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. 1  )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By Pumping Lemma   w  =  x . </a:t>
            </a:r>
            <a:r>
              <a:rPr lang="en-US" sz="1800" err="1">
                <a:latin typeface="Century Schoolbook"/>
                <a:ea typeface="+mn-lt"/>
                <a:cs typeface="+mn-lt"/>
              </a:rPr>
              <a:t>y</a:t>
            </a:r>
            <a:r>
              <a:rPr lang="en-US" sz="1800" baseline="3000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 . z      where  </a:t>
            </a:r>
            <a:r>
              <a:rPr lang="en-US" sz="180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≥ 0 </a:t>
            </a:r>
            <a:endParaRPr lang="en-US"/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361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entury Schoolbook"/>
              </a:rPr>
              <a:t>Ex. 5 Using Pumping Lemma, Prove that following language is not regular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L = { w . w | w ∈ ( 0, 1 )* }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 </a:t>
            </a:r>
            <a:r>
              <a:rPr lang="en-US" sz="180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 = 0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z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( 0</a:t>
            </a:r>
            <a:r>
              <a:rPr lang="en-US" sz="1800" baseline="30000" dirty="0">
                <a:latin typeface="Century Schoolbook"/>
              </a:rPr>
              <a:t>m  </a:t>
            </a:r>
            <a:r>
              <a:rPr lang="en-US" sz="1800" dirty="0">
                <a:latin typeface="Century Schoolbook"/>
              </a:rPr>
              <a:t>) . ( 1 . 0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 . 1 )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 </a:t>
            </a:r>
            <a:r>
              <a:rPr lang="en-US" sz="180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 = 2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y</a:t>
            </a:r>
            <a:r>
              <a:rPr lang="en-US" sz="1800" baseline="30000" dirty="0">
                <a:latin typeface="Century Schoolbook"/>
              </a:rPr>
              <a:t>2 </a:t>
            </a:r>
            <a:r>
              <a:rPr lang="en-US" sz="1800" dirty="0">
                <a:latin typeface="Century Schoolbook"/>
              </a:rPr>
              <a:t>. z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   w = ( 0</a:t>
            </a:r>
            <a:r>
              <a:rPr lang="en-US" sz="1800" baseline="30000">
                <a:latin typeface="Century Schoolbook"/>
              </a:rPr>
              <a:t>m  </a:t>
            </a:r>
            <a:r>
              <a:rPr lang="en-US" sz="1800">
                <a:latin typeface="Century Schoolbook"/>
              </a:rPr>
              <a:t>) . ( 0</a:t>
            </a:r>
            <a:r>
              <a:rPr lang="en-US" sz="1800" baseline="30000">
                <a:latin typeface="Century Schoolbook"/>
              </a:rPr>
              <a:t>n – m  </a:t>
            </a:r>
            <a:r>
              <a:rPr lang="en-US" sz="1800">
                <a:latin typeface="Century Schoolbook"/>
              </a:rPr>
              <a:t>) </a:t>
            </a:r>
            <a:r>
              <a:rPr lang="en-US" sz="1800" baseline="30000" dirty="0">
                <a:latin typeface="Century Schoolbook"/>
              </a:rPr>
              <a:t>2</a:t>
            </a:r>
            <a:r>
              <a:rPr lang="en-US" sz="1800" dirty="0">
                <a:latin typeface="Century Schoolbook"/>
              </a:rPr>
              <a:t> . ( 1 . 0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 . 1 )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   w = ( 0</a:t>
            </a:r>
            <a:r>
              <a:rPr lang="en-US" sz="1800" baseline="30000">
                <a:latin typeface="Century Schoolbook"/>
              </a:rPr>
              <a:t>m  </a:t>
            </a:r>
            <a:r>
              <a:rPr lang="en-US" sz="1800">
                <a:latin typeface="Century Schoolbook"/>
              </a:rPr>
              <a:t>) . ( 0</a:t>
            </a:r>
            <a:r>
              <a:rPr lang="en-US" sz="1800" baseline="30000">
                <a:latin typeface="Century Schoolbook"/>
              </a:rPr>
              <a:t>2n – 2m </a:t>
            </a:r>
            <a:r>
              <a:rPr lang="en-US" sz="1800">
                <a:latin typeface="Century Schoolbook"/>
              </a:rPr>
              <a:t>) . ( 1 . 0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 . 1 )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          w = 0</a:t>
            </a:r>
            <a:r>
              <a:rPr lang="en-US" sz="1800" baseline="30000">
                <a:latin typeface="Century Schoolbook"/>
              </a:rPr>
              <a:t>2n – m</a:t>
            </a:r>
            <a:r>
              <a:rPr lang="en-US" sz="1800">
                <a:latin typeface="Century Schoolbook"/>
              </a:rPr>
              <a:t> . 1 . 0</a:t>
            </a:r>
            <a:r>
              <a:rPr lang="en-US" sz="1800" baseline="3000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 . 1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2927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entury Schoolbook"/>
              </a:rPr>
              <a:t>Ex. 5 Using Pumping Lemma, Prove that following language is not regular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L = { w . w | w ∈ ( 0, 1 )* }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Solution (Contd.):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Case 2:</a:t>
            </a:r>
            <a:endParaRPr lang="en-US" dirty="0"/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w = x . y . z</a:t>
            </a:r>
            <a:endParaRPr lang="en-US" sz="1800" baseline="3000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Let x =  0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   y = 1</a:t>
            </a:r>
            <a:r>
              <a:rPr lang="en-US" sz="1800" baseline="30000" dirty="0">
                <a:latin typeface="Century Schoolbook"/>
              </a:rPr>
              <a:t> </a:t>
            </a:r>
            <a:r>
              <a:rPr lang="en-US" sz="1800" dirty="0">
                <a:latin typeface="Century Schoolbook"/>
              </a:rPr>
              <a:t>    and    z = 0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 . 1 </a:t>
            </a: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  <a:ea typeface="+mn-lt"/>
                <a:cs typeface="+mn-lt"/>
              </a:rPr>
              <a:t>Hence w  =   ( 0</a:t>
            </a:r>
            <a:r>
              <a:rPr lang="en-US" sz="1800" baseline="30000">
                <a:latin typeface="Century Schoolbook"/>
                <a:ea typeface="+mn-lt"/>
                <a:cs typeface="+mn-lt"/>
              </a:rPr>
              <a:t>n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 </a:t>
            </a:r>
            <a:r>
              <a:rPr lang="en-US" sz="1800">
                <a:latin typeface="Century Schoolbook"/>
                <a:ea typeface="+mn-lt"/>
                <a:cs typeface="+mn-lt"/>
              </a:rPr>
              <a:t>) . ( 1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 </a:t>
            </a:r>
            <a:r>
              <a:rPr lang="en-US" sz="1800">
                <a:latin typeface="Century Schoolbook"/>
                <a:ea typeface="+mn-lt"/>
                <a:cs typeface="+mn-lt"/>
              </a:rPr>
              <a:t>) . ( 0</a:t>
            </a:r>
            <a:r>
              <a:rPr lang="en-US" sz="1800" baseline="30000">
                <a:latin typeface="Century Schoolbook"/>
                <a:ea typeface="+mn-lt"/>
                <a:cs typeface="+mn-lt"/>
              </a:rPr>
              <a:t>n</a:t>
            </a:r>
            <a:r>
              <a:rPr lang="en-US" sz="1800">
                <a:latin typeface="Century Schoolbook"/>
                <a:ea typeface="+mn-lt"/>
                <a:cs typeface="+mn-lt"/>
              </a:rPr>
              <a:t> . 1 </a:t>
            </a:r>
            <a:r>
              <a:rPr lang="en-US" sz="1800" baseline="30000" dirty="0">
                <a:latin typeface="Century Schoolbook"/>
                <a:ea typeface="+mn-lt"/>
                <a:cs typeface="+mn-lt"/>
              </a:rPr>
              <a:t> </a:t>
            </a:r>
            <a:r>
              <a:rPr lang="en-US" sz="1800">
                <a:latin typeface="Century Schoolbook"/>
                <a:ea typeface="+mn-lt"/>
                <a:cs typeface="+mn-lt"/>
              </a:rPr>
              <a:t>)</a:t>
            </a:r>
            <a:endParaRPr lang="en-US"/>
          </a:p>
          <a:p>
            <a:pPr marL="0" indent="0">
              <a:buNone/>
            </a:pPr>
            <a:endParaRPr lang="en-US" sz="1800" dirty="0">
              <a:latin typeface="Century Schoolboo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  <a:ea typeface="+mn-lt"/>
                <a:cs typeface="+mn-lt"/>
              </a:rPr>
              <a:t>By Pumping Lemma   w  =  x . </a:t>
            </a:r>
            <a:r>
              <a:rPr lang="en-US" sz="1800" err="1">
                <a:latin typeface="Century Schoolbook"/>
                <a:ea typeface="+mn-lt"/>
                <a:cs typeface="+mn-lt"/>
              </a:rPr>
              <a:t>y</a:t>
            </a:r>
            <a:r>
              <a:rPr lang="en-US" sz="1800" baseline="3000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 . z      where  </a:t>
            </a:r>
            <a:r>
              <a:rPr lang="en-US" sz="1800" err="1">
                <a:latin typeface="Century Schoolbook"/>
                <a:ea typeface="+mn-lt"/>
                <a:cs typeface="+mn-lt"/>
              </a:rPr>
              <a:t>i</a:t>
            </a:r>
            <a:r>
              <a:rPr lang="en-US" sz="1800" dirty="0">
                <a:latin typeface="Century Schoolbook"/>
                <a:ea typeface="+mn-lt"/>
                <a:cs typeface="+mn-lt"/>
              </a:rPr>
              <a:t> ≥ 0 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 </a:t>
            </a:r>
            <a:r>
              <a:rPr lang="en-US" sz="180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 = 0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z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</a:t>
            </a:r>
            <a:r>
              <a:rPr lang="en-US" sz="1800">
                <a:latin typeface="Century Schoolbook"/>
              </a:rPr>
              <a:t>0</a:t>
            </a:r>
            <a:r>
              <a:rPr lang="en-US" sz="1800" baseline="3000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</a:t>
            </a:r>
            <a:r>
              <a:rPr lang="en-US" sz="1800" baseline="30000" dirty="0">
                <a:latin typeface="Century Schoolbook"/>
              </a:rPr>
              <a:t> </a:t>
            </a:r>
            <a:r>
              <a:rPr lang="en-US" sz="1800">
                <a:latin typeface="Century Schoolbook"/>
              </a:rPr>
              <a:t>) . ( 0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. 1 </a:t>
            </a:r>
            <a:r>
              <a:rPr lang="en-US" sz="1800" baseline="30000" dirty="0">
                <a:latin typeface="Century Schoolbook"/>
              </a:rPr>
              <a:t> </a:t>
            </a:r>
            <a:r>
              <a:rPr lang="en-US" sz="1800" dirty="0">
                <a:latin typeface="Century Schoolbook"/>
              </a:rPr>
              <a:t>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Hence w does not belong to language L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5362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F473D-C613-4936-B85D-BBFFCD0B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335" y="88637"/>
            <a:ext cx="2572110" cy="617293"/>
          </a:xfrm>
        </p:spPr>
        <p:txBody>
          <a:bodyPr>
            <a:norm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BC787-F48F-4EC4-8283-65A2FEE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730"/>
            <a:ext cx="10820400" cy="5907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entury Schoolbook"/>
              </a:rPr>
              <a:t>Ex. 5 Using Pumping Lemma, Prove that following language is not regular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L = { w . w | w ∈ ( 0, 1 )* }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Century Schoolbook"/>
              </a:rPr>
              <a:t>Solution (Contd.):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When </a:t>
            </a:r>
            <a:r>
              <a:rPr lang="en-US" sz="1800" err="1">
                <a:latin typeface="Century Schoolbook"/>
              </a:rPr>
              <a:t>i</a:t>
            </a:r>
            <a:r>
              <a:rPr lang="en-US" sz="1800" dirty="0">
                <a:latin typeface="Century Schoolbook"/>
              </a:rPr>
              <a:t> = 2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 x . y</a:t>
            </a:r>
            <a:r>
              <a:rPr lang="en-US" sz="1800" baseline="30000" dirty="0">
                <a:latin typeface="Century Schoolbook"/>
              </a:rPr>
              <a:t>2 </a:t>
            </a:r>
            <a:r>
              <a:rPr lang="en-US" sz="1800" dirty="0">
                <a:latin typeface="Century Schoolbook"/>
              </a:rPr>
              <a:t>. z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w = (  0</a:t>
            </a:r>
            <a:r>
              <a:rPr lang="en-US" sz="1800" baseline="30000" dirty="0">
                <a:latin typeface="Century Schoolbook"/>
              </a:rPr>
              <a:t>n  </a:t>
            </a:r>
            <a:r>
              <a:rPr lang="en-US" sz="1800">
                <a:latin typeface="Century Schoolbook"/>
              </a:rPr>
              <a:t>) . ( 1</a:t>
            </a:r>
            <a:r>
              <a:rPr lang="en-US" sz="1800" baseline="30000" dirty="0">
                <a:latin typeface="Century Schoolbook"/>
              </a:rPr>
              <a:t>  </a:t>
            </a:r>
            <a:r>
              <a:rPr lang="en-US" sz="1800" dirty="0">
                <a:latin typeface="Century Schoolbook"/>
              </a:rPr>
              <a:t>) </a:t>
            </a:r>
            <a:r>
              <a:rPr lang="en-US" sz="1800" baseline="30000" dirty="0">
                <a:latin typeface="Century Schoolbook"/>
              </a:rPr>
              <a:t>2</a:t>
            </a:r>
            <a:r>
              <a:rPr lang="en-US" sz="1800" dirty="0">
                <a:latin typeface="Century Schoolbook"/>
              </a:rPr>
              <a:t> . ( 0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 dirty="0">
                <a:latin typeface="Century Schoolbook"/>
              </a:rPr>
              <a:t> . 1  )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 w = ( 0</a:t>
            </a:r>
            <a:r>
              <a:rPr lang="en-US" sz="1800" baseline="30000" dirty="0">
                <a:latin typeface="Century Schoolbook"/>
              </a:rPr>
              <a:t>n  </a:t>
            </a:r>
            <a:r>
              <a:rPr lang="en-US" sz="1800" dirty="0">
                <a:latin typeface="Century Schoolbook"/>
              </a:rPr>
              <a:t>) . ( 1</a:t>
            </a:r>
            <a:r>
              <a:rPr lang="en-US" sz="1800" baseline="30000" dirty="0">
                <a:latin typeface="Century Schoolbook"/>
              </a:rPr>
              <a:t>2</a:t>
            </a:r>
            <a:r>
              <a:rPr lang="en-US" sz="1800" dirty="0">
                <a:latin typeface="Century Schoolbook"/>
              </a:rPr>
              <a:t> ) . (  0</a:t>
            </a:r>
            <a:r>
              <a:rPr lang="en-US" sz="1800" baseline="30000" dirty="0">
                <a:latin typeface="Century Schoolbook"/>
              </a:rPr>
              <a:t>n</a:t>
            </a:r>
            <a:r>
              <a:rPr lang="en-US" sz="1800">
                <a:latin typeface="Century Schoolbook"/>
              </a:rPr>
              <a:t> . 1 )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          </a:t>
            </a:r>
            <a:r>
              <a:rPr lang="en-US" sz="1800">
                <a:latin typeface="Century Schoolbook"/>
              </a:rPr>
              <a:t>Hence w does not belong to language L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By considering case 1 and case 2 we can say that our assumption that language L is regular is not true by Pumping Lemma.</a:t>
            </a:r>
          </a:p>
          <a:p>
            <a:pPr marL="0" indent="0">
              <a:buNone/>
            </a:pPr>
            <a:r>
              <a:rPr lang="en-US" sz="1800" dirty="0">
                <a:latin typeface="Century Schoolbook"/>
              </a:rPr>
              <a:t>Hence, given language L is not a regular language</a:t>
            </a: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  <a:p>
            <a:pPr marL="0" indent="0">
              <a:buNone/>
            </a:pPr>
            <a:endParaRPr lang="en-US" sz="1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496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1A231D-51A8-434F-A70B-E2E3662B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7F3AFE-F7A7-4096-8E16-F81D01C8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Schoolbook"/>
              </a:rPr>
              <a:t>Theorem:</a:t>
            </a:r>
            <a:endParaRPr lang="en-US">
              <a:latin typeface="Century Schoolbook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Schoolbook"/>
              </a:rPr>
              <a:t>Let L be an infinite regular language.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Schoolbook"/>
              </a:rPr>
              <a:t>Then there exists some positive integer m such that any w </a:t>
            </a:r>
            <a:r>
              <a:rPr lang="en-US" dirty="0">
                <a:latin typeface="Century Schoolbook"/>
                <a:ea typeface="+mn-lt"/>
                <a:cs typeface="+mn-lt"/>
              </a:rPr>
              <a:t>∈</a:t>
            </a:r>
            <a:r>
              <a:rPr lang="en-US" dirty="0">
                <a:latin typeface="Century Schoolbook"/>
              </a:rPr>
              <a:t> L with |w| ≥ m can be decomposed 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Schoolbook"/>
              </a:rPr>
              <a:t>                    w = x . y . z      with      | x y | ≤ m      and      | y | ≥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Schoolbook"/>
              </a:rPr>
              <a:t>Such that    w </a:t>
            </a:r>
            <a:r>
              <a:rPr lang="en-US" baseline="-25000" dirty="0" err="1">
                <a:latin typeface="Century Schoolbook"/>
              </a:rPr>
              <a:t>i</a:t>
            </a:r>
            <a:r>
              <a:rPr lang="en-US" baseline="-25000" dirty="0">
                <a:latin typeface="Century Schoolbook"/>
              </a:rPr>
              <a:t> </a:t>
            </a:r>
            <a:r>
              <a:rPr lang="en-US" dirty="0">
                <a:latin typeface="Century Schoolbook"/>
              </a:rPr>
              <a:t>= x . y </a:t>
            </a:r>
            <a:r>
              <a:rPr lang="en-US" baseline="30000" dirty="0" err="1">
                <a:latin typeface="Century Schoolbook"/>
              </a:rPr>
              <a:t>i</a:t>
            </a:r>
            <a:r>
              <a:rPr lang="en-US" dirty="0">
                <a:latin typeface="Century Schoolbook"/>
              </a:rPr>
              <a:t> . z   is also in language L for </a:t>
            </a:r>
            <a:r>
              <a:rPr lang="en-US" dirty="0" err="1">
                <a:latin typeface="Century Schoolbook"/>
              </a:rPr>
              <a:t>i</a:t>
            </a:r>
            <a:r>
              <a:rPr lang="en-US">
                <a:latin typeface="Century Schoolbook"/>
              </a:rPr>
              <a:t> = 0, 1, 2 </a:t>
            </a:r>
          </a:p>
        </p:txBody>
      </p:sp>
    </p:spTree>
    <p:extLst>
      <p:ext uri="{BB962C8B-B14F-4D97-AF65-F5344CB8AC3E}">
        <p14:creationId xmlns:p14="http://schemas.microsoft.com/office/powerpoint/2010/main" val="2991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34425-FFCB-4E94-AC54-5A8DB455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1B9ADE-DA62-49E5-A38B-10D4979B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03606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Summary: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Every sufficiently long string in L can be broken in three parts in such a way that an arbitrary number of repetitions of  the middle part yields another string in 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We say that the middle string is pumped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Hence the term pumping lemma for this result</a:t>
            </a:r>
          </a:p>
        </p:txBody>
      </p:sp>
    </p:spTree>
    <p:extLst>
      <p:ext uri="{BB962C8B-B14F-4D97-AF65-F5344CB8AC3E}">
        <p14:creationId xmlns:p14="http://schemas.microsoft.com/office/powerpoint/2010/main" val="23989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D7DF5-C1AA-4C19-AFFA-5D413119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883" y="2373"/>
            <a:ext cx="4757468" cy="1293028"/>
          </a:xfrm>
        </p:spPr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4D7177-9537-4F05-B36A-CD13396E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94" y="1418183"/>
            <a:ext cx="10820400" cy="5217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Proof: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If Language L is regular then there exists a DFA that recognizes it.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Let such a DFA have states labelled q0, q1, q2, … , </a:t>
            </a:r>
            <a:r>
              <a:rPr lang="en-US" sz="2000" dirty="0" err="1"/>
              <a:t>qn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Now take a string w in L such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         |w| ≥ m      where    m = n + 1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         |w| ≥ n + 1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We are assuming L is regular hence this can be always done     </a:t>
            </a:r>
          </a:p>
        </p:txBody>
      </p:sp>
    </p:spTree>
    <p:extLst>
      <p:ext uri="{BB962C8B-B14F-4D97-AF65-F5344CB8AC3E}">
        <p14:creationId xmlns:p14="http://schemas.microsoft.com/office/powerpoint/2010/main" val="263370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D7DF5-C1AA-4C19-AFFA-5D413119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883" y="2373"/>
            <a:ext cx="4757468" cy="1293028"/>
          </a:xfrm>
        </p:spPr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4D7177-9537-4F05-B36A-CD13396E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94" y="1418183"/>
            <a:ext cx="10820400" cy="5217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Proof (Contd.):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Consider the set of states the automaton goes through as it process 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    q</a:t>
            </a:r>
            <a:r>
              <a:rPr lang="en-US" sz="2000" baseline="-25000" dirty="0">
                <a:latin typeface="Century Schoolbook"/>
              </a:rPr>
              <a:t>0</a:t>
            </a:r>
            <a:r>
              <a:rPr lang="en-US" sz="2000" dirty="0">
                <a:latin typeface="Century Schoolbook"/>
              </a:rPr>
              <a:t> , q</a:t>
            </a:r>
            <a:r>
              <a:rPr lang="en-US" sz="2000" baseline="-25000" dirty="0">
                <a:latin typeface="Century Schoolbook"/>
              </a:rPr>
              <a:t>i</a:t>
            </a:r>
            <a:r>
              <a:rPr lang="en-US" sz="2000" dirty="0">
                <a:latin typeface="Century Schoolbook"/>
              </a:rPr>
              <a:t> , q</a:t>
            </a:r>
            <a:r>
              <a:rPr lang="en-US" sz="2000" baseline="-25000" dirty="0">
                <a:latin typeface="Century Schoolbook"/>
              </a:rPr>
              <a:t> j </a:t>
            </a:r>
            <a:r>
              <a:rPr lang="en-US" sz="2000" dirty="0">
                <a:latin typeface="Century Schoolbook"/>
              </a:rPr>
              <a:t>, … , </a:t>
            </a:r>
            <a:r>
              <a:rPr lang="en-US" sz="2000" dirty="0" err="1">
                <a:latin typeface="Century Schoolbook"/>
              </a:rPr>
              <a:t>q</a:t>
            </a:r>
            <a:r>
              <a:rPr lang="en-US" sz="2000" baseline="-25000" dirty="0" err="1">
                <a:latin typeface="Century Schoolbook"/>
              </a:rPr>
              <a:t>f</a:t>
            </a:r>
            <a:r>
              <a:rPr lang="en-US" sz="2000" dirty="0">
                <a:latin typeface="Century Schoolbook"/>
              </a:rPr>
              <a:t>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Suppose the sequence has exactly |w| + 1 entries, then at least one state must be repeated.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Such repetition must not start after nth move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Hence the sequence must look like this</a:t>
            </a:r>
            <a:endParaRPr lang="en-US" sz="2000" dirty="0">
              <a:latin typeface="Century Gothic" panose="020B0502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q</a:t>
            </a:r>
            <a:r>
              <a:rPr lang="en-US" sz="2000" baseline="-25000" dirty="0">
                <a:latin typeface="Century Schoolbook"/>
              </a:rPr>
              <a:t>0</a:t>
            </a:r>
            <a:r>
              <a:rPr lang="en-US" sz="2000" dirty="0">
                <a:latin typeface="Century Schoolbook"/>
              </a:rPr>
              <a:t> , q</a:t>
            </a:r>
            <a:r>
              <a:rPr lang="en-US" sz="2000" baseline="-25000" dirty="0">
                <a:latin typeface="Century Schoolbook"/>
              </a:rPr>
              <a:t>i</a:t>
            </a:r>
            <a:r>
              <a:rPr lang="en-US" sz="2000" dirty="0">
                <a:latin typeface="Century Schoolbook"/>
              </a:rPr>
              <a:t> , q</a:t>
            </a:r>
            <a:r>
              <a:rPr lang="en-US" sz="2000" baseline="-25000" dirty="0">
                <a:latin typeface="Century Schoolbook"/>
              </a:rPr>
              <a:t> j </a:t>
            </a:r>
            <a:r>
              <a:rPr lang="en-US" sz="2000" dirty="0">
                <a:latin typeface="Century Schoolbook"/>
              </a:rPr>
              <a:t>, … </a:t>
            </a:r>
            <a:r>
              <a:rPr lang="en-US" sz="2000" dirty="0" err="1">
                <a:latin typeface="Century Schoolbook"/>
              </a:rPr>
              <a:t>q</a:t>
            </a:r>
            <a:r>
              <a:rPr lang="en-US" sz="2000" baseline="-25000" dirty="0" err="1">
                <a:latin typeface="Century Schoolbook"/>
              </a:rPr>
              <a:t>r</a:t>
            </a:r>
            <a:r>
              <a:rPr lang="en-US" sz="2000" dirty="0">
                <a:latin typeface="Century Schoolbook"/>
              </a:rPr>
              <a:t> , … , </a:t>
            </a:r>
            <a:r>
              <a:rPr lang="en-US" sz="2000" dirty="0" err="1">
                <a:latin typeface="Century Schoolbook"/>
              </a:rPr>
              <a:t>q</a:t>
            </a:r>
            <a:r>
              <a:rPr lang="en-US" sz="2000" baseline="-25000" dirty="0" err="1">
                <a:latin typeface="Century Schoolbook"/>
              </a:rPr>
              <a:t>r</a:t>
            </a:r>
            <a:r>
              <a:rPr lang="en-US" sz="2000" dirty="0">
                <a:latin typeface="Century Schoolbook"/>
              </a:rPr>
              <a:t>, … , </a:t>
            </a:r>
            <a:r>
              <a:rPr lang="en-US" sz="2000" dirty="0" err="1">
                <a:latin typeface="Century Schoolbook"/>
              </a:rPr>
              <a:t>q</a:t>
            </a:r>
            <a:r>
              <a:rPr lang="en-US" sz="2000" baseline="-25000" dirty="0" err="1">
                <a:latin typeface="Century Schoolbook"/>
              </a:rPr>
              <a:t>f</a:t>
            </a:r>
            <a:r>
              <a:rPr lang="en-US" sz="2000" dirty="0">
                <a:latin typeface="Century Schoolbook"/>
              </a:rPr>
              <a:t>  </a:t>
            </a:r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6E9880B2-0270-4C72-8913-D8C819D3CC3B}"/>
              </a:ext>
            </a:extLst>
          </p:cNvPr>
          <p:cNvCxnSpPr/>
          <p:nvPr/>
        </p:nvCxnSpPr>
        <p:spPr>
          <a:xfrm>
            <a:off x="7220310" y="5516593"/>
            <a:ext cx="900022" cy="8627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6CDE4CA-9010-4100-85BA-ABE67A58A11D}"/>
              </a:ext>
            </a:extLst>
          </p:cNvPr>
          <p:cNvSpPr/>
          <p:nvPr/>
        </p:nvSpPr>
        <p:spPr>
          <a:xfrm>
            <a:off x="8082053" y="5141883"/>
            <a:ext cx="733245" cy="7476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3EB24C90-15C8-4AF8-9931-C32A3E4600EA}"/>
              </a:ext>
            </a:extLst>
          </p:cNvPr>
          <p:cNvCxnSpPr>
            <a:cxnSpLocks/>
          </p:cNvCxnSpPr>
          <p:nvPr/>
        </p:nvCxnSpPr>
        <p:spPr>
          <a:xfrm>
            <a:off x="8816197" y="5516593"/>
            <a:ext cx="684362" cy="8627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F198739-F61E-4BB3-AAAB-88E59D824C76}"/>
              </a:ext>
            </a:extLst>
          </p:cNvPr>
          <p:cNvSpPr/>
          <p:nvPr/>
        </p:nvSpPr>
        <p:spPr>
          <a:xfrm>
            <a:off x="9505411" y="5141883"/>
            <a:ext cx="733245" cy="7476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 r</a:t>
            </a:r>
            <a:endParaRPr lang="en-US" b="1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A772CA6-774E-4281-B465-4DE42A97FB60}"/>
              </a:ext>
            </a:extLst>
          </p:cNvPr>
          <p:cNvSpPr/>
          <p:nvPr/>
        </p:nvSpPr>
        <p:spPr>
          <a:xfrm>
            <a:off x="10928769" y="5141882"/>
            <a:ext cx="733245" cy="7476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 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D29804DA-FAB9-4D09-AC66-66811F6D58AE}"/>
              </a:ext>
            </a:extLst>
          </p:cNvPr>
          <p:cNvCxnSpPr>
            <a:cxnSpLocks/>
          </p:cNvCxnSpPr>
          <p:nvPr/>
        </p:nvCxnSpPr>
        <p:spPr>
          <a:xfrm>
            <a:off x="10239555" y="5516593"/>
            <a:ext cx="684362" cy="8627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urved Down 9">
            <a:extLst>
              <a:ext uri="{FF2B5EF4-FFF2-40B4-BE49-F238E27FC236}">
                <a16:creationId xmlns="" xmlns:a16="http://schemas.microsoft.com/office/drawing/2014/main" id="{728D383C-D472-4A2C-9D81-32AD002AC466}"/>
              </a:ext>
            </a:extLst>
          </p:cNvPr>
          <p:cNvSpPr/>
          <p:nvPr/>
        </p:nvSpPr>
        <p:spPr>
          <a:xfrm>
            <a:off x="9540542" y="4686084"/>
            <a:ext cx="704491" cy="5175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2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D7DF5-C1AA-4C19-AFFA-5D413119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883" y="2373"/>
            <a:ext cx="4757468" cy="1293028"/>
          </a:xfrm>
        </p:spPr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4D7177-9537-4F05-B36A-CD13396E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94" y="1418183"/>
            <a:ext cx="10820400" cy="5217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Proof (Contd.):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It indicates there must be substring x, y, z of w such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eorgia"/>
              </a:rPr>
              <a:t> δ* ( q0, x ) = </a:t>
            </a:r>
            <a:r>
              <a:rPr lang="en-US" sz="2000" dirty="0" err="1">
                <a:latin typeface="Georgia"/>
              </a:rPr>
              <a:t>q</a:t>
            </a:r>
            <a:r>
              <a:rPr lang="en-US" sz="2000" baseline="-25000" dirty="0" err="1">
                <a:latin typeface="Georgia"/>
              </a:rPr>
              <a:t>r</a:t>
            </a:r>
            <a:endParaRPr lang="en-US" sz="2000" baseline="-25000" dirty="0" err="1">
              <a:latin typeface="Century Gothic" panose="020B0502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eorgia"/>
              </a:rPr>
              <a:t> δ* ( </a:t>
            </a:r>
            <a:r>
              <a:rPr lang="en-US" sz="2000" dirty="0" err="1">
                <a:latin typeface="Georgia"/>
              </a:rPr>
              <a:t>q</a:t>
            </a:r>
            <a:r>
              <a:rPr lang="en-US" sz="2000" baseline="-25000" dirty="0" err="1">
                <a:latin typeface="Georgia"/>
              </a:rPr>
              <a:t>r</a:t>
            </a:r>
            <a:r>
              <a:rPr lang="en-US" sz="2000" dirty="0">
                <a:latin typeface="Georgia"/>
              </a:rPr>
              <a:t>, y ) = </a:t>
            </a:r>
            <a:r>
              <a:rPr lang="en-US" sz="2000" dirty="0" err="1">
                <a:latin typeface="Georgia"/>
              </a:rPr>
              <a:t>q</a:t>
            </a:r>
            <a:r>
              <a:rPr lang="en-US" sz="2000" baseline="-25000" dirty="0" err="1">
                <a:latin typeface="Georgia"/>
              </a:rPr>
              <a:t>r</a:t>
            </a:r>
            <a:endParaRPr lang="en-US" sz="2000" baseline="-25000" dirty="0">
              <a:latin typeface="Georgi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eorgia"/>
              </a:rPr>
              <a:t> δ* ( </a:t>
            </a:r>
            <a:r>
              <a:rPr lang="en-US" sz="2000" dirty="0" err="1">
                <a:latin typeface="Georgia"/>
              </a:rPr>
              <a:t>q</a:t>
            </a:r>
            <a:r>
              <a:rPr lang="en-US" sz="2000" baseline="-25000" dirty="0" err="1">
                <a:latin typeface="Georgia"/>
              </a:rPr>
              <a:t>r</a:t>
            </a:r>
            <a:r>
              <a:rPr lang="en-US" sz="2000" dirty="0">
                <a:latin typeface="Georgia"/>
              </a:rPr>
              <a:t>, z ) = </a:t>
            </a:r>
            <a:r>
              <a:rPr lang="en-US" sz="2000" dirty="0" err="1">
                <a:latin typeface="Georgia"/>
              </a:rPr>
              <a:t>q</a:t>
            </a:r>
            <a:r>
              <a:rPr lang="en-US" sz="2000" baseline="-25000" dirty="0" err="1">
                <a:latin typeface="Georgia"/>
              </a:rPr>
              <a:t>f</a:t>
            </a:r>
            <a:endParaRPr lang="en-US" sz="2000" baseline="-25000" dirty="0" err="1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eorgia"/>
              </a:rPr>
              <a:t>With | x . y | ≤ n + 1 = 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eorgia"/>
              </a:rPr>
              <a:t>| y | ≥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6E9880B2-0270-4C72-8913-D8C819D3CC3B}"/>
              </a:ext>
            </a:extLst>
          </p:cNvPr>
          <p:cNvCxnSpPr/>
          <p:nvPr/>
        </p:nvCxnSpPr>
        <p:spPr>
          <a:xfrm>
            <a:off x="7220310" y="5516593"/>
            <a:ext cx="900022" cy="8627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6CDE4CA-9010-4100-85BA-ABE67A58A11D}"/>
              </a:ext>
            </a:extLst>
          </p:cNvPr>
          <p:cNvSpPr/>
          <p:nvPr/>
        </p:nvSpPr>
        <p:spPr>
          <a:xfrm>
            <a:off x="8082053" y="5141883"/>
            <a:ext cx="733245" cy="7476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3EB24C90-15C8-4AF8-9931-C32A3E4600EA}"/>
              </a:ext>
            </a:extLst>
          </p:cNvPr>
          <p:cNvCxnSpPr>
            <a:cxnSpLocks/>
          </p:cNvCxnSpPr>
          <p:nvPr/>
        </p:nvCxnSpPr>
        <p:spPr>
          <a:xfrm>
            <a:off x="8816197" y="5516593"/>
            <a:ext cx="684362" cy="8627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F198739-F61E-4BB3-AAAB-88E59D824C76}"/>
              </a:ext>
            </a:extLst>
          </p:cNvPr>
          <p:cNvSpPr/>
          <p:nvPr/>
        </p:nvSpPr>
        <p:spPr>
          <a:xfrm>
            <a:off x="9505411" y="5141883"/>
            <a:ext cx="733245" cy="7476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 r</a:t>
            </a:r>
            <a:endParaRPr lang="en-US" b="1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A772CA6-774E-4281-B465-4DE42A97FB60}"/>
              </a:ext>
            </a:extLst>
          </p:cNvPr>
          <p:cNvSpPr/>
          <p:nvPr/>
        </p:nvSpPr>
        <p:spPr>
          <a:xfrm>
            <a:off x="10928769" y="5141882"/>
            <a:ext cx="733245" cy="7476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 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D29804DA-FAB9-4D09-AC66-66811F6D58AE}"/>
              </a:ext>
            </a:extLst>
          </p:cNvPr>
          <p:cNvCxnSpPr>
            <a:cxnSpLocks/>
          </p:cNvCxnSpPr>
          <p:nvPr/>
        </p:nvCxnSpPr>
        <p:spPr>
          <a:xfrm>
            <a:off x="10239555" y="5516593"/>
            <a:ext cx="684362" cy="8627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urved Down 9">
            <a:extLst>
              <a:ext uri="{FF2B5EF4-FFF2-40B4-BE49-F238E27FC236}">
                <a16:creationId xmlns="" xmlns:a16="http://schemas.microsoft.com/office/drawing/2014/main" id="{728D383C-D472-4A2C-9D81-32AD002AC466}"/>
              </a:ext>
            </a:extLst>
          </p:cNvPr>
          <p:cNvSpPr/>
          <p:nvPr/>
        </p:nvSpPr>
        <p:spPr>
          <a:xfrm>
            <a:off x="9540542" y="4686084"/>
            <a:ext cx="704491" cy="5175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1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D7DF5-C1AA-4C19-AFFA-5D413119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883" y="2373"/>
            <a:ext cx="4757468" cy="1293028"/>
          </a:xfrm>
        </p:spPr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4D7177-9537-4F05-B36A-CD13396E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94" y="1418183"/>
            <a:ext cx="10820400" cy="5217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Proof (Contd.):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From this DFA we can say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eorgia"/>
              </a:rPr>
              <a:t> δ* ( q0 , x . z )  =  q f</a:t>
            </a:r>
            <a:endParaRPr lang="en-US" dirty="0">
              <a:latin typeface="Century Gothic" panose="020B0502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eorgia"/>
              </a:rPr>
              <a:t> δ* ( q0 , x . y2 . z ) = q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eorgia"/>
              </a:rPr>
              <a:t> δ* ( q0 , x . y3 . z ) = q f</a:t>
            </a:r>
            <a:endParaRPr lang="en-US">
              <a:latin typeface="Century Gothic" panose="020B0502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eorgia"/>
              </a:rPr>
              <a:t>Hence the theorem is proved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6E9880B2-0270-4C72-8913-D8C819D3CC3B}"/>
              </a:ext>
            </a:extLst>
          </p:cNvPr>
          <p:cNvCxnSpPr/>
          <p:nvPr/>
        </p:nvCxnSpPr>
        <p:spPr>
          <a:xfrm>
            <a:off x="7220310" y="5516593"/>
            <a:ext cx="900022" cy="8627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6CDE4CA-9010-4100-85BA-ABE67A58A11D}"/>
              </a:ext>
            </a:extLst>
          </p:cNvPr>
          <p:cNvSpPr/>
          <p:nvPr/>
        </p:nvSpPr>
        <p:spPr>
          <a:xfrm>
            <a:off x="8082053" y="5141883"/>
            <a:ext cx="733245" cy="7476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3EB24C90-15C8-4AF8-9931-C32A3E4600EA}"/>
              </a:ext>
            </a:extLst>
          </p:cNvPr>
          <p:cNvCxnSpPr>
            <a:cxnSpLocks/>
          </p:cNvCxnSpPr>
          <p:nvPr/>
        </p:nvCxnSpPr>
        <p:spPr>
          <a:xfrm>
            <a:off x="8816197" y="5516593"/>
            <a:ext cx="684362" cy="8627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F198739-F61E-4BB3-AAAB-88E59D824C76}"/>
              </a:ext>
            </a:extLst>
          </p:cNvPr>
          <p:cNvSpPr/>
          <p:nvPr/>
        </p:nvSpPr>
        <p:spPr>
          <a:xfrm>
            <a:off x="9505411" y="5141883"/>
            <a:ext cx="733245" cy="7476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 r</a:t>
            </a:r>
            <a:endParaRPr lang="en-US" b="1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A772CA6-774E-4281-B465-4DE42A97FB60}"/>
              </a:ext>
            </a:extLst>
          </p:cNvPr>
          <p:cNvSpPr/>
          <p:nvPr/>
        </p:nvSpPr>
        <p:spPr>
          <a:xfrm>
            <a:off x="10928769" y="5141882"/>
            <a:ext cx="733245" cy="7476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 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D29804DA-FAB9-4D09-AC66-66811F6D58AE}"/>
              </a:ext>
            </a:extLst>
          </p:cNvPr>
          <p:cNvCxnSpPr>
            <a:cxnSpLocks/>
          </p:cNvCxnSpPr>
          <p:nvPr/>
        </p:nvCxnSpPr>
        <p:spPr>
          <a:xfrm>
            <a:off x="10239555" y="5516593"/>
            <a:ext cx="684362" cy="8627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urved Down 9">
            <a:extLst>
              <a:ext uri="{FF2B5EF4-FFF2-40B4-BE49-F238E27FC236}">
                <a16:creationId xmlns="" xmlns:a16="http://schemas.microsoft.com/office/drawing/2014/main" id="{728D383C-D472-4A2C-9D81-32AD002AC466}"/>
              </a:ext>
            </a:extLst>
          </p:cNvPr>
          <p:cNvSpPr/>
          <p:nvPr/>
        </p:nvSpPr>
        <p:spPr>
          <a:xfrm>
            <a:off x="9540542" y="4686084"/>
            <a:ext cx="704491" cy="5175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6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D7DF5-C1AA-4C19-AFFA-5D413119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733" y="2373"/>
            <a:ext cx="7963618" cy="1293028"/>
          </a:xfrm>
        </p:spPr>
        <p:txBody>
          <a:bodyPr>
            <a:normAutofit/>
          </a:bodyPr>
          <a:lstStyle/>
          <a:p>
            <a:r>
              <a:rPr lang="en-US" sz="3600" dirty="0"/>
              <a:t>Summary of Pumping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4D7177-9537-4F05-B36A-CD13396E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94" y="1418183"/>
            <a:ext cx="10820400" cy="5217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000" dirty="0">
                <a:latin typeface="Century Schoolbook"/>
              </a:rPr>
              <a:t>For Pumping Lemma,  Important conditions are</a:t>
            </a:r>
            <a:endParaRPr lang="en-US" dirty="0">
              <a:latin typeface="Century Schoolbook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           w ∈ L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           w = x . y . z      with      | x y | ≤ m      and      | y | ≥ 1</a:t>
            </a:r>
            <a:endParaRPr lang="en-US" sz="2000" dirty="0">
              <a:latin typeface="Century Schoolbook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           m can be called as pumping length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entury Schoolbook"/>
              </a:rPr>
              <a:t>           w </a:t>
            </a:r>
            <a:r>
              <a:rPr lang="en-US" sz="2000" baseline="-25000" dirty="0" err="1">
                <a:latin typeface="Century Schoolbook"/>
              </a:rPr>
              <a:t>i</a:t>
            </a:r>
            <a:r>
              <a:rPr lang="en-US" sz="2000" baseline="-25000" dirty="0">
                <a:latin typeface="Century Schoolbook"/>
              </a:rPr>
              <a:t> </a:t>
            </a:r>
            <a:r>
              <a:rPr lang="en-US" sz="2000" dirty="0">
                <a:latin typeface="Century Schoolbook"/>
              </a:rPr>
              <a:t>= x . y </a:t>
            </a:r>
            <a:r>
              <a:rPr lang="en-US" sz="2000" baseline="30000" dirty="0" err="1">
                <a:latin typeface="Century Schoolbook"/>
              </a:rPr>
              <a:t>i</a:t>
            </a:r>
            <a:r>
              <a:rPr lang="en-US" sz="2000" dirty="0">
                <a:latin typeface="Century Schoolbook"/>
              </a:rPr>
              <a:t> . z   is also in language L for </a:t>
            </a:r>
            <a:r>
              <a:rPr lang="en-US" sz="2000" dirty="0" err="1">
                <a:latin typeface="Century Schoolbook"/>
              </a:rPr>
              <a:t>i</a:t>
            </a:r>
            <a:r>
              <a:rPr lang="en-US" sz="2000" dirty="0">
                <a:latin typeface="Century Schoolbook"/>
              </a:rPr>
              <a:t> = 0, 1, 2 </a:t>
            </a:r>
            <a:endParaRPr lang="en-US" sz="2000" dirty="0">
              <a:latin typeface="Century Schoolbook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</a:pPr>
            <a:endParaRPr lang="en-US" sz="2000" dirty="0">
              <a:latin typeface="Century Schoolbook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2000" dirty="0">
                <a:latin typeface="Century Schoolbook"/>
              </a:rPr>
              <a:t>Pumping Lemma is used to prove that a Language is NOT REGULAR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>
                <a:latin typeface="Century Schoolbook"/>
              </a:rPr>
              <a:t>It CAN NOT be used to prove that a language is regular 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0646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276</TotalTime>
  <Words>464</Words>
  <Application>Microsoft Office PowerPoint</Application>
  <PresentationFormat>Custom</PresentationFormat>
  <Paragraphs>349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Vapor Trail</vt:lpstr>
      <vt:lpstr>Pumping lemma</vt:lpstr>
      <vt:lpstr>content</vt:lpstr>
      <vt:lpstr>Pumping lemma</vt:lpstr>
      <vt:lpstr>Pumping lemma</vt:lpstr>
      <vt:lpstr>Pumping lemma</vt:lpstr>
      <vt:lpstr>Pumping lemma</vt:lpstr>
      <vt:lpstr>Pumping lemma</vt:lpstr>
      <vt:lpstr>Pumping lemma</vt:lpstr>
      <vt:lpstr>Summary of Pumping lemma</vt:lpstr>
      <vt:lpstr>Steps to solve examples  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1324</cp:revision>
  <cp:lastPrinted>2022-09-27T03:31:31Z</cp:lastPrinted>
  <dcterms:created xsi:type="dcterms:W3CDTF">2020-10-27T18:26:17Z</dcterms:created>
  <dcterms:modified xsi:type="dcterms:W3CDTF">2023-09-25T09:43:18Z</dcterms:modified>
</cp:coreProperties>
</file>