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zZaHyvp9Hv6fTO9m3tjybbNQP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427826-78F1-4CE3-913A-A911A5BD757C}">
  <a:tblStyle styleId="{59427826-78F1-4CE3-913A-A911A5BD757C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DF4E9"/>
          </a:solidFill>
        </a:fill>
      </a:tcStyle>
    </a:wholeTbl>
    <a:band1H>
      <a:tcTxStyle/>
      <a:tcStyle>
        <a:fill>
          <a:solidFill>
            <a:srgbClr val="D8E9D0"/>
          </a:solidFill>
        </a:fill>
      </a:tcStyle>
    </a:band1H>
    <a:band2H>
      <a:tcTxStyle/>
    </a:band2H>
    <a:band1V>
      <a:tcTxStyle/>
      <a:tcStyle>
        <a:fill>
          <a:solidFill>
            <a:srgbClr val="D8E9D0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13" name="Google Shape;1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7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84" name="Google Shape;8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25"/>
          <p:cNvSpPr txBox="1"/>
          <p:nvPr>
            <p:ph type="title"/>
          </p:nvPr>
        </p:nvSpPr>
        <p:spPr>
          <a:xfrm>
            <a:off x="913775" y="609600"/>
            <a:ext cx="3935688" cy="20232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" type="body"/>
          </p:nvPr>
        </p:nvSpPr>
        <p:spPr>
          <a:xfrm>
            <a:off x="5078062" y="609600"/>
            <a:ext cx="6200163" cy="518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2" type="body"/>
          </p:nvPr>
        </p:nvSpPr>
        <p:spPr>
          <a:xfrm>
            <a:off x="913774" y="2632852"/>
            <a:ext cx="3935689" cy="31583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2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92" name="Google Shape;9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6"/>
          <p:cNvSpPr txBox="1"/>
          <p:nvPr>
            <p:ph type="title"/>
          </p:nvPr>
        </p:nvSpPr>
        <p:spPr>
          <a:xfrm>
            <a:off x="913774" y="609600"/>
            <a:ext cx="5934969" cy="2023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6"/>
          <p:cNvSpPr/>
          <p:nvPr>
            <p:ph idx="2" type="pic"/>
          </p:nvPr>
        </p:nvSpPr>
        <p:spPr>
          <a:xfrm>
            <a:off x="7424803" y="609601"/>
            <a:ext cx="3255358" cy="5181600"/>
          </a:xfrm>
          <a:prstGeom prst="roundRect">
            <a:avLst>
              <a:gd fmla="val 494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26"/>
          <p:cNvSpPr txBox="1"/>
          <p:nvPr>
            <p:ph idx="1" type="body"/>
          </p:nvPr>
        </p:nvSpPr>
        <p:spPr>
          <a:xfrm>
            <a:off x="913794" y="2632852"/>
            <a:ext cx="5934949" cy="31583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0" name="Google Shape;10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7"/>
          <p:cNvSpPr txBox="1"/>
          <p:nvPr>
            <p:ph type="title"/>
          </p:nvPr>
        </p:nvSpPr>
        <p:spPr>
          <a:xfrm>
            <a:off x="913794" y="4289374"/>
            <a:ext cx="10364432" cy="8116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/>
          <p:nvPr>
            <p:ph idx="2" type="pic"/>
          </p:nvPr>
        </p:nvSpPr>
        <p:spPr>
          <a:xfrm>
            <a:off x="1184744" y="698261"/>
            <a:ext cx="9822532" cy="3214136"/>
          </a:xfrm>
          <a:prstGeom prst="roundRect">
            <a:avLst>
              <a:gd fmla="val 4944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27"/>
          <p:cNvSpPr txBox="1"/>
          <p:nvPr>
            <p:ph idx="1" type="body"/>
          </p:nvPr>
        </p:nvSpPr>
        <p:spPr>
          <a:xfrm>
            <a:off x="913774" y="5108728"/>
            <a:ext cx="1036445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7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08" name="Google Shape;10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8"/>
          <p:cNvSpPr txBox="1"/>
          <p:nvPr>
            <p:ph type="title"/>
          </p:nvPr>
        </p:nvSpPr>
        <p:spPr>
          <a:xfrm>
            <a:off x="913774" y="609599"/>
            <a:ext cx="10364452" cy="34272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" type="body"/>
          </p:nvPr>
        </p:nvSpPr>
        <p:spPr>
          <a:xfrm>
            <a:off x="913775" y="4204821"/>
            <a:ext cx="1036445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1" name="Google Shape;111;p2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15" name="Google Shape;11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9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" type="body"/>
          </p:nvPr>
        </p:nvSpPr>
        <p:spPr>
          <a:xfrm>
            <a:off x="1720644" y="3610032"/>
            <a:ext cx="8752299" cy="594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8" name="Google Shape;118;p29"/>
          <p:cNvSpPr txBox="1"/>
          <p:nvPr>
            <p:ph idx="2" type="body"/>
          </p:nvPr>
        </p:nvSpPr>
        <p:spPr>
          <a:xfrm>
            <a:off x="913774" y="4372796"/>
            <a:ext cx="10364452" cy="14210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2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29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23" name="Google Shape;123;p29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Twentieth Century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25" name="Google Shape;125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0"/>
          <p:cNvSpPr txBox="1"/>
          <p:nvPr>
            <p:ph type="title"/>
          </p:nvPr>
        </p:nvSpPr>
        <p:spPr>
          <a:xfrm>
            <a:off x="913775" y="2138721"/>
            <a:ext cx="10364452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0"/>
          <p:cNvSpPr txBox="1"/>
          <p:nvPr>
            <p:ph idx="1" type="body"/>
          </p:nvPr>
        </p:nvSpPr>
        <p:spPr>
          <a:xfrm>
            <a:off x="913775" y="4662335"/>
            <a:ext cx="1036445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28" name="Google Shape;128;p3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32" name="Google Shape;13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1"/>
          <p:cNvSpPr txBox="1"/>
          <p:nvPr>
            <p:ph type="title"/>
          </p:nvPr>
        </p:nvSpPr>
        <p:spPr>
          <a:xfrm>
            <a:off x="913774" y="609600"/>
            <a:ext cx="10364452" cy="1605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" type="body"/>
          </p:nvPr>
        </p:nvSpPr>
        <p:spPr>
          <a:xfrm>
            <a:off x="913774" y="2367093"/>
            <a:ext cx="329897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31"/>
          <p:cNvSpPr txBox="1"/>
          <p:nvPr>
            <p:ph idx="2" type="body"/>
          </p:nvPr>
        </p:nvSpPr>
        <p:spPr>
          <a:xfrm>
            <a:off x="913774" y="2943355"/>
            <a:ext cx="3298976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6" name="Google Shape;136;p31"/>
          <p:cNvSpPr txBox="1"/>
          <p:nvPr>
            <p:ph idx="3" type="body"/>
          </p:nvPr>
        </p:nvSpPr>
        <p:spPr>
          <a:xfrm>
            <a:off x="4452389" y="2367093"/>
            <a:ext cx="329152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31"/>
          <p:cNvSpPr txBox="1"/>
          <p:nvPr>
            <p:ph idx="4" type="body"/>
          </p:nvPr>
        </p:nvSpPr>
        <p:spPr>
          <a:xfrm>
            <a:off x="4441348" y="2943355"/>
            <a:ext cx="3303351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31"/>
          <p:cNvSpPr txBox="1"/>
          <p:nvPr>
            <p:ph idx="5" type="body"/>
          </p:nvPr>
        </p:nvSpPr>
        <p:spPr>
          <a:xfrm>
            <a:off x="7973298" y="2367093"/>
            <a:ext cx="33049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9" name="Google Shape;139;p31"/>
          <p:cNvSpPr txBox="1"/>
          <p:nvPr>
            <p:ph idx="6" type="body"/>
          </p:nvPr>
        </p:nvSpPr>
        <p:spPr>
          <a:xfrm>
            <a:off x="7973298" y="2943355"/>
            <a:ext cx="3304928" cy="28478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3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44" name="Google Shape;14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2"/>
          <p:cNvSpPr txBox="1"/>
          <p:nvPr>
            <p:ph type="title"/>
          </p:nvPr>
        </p:nvSpPr>
        <p:spPr>
          <a:xfrm>
            <a:off x="913774" y="610772"/>
            <a:ext cx="10364452" cy="16039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913774" y="4204820"/>
            <a:ext cx="329640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7" name="Google Shape;147;p32"/>
          <p:cNvSpPr/>
          <p:nvPr>
            <p:ph idx="2" type="pic"/>
          </p:nvPr>
        </p:nvSpPr>
        <p:spPr>
          <a:xfrm>
            <a:off x="913774" y="2367093"/>
            <a:ext cx="3296409" cy="1524000"/>
          </a:xfrm>
          <a:prstGeom prst="roundRect">
            <a:avLst>
              <a:gd fmla="val 9363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32"/>
          <p:cNvSpPr txBox="1"/>
          <p:nvPr>
            <p:ph idx="3" type="body"/>
          </p:nvPr>
        </p:nvSpPr>
        <p:spPr>
          <a:xfrm>
            <a:off x="913774" y="4781082"/>
            <a:ext cx="3296409" cy="1010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p32"/>
          <p:cNvSpPr txBox="1"/>
          <p:nvPr>
            <p:ph idx="4" type="body"/>
          </p:nvPr>
        </p:nvSpPr>
        <p:spPr>
          <a:xfrm>
            <a:off x="4442759" y="4204820"/>
            <a:ext cx="330182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p32"/>
          <p:cNvSpPr/>
          <p:nvPr>
            <p:ph idx="5" type="pic"/>
          </p:nvPr>
        </p:nvSpPr>
        <p:spPr>
          <a:xfrm>
            <a:off x="4441348" y="2367093"/>
            <a:ext cx="3303352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32"/>
          <p:cNvSpPr txBox="1"/>
          <p:nvPr>
            <p:ph idx="6" type="body"/>
          </p:nvPr>
        </p:nvSpPr>
        <p:spPr>
          <a:xfrm>
            <a:off x="4441348" y="4781080"/>
            <a:ext cx="3303352" cy="1010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32"/>
          <p:cNvSpPr txBox="1"/>
          <p:nvPr>
            <p:ph idx="7" type="body"/>
          </p:nvPr>
        </p:nvSpPr>
        <p:spPr>
          <a:xfrm>
            <a:off x="7973298" y="4204820"/>
            <a:ext cx="330068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3" name="Google Shape;153;p32"/>
          <p:cNvSpPr/>
          <p:nvPr>
            <p:ph idx="8" type="pic"/>
          </p:nvPr>
        </p:nvSpPr>
        <p:spPr>
          <a:xfrm>
            <a:off x="7973298" y="2367093"/>
            <a:ext cx="3304928" cy="1524000"/>
          </a:xfrm>
          <a:prstGeom prst="roundRect">
            <a:avLst>
              <a:gd fmla="val 8841" name="adj"/>
            </a:avLst>
          </a:prstGeom>
          <a:noFill/>
          <a:ln cap="sq" cmpd="sng" w="82550">
            <a:solidFill>
              <a:srgbClr val="EAEAEA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32"/>
          <p:cNvSpPr txBox="1"/>
          <p:nvPr>
            <p:ph idx="9" type="body"/>
          </p:nvPr>
        </p:nvSpPr>
        <p:spPr>
          <a:xfrm>
            <a:off x="7973173" y="4781078"/>
            <a:ext cx="3305053" cy="1010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55" name="Google Shape;155;p3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59" name="Google Shape;159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 rot="5400000">
            <a:off x="4383948" y="-1103080"/>
            <a:ext cx="3424107" cy="1036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166" name="Google Shape;16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4"/>
          <p:cNvSpPr txBox="1"/>
          <p:nvPr>
            <p:ph type="title"/>
          </p:nvPr>
        </p:nvSpPr>
        <p:spPr>
          <a:xfrm rot="5400000">
            <a:off x="7410763" y="1923738"/>
            <a:ext cx="5181599" cy="2553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 rot="5400000">
            <a:off x="2152338" y="-628962"/>
            <a:ext cx="5181599" cy="765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3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20" name="Google Shape;2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9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Title-R1d.png" id="34" name="Google Shape;3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6"/>
          <p:cNvSpPr txBox="1"/>
          <p:nvPr>
            <p:ph type="ctrTitle"/>
          </p:nvPr>
        </p:nvSpPr>
        <p:spPr>
          <a:xfrm>
            <a:off x="1751012" y="1300785"/>
            <a:ext cx="8689976" cy="25092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" type="subTitle"/>
          </p:nvPr>
        </p:nvSpPr>
        <p:spPr>
          <a:xfrm>
            <a:off x="1751012" y="3886200"/>
            <a:ext cx="8689976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1" name="Google Shape;4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8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913774" y="2367092"/>
            <a:ext cx="103638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48" name="Google Shape;4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20"/>
          <p:cNvSpPr txBox="1"/>
          <p:nvPr>
            <p:ph type="title"/>
          </p:nvPr>
        </p:nvSpPr>
        <p:spPr>
          <a:xfrm>
            <a:off x="913774" y="828563"/>
            <a:ext cx="10351752" cy="27368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913774" y="3657457"/>
            <a:ext cx="10351752" cy="136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55" name="Google Shape;5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1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913774" y="2367092"/>
            <a:ext cx="5106026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2" type="body"/>
          </p:nvPr>
        </p:nvSpPr>
        <p:spPr>
          <a:xfrm>
            <a:off x="6172200" y="2367092"/>
            <a:ext cx="5105400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63" name="Google Shape;6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2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" type="body"/>
          </p:nvPr>
        </p:nvSpPr>
        <p:spPr>
          <a:xfrm>
            <a:off x="1146328" y="2371018"/>
            <a:ext cx="487347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2"/>
          <p:cNvSpPr txBox="1"/>
          <p:nvPr>
            <p:ph idx="2" type="body"/>
          </p:nvPr>
        </p:nvSpPr>
        <p:spPr>
          <a:xfrm>
            <a:off x="913774" y="3051012"/>
            <a:ext cx="5106027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3" type="body"/>
          </p:nvPr>
        </p:nvSpPr>
        <p:spPr>
          <a:xfrm>
            <a:off x="6396423" y="2371018"/>
            <a:ext cx="4881804" cy="6799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600"/>
              <a:buNone/>
              <a:defRPr b="0" sz="2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2"/>
          <p:cNvSpPr txBox="1"/>
          <p:nvPr>
            <p:ph idx="4" type="body"/>
          </p:nvPr>
        </p:nvSpPr>
        <p:spPr>
          <a:xfrm>
            <a:off x="6172200" y="3051012"/>
            <a:ext cx="5105401" cy="274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3" name="Google Shape;73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3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oplets-HD-Content-R1d.png" id="79" name="Google Shape;7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36363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5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5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B7B7B7"/>
            </a:gs>
          </a:gsLst>
          <a:lin ang="5400000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27" name="Google Shape;27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4"/>
          <p:cNvSpPr txBox="1"/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175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00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"/>
          <p:cNvSpPr/>
          <p:nvPr/>
        </p:nvSpPr>
        <p:spPr>
          <a:xfrm>
            <a:off x="0" y="1"/>
            <a:ext cx="12188952" cy="68580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11198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0" y="0"/>
            <a:ext cx="12192000" cy="5286708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  <a:effectLst>
            <a:outerShdw blurRad="88900" rotWithShape="0" algn="t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9" name="Google Shape;179;p1"/>
          <p:cNvPicPr preferRelativeResize="0"/>
          <p:nvPr/>
        </p:nvPicPr>
        <p:blipFill rotWithShape="1">
          <a:blip r:embed="rId3">
            <a:alphaModFix/>
          </a:blip>
          <a:srcRect b="76269" l="0" r="0" t="0"/>
          <a:stretch/>
        </p:blipFill>
        <p:spPr>
          <a:xfrm>
            <a:off x="0" y="0"/>
            <a:ext cx="12192000" cy="1627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"/>
          <p:cNvPicPr preferRelativeResize="0"/>
          <p:nvPr/>
        </p:nvPicPr>
        <p:blipFill rotWithShape="1">
          <a:blip r:embed="rId3">
            <a:alphaModFix/>
          </a:blip>
          <a:srcRect b="0" l="48251" r="32841" t="72447"/>
          <a:stretch/>
        </p:blipFill>
        <p:spPr>
          <a:xfrm>
            <a:off x="6526134" y="3384053"/>
            <a:ext cx="2305206" cy="1889621"/>
          </a:xfrm>
          <a:custGeom>
            <a:rect b="b" l="l" r="r" t="t"/>
            <a:pathLst>
              <a:path extrusionOk="0" h="3611460" w="1219200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81" name="Google Shape;181;p1"/>
          <p:cNvPicPr preferRelativeResize="0"/>
          <p:nvPr/>
        </p:nvPicPr>
        <p:blipFill rotWithShape="1">
          <a:blip r:embed="rId3">
            <a:alphaModFix/>
          </a:blip>
          <a:srcRect b="0" l="25269" r="62821" t="72447"/>
          <a:stretch/>
        </p:blipFill>
        <p:spPr>
          <a:xfrm>
            <a:off x="5443064" y="3371019"/>
            <a:ext cx="1451918" cy="1889621"/>
          </a:xfrm>
          <a:custGeom>
            <a:rect b="b" l="l" r="r" t="t"/>
            <a:pathLst>
              <a:path extrusionOk="0" h="3611460" w="12192000">
                <a:moveTo>
                  <a:pt x="8425821" y="2921316"/>
                </a:moveTo>
                <a:lnTo>
                  <a:pt x="8425821" y="3598426"/>
                </a:lnTo>
                <a:lnTo>
                  <a:pt x="9652455" y="3598426"/>
                </a:lnTo>
                <a:lnTo>
                  <a:pt x="9652455" y="292131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11460"/>
                </a:lnTo>
                <a:lnTo>
                  <a:pt x="0" y="361146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b="0" l="73445" r="0" t="47340"/>
          <a:stretch/>
        </p:blipFill>
        <p:spPr>
          <a:xfrm>
            <a:off x="8965579" y="1675248"/>
            <a:ext cx="3237619" cy="3611460"/>
          </a:xfrm>
          <a:custGeom>
            <a:rect b="b" l="l" r="r" t="t"/>
            <a:pathLst>
              <a:path extrusionOk="0" h="3611460" w="3237619">
                <a:moveTo>
                  <a:pt x="2237500" y="2921316"/>
                </a:moveTo>
                <a:lnTo>
                  <a:pt x="2237500" y="3598426"/>
                </a:lnTo>
                <a:lnTo>
                  <a:pt x="2563236" y="3598426"/>
                </a:lnTo>
                <a:lnTo>
                  <a:pt x="2563236" y="2921316"/>
                </a:lnTo>
                <a:close/>
                <a:moveTo>
                  <a:pt x="0" y="0"/>
                </a:moveTo>
                <a:lnTo>
                  <a:pt x="3237619" y="0"/>
                </a:lnTo>
                <a:lnTo>
                  <a:pt x="3237619" y="3611460"/>
                </a:lnTo>
                <a:lnTo>
                  <a:pt x="557562" y="3611460"/>
                </a:lnTo>
                <a:lnTo>
                  <a:pt x="557562" y="2822752"/>
                </a:lnTo>
                <a:lnTo>
                  <a:pt x="0" y="282275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83" name="Google Shape;183;p1"/>
          <p:cNvSpPr txBox="1"/>
          <p:nvPr>
            <p:ph type="ctrTitle"/>
          </p:nvPr>
        </p:nvSpPr>
        <p:spPr>
          <a:xfrm>
            <a:off x="1835233" y="1124125"/>
            <a:ext cx="8689976" cy="1844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 sz="4000"/>
              <a:t>GRAMMAR</a:t>
            </a:r>
            <a:endParaRPr/>
          </a:p>
        </p:txBody>
      </p:sp>
      <p:sp>
        <p:nvSpPr>
          <p:cNvPr id="184" name="Google Shape;184;p1"/>
          <p:cNvSpPr txBox="1"/>
          <p:nvPr>
            <p:ph idx="1" type="subTitle"/>
          </p:nvPr>
        </p:nvSpPr>
        <p:spPr>
          <a:xfrm>
            <a:off x="1835233" y="3013746"/>
            <a:ext cx="8689976" cy="1078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solidFill>
                <a:srgbClr val="FEFEFE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00" scaled="0"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"/>
          <p:cNvSpPr/>
          <p:nvPr/>
        </p:nvSpPr>
        <p:spPr>
          <a:xfrm>
            <a:off x="0" y="1"/>
            <a:ext cx="12188952" cy="68580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0" y="0"/>
            <a:ext cx="12192000" cy="5284159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  <a:effectLst>
            <a:outerShdw blurRad="88900" rotWithShape="0" algn="t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2" name="Google Shape;282;p10"/>
          <p:cNvSpPr txBox="1"/>
          <p:nvPr>
            <p:ph type="title"/>
          </p:nvPr>
        </p:nvSpPr>
        <p:spPr>
          <a:xfrm>
            <a:off x="456576" y="605366"/>
            <a:ext cx="2570709" cy="557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GRAMMAR</a:t>
            </a:r>
            <a:br>
              <a:rPr lang="en-US"/>
            </a:br>
            <a:endParaRPr/>
          </a:p>
        </p:txBody>
      </p:sp>
      <p:pic>
        <p:nvPicPr>
          <p:cNvPr id="283" name="Google Shape;283;p10"/>
          <p:cNvPicPr preferRelativeResize="0"/>
          <p:nvPr/>
        </p:nvPicPr>
        <p:blipFill rotWithShape="1">
          <a:blip r:embed="rId3">
            <a:alphaModFix/>
          </a:blip>
          <a:srcRect b="0" l="0" r="0" t="79187"/>
          <a:stretch/>
        </p:blipFill>
        <p:spPr>
          <a:xfrm>
            <a:off x="0" y="5430644"/>
            <a:ext cx="12192000" cy="14273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4" name="Google Shape;284;p10"/>
          <p:cNvGrpSpPr/>
          <p:nvPr/>
        </p:nvGrpSpPr>
        <p:grpSpPr>
          <a:xfrm>
            <a:off x="357791" y="2130875"/>
            <a:ext cx="4121759" cy="4121759"/>
            <a:chOff x="997970" y="0"/>
            <a:chExt cx="4121759" cy="4121759"/>
          </a:xfrm>
        </p:grpSpPr>
        <p:sp>
          <p:nvSpPr>
            <p:cNvPr id="285" name="Google Shape;285;p10"/>
            <p:cNvSpPr/>
            <p:nvPr/>
          </p:nvSpPr>
          <p:spPr>
            <a:xfrm>
              <a:off x="997970" y="0"/>
              <a:ext cx="4121759" cy="4121759"/>
            </a:xfrm>
            <a:prstGeom prst="ellipse">
              <a:avLst/>
            </a:prstGeom>
            <a:solidFill>
              <a:srgbClr val="4ACAAD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0"/>
            <p:cNvSpPr txBox="1"/>
            <p:nvPr/>
          </p:nvSpPr>
          <p:spPr>
            <a:xfrm>
              <a:off x="2482628" y="206087"/>
              <a:ext cx="1152443" cy="618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wentieth Century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Computable Language</a:t>
              </a:r>
              <a:endPara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7" name="Google Shape;287;p10"/>
            <p:cNvSpPr/>
            <p:nvPr/>
          </p:nvSpPr>
          <p:spPr>
            <a:xfrm>
              <a:off x="1410146" y="824351"/>
              <a:ext cx="3297407" cy="3297407"/>
            </a:xfrm>
            <a:prstGeom prst="ellipse">
              <a:avLst/>
            </a:prstGeom>
            <a:solidFill>
              <a:schemeClr val="accent3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0"/>
            <p:cNvSpPr txBox="1"/>
            <p:nvPr/>
          </p:nvSpPr>
          <p:spPr>
            <a:xfrm>
              <a:off x="2482628" y="1022196"/>
              <a:ext cx="1152443" cy="593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Context Sensitive Language</a:t>
              </a:r>
              <a:endPara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89" name="Google Shape;289;p10"/>
            <p:cNvSpPr/>
            <p:nvPr/>
          </p:nvSpPr>
          <p:spPr>
            <a:xfrm>
              <a:off x="1822322" y="1648703"/>
              <a:ext cx="2473055" cy="2473055"/>
            </a:xfrm>
            <a:prstGeom prst="ellipse">
              <a:avLst/>
            </a:prstGeom>
            <a:solidFill>
              <a:schemeClr val="accent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0"/>
            <p:cNvSpPr txBox="1"/>
            <p:nvPr/>
          </p:nvSpPr>
          <p:spPr>
            <a:xfrm>
              <a:off x="2482628" y="1834182"/>
              <a:ext cx="1152443" cy="556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wentieth Century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Context Free Language</a:t>
              </a:r>
              <a:endPara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2234498" y="2473055"/>
              <a:ext cx="1648703" cy="1648703"/>
            </a:xfrm>
            <a:prstGeom prst="ellipse">
              <a:avLst/>
            </a:prstGeom>
            <a:solidFill>
              <a:srgbClr val="CE643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0"/>
            <p:cNvSpPr txBox="1"/>
            <p:nvPr/>
          </p:nvSpPr>
          <p:spPr>
            <a:xfrm>
              <a:off x="2475945" y="2885231"/>
              <a:ext cx="1165809" cy="824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wentieth Century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Regular Language</a:t>
              </a:r>
              <a:endPara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293" name="Google Shape;293;p10"/>
          <p:cNvSpPr txBox="1"/>
          <p:nvPr>
            <p:ph idx="1" type="body"/>
          </p:nvPr>
        </p:nvSpPr>
        <p:spPr>
          <a:xfrm>
            <a:off x="4783143" y="602568"/>
            <a:ext cx="7040049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cap="none"/>
              <a:t>Type 3: Regular Languages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/>
              <a:t>They can be described using Regular Expression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/>
              <a:t>Languages can be modelled by DFA / NFA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/>
              <a:t>These automata doesn’t have any device to memorize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00" scaled="0"/>
        </a:gra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"/>
          <p:cNvSpPr/>
          <p:nvPr/>
        </p:nvSpPr>
        <p:spPr>
          <a:xfrm>
            <a:off x="0" y="1"/>
            <a:ext cx="12188952" cy="68580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0" name="Google Shape;300;p11"/>
          <p:cNvSpPr/>
          <p:nvPr/>
        </p:nvSpPr>
        <p:spPr>
          <a:xfrm>
            <a:off x="0" y="0"/>
            <a:ext cx="12192000" cy="5284159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  <a:effectLst>
            <a:outerShdw blurRad="88900" rotWithShape="0" algn="t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1" name="Google Shape;301;p11"/>
          <p:cNvSpPr txBox="1"/>
          <p:nvPr>
            <p:ph type="title"/>
          </p:nvPr>
        </p:nvSpPr>
        <p:spPr>
          <a:xfrm>
            <a:off x="456576" y="605366"/>
            <a:ext cx="2570709" cy="557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GRAMMAR</a:t>
            </a:r>
            <a:br>
              <a:rPr lang="en-US"/>
            </a:br>
            <a:endParaRPr/>
          </a:p>
        </p:txBody>
      </p:sp>
      <p:pic>
        <p:nvPicPr>
          <p:cNvPr id="302" name="Google Shape;302;p11"/>
          <p:cNvPicPr preferRelativeResize="0"/>
          <p:nvPr/>
        </p:nvPicPr>
        <p:blipFill rotWithShape="1">
          <a:blip r:embed="rId3">
            <a:alphaModFix/>
          </a:blip>
          <a:srcRect b="0" l="0" r="0" t="79187"/>
          <a:stretch/>
        </p:blipFill>
        <p:spPr>
          <a:xfrm>
            <a:off x="0" y="5430644"/>
            <a:ext cx="12192000" cy="14273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3" name="Google Shape;303;p11"/>
          <p:cNvGrpSpPr/>
          <p:nvPr/>
        </p:nvGrpSpPr>
        <p:grpSpPr>
          <a:xfrm>
            <a:off x="357791" y="2130875"/>
            <a:ext cx="4121759" cy="4121759"/>
            <a:chOff x="997970" y="0"/>
            <a:chExt cx="4121759" cy="4121759"/>
          </a:xfrm>
        </p:grpSpPr>
        <p:sp>
          <p:nvSpPr>
            <p:cNvPr id="304" name="Google Shape;304;p11"/>
            <p:cNvSpPr/>
            <p:nvPr/>
          </p:nvSpPr>
          <p:spPr>
            <a:xfrm>
              <a:off x="997970" y="0"/>
              <a:ext cx="4121759" cy="4121759"/>
            </a:xfrm>
            <a:prstGeom prst="ellipse">
              <a:avLst/>
            </a:prstGeom>
            <a:solidFill>
              <a:srgbClr val="4ACAAD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1"/>
            <p:cNvSpPr txBox="1"/>
            <p:nvPr/>
          </p:nvSpPr>
          <p:spPr>
            <a:xfrm>
              <a:off x="2482628" y="206087"/>
              <a:ext cx="1152443" cy="618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wentieth Century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Computable Language</a:t>
              </a:r>
              <a:endPara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1410146" y="824351"/>
              <a:ext cx="3297407" cy="3297407"/>
            </a:xfrm>
            <a:prstGeom prst="ellipse">
              <a:avLst/>
            </a:prstGeom>
            <a:solidFill>
              <a:schemeClr val="accent3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1"/>
            <p:cNvSpPr txBox="1"/>
            <p:nvPr/>
          </p:nvSpPr>
          <p:spPr>
            <a:xfrm>
              <a:off x="2482628" y="1022196"/>
              <a:ext cx="1152443" cy="593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Context Sensitive Language</a:t>
              </a:r>
              <a:endPara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1822322" y="1648703"/>
              <a:ext cx="2473055" cy="2473055"/>
            </a:xfrm>
            <a:prstGeom prst="ellipse">
              <a:avLst/>
            </a:prstGeom>
            <a:solidFill>
              <a:schemeClr val="accent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 txBox="1"/>
            <p:nvPr/>
          </p:nvSpPr>
          <p:spPr>
            <a:xfrm>
              <a:off x="2482628" y="1834182"/>
              <a:ext cx="1152443" cy="556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wentieth Century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Context Free Language</a:t>
              </a:r>
              <a:endPara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2234498" y="2473055"/>
              <a:ext cx="1648703" cy="1648703"/>
            </a:xfrm>
            <a:prstGeom prst="ellipse">
              <a:avLst/>
            </a:prstGeom>
            <a:solidFill>
              <a:srgbClr val="CE643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1"/>
            <p:cNvSpPr txBox="1"/>
            <p:nvPr/>
          </p:nvSpPr>
          <p:spPr>
            <a:xfrm>
              <a:off x="2475945" y="2885231"/>
              <a:ext cx="1165809" cy="824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wentieth Century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Regular Language</a:t>
              </a:r>
              <a:endPara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312" name="Google Shape;312;p11"/>
          <p:cNvSpPr txBox="1"/>
          <p:nvPr>
            <p:ph idx="1" type="body"/>
          </p:nvPr>
        </p:nvSpPr>
        <p:spPr>
          <a:xfrm>
            <a:off x="4783143" y="602568"/>
            <a:ext cx="7040049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cap="none"/>
              <a:t>Type 2: Context Free Languages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/>
              <a:t>They can be represented with Context Free Grammar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/>
              <a:t>The Production rules are in the form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cap="none"/>
              <a:t>      A  → ∝  </a:t>
            </a:r>
            <a:endParaRPr sz="1800" cap="none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cap="none"/>
              <a:t>Where A is Single Non Terminal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cap="none"/>
              <a:t>           ∝ is combination of terminals and Non Terminals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/>
              <a:t>Push down Automata is used to represent these languages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00" scaled="0"/>
        </a:gra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2"/>
          <p:cNvSpPr/>
          <p:nvPr/>
        </p:nvSpPr>
        <p:spPr>
          <a:xfrm>
            <a:off x="0" y="1"/>
            <a:ext cx="12188952" cy="68580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8" name="Google Shape;318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9" name="Google Shape;319;p12"/>
          <p:cNvSpPr/>
          <p:nvPr/>
        </p:nvSpPr>
        <p:spPr>
          <a:xfrm>
            <a:off x="0" y="0"/>
            <a:ext cx="12192000" cy="5284159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  <a:effectLst>
            <a:outerShdw blurRad="88900" rotWithShape="0" algn="t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0" name="Google Shape;320;p12"/>
          <p:cNvSpPr txBox="1"/>
          <p:nvPr>
            <p:ph type="title"/>
          </p:nvPr>
        </p:nvSpPr>
        <p:spPr>
          <a:xfrm>
            <a:off x="456576" y="605366"/>
            <a:ext cx="2570709" cy="557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GRAMMAR</a:t>
            </a:r>
            <a:br>
              <a:rPr lang="en-US"/>
            </a:br>
            <a:endParaRPr/>
          </a:p>
        </p:txBody>
      </p:sp>
      <p:pic>
        <p:nvPicPr>
          <p:cNvPr id="321" name="Google Shape;321;p12"/>
          <p:cNvPicPr preferRelativeResize="0"/>
          <p:nvPr/>
        </p:nvPicPr>
        <p:blipFill rotWithShape="1">
          <a:blip r:embed="rId3">
            <a:alphaModFix/>
          </a:blip>
          <a:srcRect b="0" l="0" r="0" t="79187"/>
          <a:stretch/>
        </p:blipFill>
        <p:spPr>
          <a:xfrm>
            <a:off x="0" y="5430644"/>
            <a:ext cx="12192000" cy="14273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12"/>
          <p:cNvGrpSpPr/>
          <p:nvPr/>
        </p:nvGrpSpPr>
        <p:grpSpPr>
          <a:xfrm>
            <a:off x="357791" y="2130875"/>
            <a:ext cx="4121759" cy="4121759"/>
            <a:chOff x="997970" y="0"/>
            <a:chExt cx="4121759" cy="4121759"/>
          </a:xfrm>
        </p:grpSpPr>
        <p:sp>
          <p:nvSpPr>
            <p:cNvPr id="323" name="Google Shape;323;p12"/>
            <p:cNvSpPr/>
            <p:nvPr/>
          </p:nvSpPr>
          <p:spPr>
            <a:xfrm>
              <a:off x="997970" y="0"/>
              <a:ext cx="4121759" cy="4121759"/>
            </a:xfrm>
            <a:prstGeom prst="ellipse">
              <a:avLst/>
            </a:prstGeom>
            <a:solidFill>
              <a:srgbClr val="4ACAAD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2"/>
            <p:cNvSpPr txBox="1"/>
            <p:nvPr/>
          </p:nvSpPr>
          <p:spPr>
            <a:xfrm>
              <a:off x="2482628" y="206087"/>
              <a:ext cx="1152443" cy="618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wentieth Century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Computable Language</a:t>
              </a:r>
              <a:endPara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25" name="Google Shape;325;p12"/>
            <p:cNvSpPr/>
            <p:nvPr/>
          </p:nvSpPr>
          <p:spPr>
            <a:xfrm>
              <a:off x="1410146" y="824351"/>
              <a:ext cx="3297407" cy="3297407"/>
            </a:xfrm>
            <a:prstGeom prst="ellipse">
              <a:avLst/>
            </a:prstGeom>
            <a:solidFill>
              <a:schemeClr val="accent3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2"/>
            <p:cNvSpPr txBox="1"/>
            <p:nvPr/>
          </p:nvSpPr>
          <p:spPr>
            <a:xfrm>
              <a:off x="2482628" y="1022196"/>
              <a:ext cx="1152443" cy="593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Context Sensitive Language</a:t>
              </a:r>
              <a:endPara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1822322" y="1648703"/>
              <a:ext cx="2473055" cy="2473055"/>
            </a:xfrm>
            <a:prstGeom prst="ellipse">
              <a:avLst/>
            </a:prstGeom>
            <a:solidFill>
              <a:schemeClr val="accent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2"/>
            <p:cNvSpPr txBox="1"/>
            <p:nvPr/>
          </p:nvSpPr>
          <p:spPr>
            <a:xfrm>
              <a:off x="2482628" y="1834182"/>
              <a:ext cx="1152443" cy="556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wentieth Century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Context Free Language</a:t>
              </a:r>
              <a:endPara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29" name="Google Shape;329;p12"/>
            <p:cNvSpPr/>
            <p:nvPr/>
          </p:nvSpPr>
          <p:spPr>
            <a:xfrm>
              <a:off x="2234498" y="2473055"/>
              <a:ext cx="1648703" cy="1648703"/>
            </a:xfrm>
            <a:prstGeom prst="ellipse">
              <a:avLst/>
            </a:prstGeom>
            <a:solidFill>
              <a:srgbClr val="CE643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2"/>
            <p:cNvSpPr txBox="1"/>
            <p:nvPr/>
          </p:nvSpPr>
          <p:spPr>
            <a:xfrm>
              <a:off x="2475945" y="2885231"/>
              <a:ext cx="1165809" cy="824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wentieth Century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Regular Language</a:t>
              </a:r>
              <a:endPara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331" name="Google Shape;331;p12"/>
          <p:cNvSpPr txBox="1"/>
          <p:nvPr>
            <p:ph idx="1" type="body"/>
          </p:nvPr>
        </p:nvSpPr>
        <p:spPr>
          <a:xfrm>
            <a:off x="4783143" y="602568"/>
            <a:ext cx="729048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cap="none"/>
              <a:t>Type 1: Context Sensitive Languages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cap="none"/>
              <a:t>Context Sensitive Grammar is used to represent these languages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cap="none"/>
              <a:t>Grammar has following rules: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/>
              <a:t>More than one symbol can be present on left hand side of production rules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/>
              <a:t>Number of symbols on the left hand side of the production should not exceed number of symbols on right hand side of the production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/>
              <a:t>The rule of the form A → ε unless A is start symbol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cap="none"/>
              <a:t>The machine used is Linear Bounded Automata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cap="none"/>
              <a:t>Sentential form must always increased after applying production rule</a:t>
            </a:r>
            <a:endParaRPr sz="1800" cap="none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00" scaled="0"/>
        </a:gra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3"/>
          <p:cNvSpPr/>
          <p:nvPr/>
        </p:nvSpPr>
        <p:spPr>
          <a:xfrm>
            <a:off x="0" y="1"/>
            <a:ext cx="12188952" cy="68580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7" name="Google Shape;33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8" name="Google Shape;338;p13"/>
          <p:cNvSpPr/>
          <p:nvPr/>
        </p:nvSpPr>
        <p:spPr>
          <a:xfrm>
            <a:off x="0" y="0"/>
            <a:ext cx="12192000" cy="5284159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  <a:effectLst>
            <a:outerShdw blurRad="88900" rotWithShape="0" algn="t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9" name="Google Shape;339;p13"/>
          <p:cNvSpPr txBox="1"/>
          <p:nvPr>
            <p:ph type="title"/>
          </p:nvPr>
        </p:nvSpPr>
        <p:spPr>
          <a:xfrm>
            <a:off x="456576" y="605366"/>
            <a:ext cx="2570709" cy="557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GRAMMAR</a:t>
            </a:r>
            <a:br>
              <a:rPr lang="en-US"/>
            </a:br>
            <a:endParaRPr/>
          </a:p>
        </p:txBody>
      </p:sp>
      <p:pic>
        <p:nvPicPr>
          <p:cNvPr id="340" name="Google Shape;340;p13"/>
          <p:cNvPicPr preferRelativeResize="0"/>
          <p:nvPr/>
        </p:nvPicPr>
        <p:blipFill rotWithShape="1">
          <a:blip r:embed="rId3">
            <a:alphaModFix/>
          </a:blip>
          <a:srcRect b="0" l="0" r="0" t="79187"/>
          <a:stretch/>
        </p:blipFill>
        <p:spPr>
          <a:xfrm>
            <a:off x="0" y="5430644"/>
            <a:ext cx="12192000" cy="14273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13"/>
          <p:cNvGrpSpPr/>
          <p:nvPr/>
        </p:nvGrpSpPr>
        <p:grpSpPr>
          <a:xfrm>
            <a:off x="357791" y="2130875"/>
            <a:ext cx="4121759" cy="4121759"/>
            <a:chOff x="997970" y="0"/>
            <a:chExt cx="4121759" cy="4121759"/>
          </a:xfrm>
        </p:grpSpPr>
        <p:sp>
          <p:nvSpPr>
            <p:cNvPr id="342" name="Google Shape;342;p13"/>
            <p:cNvSpPr/>
            <p:nvPr/>
          </p:nvSpPr>
          <p:spPr>
            <a:xfrm>
              <a:off x="997970" y="0"/>
              <a:ext cx="4121759" cy="4121759"/>
            </a:xfrm>
            <a:prstGeom prst="ellipse">
              <a:avLst/>
            </a:prstGeom>
            <a:solidFill>
              <a:srgbClr val="4ACAAD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 txBox="1"/>
            <p:nvPr/>
          </p:nvSpPr>
          <p:spPr>
            <a:xfrm>
              <a:off x="2482628" y="206087"/>
              <a:ext cx="1152443" cy="618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wentieth Century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Computable Language</a:t>
              </a:r>
              <a:endPara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1410146" y="824351"/>
              <a:ext cx="3297407" cy="3297407"/>
            </a:xfrm>
            <a:prstGeom prst="ellipse">
              <a:avLst/>
            </a:prstGeom>
            <a:solidFill>
              <a:schemeClr val="accent3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3"/>
            <p:cNvSpPr txBox="1"/>
            <p:nvPr/>
          </p:nvSpPr>
          <p:spPr>
            <a:xfrm>
              <a:off x="2482628" y="1022196"/>
              <a:ext cx="1152443" cy="593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Context Sensitive Language</a:t>
              </a:r>
              <a:endPara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1822322" y="1648703"/>
              <a:ext cx="2473055" cy="2473055"/>
            </a:xfrm>
            <a:prstGeom prst="ellipse">
              <a:avLst/>
            </a:prstGeom>
            <a:solidFill>
              <a:schemeClr val="accent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 txBox="1"/>
            <p:nvPr/>
          </p:nvSpPr>
          <p:spPr>
            <a:xfrm>
              <a:off x="2482628" y="1834182"/>
              <a:ext cx="1152443" cy="556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wentieth Century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Context Free Language</a:t>
              </a:r>
              <a:endPara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2234498" y="2473055"/>
              <a:ext cx="1648703" cy="1648703"/>
            </a:xfrm>
            <a:prstGeom prst="ellipse">
              <a:avLst/>
            </a:prstGeom>
            <a:solidFill>
              <a:srgbClr val="CE643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3"/>
            <p:cNvSpPr txBox="1"/>
            <p:nvPr/>
          </p:nvSpPr>
          <p:spPr>
            <a:xfrm>
              <a:off x="2475945" y="2885231"/>
              <a:ext cx="1165809" cy="824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wentieth Century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Regular Language</a:t>
              </a:r>
              <a:endPara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350" name="Google Shape;350;p13"/>
          <p:cNvSpPr txBox="1"/>
          <p:nvPr>
            <p:ph idx="1" type="body"/>
          </p:nvPr>
        </p:nvSpPr>
        <p:spPr>
          <a:xfrm>
            <a:off x="4783143" y="602568"/>
            <a:ext cx="7290488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 cap="none"/>
              <a:t>Type 1: Unrestricted Languages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/>
              <a:t>No restriction on the grammar rules of these type of languages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 cap="none"/>
              <a:t>Languages can be modelled using Turing Machine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00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"/>
          <p:cNvSpPr/>
          <p:nvPr/>
        </p:nvSpPr>
        <p:spPr>
          <a:xfrm>
            <a:off x="0" y="1"/>
            <a:ext cx="12188952" cy="68580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0" y="0"/>
            <a:ext cx="12192000" cy="5284159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  <a:effectLst>
            <a:outerShdw blurRad="88900" rotWithShape="0" algn="t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2" name="Google Shape;192;p2"/>
          <p:cNvSpPr txBox="1"/>
          <p:nvPr>
            <p:ph type="title"/>
          </p:nvPr>
        </p:nvSpPr>
        <p:spPr>
          <a:xfrm>
            <a:off x="913776" y="643466"/>
            <a:ext cx="2312319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GRAMMAR</a:t>
            </a:r>
            <a:endParaRPr/>
          </a:p>
        </p:txBody>
      </p:sp>
      <p:sp>
        <p:nvSpPr>
          <p:cNvPr id="193" name="Google Shape;193;p2"/>
          <p:cNvSpPr txBox="1"/>
          <p:nvPr>
            <p:ph idx="1" type="body"/>
          </p:nvPr>
        </p:nvSpPr>
        <p:spPr>
          <a:xfrm>
            <a:off x="4257051" y="300566"/>
            <a:ext cx="7802427" cy="6346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solidFill>
                  <a:schemeClr val="dk1"/>
                </a:solidFill>
              </a:rPr>
              <a:t>It is the set of rules used to define the language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cap="none">
                <a:solidFill>
                  <a:schemeClr val="dk1"/>
                </a:solidFill>
              </a:rPr>
              <a:t>It tells whether a particular sentence is well formed or not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Typical Rule of English Grammar: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' A Sentence can consists of a noun phrase followed by predicate'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           &lt;sentence&gt;  </a:t>
            </a:r>
            <a:r>
              <a:rPr lang="en-US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cap="none">
                <a:solidFill>
                  <a:schemeClr val="dk1"/>
                </a:solidFill>
              </a:rPr>
              <a:t> &lt;nounphrase&gt; &lt;predicate&gt;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We can define noun and predicate as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           &lt;nounphrase&gt; </a:t>
            </a:r>
            <a:r>
              <a:rPr lang="en-US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cap="none">
                <a:solidFill>
                  <a:schemeClr val="dk1"/>
                </a:solidFill>
              </a:rPr>
              <a:t>  &lt;article&gt; &lt;noun&gt;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           &lt;predicate&gt;    </a:t>
            </a:r>
            <a:r>
              <a:rPr lang="en-US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-US" cap="none">
                <a:solidFill>
                  <a:schemeClr val="dk1"/>
                </a:solidFill>
              </a:rPr>
              <a:t>  &lt;verb&gt;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cap="none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By using above rules, if articles = { a, the 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                                   nouns = { boy, dog 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                                   verbs = { runs, walk }</a:t>
            </a:r>
            <a:endParaRPr/>
          </a:p>
        </p:txBody>
      </p:sp>
      <p:pic>
        <p:nvPicPr>
          <p:cNvPr id="194" name="Google Shape;194;p2"/>
          <p:cNvPicPr preferRelativeResize="0"/>
          <p:nvPr/>
        </p:nvPicPr>
        <p:blipFill rotWithShape="1">
          <a:blip r:embed="rId3">
            <a:alphaModFix/>
          </a:blip>
          <a:srcRect b="0" l="0" r="0" t="79187"/>
          <a:stretch/>
        </p:blipFill>
        <p:spPr>
          <a:xfrm>
            <a:off x="0" y="5430644"/>
            <a:ext cx="12192000" cy="142735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"/>
          <p:cNvSpPr txBox="1"/>
          <p:nvPr/>
        </p:nvSpPr>
        <p:spPr>
          <a:xfrm>
            <a:off x="600075" y="5219700"/>
            <a:ext cx="2743200" cy="142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Possible Sentences: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 boy runs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 dog walks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00" scaled="0"/>
        </a:gra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/>
          <p:nvPr/>
        </p:nvSpPr>
        <p:spPr>
          <a:xfrm>
            <a:off x="0" y="1"/>
            <a:ext cx="12188952" cy="68580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0" y="0"/>
            <a:ext cx="12192000" cy="5284159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  <a:effectLst>
            <a:outerShdw blurRad="88900" rotWithShape="0" algn="t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3" name="Google Shape;203;p3"/>
          <p:cNvSpPr txBox="1"/>
          <p:nvPr>
            <p:ph type="title"/>
          </p:nvPr>
        </p:nvSpPr>
        <p:spPr>
          <a:xfrm>
            <a:off x="913776" y="643466"/>
            <a:ext cx="2312319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GRAMMAR</a:t>
            </a:r>
            <a:endParaRPr/>
          </a:p>
        </p:txBody>
      </p:sp>
      <p:sp>
        <p:nvSpPr>
          <p:cNvPr id="204" name="Google Shape;204;p3"/>
          <p:cNvSpPr txBox="1"/>
          <p:nvPr>
            <p:ph idx="1" type="body"/>
          </p:nvPr>
        </p:nvSpPr>
        <p:spPr>
          <a:xfrm>
            <a:off x="4806695" y="681566"/>
            <a:ext cx="6899530" cy="42513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 cap="none">
                <a:solidFill>
                  <a:schemeClr val="dk1"/>
                </a:solidFill>
              </a:rPr>
              <a:t>We start with top level concept and successfully reduced it to the irreducible building blocks of the language</a:t>
            </a:r>
            <a:endParaRPr sz="24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•"/>
            </a:pPr>
            <a:r>
              <a:rPr lang="en-US" sz="2400" cap="none">
                <a:solidFill>
                  <a:schemeClr val="dk1"/>
                </a:solidFill>
              </a:rPr>
              <a:t>The Generalization of these ideas leads us to the formal Grammar</a:t>
            </a:r>
            <a:endParaRPr/>
          </a:p>
        </p:txBody>
      </p:sp>
      <p:pic>
        <p:nvPicPr>
          <p:cNvPr id="205" name="Google Shape;205;p3"/>
          <p:cNvPicPr preferRelativeResize="0"/>
          <p:nvPr/>
        </p:nvPicPr>
        <p:blipFill rotWithShape="1">
          <a:blip r:embed="rId3">
            <a:alphaModFix/>
          </a:blip>
          <a:srcRect b="0" l="0" r="0" t="79187"/>
          <a:stretch/>
        </p:blipFill>
        <p:spPr>
          <a:xfrm>
            <a:off x="0" y="5430644"/>
            <a:ext cx="12192000" cy="142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00" scaled="0"/>
        </a:gra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/>
          <p:nvPr/>
        </p:nvSpPr>
        <p:spPr>
          <a:xfrm>
            <a:off x="0" y="1"/>
            <a:ext cx="12188952" cy="68580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0" y="0"/>
            <a:ext cx="12192000" cy="5284159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  <a:effectLst>
            <a:outerShdw blurRad="88900" rotWithShape="0" algn="t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p4"/>
          <p:cNvSpPr txBox="1"/>
          <p:nvPr>
            <p:ph type="title"/>
          </p:nvPr>
        </p:nvSpPr>
        <p:spPr>
          <a:xfrm>
            <a:off x="913776" y="643466"/>
            <a:ext cx="2312319" cy="8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GRAMMAR</a:t>
            </a:r>
            <a:endParaRPr/>
          </a:p>
        </p:txBody>
      </p:sp>
      <p:sp>
        <p:nvSpPr>
          <p:cNvPr id="214" name="Google Shape;214;p4"/>
          <p:cNvSpPr txBox="1"/>
          <p:nvPr>
            <p:ph idx="1" type="body"/>
          </p:nvPr>
        </p:nvSpPr>
        <p:spPr>
          <a:xfrm>
            <a:off x="3405809" y="300566"/>
            <a:ext cx="8557591" cy="5842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chemeClr val="dk1"/>
                </a:solidFill>
              </a:rPr>
              <a:t>Grammar G is defined as a quadruple: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chemeClr val="dk1"/>
                </a:solidFill>
              </a:rPr>
              <a:t>G = ( V, T, S, P 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chemeClr val="dk1"/>
                </a:solidFill>
              </a:rPr>
              <a:t>Where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chemeClr val="dk1"/>
                </a:solidFill>
              </a:rPr>
              <a:t>        V – Finite Set of Objects (Variables)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chemeClr val="dk1"/>
                </a:solidFill>
              </a:rPr>
              <a:t>        T – Finite Set of Objects (Terminals)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chemeClr val="dk1"/>
                </a:solidFill>
              </a:rPr>
              <a:t>        S ∈ V Special Symbol (Start Symbol)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       P – </a:t>
            </a:r>
            <a:r>
              <a:rPr lang="en-US" sz="2400" cap="none">
                <a:solidFill>
                  <a:schemeClr val="dk1"/>
                </a:solidFill>
              </a:rPr>
              <a:t>Finite Set of Productions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 cap="none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solidFill>
                  <a:schemeClr val="dk1"/>
                </a:solidFill>
              </a:rPr>
              <a:t>Production Rules are core part of the Grammar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solidFill>
                  <a:schemeClr val="dk1"/>
                </a:solidFill>
              </a:rPr>
              <a:t>They specify how the grammar transforms one string into another</a:t>
            </a:r>
            <a:endParaRPr/>
          </a:p>
        </p:txBody>
      </p:sp>
      <p:pic>
        <p:nvPicPr>
          <p:cNvPr id="215" name="Google Shape;215;p4"/>
          <p:cNvPicPr preferRelativeResize="0"/>
          <p:nvPr/>
        </p:nvPicPr>
        <p:blipFill rotWithShape="1">
          <a:blip r:embed="rId3">
            <a:alphaModFix/>
          </a:blip>
          <a:srcRect b="0" l="0" r="0" t="79187"/>
          <a:stretch/>
        </p:blipFill>
        <p:spPr>
          <a:xfrm>
            <a:off x="0" y="5430644"/>
            <a:ext cx="12192000" cy="142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00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/>
          <p:nvPr/>
        </p:nvSpPr>
        <p:spPr>
          <a:xfrm>
            <a:off x="0" y="1"/>
            <a:ext cx="12188952" cy="68580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0" y="0"/>
            <a:ext cx="12192000" cy="5284159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  <a:effectLst>
            <a:outerShdw blurRad="88900" rotWithShape="0" algn="t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" name="Google Shape;223;p5"/>
          <p:cNvSpPr txBox="1"/>
          <p:nvPr>
            <p:ph type="title"/>
          </p:nvPr>
        </p:nvSpPr>
        <p:spPr>
          <a:xfrm>
            <a:off x="456576" y="605366"/>
            <a:ext cx="2988594" cy="200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GRAMMAR</a:t>
            </a: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r>
              <a:rPr lang="en-US" sz="2200">
                <a:solidFill>
                  <a:schemeClr val="dk1"/>
                </a:solidFill>
              </a:rPr>
              <a:t>PRODUCTION RULES</a:t>
            </a:r>
            <a:endParaRPr/>
          </a:p>
        </p:txBody>
      </p:sp>
      <p:sp>
        <p:nvSpPr>
          <p:cNvPr id="224" name="Google Shape;224;p5"/>
          <p:cNvSpPr txBox="1"/>
          <p:nvPr>
            <p:ph idx="1" type="body"/>
          </p:nvPr>
        </p:nvSpPr>
        <p:spPr>
          <a:xfrm>
            <a:off x="4267199" y="300566"/>
            <a:ext cx="7696201" cy="6365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General Form:    x → 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                        Where    x is an element of ( V U T )</a:t>
            </a:r>
            <a:r>
              <a:rPr baseline="30000" lang="en-US" cap="none">
                <a:solidFill>
                  <a:schemeClr val="dk1"/>
                </a:solidFill>
              </a:rPr>
              <a:t>+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                                      y  is an element of ( V U T )*     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cap="none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Production rules are applied as: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Given string:  w = u x v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Production: x → y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Then replace x with y to get new string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New string:  z = u y v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cap="none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The above process is written as w ⇒ z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w derives z OR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z is derived from w</a:t>
            </a:r>
            <a:endParaRPr/>
          </a:p>
        </p:txBody>
      </p:sp>
      <p:pic>
        <p:nvPicPr>
          <p:cNvPr id="225" name="Google Shape;225;p5"/>
          <p:cNvPicPr preferRelativeResize="0"/>
          <p:nvPr/>
        </p:nvPicPr>
        <p:blipFill rotWithShape="1">
          <a:blip r:embed="rId3">
            <a:alphaModFix/>
          </a:blip>
          <a:srcRect b="0" l="0" r="0" t="79187"/>
          <a:stretch/>
        </p:blipFill>
        <p:spPr>
          <a:xfrm>
            <a:off x="0" y="5430644"/>
            <a:ext cx="12192000" cy="142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00" scaled="0"/>
        </a:gra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/>
          <p:nvPr/>
        </p:nvSpPr>
        <p:spPr>
          <a:xfrm>
            <a:off x="0" y="1"/>
            <a:ext cx="12188952" cy="68580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2" name="Google Shape;232;p6"/>
          <p:cNvSpPr/>
          <p:nvPr/>
        </p:nvSpPr>
        <p:spPr>
          <a:xfrm>
            <a:off x="0" y="0"/>
            <a:ext cx="12192000" cy="5284159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  <a:effectLst>
            <a:outerShdw blurRad="88900" rotWithShape="0" algn="t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3" name="Google Shape;233;p6"/>
          <p:cNvSpPr txBox="1"/>
          <p:nvPr>
            <p:ph type="title"/>
          </p:nvPr>
        </p:nvSpPr>
        <p:spPr>
          <a:xfrm>
            <a:off x="456576" y="605366"/>
            <a:ext cx="2988594" cy="200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GRAMMAR</a:t>
            </a: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r>
              <a:rPr lang="en-US" sz="2200">
                <a:solidFill>
                  <a:schemeClr val="dk1"/>
                </a:solidFill>
              </a:rPr>
              <a:t>PRODUCTION RULES</a:t>
            </a:r>
            <a:endParaRPr/>
          </a:p>
        </p:txBody>
      </p:sp>
      <p:sp>
        <p:nvSpPr>
          <p:cNvPr id="234" name="Google Shape;234;p6"/>
          <p:cNvSpPr txBox="1"/>
          <p:nvPr>
            <p:ph idx="1" type="body"/>
          </p:nvPr>
        </p:nvSpPr>
        <p:spPr>
          <a:xfrm>
            <a:off x="3758945" y="300566"/>
            <a:ext cx="8204455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chemeClr val="dk1"/>
                </a:solidFill>
              </a:rPr>
              <a:t>Successive strings can be obtained by applying production rules.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chemeClr val="dk1"/>
                </a:solidFill>
              </a:rPr>
              <a:t>If   w1 ⇒ w2 ⇒ w3 ⇒ … ⇒ wn</a:t>
            </a:r>
            <a:endParaRPr sz="2400" cap="none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2400" cap="none">
                <a:solidFill>
                  <a:schemeClr val="dk1"/>
                </a:solidFill>
              </a:rPr>
              <a:t>Then   w1 *⇒ wn    [ w1 derives wn in unspecified number of steps 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 cap="none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solidFill>
                  <a:schemeClr val="dk1"/>
                </a:solidFill>
              </a:rPr>
              <a:t>By applying the production rules in different order, a given grammar can normally generates many strings</a:t>
            </a:r>
            <a:endParaRPr/>
          </a:p>
          <a:p>
            <a:pPr indent="-285750" lvl="0" marL="2857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 cap="none">
                <a:solidFill>
                  <a:schemeClr val="dk1"/>
                </a:solidFill>
              </a:rPr>
              <a:t>The set of all such terminal string is the language defined or generated by the grammar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t/>
            </a:r>
            <a:endParaRPr sz="1800" cap="none"/>
          </a:p>
        </p:txBody>
      </p:sp>
      <p:pic>
        <p:nvPicPr>
          <p:cNvPr id="235" name="Google Shape;235;p6"/>
          <p:cNvPicPr preferRelativeResize="0"/>
          <p:nvPr/>
        </p:nvPicPr>
        <p:blipFill rotWithShape="1">
          <a:blip r:embed="rId3">
            <a:alphaModFix/>
          </a:blip>
          <a:srcRect b="0" l="0" r="0" t="79187"/>
          <a:stretch/>
        </p:blipFill>
        <p:spPr>
          <a:xfrm>
            <a:off x="0" y="5430644"/>
            <a:ext cx="12192000" cy="142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00" scaled="0"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/>
          <p:nvPr/>
        </p:nvSpPr>
        <p:spPr>
          <a:xfrm>
            <a:off x="0" y="1"/>
            <a:ext cx="12188952" cy="68580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" name="Google Shape;24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p7"/>
          <p:cNvSpPr/>
          <p:nvPr/>
        </p:nvSpPr>
        <p:spPr>
          <a:xfrm>
            <a:off x="0" y="0"/>
            <a:ext cx="12192000" cy="5284159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  <a:effectLst>
            <a:outerShdw blurRad="88900" rotWithShape="0" algn="t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3" name="Google Shape;243;p7"/>
          <p:cNvSpPr txBox="1"/>
          <p:nvPr>
            <p:ph type="title"/>
          </p:nvPr>
        </p:nvSpPr>
        <p:spPr>
          <a:xfrm>
            <a:off x="456576" y="605366"/>
            <a:ext cx="2988594" cy="200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GRAMMAR</a:t>
            </a: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r>
              <a:rPr lang="en-US" sz="2200">
                <a:solidFill>
                  <a:schemeClr val="dk1"/>
                </a:solidFill>
              </a:rPr>
              <a:t>PRODUCTION RULES</a:t>
            </a:r>
            <a:endParaRPr/>
          </a:p>
        </p:txBody>
      </p:sp>
      <p:sp>
        <p:nvSpPr>
          <p:cNvPr id="244" name="Google Shape;244;p7"/>
          <p:cNvSpPr txBox="1"/>
          <p:nvPr>
            <p:ph idx="1" type="body"/>
          </p:nvPr>
        </p:nvSpPr>
        <p:spPr>
          <a:xfrm>
            <a:off x="3758945" y="300566"/>
            <a:ext cx="8204455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Definition: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 Let G = ( V, T, S, P ) be a grammar then the set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 L ( G ) = { w ∈ T* | S *⇒ w 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It is the language generated by G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cap="none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If w ∈ L ( G ) then the sequence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S ⇒ w1 ⇒ w2 ⇒ w3 ⇒ … ⇒ wn ⇒ w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solidFill>
                  <a:schemeClr val="dk1"/>
                </a:solidFill>
              </a:rPr>
              <a:t>It is the derivation of sentence w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cap="none">
                <a:solidFill>
                  <a:schemeClr val="dk1"/>
                </a:solidFill>
              </a:rPr>
              <a:t>The strings s, w1, w2, … , wn contains variable as well as terminals are called SENTENTIAL FORM of derivation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</a:pPr>
            <a:r>
              <a:t/>
            </a:r>
            <a:endParaRPr sz="1800" cap="none"/>
          </a:p>
        </p:txBody>
      </p:sp>
      <p:pic>
        <p:nvPicPr>
          <p:cNvPr id="245" name="Google Shape;245;p7"/>
          <p:cNvPicPr preferRelativeResize="0"/>
          <p:nvPr/>
        </p:nvPicPr>
        <p:blipFill rotWithShape="1">
          <a:blip r:embed="rId3">
            <a:alphaModFix/>
          </a:blip>
          <a:srcRect b="0" l="0" r="0" t="79187"/>
          <a:stretch/>
        </p:blipFill>
        <p:spPr>
          <a:xfrm>
            <a:off x="0" y="5430644"/>
            <a:ext cx="12192000" cy="142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00" scaled="0"/>
        </a:gra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/>
          <p:nvPr/>
        </p:nvSpPr>
        <p:spPr>
          <a:xfrm>
            <a:off x="0" y="1"/>
            <a:ext cx="12188952" cy="68580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1" name="Google Shape;25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2" name="Google Shape;252;p8"/>
          <p:cNvSpPr/>
          <p:nvPr/>
        </p:nvSpPr>
        <p:spPr>
          <a:xfrm>
            <a:off x="0" y="0"/>
            <a:ext cx="12192000" cy="5284159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  <a:effectLst>
            <a:outerShdw blurRad="88900" rotWithShape="0" algn="t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3" name="Google Shape;253;p8"/>
          <p:cNvSpPr txBox="1"/>
          <p:nvPr>
            <p:ph type="title"/>
          </p:nvPr>
        </p:nvSpPr>
        <p:spPr>
          <a:xfrm>
            <a:off x="456576" y="605366"/>
            <a:ext cx="2988594" cy="2003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wentieth Century"/>
              <a:buNone/>
            </a:pPr>
            <a:r>
              <a:rPr lang="en-US">
                <a:solidFill>
                  <a:schemeClr val="dk1"/>
                </a:solidFill>
              </a:rPr>
              <a:t>GRAMMAR</a:t>
            </a:r>
            <a:br>
              <a:rPr lang="en-US">
                <a:solidFill>
                  <a:schemeClr val="dk1"/>
                </a:solidFill>
              </a:rPr>
            </a:br>
            <a:br>
              <a:rPr lang="en-US">
                <a:solidFill>
                  <a:schemeClr val="dk1"/>
                </a:solidFill>
              </a:rPr>
            </a:br>
            <a:r>
              <a:rPr lang="en-US" sz="2200">
                <a:solidFill>
                  <a:schemeClr val="dk1"/>
                </a:solidFill>
              </a:rPr>
              <a:t>PRODUCTION RULES</a:t>
            </a:r>
            <a:endParaRPr/>
          </a:p>
        </p:txBody>
      </p:sp>
      <p:sp>
        <p:nvSpPr>
          <p:cNvPr id="254" name="Google Shape;254;p8"/>
          <p:cNvSpPr txBox="1"/>
          <p:nvPr>
            <p:ph idx="1" type="body"/>
          </p:nvPr>
        </p:nvSpPr>
        <p:spPr>
          <a:xfrm>
            <a:off x="3758945" y="300566"/>
            <a:ext cx="8204455" cy="492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Example 1: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G = ( { S } ,  { a, b }, S, P ) where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P is given by S → a S b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                   S → ε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Then 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S ⇒ a S 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   ⇒ a a S b b</a:t>
            </a:r>
            <a:endParaRPr cap="none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   ⇒ a a b b</a:t>
            </a:r>
            <a:endParaRPr cap="none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Language generated by G can be represented as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cap="none">
                <a:solidFill>
                  <a:schemeClr val="dk1"/>
                </a:solidFill>
              </a:rPr>
              <a:t>L ( G ) = { an bn | n &gt;= 0 }</a:t>
            </a:r>
            <a:endParaRPr/>
          </a:p>
        </p:txBody>
      </p:sp>
      <p:pic>
        <p:nvPicPr>
          <p:cNvPr id="255" name="Google Shape;255;p8"/>
          <p:cNvPicPr preferRelativeResize="0"/>
          <p:nvPr/>
        </p:nvPicPr>
        <p:blipFill rotWithShape="1">
          <a:blip r:embed="rId3">
            <a:alphaModFix/>
          </a:blip>
          <a:srcRect b="0" l="0" r="0" t="79187"/>
          <a:stretch/>
        </p:blipFill>
        <p:spPr>
          <a:xfrm>
            <a:off x="0" y="5430644"/>
            <a:ext cx="12192000" cy="142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9C80A7"/>
            </a:gs>
            <a:gs pos="100000">
              <a:srgbClr val="2A5382"/>
            </a:gs>
          </a:gsLst>
          <a:lin ang="5400000" scaled="0"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/>
          <p:nvPr/>
        </p:nvSpPr>
        <p:spPr>
          <a:xfrm>
            <a:off x="0" y="1"/>
            <a:ext cx="12188952" cy="6858000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2" name="Google Shape;262;p9"/>
          <p:cNvSpPr/>
          <p:nvPr/>
        </p:nvSpPr>
        <p:spPr>
          <a:xfrm>
            <a:off x="0" y="0"/>
            <a:ext cx="12192000" cy="5284159"/>
          </a:xfrm>
          <a:prstGeom prst="rect">
            <a:avLst/>
          </a:prstGeom>
          <a:gradFill>
            <a:gsLst>
              <a:gs pos="0">
                <a:srgbClr val="9C80A7"/>
              </a:gs>
              <a:gs pos="100000">
                <a:srgbClr val="2A5382"/>
              </a:gs>
            </a:gsLst>
            <a:lin ang="5400000" scaled="0"/>
          </a:gradFill>
          <a:ln>
            <a:noFill/>
          </a:ln>
          <a:effectLst>
            <a:outerShdw blurRad="88900" rotWithShape="0" algn="t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3" name="Google Shape;263;p9"/>
          <p:cNvSpPr txBox="1"/>
          <p:nvPr>
            <p:ph type="title"/>
          </p:nvPr>
        </p:nvSpPr>
        <p:spPr>
          <a:xfrm>
            <a:off x="456576" y="605366"/>
            <a:ext cx="2570709" cy="557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wentieth Century"/>
              <a:buNone/>
            </a:pPr>
            <a:r>
              <a:rPr lang="en-US"/>
              <a:t>GRAMMAR</a:t>
            </a:r>
            <a:br>
              <a:rPr lang="en-US"/>
            </a:br>
            <a:endParaRPr/>
          </a:p>
        </p:txBody>
      </p:sp>
      <p:pic>
        <p:nvPicPr>
          <p:cNvPr id="264" name="Google Shape;264;p9"/>
          <p:cNvPicPr preferRelativeResize="0"/>
          <p:nvPr/>
        </p:nvPicPr>
        <p:blipFill rotWithShape="1">
          <a:blip r:embed="rId3">
            <a:alphaModFix/>
          </a:blip>
          <a:srcRect b="0" l="0" r="0" t="79187"/>
          <a:stretch/>
        </p:blipFill>
        <p:spPr>
          <a:xfrm>
            <a:off x="0" y="5430644"/>
            <a:ext cx="12192000" cy="14273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9"/>
          <p:cNvGrpSpPr/>
          <p:nvPr/>
        </p:nvGrpSpPr>
        <p:grpSpPr>
          <a:xfrm>
            <a:off x="357791" y="2130875"/>
            <a:ext cx="4121759" cy="4121759"/>
            <a:chOff x="997970" y="0"/>
            <a:chExt cx="4121759" cy="4121759"/>
          </a:xfrm>
        </p:grpSpPr>
        <p:sp>
          <p:nvSpPr>
            <p:cNvPr id="266" name="Google Shape;266;p9"/>
            <p:cNvSpPr/>
            <p:nvPr/>
          </p:nvSpPr>
          <p:spPr>
            <a:xfrm>
              <a:off x="997970" y="0"/>
              <a:ext cx="4121759" cy="4121759"/>
            </a:xfrm>
            <a:prstGeom prst="ellipse">
              <a:avLst/>
            </a:prstGeom>
            <a:solidFill>
              <a:srgbClr val="4ACAAD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9"/>
            <p:cNvSpPr txBox="1"/>
            <p:nvPr/>
          </p:nvSpPr>
          <p:spPr>
            <a:xfrm>
              <a:off x="2482628" y="206087"/>
              <a:ext cx="1152443" cy="6182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Twentieth Century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Computable Language</a:t>
              </a:r>
              <a:endParaRPr b="0" i="0" sz="15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1410146" y="824351"/>
              <a:ext cx="3297407" cy="3297407"/>
            </a:xfrm>
            <a:prstGeom prst="ellipse">
              <a:avLst/>
            </a:prstGeom>
            <a:solidFill>
              <a:schemeClr val="accent3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9"/>
            <p:cNvSpPr txBox="1"/>
            <p:nvPr/>
          </p:nvSpPr>
          <p:spPr>
            <a:xfrm>
              <a:off x="2482628" y="1022196"/>
              <a:ext cx="1152443" cy="593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wentieth Century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Context Sensitive Language</a:t>
              </a:r>
              <a:endPara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1822322" y="1648703"/>
              <a:ext cx="2473055" cy="2473055"/>
            </a:xfrm>
            <a:prstGeom prst="ellipse">
              <a:avLst/>
            </a:prstGeom>
            <a:solidFill>
              <a:schemeClr val="accent4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9"/>
            <p:cNvSpPr txBox="1"/>
            <p:nvPr/>
          </p:nvSpPr>
          <p:spPr>
            <a:xfrm>
              <a:off x="2482628" y="1834182"/>
              <a:ext cx="1152443" cy="5564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wentieth Century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Context Free Language</a:t>
              </a:r>
              <a:endPara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2234498" y="2473055"/>
              <a:ext cx="1648703" cy="1648703"/>
            </a:xfrm>
            <a:prstGeom prst="ellipse">
              <a:avLst/>
            </a:prstGeom>
            <a:solidFill>
              <a:srgbClr val="CE643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9"/>
            <p:cNvSpPr txBox="1"/>
            <p:nvPr/>
          </p:nvSpPr>
          <p:spPr>
            <a:xfrm>
              <a:off x="2475945" y="2885231"/>
              <a:ext cx="1165809" cy="824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13775" spcFirstLastPara="1" rIns="11377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Twentieth Century"/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Regular Language</a:t>
              </a:r>
              <a:endPara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graphicFrame>
        <p:nvGraphicFramePr>
          <p:cNvPr id="274" name="Google Shape;274;p9"/>
          <p:cNvGraphicFramePr/>
          <p:nvPr/>
        </p:nvGraphicFramePr>
        <p:xfrm>
          <a:off x="4776186" y="7196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{59427826-78F1-4CE3-913A-A911A5BD757C}</a:tableStyleId>
              </a:tblPr>
              <a:tblGrid>
                <a:gridCol w="1391850"/>
                <a:gridCol w="1391850"/>
                <a:gridCol w="1391850"/>
                <a:gridCol w="1391850"/>
                <a:gridCol w="1391850"/>
              </a:tblGrid>
              <a:tr h="113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Language Class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Language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Grammar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Machine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Example</a:t>
                      </a:r>
                      <a:endParaRPr sz="1800" u="none" cap="none" strike="noStrike"/>
                    </a:p>
                  </a:txBody>
                  <a:tcPr marT="45725" marB="45725" marR="91450" marL="91450" anchor="ctr"/>
                </a:tc>
              </a:tr>
              <a:tr h="113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Type 3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Regular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Regular Grammar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FSM – NFA/DFA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a*b*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13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Type 2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Context Free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Context Free Grammar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PDA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anbn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13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Type 1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Decidable Language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Context Sensitive Grammar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Linear Bounded Automata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anbncn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1134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Type 0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Computable Language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Unrestricted Grammar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Turing Machine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1F6A59"/>
                          </a:solidFill>
                        </a:rPr>
                        <a:t>n !</a:t>
                      </a:r>
                      <a:endParaRPr sz="1800" u="none" cap="none" strike="noStrike">
                        <a:solidFill>
                          <a:srgbClr val="1F6A59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roplet">
  <a:themeElements>
    <a:clrScheme name="Droplet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2021-09-01T02:14:09Z</dcterms:created>
</cp:coreProperties>
</file>