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3" r:id="rId3"/>
    <p:sldId id="26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7" r:id="rId37"/>
    <p:sldId id="306" r:id="rId38"/>
    <p:sldId id="308" r:id="rId39"/>
    <p:sldId id="30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8CC98-8D3A-4091-8AA2-06A6DCB78302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567D479E-F87D-474D-B342-C9564FDC1E10}">
      <dgm:prSet/>
      <dgm:spPr/>
      <dgm:t>
        <a:bodyPr/>
        <a:lstStyle/>
        <a:p>
          <a:r>
            <a:rPr lang="en-US" dirty="0"/>
            <a:t>Represent the given Right-Linear grammar by Transition Diagram</a:t>
          </a:r>
          <a:endParaRPr lang="en-IN" dirty="0"/>
        </a:p>
      </dgm:t>
    </dgm:pt>
    <dgm:pt modelId="{9087DF3D-6AC3-4B93-A218-48DC67C585E1}" type="parTrans" cxnId="{2438E06E-313B-49E5-9A13-33D7B26A838F}">
      <dgm:prSet/>
      <dgm:spPr/>
      <dgm:t>
        <a:bodyPr/>
        <a:lstStyle/>
        <a:p>
          <a:endParaRPr lang="en-IN"/>
        </a:p>
      </dgm:t>
    </dgm:pt>
    <dgm:pt modelId="{461FF2C0-7325-4BE0-96D8-CEA25368F763}" type="sibTrans" cxnId="{2438E06E-313B-49E5-9A13-33D7B26A838F}">
      <dgm:prSet/>
      <dgm:spPr/>
      <dgm:t>
        <a:bodyPr/>
        <a:lstStyle/>
        <a:p>
          <a:endParaRPr lang="en-IN"/>
        </a:p>
      </dgm:t>
    </dgm:pt>
    <dgm:pt modelId="{D74193F2-42FC-4C7F-BD81-BEAA1D925C6E}">
      <dgm:prSet/>
      <dgm:spPr/>
      <dgm:t>
        <a:bodyPr/>
        <a:lstStyle/>
        <a:p>
          <a:r>
            <a:rPr lang="en-US" dirty="0"/>
            <a:t>Vertices labelled by the symbol from { V U ( </a:t>
          </a:r>
          <a:r>
            <a:rPr lang="el-GR" dirty="0"/>
            <a:t>ε</a:t>
          </a:r>
          <a:r>
            <a:rPr lang="en-US" dirty="0"/>
            <a:t>) }</a:t>
          </a:r>
          <a:endParaRPr lang="en-IN" dirty="0"/>
        </a:p>
      </dgm:t>
    </dgm:pt>
    <dgm:pt modelId="{2C88DAEB-3F06-4A41-A0B1-D4A8DF2A39C0}" type="parTrans" cxnId="{BF3E035E-7F58-4D0E-A0B9-BB145F50AE91}">
      <dgm:prSet/>
      <dgm:spPr/>
      <dgm:t>
        <a:bodyPr/>
        <a:lstStyle/>
        <a:p>
          <a:endParaRPr lang="en-IN"/>
        </a:p>
      </dgm:t>
    </dgm:pt>
    <dgm:pt modelId="{EEAB941C-03C0-47BD-87D1-B2092884C1CB}" type="sibTrans" cxnId="{BF3E035E-7F58-4D0E-A0B9-BB145F50AE91}">
      <dgm:prSet/>
      <dgm:spPr/>
      <dgm:t>
        <a:bodyPr/>
        <a:lstStyle/>
        <a:p>
          <a:endParaRPr lang="en-IN"/>
        </a:p>
      </dgm:t>
    </dgm:pt>
    <dgm:pt modelId="{4A9991DB-5761-4DC6-A72E-99EB714045DE}">
      <dgm:prSet/>
      <dgm:spPr/>
      <dgm:t>
        <a:bodyPr/>
        <a:lstStyle/>
        <a:p>
          <a:r>
            <a:rPr lang="en-US"/>
            <a:t>Transitions labelled by the symbol from { V U ( ε) }</a:t>
          </a:r>
          <a:endParaRPr lang="en-IN"/>
        </a:p>
      </dgm:t>
    </dgm:pt>
    <dgm:pt modelId="{2082AB00-C5DE-4419-AFC6-372BAC0D6CD6}" type="parTrans" cxnId="{303BDB52-B615-406D-A52C-E1C0C9B103D6}">
      <dgm:prSet/>
      <dgm:spPr/>
      <dgm:t>
        <a:bodyPr/>
        <a:lstStyle/>
        <a:p>
          <a:endParaRPr lang="en-IN"/>
        </a:p>
      </dgm:t>
    </dgm:pt>
    <dgm:pt modelId="{ACB2C33F-AB1B-4198-AEBB-F786884FBED5}" type="sibTrans" cxnId="{303BDB52-B615-406D-A52C-E1C0C9B103D6}">
      <dgm:prSet/>
      <dgm:spPr/>
      <dgm:t>
        <a:bodyPr/>
        <a:lstStyle/>
        <a:p>
          <a:endParaRPr lang="en-IN"/>
        </a:p>
      </dgm:t>
    </dgm:pt>
    <dgm:pt modelId="{77E0DBFC-1E9E-4AA6-B8E1-DDA5C846915A}">
      <dgm:prSet/>
      <dgm:spPr/>
      <dgm:t>
        <a:bodyPr/>
        <a:lstStyle/>
        <a:p>
          <a:r>
            <a:rPr lang="en-US"/>
            <a:t>Interchange the positions of the initial and final states</a:t>
          </a:r>
          <a:endParaRPr lang="en-IN"/>
        </a:p>
      </dgm:t>
    </dgm:pt>
    <dgm:pt modelId="{1B2A4E91-2C4A-41E5-A9F6-CD3D2B6EB3F9}" type="parTrans" cxnId="{1A469EA3-A407-4DB8-A851-AD7F37FDE0E5}">
      <dgm:prSet/>
      <dgm:spPr/>
      <dgm:t>
        <a:bodyPr/>
        <a:lstStyle/>
        <a:p>
          <a:endParaRPr lang="en-IN"/>
        </a:p>
      </dgm:t>
    </dgm:pt>
    <dgm:pt modelId="{78FD7DEA-392F-441C-B2C4-2DD21BEE137E}" type="sibTrans" cxnId="{1A469EA3-A407-4DB8-A851-AD7F37FDE0E5}">
      <dgm:prSet/>
      <dgm:spPr/>
      <dgm:t>
        <a:bodyPr/>
        <a:lstStyle/>
        <a:p>
          <a:endParaRPr lang="en-IN"/>
        </a:p>
      </dgm:t>
    </dgm:pt>
    <dgm:pt modelId="{81560F02-CCDC-4DD3-B92A-A02C93369B91}">
      <dgm:prSet/>
      <dgm:spPr/>
      <dgm:t>
        <a:bodyPr/>
        <a:lstStyle/>
        <a:p>
          <a:r>
            <a:rPr lang="en-US" dirty="0"/>
            <a:t>Reverse the directions of all the transitions, keeping the positions of all intermediate states unchanged</a:t>
          </a:r>
          <a:endParaRPr lang="en-IN" dirty="0"/>
        </a:p>
      </dgm:t>
    </dgm:pt>
    <dgm:pt modelId="{D5E176B0-D940-4599-96F9-F687F18B550B}" type="parTrans" cxnId="{68731EB2-06A6-4AC7-825C-2571E60E4994}">
      <dgm:prSet/>
      <dgm:spPr/>
      <dgm:t>
        <a:bodyPr/>
        <a:lstStyle/>
        <a:p>
          <a:endParaRPr lang="en-IN"/>
        </a:p>
      </dgm:t>
    </dgm:pt>
    <dgm:pt modelId="{D059A524-CC59-4822-8288-3B2BB5686D1D}" type="sibTrans" cxnId="{68731EB2-06A6-4AC7-825C-2571E60E4994}">
      <dgm:prSet/>
      <dgm:spPr/>
      <dgm:t>
        <a:bodyPr/>
        <a:lstStyle/>
        <a:p>
          <a:endParaRPr lang="en-IN"/>
        </a:p>
      </dgm:t>
    </dgm:pt>
    <dgm:pt modelId="{29B6DF38-6375-4B0A-9824-6DE927B60652}">
      <dgm:prSet/>
      <dgm:spPr/>
      <dgm:t>
        <a:bodyPr/>
        <a:lstStyle/>
        <a:p>
          <a:r>
            <a:rPr lang="en-US"/>
            <a:t>Rewrite the grammar from this new Transition Graph in Left-Linear fashion</a:t>
          </a:r>
          <a:endParaRPr lang="en-IN"/>
        </a:p>
      </dgm:t>
    </dgm:pt>
    <dgm:pt modelId="{2924A562-516C-46C5-8864-BAFB3007F9D4}" type="parTrans" cxnId="{D4553D7D-B4CC-428D-9B82-4501C52AD692}">
      <dgm:prSet/>
      <dgm:spPr/>
      <dgm:t>
        <a:bodyPr/>
        <a:lstStyle/>
        <a:p>
          <a:endParaRPr lang="en-IN"/>
        </a:p>
      </dgm:t>
    </dgm:pt>
    <dgm:pt modelId="{73E374F0-AC70-404C-A657-3D981D89F189}" type="sibTrans" cxnId="{D4553D7D-B4CC-428D-9B82-4501C52AD692}">
      <dgm:prSet/>
      <dgm:spPr/>
      <dgm:t>
        <a:bodyPr/>
        <a:lstStyle/>
        <a:p>
          <a:endParaRPr lang="en-IN"/>
        </a:p>
      </dgm:t>
    </dgm:pt>
    <dgm:pt modelId="{ABD58EF7-2F53-4091-A51C-F4B10858BB59}" type="pres">
      <dgm:prSet presAssocID="{B368CC98-8D3A-4091-8AA2-06A6DCB783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ACABE-6C75-4DCF-B264-7997EA86F5B5}" type="pres">
      <dgm:prSet presAssocID="{B368CC98-8D3A-4091-8AA2-06A6DCB78302}" presName="arrow" presStyleLbl="bgShp" presStyleIdx="0" presStyleCnt="1"/>
      <dgm:spPr/>
    </dgm:pt>
    <dgm:pt modelId="{368F8702-D128-43F4-A943-882393272C16}" type="pres">
      <dgm:prSet presAssocID="{B368CC98-8D3A-4091-8AA2-06A6DCB78302}" presName="points" presStyleCnt="0"/>
      <dgm:spPr/>
    </dgm:pt>
    <dgm:pt modelId="{45577795-DEE1-4A51-8B49-C1F309A0ECB7}" type="pres">
      <dgm:prSet presAssocID="{567D479E-F87D-474D-B342-C9564FDC1E10}" presName="compositeA" presStyleCnt="0"/>
      <dgm:spPr/>
    </dgm:pt>
    <dgm:pt modelId="{8E409330-27DA-4E05-A7DD-8A86AF472018}" type="pres">
      <dgm:prSet presAssocID="{567D479E-F87D-474D-B342-C9564FDC1E10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C354D-5681-4120-A215-24DEE28C1952}" type="pres">
      <dgm:prSet presAssocID="{567D479E-F87D-474D-B342-C9564FDC1E10}" presName="circleA" presStyleLbl="node1" presStyleIdx="0" presStyleCnt="4"/>
      <dgm:spPr/>
    </dgm:pt>
    <dgm:pt modelId="{9042CB66-DC89-4F0A-8857-41D695A88BAC}" type="pres">
      <dgm:prSet presAssocID="{567D479E-F87D-474D-B342-C9564FDC1E10}" presName="spaceA" presStyleCnt="0"/>
      <dgm:spPr/>
    </dgm:pt>
    <dgm:pt modelId="{DEA9DC0B-7F19-4BA9-9BE5-B24C8B8A0002}" type="pres">
      <dgm:prSet presAssocID="{461FF2C0-7325-4BE0-96D8-CEA25368F763}" presName="space" presStyleCnt="0"/>
      <dgm:spPr/>
    </dgm:pt>
    <dgm:pt modelId="{B93BAEC4-E917-4B4D-B6B1-C30B4D7C9D5D}" type="pres">
      <dgm:prSet presAssocID="{77E0DBFC-1E9E-4AA6-B8E1-DDA5C846915A}" presName="compositeB" presStyleCnt="0"/>
      <dgm:spPr/>
    </dgm:pt>
    <dgm:pt modelId="{53BCF36A-5403-44E3-B2F9-4FE613932691}" type="pres">
      <dgm:prSet presAssocID="{77E0DBFC-1E9E-4AA6-B8E1-DDA5C846915A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48CEB-3A69-4097-8D49-14D4B9A08267}" type="pres">
      <dgm:prSet presAssocID="{77E0DBFC-1E9E-4AA6-B8E1-DDA5C846915A}" presName="circleB" presStyleLbl="node1" presStyleIdx="1" presStyleCnt="4"/>
      <dgm:spPr/>
    </dgm:pt>
    <dgm:pt modelId="{311A4BE1-EDF0-42ED-857E-C246501E9B97}" type="pres">
      <dgm:prSet presAssocID="{77E0DBFC-1E9E-4AA6-B8E1-DDA5C846915A}" presName="spaceB" presStyleCnt="0"/>
      <dgm:spPr/>
    </dgm:pt>
    <dgm:pt modelId="{7C7DA8F8-AC5E-4F44-A517-E6E1E41567FC}" type="pres">
      <dgm:prSet presAssocID="{78FD7DEA-392F-441C-B2C4-2DD21BEE137E}" presName="space" presStyleCnt="0"/>
      <dgm:spPr/>
    </dgm:pt>
    <dgm:pt modelId="{1CE9E2E5-EDED-42F7-B7AE-35E99221D6EE}" type="pres">
      <dgm:prSet presAssocID="{81560F02-CCDC-4DD3-B92A-A02C93369B91}" presName="compositeA" presStyleCnt="0"/>
      <dgm:spPr/>
    </dgm:pt>
    <dgm:pt modelId="{9669DF3F-1EEE-43F0-8731-A1D709BDB9C5}" type="pres">
      <dgm:prSet presAssocID="{81560F02-CCDC-4DD3-B92A-A02C93369B9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67C0B-E59A-487D-8C72-44306FE86A21}" type="pres">
      <dgm:prSet presAssocID="{81560F02-CCDC-4DD3-B92A-A02C93369B91}" presName="circleA" presStyleLbl="node1" presStyleIdx="2" presStyleCnt="4"/>
      <dgm:spPr/>
    </dgm:pt>
    <dgm:pt modelId="{EC6FCAA6-68AB-4DA6-86C2-ECD77DA6FBBD}" type="pres">
      <dgm:prSet presAssocID="{81560F02-CCDC-4DD3-B92A-A02C93369B91}" presName="spaceA" presStyleCnt="0"/>
      <dgm:spPr/>
    </dgm:pt>
    <dgm:pt modelId="{F935CD2C-0DCA-46E1-90FF-7CFD431DB3C6}" type="pres">
      <dgm:prSet presAssocID="{D059A524-CC59-4822-8288-3B2BB5686D1D}" presName="space" presStyleCnt="0"/>
      <dgm:spPr/>
    </dgm:pt>
    <dgm:pt modelId="{D55A8E6B-DF13-4828-A71A-AA9DAF5612DD}" type="pres">
      <dgm:prSet presAssocID="{29B6DF38-6375-4B0A-9824-6DE927B60652}" presName="compositeB" presStyleCnt="0"/>
      <dgm:spPr/>
    </dgm:pt>
    <dgm:pt modelId="{030B76F3-2831-44D3-BBA8-4493D6880068}" type="pres">
      <dgm:prSet presAssocID="{29B6DF38-6375-4B0A-9824-6DE927B60652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F21AD-5B38-43AE-AA58-C1C1EF92CF96}" type="pres">
      <dgm:prSet presAssocID="{29B6DF38-6375-4B0A-9824-6DE927B60652}" presName="circleB" presStyleLbl="node1" presStyleIdx="3" presStyleCnt="4"/>
      <dgm:spPr/>
    </dgm:pt>
    <dgm:pt modelId="{6A15BF73-7F55-453F-8379-713B0007C39C}" type="pres">
      <dgm:prSet presAssocID="{29B6DF38-6375-4B0A-9824-6DE927B60652}" presName="spaceB" presStyleCnt="0"/>
      <dgm:spPr/>
    </dgm:pt>
  </dgm:ptLst>
  <dgm:cxnLst>
    <dgm:cxn modelId="{2824AAD7-92E5-4B94-AB6A-192060DF196E}" type="presOf" srcId="{B368CC98-8D3A-4091-8AA2-06A6DCB78302}" destId="{ABD58EF7-2F53-4091-A51C-F4B10858BB59}" srcOrd="0" destOrd="0" presId="urn:microsoft.com/office/officeart/2005/8/layout/hProcess11"/>
    <dgm:cxn modelId="{664C7236-A388-447E-BBC6-3BE1DE86AB28}" type="presOf" srcId="{29B6DF38-6375-4B0A-9824-6DE927B60652}" destId="{030B76F3-2831-44D3-BBA8-4493D6880068}" srcOrd="0" destOrd="0" presId="urn:microsoft.com/office/officeart/2005/8/layout/hProcess11"/>
    <dgm:cxn modelId="{C20B507C-6F87-4BCE-B2A6-B36B7ABFB600}" type="presOf" srcId="{4A9991DB-5761-4DC6-A72E-99EB714045DE}" destId="{8E409330-27DA-4E05-A7DD-8A86AF472018}" srcOrd="0" destOrd="2" presId="urn:microsoft.com/office/officeart/2005/8/layout/hProcess11"/>
    <dgm:cxn modelId="{68731EB2-06A6-4AC7-825C-2571E60E4994}" srcId="{B368CC98-8D3A-4091-8AA2-06A6DCB78302}" destId="{81560F02-CCDC-4DD3-B92A-A02C93369B91}" srcOrd="2" destOrd="0" parTransId="{D5E176B0-D940-4599-96F9-F687F18B550B}" sibTransId="{D059A524-CC59-4822-8288-3B2BB5686D1D}"/>
    <dgm:cxn modelId="{1A469EA3-A407-4DB8-A851-AD7F37FDE0E5}" srcId="{B368CC98-8D3A-4091-8AA2-06A6DCB78302}" destId="{77E0DBFC-1E9E-4AA6-B8E1-DDA5C846915A}" srcOrd="1" destOrd="0" parTransId="{1B2A4E91-2C4A-41E5-A9F6-CD3D2B6EB3F9}" sibTransId="{78FD7DEA-392F-441C-B2C4-2DD21BEE137E}"/>
    <dgm:cxn modelId="{DE5038CA-9E9E-417A-9B3B-4E35176F5F2B}" type="presOf" srcId="{567D479E-F87D-474D-B342-C9564FDC1E10}" destId="{8E409330-27DA-4E05-A7DD-8A86AF472018}" srcOrd="0" destOrd="0" presId="urn:microsoft.com/office/officeart/2005/8/layout/hProcess11"/>
    <dgm:cxn modelId="{303BDB52-B615-406D-A52C-E1C0C9B103D6}" srcId="{567D479E-F87D-474D-B342-C9564FDC1E10}" destId="{4A9991DB-5761-4DC6-A72E-99EB714045DE}" srcOrd="1" destOrd="0" parTransId="{2082AB00-C5DE-4419-AFC6-372BAC0D6CD6}" sibTransId="{ACB2C33F-AB1B-4198-AEBB-F786884FBED5}"/>
    <dgm:cxn modelId="{BF3E035E-7F58-4D0E-A0B9-BB145F50AE91}" srcId="{567D479E-F87D-474D-B342-C9564FDC1E10}" destId="{D74193F2-42FC-4C7F-BD81-BEAA1D925C6E}" srcOrd="0" destOrd="0" parTransId="{2C88DAEB-3F06-4A41-A0B1-D4A8DF2A39C0}" sibTransId="{EEAB941C-03C0-47BD-87D1-B2092884C1CB}"/>
    <dgm:cxn modelId="{87676141-1266-4034-9065-B6BFCF4D7D4D}" type="presOf" srcId="{81560F02-CCDC-4DD3-B92A-A02C93369B91}" destId="{9669DF3F-1EEE-43F0-8731-A1D709BDB9C5}" srcOrd="0" destOrd="0" presId="urn:microsoft.com/office/officeart/2005/8/layout/hProcess11"/>
    <dgm:cxn modelId="{EBB07ECA-7642-4D80-9B31-F8C9F5D1324E}" type="presOf" srcId="{77E0DBFC-1E9E-4AA6-B8E1-DDA5C846915A}" destId="{53BCF36A-5403-44E3-B2F9-4FE613932691}" srcOrd="0" destOrd="0" presId="urn:microsoft.com/office/officeart/2005/8/layout/hProcess11"/>
    <dgm:cxn modelId="{D4553D7D-B4CC-428D-9B82-4501C52AD692}" srcId="{B368CC98-8D3A-4091-8AA2-06A6DCB78302}" destId="{29B6DF38-6375-4B0A-9824-6DE927B60652}" srcOrd="3" destOrd="0" parTransId="{2924A562-516C-46C5-8864-BAFB3007F9D4}" sibTransId="{73E374F0-AC70-404C-A657-3D981D89F189}"/>
    <dgm:cxn modelId="{2438E06E-313B-49E5-9A13-33D7B26A838F}" srcId="{B368CC98-8D3A-4091-8AA2-06A6DCB78302}" destId="{567D479E-F87D-474D-B342-C9564FDC1E10}" srcOrd="0" destOrd="0" parTransId="{9087DF3D-6AC3-4B93-A218-48DC67C585E1}" sibTransId="{461FF2C0-7325-4BE0-96D8-CEA25368F763}"/>
    <dgm:cxn modelId="{9E85149D-16BD-46BF-B003-6F1D56A11BD5}" type="presOf" srcId="{D74193F2-42FC-4C7F-BD81-BEAA1D925C6E}" destId="{8E409330-27DA-4E05-A7DD-8A86AF472018}" srcOrd="0" destOrd="1" presId="urn:microsoft.com/office/officeart/2005/8/layout/hProcess11"/>
    <dgm:cxn modelId="{19F5DF66-A44F-4B41-85A3-0B13A5F1BC7E}" type="presParOf" srcId="{ABD58EF7-2F53-4091-A51C-F4B10858BB59}" destId="{141ACABE-6C75-4DCF-B264-7997EA86F5B5}" srcOrd="0" destOrd="0" presId="urn:microsoft.com/office/officeart/2005/8/layout/hProcess11"/>
    <dgm:cxn modelId="{C98916F0-C28A-4CAE-9783-5FD62FAF11B4}" type="presParOf" srcId="{ABD58EF7-2F53-4091-A51C-F4B10858BB59}" destId="{368F8702-D128-43F4-A943-882393272C16}" srcOrd="1" destOrd="0" presId="urn:microsoft.com/office/officeart/2005/8/layout/hProcess11"/>
    <dgm:cxn modelId="{C0A65419-0A5D-4D30-A94F-60F48A77B2A9}" type="presParOf" srcId="{368F8702-D128-43F4-A943-882393272C16}" destId="{45577795-DEE1-4A51-8B49-C1F309A0ECB7}" srcOrd="0" destOrd="0" presId="urn:microsoft.com/office/officeart/2005/8/layout/hProcess11"/>
    <dgm:cxn modelId="{8325B83C-B35A-4F37-A550-EFBC76329427}" type="presParOf" srcId="{45577795-DEE1-4A51-8B49-C1F309A0ECB7}" destId="{8E409330-27DA-4E05-A7DD-8A86AF472018}" srcOrd="0" destOrd="0" presId="urn:microsoft.com/office/officeart/2005/8/layout/hProcess11"/>
    <dgm:cxn modelId="{BC9F85BD-46E5-41D6-8160-DDC711906CA6}" type="presParOf" srcId="{45577795-DEE1-4A51-8B49-C1F309A0ECB7}" destId="{147C354D-5681-4120-A215-24DEE28C1952}" srcOrd="1" destOrd="0" presId="urn:microsoft.com/office/officeart/2005/8/layout/hProcess11"/>
    <dgm:cxn modelId="{8D27F273-AAF5-462B-96B2-706F9E0D9AB3}" type="presParOf" srcId="{45577795-DEE1-4A51-8B49-C1F309A0ECB7}" destId="{9042CB66-DC89-4F0A-8857-41D695A88BAC}" srcOrd="2" destOrd="0" presId="urn:microsoft.com/office/officeart/2005/8/layout/hProcess11"/>
    <dgm:cxn modelId="{40852F5A-2A29-4A69-93C8-3377827936B4}" type="presParOf" srcId="{368F8702-D128-43F4-A943-882393272C16}" destId="{DEA9DC0B-7F19-4BA9-9BE5-B24C8B8A0002}" srcOrd="1" destOrd="0" presId="urn:microsoft.com/office/officeart/2005/8/layout/hProcess11"/>
    <dgm:cxn modelId="{0EFDF410-E3B8-4033-8157-F04B11EADEBD}" type="presParOf" srcId="{368F8702-D128-43F4-A943-882393272C16}" destId="{B93BAEC4-E917-4B4D-B6B1-C30B4D7C9D5D}" srcOrd="2" destOrd="0" presId="urn:microsoft.com/office/officeart/2005/8/layout/hProcess11"/>
    <dgm:cxn modelId="{F1CAD6B1-D0B2-4ECB-AF28-B475347ED3EE}" type="presParOf" srcId="{B93BAEC4-E917-4B4D-B6B1-C30B4D7C9D5D}" destId="{53BCF36A-5403-44E3-B2F9-4FE613932691}" srcOrd="0" destOrd="0" presId="urn:microsoft.com/office/officeart/2005/8/layout/hProcess11"/>
    <dgm:cxn modelId="{D9404010-EF0A-489F-8741-96098CAF9569}" type="presParOf" srcId="{B93BAEC4-E917-4B4D-B6B1-C30B4D7C9D5D}" destId="{9CC48CEB-3A69-4097-8D49-14D4B9A08267}" srcOrd="1" destOrd="0" presId="urn:microsoft.com/office/officeart/2005/8/layout/hProcess11"/>
    <dgm:cxn modelId="{7A5BCCE1-3790-4E25-A314-839DF57AFB74}" type="presParOf" srcId="{B93BAEC4-E917-4B4D-B6B1-C30B4D7C9D5D}" destId="{311A4BE1-EDF0-42ED-857E-C246501E9B97}" srcOrd="2" destOrd="0" presId="urn:microsoft.com/office/officeart/2005/8/layout/hProcess11"/>
    <dgm:cxn modelId="{F2A36D29-CBFD-4195-AD90-1B6132BDF87C}" type="presParOf" srcId="{368F8702-D128-43F4-A943-882393272C16}" destId="{7C7DA8F8-AC5E-4F44-A517-E6E1E41567FC}" srcOrd="3" destOrd="0" presId="urn:microsoft.com/office/officeart/2005/8/layout/hProcess11"/>
    <dgm:cxn modelId="{B5C92A09-45D1-48B1-9857-48501F3DCA95}" type="presParOf" srcId="{368F8702-D128-43F4-A943-882393272C16}" destId="{1CE9E2E5-EDED-42F7-B7AE-35E99221D6EE}" srcOrd="4" destOrd="0" presId="urn:microsoft.com/office/officeart/2005/8/layout/hProcess11"/>
    <dgm:cxn modelId="{62BD5BD8-0BAA-4D65-858F-AF75324D3B38}" type="presParOf" srcId="{1CE9E2E5-EDED-42F7-B7AE-35E99221D6EE}" destId="{9669DF3F-1EEE-43F0-8731-A1D709BDB9C5}" srcOrd="0" destOrd="0" presId="urn:microsoft.com/office/officeart/2005/8/layout/hProcess11"/>
    <dgm:cxn modelId="{4E916915-43E2-44C2-BFCE-28C3D7514A29}" type="presParOf" srcId="{1CE9E2E5-EDED-42F7-B7AE-35E99221D6EE}" destId="{2E167C0B-E59A-487D-8C72-44306FE86A21}" srcOrd="1" destOrd="0" presId="urn:microsoft.com/office/officeart/2005/8/layout/hProcess11"/>
    <dgm:cxn modelId="{428BCFDD-FE1E-4FFF-9671-ACDF9B147251}" type="presParOf" srcId="{1CE9E2E5-EDED-42F7-B7AE-35E99221D6EE}" destId="{EC6FCAA6-68AB-4DA6-86C2-ECD77DA6FBBD}" srcOrd="2" destOrd="0" presId="urn:microsoft.com/office/officeart/2005/8/layout/hProcess11"/>
    <dgm:cxn modelId="{298C2D9F-1C5C-49A6-8B91-D9356606466C}" type="presParOf" srcId="{368F8702-D128-43F4-A943-882393272C16}" destId="{F935CD2C-0DCA-46E1-90FF-7CFD431DB3C6}" srcOrd="5" destOrd="0" presId="urn:microsoft.com/office/officeart/2005/8/layout/hProcess11"/>
    <dgm:cxn modelId="{303D1C7F-8689-43F5-A8C7-F55121D43A60}" type="presParOf" srcId="{368F8702-D128-43F4-A943-882393272C16}" destId="{D55A8E6B-DF13-4828-A71A-AA9DAF5612DD}" srcOrd="6" destOrd="0" presId="urn:microsoft.com/office/officeart/2005/8/layout/hProcess11"/>
    <dgm:cxn modelId="{BDF092E8-7B72-4CCD-838F-914C56C3A043}" type="presParOf" srcId="{D55A8E6B-DF13-4828-A71A-AA9DAF5612DD}" destId="{030B76F3-2831-44D3-BBA8-4493D6880068}" srcOrd="0" destOrd="0" presId="urn:microsoft.com/office/officeart/2005/8/layout/hProcess11"/>
    <dgm:cxn modelId="{9E91DCC2-CBFA-4B7D-AD1F-2E7515029E43}" type="presParOf" srcId="{D55A8E6B-DF13-4828-A71A-AA9DAF5612DD}" destId="{811F21AD-5B38-43AE-AA58-C1C1EF92CF96}" srcOrd="1" destOrd="0" presId="urn:microsoft.com/office/officeart/2005/8/layout/hProcess11"/>
    <dgm:cxn modelId="{B5B571CA-05DF-4B5A-9D8B-95256443BCC7}" type="presParOf" srcId="{D55A8E6B-DF13-4828-A71A-AA9DAF5612DD}" destId="{6A15BF73-7F55-453F-8379-713B0007C3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8CC98-8D3A-4091-8AA2-06A6DCB78302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67D479E-F87D-474D-B342-C9564FDC1E10}">
      <dgm:prSet/>
      <dgm:spPr/>
      <dgm:t>
        <a:bodyPr/>
        <a:lstStyle/>
        <a:p>
          <a:r>
            <a:rPr lang="en-US" dirty="0"/>
            <a:t>Represent the given Left-Linear grammar by Transition Diagram</a:t>
          </a:r>
          <a:endParaRPr lang="en-IN" dirty="0"/>
        </a:p>
      </dgm:t>
    </dgm:pt>
    <dgm:pt modelId="{9087DF3D-6AC3-4B93-A218-48DC67C585E1}" type="parTrans" cxnId="{2438E06E-313B-49E5-9A13-33D7B26A838F}">
      <dgm:prSet/>
      <dgm:spPr/>
      <dgm:t>
        <a:bodyPr/>
        <a:lstStyle/>
        <a:p>
          <a:endParaRPr lang="en-IN"/>
        </a:p>
      </dgm:t>
    </dgm:pt>
    <dgm:pt modelId="{461FF2C0-7325-4BE0-96D8-CEA25368F763}" type="sibTrans" cxnId="{2438E06E-313B-49E5-9A13-33D7B26A838F}">
      <dgm:prSet/>
      <dgm:spPr/>
      <dgm:t>
        <a:bodyPr/>
        <a:lstStyle/>
        <a:p>
          <a:endParaRPr lang="en-IN"/>
        </a:p>
      </dgm:t>
    </dgm:pt>
    <dgm:pt modelId="{D74193F2-42FC-4C7F-BD81-BEAA1D925C6E}">
      <dgm:prSet/>
      <dgm:spPr/>
      <dgm:t>
        <a:bodyPr/>
        <a:lstStyle/>
        <a:p>
          <a:r>
            <a:rPr lang="en-US" dirty="0"/>
            <a:t>Vertices labelled by the symbol from { V U ( </a:t>
          </a:r>
          <a:r>
            <a:rPr lang="el-GR" dirty="0"/>
            <a:t>ε</a:t>
          </a:r>
          <a:r>
            <a:rPr lang="en-US" dirty="0"/>
            <a:t>) }</a:t>
          </a:r>
          <a:endParaRPr lang="en-IN" dirty="0"/>
        </a:p>
      </dgm:t>
    </dgm:pt>
    <dgm:pt modelId="{2C88DAEB-3F06-4A41-A0B1-D4A8DF2A39C0}" type="parTrans" cxnId="{BF3E035E-7F58-4D0E-A0B9-BB145F50AE91}">
      <dgm:prSet/>
      <dgm:spPr/>
      <dgm:t>
        <a:bodyPr/>
        <a:lstStyle/>
        <a:p>
          <a:endParaRPr lang="en-IN"/>
        </a:p>
      </dgm:t>
    </dgm:pt>
    <dgm:pt modelId="{EEAB941C-03C0-47BD-87D1-B2092884C1CB}" type="sibTrans" cxnId="{BF3E035E-7F58-4D0E-A0B9-BB145F50AE91}">
      <dgm:prSet/>
      <dgm:spPr/>
      <dgm:t>
        <a:bodyPr/>
        <a:lstStyle/>
        <a:p>
          <a:endParaRPr lang="en-IN"/>
        </a:p>
      </dgm:t>
    </dgm:pt>
    <dgm:pt modelId="{4A9991DB-5761-4DC6-A72E-99EB714045DE}">
      <dgm:prSet/>
      <dgm:spPr/>
      <dgm:t>
        <a:bodyPr/>
        <a:lstStyle/>
        <a:p>
          <a:r>
            <a:rPr lang="en-US"/>
            <a:t>Transitions labelled by the symbol from { V U ( ε) }</a:t>
          </a:r>
          <a:endParaRPr lang="en-IN"/>
        </a:p>
      </dgm:t>
    </dgm:pt>
    <dgm:pt modelId="{2082AB00-C5DE-4419-AFC6-372BAC0D6CD6}" type="parTrans" cxnId="{303BDB52-B615-406D-A52C-E1C0C9B103D6}">
      <dgm:prSet/>
      <dgm:spPr/>
      <dgm:t>
        <a:bodyPr/>
        <a:lstStyle/>
        <a:p>
          <a:endParaRPr lang="en-IN"/>
        </a:p>
      </dgm:t>
    </dgm:pt>
    <dgm:pt modelId="{ACB2C33F-AB1B-4198-AEBB-F786884FBED5}" type="sibTrans" cxnId="{303BDB52-B615-406D-A52C-E1C0C9B103D6}">
      <dgm:prSet/>
      <dgm:spPr/>
      <dgm:t>
        <a:bodyPr/>
        <a:lstStyle/>
        <a:p>
          <a:endParaRPr lang="en-IN"/>
        </a:p>
      </dgm:t>
    </dgm:pt>
    <dgm:pt modelId="{77E0DBFC-1E9E-4AA6-B8E1-DDA5C846915A}">
      <dgm:prSet/>
      <dgm:spPr/>
      <dgm:t>
        <a:bodyPr/>
        <a:lstStyle/>
        <a:p>
          <a:r>
            <a:rPr lang="en-US"/>
            <a:t>Interchange the positions of the initial and final states</a:t>
          </a:r>
          <a:endParaRPr lang="en-IN"/>
        </a:p>
      </dgm:t>
    </dgm:pt>
    <dgm:pt modelId="{1B2A4E91-2C4A-41E5-A9F6-CD3D2B6EB3F9}" type="parTrans" cxnId="{1A469EA3-A407-4DB8-A851-AD7F37FDE0E5}">
      <dgm:prSet/>
      <dgm:spPr/>
      <dgm:t>
        <a:bodyPr/>
        <a:lstStyle/>
        <a:p>
          <a:endParaRPr lang="en-IN"/>
        </a:p>
      </dgm:t>
    </dgm:pt>
    <dgm:pt modelId="{78FD7DEA-392F-441C-B2C4-2DD21BEE137E}" type="sibTrans" cxnId="{1A469EA3-A407-4DB8-A851-AD7F37FDE0E5}">
      <dgm:prSet/>
      <dgm:spPr/>
      <dgm:t>
        <a:bodyPr/>
        <a:lstStyle/>
        <a:p>
          <a:endParaRPr lang="en-IN"/>
        </a:p>
      </dgm:t>
    </dgm:pt>
    <dgm:pt modelId="{81560F02-CCDC-4DD3-B92A-A02C93369B91}">
      <dgm:prSet/>
      <dgm:spPr/>
      <dgm:t>
        <a:bodyPr/>
        <a:lstStyle/>
        <a:p>
          <a:r>
            <a:rPr lang="en-US" dirty="0"/>
            <a:t>Reverse the directions of all the transitions, keeping the positions of all intermediate states unchanged</a:t>
          </a:r>
          <a:endParaRPr lang="en-IN" dirty="0"/>
        </a:p>
      </dgm:t>
    </dgm:pt>
    <dgm:pt modelId="{D5E176B0-D940-4599-96F9-F687F18B550B}" type="parTrans" cxnId="{68731EB2-06A6-4AC7-825C-2571E60E4994}">
      <dgm:prSet/>
      <dgm:spPr/>
      <dgm:t>
        <a:bodyPr/>
        <a:lstStyle/>
        <a:p>
          <a:endParaRPr lang="en-IN"/>
        </a:p>
      </dgm:t>
    </dgm:pt>
    <dgm:pt modelId="{D059A524-CC59-4822-8288-3B2BB5686D1D}" type="sibTrans" cxnId="{68731EB2-06A6-4AC7-825C-2571E60E4994}">
      <dgm:prSet/>
      <dgm:spPr/>
      <dgm:t>
        <a:bodyPr/>
        <a:lstStyle/>
        <a:p>
          <a:endParaRPr lang="en-IN"/>
        </a:p>
      </dgm:t>
    </dgm:pt>
    <dgm:pt modelId="{29B6DF38-6375-4B0A-9824-6DE927B60652}">
      <dgm:prSet/>
      <dgm:spPr/>
      <dgm:t>
        <a:bodyPr/>
        <a:lstStyle/>
        <a:p>
          <a:r>
            <a:rPr lang="en-US" dirty="0"/>
            <a:t>Rewrite the grammar from this new Transition Graph in Right-Linear fashion</a:t>
          </a:r>
          <a:endParaRPr lang="en-IN" dirty="0"/>
        </a:p>
      </dgm:t>
    </dgm:pt>
    <dgm:pt modelId="{2924A562-516C-46C5-8864-BAFB3007F9D4}" type="parTrans" cxnId="{D4553D7D-B4CC-428D-9B82-4501C52AD692}">
      <dgm:prSet/>
      <dgm:spPr/>
      <dgm:t>
        <a:bodyPr/>
        <a:lstStyle/>
        <a:p>
          <a:endParaRPr lang="en-IN"/>
        </a:p>
      </dgm:t>
    </dgm:pt>
    <dgm:pt modelId="{73E374F0-AC70-404C-A657-3D981D89F189}" type="sibTrans" cxnId="{D4553D7D-B4CC-428D-9B82-4501C52AD692}">
      <dgm:prSet/>
      <dgm:spPr/>
      <dgm:t>
        <a:bodyPr/>
        <a:lstStyle/>
        <a:p>
          <a:endParaRPr lang="en-IN"/>
        </a:p>
      </dgm:t>
    </dgm:pt>
    <dgm:pt modelId="{ABD58EF7-2F53-4091-A51C-F4B10858BB59}" type="pres">
      <dgm:prSet presAssocID="{B368CC98-8D3A-4091-8AA2-06A6DCB783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ACABE-6C75-4DCF-B264-7997EA86F5B5}" type="pres">
      <dgm:prSet presAssocID="{B368CC98-8D3A-4091-8AA2-06A6DCB78302}" presName="arrow" presStyleLbl="bgShp" presStyleIdx="0" presStyleCnt="1"/>
      <dgm:spPr/>
    </dgm:pt>
    <dgm:pt modelId="{368F8702-D128-43F4-A943-882393272C16}" type="pres">
      <dgm:prSet presAssocID="{B368CC98-8D3A-4091-8AA2-06A6DCB78302}" presName="points" presStyleCnt="0"/>
      <dgm:spPr/>
    </dgm:pt>
    <dgm:pt modelId="{45577795-DEE1-4A51-8B49-C1F309A0ECB7}" type="pres">
      <dgm:prSet presAssocID="{567D479E-F87D-474D-B342-C9564FDC1E10}" presName="compositeA" presStyleCnt="0"/>
      <dgm:spPr/>
    </dgm:pt>
    <dgm:pt modelId="{8E409330-27DA-4E05-A7DD-8A86AF472018}" type="pres">
      <dgm:prSet presAssocID="{567D479E-F87D-474D-B342-C9564FDC1E10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C354D-5681-4120-A215-24DEE28C1952}" type="pres">
      <dgm:prSet presAssocID="{567D479E-F87D-474D-B342-C9564FDC1E10}" presName="circleA" presStyleLbl="node1" presStyleIdx="0" presStyleCnt="4"/>
      <dgm:spPr/>
    </dgm:pt>
    <dgm:pt modelId="{9042CB66-DC89-4F0A-8857-41D695A88BAC}" type="pres">
      <dgm:prSet presAssocID="{567D479E-F87D-474D-B342-C9564FDC1E10}" presName="spaceA" presStyleCnt="0"/>
      <dgm:spPr/>
    </dgm:pt>
    <dgm:pt modelId="{DEA9DC0B-7F19-4BA9-9BE5-B24C8B8A0002}" type="pres">
      <dgm:prSet presAssocID="{461FF2C0-7325-4BE0-96D8-CEA25368F763}" presName="space" presStyleCnt="0"/>
      <dgm:spPr/>
    </dgm:pt>
    <dgm:pt modelId="{B93BAEC4-E917-4B4D-B6B1-C30B4D7C9D5D}" type="pres">
      <dgm:prSet presAssocID="{77E0DBFC-1E9E-4AA6-B8E1-DDA5C846915A}" presName="compositeB" presStyleCnt="0"/>
      <dgm:spPr/>
    </dgm:pt>
    <dgm:pt modelId="{53BCF36A-5403-44E3-B2F9-4FE613932691}" type="pres">
      <dgm:prSet presAssocID="{77E0DBFC-1E9E-4AA6-B8E1-DDA5C846915A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48CEB-3A69-4097-8D49-14D4B9A08267}" type="pres">
      <dgm:prSet presAssocID="{77E0DBFC-1E9E-4AA6-B8E1-DDA5C846915A}" presName="circleB" presStyleLbl="node1" presStyleIdx="1" presStyleCnt="4"/>
      <dgm:spPr/>
    </dgm:pt>
    <dgm:pt modelId="{311A4BE1-EDF0-42ED-857E-C246501E9B97}" type="pres">
      <dgm:prSet presAssocID="{77E0DBFC-1E9E-4AA6-B8E1-DDA5C846915A}" presName="spaceB" presStyleCnt="0"/>
      <dgm:spPr/>
    </dgm:pt>
    <dgm:pt modelId="{7C7DA8F8-AC5E-4F44-A517-E6E1E41567FC}" type="pres">
      <dgm:prSet presAssocID="{78FD7DEA-392F-441C-B2C4-2DD21BEE137E}" presName="space" presStyleCnt="0"/>
      <dgm:spPr/>
    </dgm:pt>
    <dgm:pt modelId="{1CE9E2E5-EDED-42F7-B7AE-35E99221D6EE}" type="pres">
      <dgm:prSet presAssocID="{81560F02-CCDC-4DD3-B92A-A02C93369B91}" presName="compositeA" presStyleCnt="0"/>
      <dgm:spPr/>
    </dgm:pt>
    <dgm:pt modelId="{9669DF3F-1EEE-43F0-8731-A1D709BDB9C5}" type="pres">
      <dgm:prSet presAssocID="{81560F02-CCDC-4DD3-B92A-A02C93369B9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67C0B-E59A-487D-8C72-44306FE86A21}" type="pres">
      <dgm:prSet presAssocID="{81560F02-CCDC-4DD3-B92A-A02C93369B91}" presName="circleA" presStyleLbl="node1" presStyleIdx="2" presStyleCnt="4"/>
      <dgm:spPr/>
    </dgm:pt>
    <dgm:pt modelId="{EC6FCAA6-68AB-4DA6-86C2-ECD77DA6FBBD}" type="pres">
      <dgm:prSet presAssocID="{81560F02-CCDC-4DD3-B92A-A02C93369B91}" presName="spaceA" presStyleCnt="0"/>
      <dgm:spPr/>
    </dgm:pt>
    <dgm:pt modelId="{F935CD2C-0DCA-46E1-90FF-7CFD431DB3C6}" type="pres">
      <dgm:prSet presAssocID="{D059A524-CC59-4822-8288-3B2BB5686D1D}" presName="space" presStyleCnt="0"/>
      <dgm:spPr/>
    </dgm:pt>
    <dgm:pt modelId="{D55A8E6B-DF13-4828-A71A-AA9DAF5612DD}" type="pres">
      <dgm:prSet presAssocID="{29B6DF38-6375-4B0A-9824-6DE927B60652}" presName="compositeB" presStyleCnt="0"/>
      <dgm:spPr/>
    </dgm:pt>
    <dgm:pt modelId="{030B76F3-2831-44D3-BBA8-4493D6880068}" type="pres">
      <dgm:prSet presAssocID="{29B6DF38-6375-4B0A-9824-6DE927B60652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F21AD-5B38-43AE-AA58-C1C1EF92CF96}" type="pres">
      <dgm:prSet presAssocID="{29B6DF38-6375-4B0A-9824-6DE927B60652}" presName="circleB" presStyleLbl="node1" presStyleIdx="3" presStyleCnt="4"/>
      <dgm:spPr/>
    </dgm:pt>
    <dgm:pt modelId="{6A15BF73-7F55-453F-8379-713B0007C39C}" type="pres">
      <dgm:prSet presAssocID="{29B6DF38-6375-4B0A-9824-6DE927B60652}" presName="spaceB" presStyleCnt="0"/>
      <dgm:spPr/>
    </dgm:pt>
  </dgm:ptLst>
  <dgm:cxnLst>
    <dgm:cxn modelId="{2824AAD7-92E5-4B94-AB6A-192060DF196E}" type="presOf" srcId="{B368CC98-8D3A-4091-8AA2-06A6DCB78302}" destId="{ABD58EF7-2F53-4091-A51C-F4B10858BB59}" srcOrd="0" destOrd="0" presId="urn:microsoft.com/office/officeart/2005/8/layout/hProcess11"/>
    <dgm:cxn modelId="{664C7236-A388-447E-BBC6-3BE1DE86AB28}" type="presOf" srcId="{29B6DF38-6375-4B0A-9824-6DE927B60652}" destId="{030B76F3-2831-44D3-BBA8-4493D6880068}" srcOrd="0" destOrd="0" presId="urn:microsoft.com/office/officeart/2005/8/layout/hProcess11"/>
    <dgm:cxn modelId="{C20B507C-6F87-4BCE-B2A6-B36B7ABFB600}" type="presOf" srcId="{4A9991DB-5761-4DC6-A72E-99EB714045DE}" destId="{8E409330-27DA-4E05-A7DD-8A86AF472018}" srcOrd="0" destOrd="2" presId="urn:microsoft.com/office/officeart/2005/8/layout/hProcess11"/>
    <dgm:cxn modelId="{68731EB2-06A6-4AC7-825C-2571E60E4994}" srcId="{B368CC98-8D3A-4091-8AA2-06A6DCB78302}" destId="{81560F02-CCDC-4DD3-B92A-A02C93369B91}" srcOrd="2" destOrd="0" parTransId="{D5E176B0-D940-4599-96F9-F687F18B550B}" sibTransId="{D059A524-CC59-4822-8288-3B2BB5686D1D}"/>
    <dgm:cxn modelId="{1A469EA3-A407-4DB8-A851-AD7F37FDE0E5}" srcId="{B368CC98-8D3A-4091-8AA2-06A6DCB78302}" destId="{77E0DBFC-1E9E-4AA6-B8E1-DDA5C846915A}" srcOrd="1" destOrd="0" parTransId="{1B2A4E91-2C4A-41E5-A9F6-CD3D2B6EB3F9}" sibTransId="{78FD7DEA-392F-441C-B2C4-2DD21BEE137E}"/>
    <dgm:cxn modelId="{DE5038CA-9E9E-417A-9B3B-4E35176F5F2B}" type="presOf" srcId="{567D479E-F87D-474D-B342-C9564FDC1E10}" destId="{8E409330-27DA-4E05-A7DD-8A86AF472018}" srcOrd="0" destOrd="0" presId="urn:microsoft.com/office/officeart/2005/8/layout/hProcess11"/>
    <dgm:cxn modelId="{303BDB52-B615-406D-A52C-E1C0C9B103D6}" srcId="{567D479E-F87D-474D-B342-C9564FDC1E10}" destId="{4A9991DB-5761-4DC6-A72E-99EB714045DE}" srcOrd="1" destOrd="0" parTransId="{2082AB00-C5DE-4419-AFC6-372BAC0D6CD6}" sibTransId="{ACB2C33F-AB1B-4198-AEBB-F786884FBED5}"/>
    <dgm:cxn modelId="{BF3E035E-7F58-4D0E-A0B9-BB145F50AE91}" srcId="{567D479E-F87D-474D-B342-C9564FDC1E10}" destId="{D74193F2-42FC-4C7F-BD81-BEAA1D925C6E}" srcOrd="0" destOrd="0" parTransId="{2C88DAEB-3F06-4A41-A0B1-D4A8DF2A39C0}" sibTransId="{EEAB941C-03C0-47BD-87D1-B2092884C1CB}"/>
    <dgm:cxn modelId="{87676141-1266-4034-9065-B6BFCF4D7D4D}" type="presOf" srcId="{81560F02-CCDC-4DD3-B92A-A02C93369B91}" destId="{9669DF3F-1EEE-43F0-8731-A1D709BDB9C5}" srcOrd="0" destOrd="0" presId="urn:microsoft.com/office/officeart/2005/8/layout/hProcess11"/>
    <dgm:cxn modelId="{EBB07ECA-7642-4D80-9B31-F8C9F5D1324E}" type="presOf" srcId="{77E0DBFC-1E9E-4AA6-B8E1-DDA5C846915A}" destId="{53BCF36A-5403-44E3-B2F9-4FE613932691}" srcOrd="0" destOrd="0" presId="urn:microsoft.com/office/officeart/2005/8/layout/hProcess11"/>
    <dgm:cxn modelId="{D4553D7D-B4CC-428D-9B82-4501C52AD692}" srcId="{B368CC98-8D3A-4091-8AA2-06A6DCB78302}" destId="{29B6DF38-6375-4B0A-9824-6DE927B60652}" srcOrd="3" destOrd="0" parTransId="{2924A562-516C-46C5-8864-BAFB3007F9D4}" sibTransId="{73E374F0-AC70-404C-A657-3D981D89F189}"/>
    <dgm:cxn modelId="{2438E06E-313B-49E5-9A13-33D7B26A838F}" srcId="{B368CC98-8D3A-4091-8AA2-06A6DCB78302}" destId="{567D479E-F87D-474D-B342-C9564FDC1E10}" srcOrd="0" destOrd="0" parTransId="{9087DF3D-6AC3-4B93-A218-48DC67C585E1}" sibTransId="{461FF2C0-7325-4BE0-96D8-CEA25368F763}"/>
    <dgm:cxn modelId="{9E85149D-16BD-46BF-B003-6F1D56A11BD5}" type="presOf" srcId="{D74193F2-42FC-4C7F-BD81-BEAA1D925C6E}" destId="{8E409330-27DA-4E05-A7DD-8A86AF472018}" srcOrd="0" destOrd="1" presId="urn:microsoft.com/office/officeart/2005/8/layout/hProcess11"/>
    <dgm:cxn modelId="{19F5DF66-A44F-4B41-85A3-0B13A5F1BC7E}" type="presParOf" srcId="{ABD58EF7-2F53-4091-A51C-F4B10858BB59}" destId="{141ACABE-6C75-4DCF-B264-7997EA86F5B5}" srcOrd="0" destOrd="0" presId="urn:microsoft.com/office/officeart/2005/8/layout/hProcess11"/>
    <dgm:cxn modelId="{C98916F0-C28A-4CAE-9783-5FD62FAF11B4}" type="presParOf" srcId="{ABD58EF7-2F53-4091-A51C-F4B10858BB59}" destId="{368F8702-D128-43F4-A943-882393272C16}" srcOrd="1" destOrd="0" presId="urn:microsoft.com/office/officeart/2005/8/layout/hProcess11"/>
    <dgm:cxn modelId="{C0A65419-0A5D-4D30-A94F-60F48A77B2A9}" type="presParOf" srcId="{368F8702-D128-43F4-A943-882393272C16}" destId="{45577795-DEE1-4A51-8B49-C1F309A0ECB7}" srcOrd="0" destOrd="0" presId="urn:microsoft.com/office/officeart/2005/8/layout/hProcess11"/>
    <dgm:cxn modelId="{8325B83C-B35A-4F37-A550-EFBC76329427}" type="presParOf" srcId="{45577795-DEE1-4A51-8B49-C1F309A0ECB7}" destId="{8E409330-27DA-4E05-A7DD-8A86AF472018}" srcOrd="0" destOrd="0" presId="urn:microsoft.com/office/officeart/2005/8/layout/hProcess11"/>
    <dgm:cxn modelId="{BC9F85BD-46E5-41D6-8160-DDC711906CA6}" type="presParOf" srcId="{45577795-DEE1-4A51-8B49-C1F309A0ECB7}" destId="{147C354D-5681-4120-A215-24DEE28C1952}" srcOrd="1" destOrd="0" presId="urn:microsoft.com/office/officeart/2005/8/layout/hProcess11"/>
    <dgm:cxn modelId="{8D27F273-AAF5-462B-96B2-706F9E0D9AB3}" type="presParOf" srcId="{45577795-DEE1-4A51-8B49-C1F309A0ECB7}" destId="{9042CB66-DC89-4F0A-8857-41D695A88BAC}" srcOrd="2" destOrd="0" presId="urn:microsoft.com/office/officeart/2005/8/layout/hProcess11"/>
    <dgm:cxn modelId="{40852F5A-2A29-4A69-93C8-3377827936B4}" type="presParOf" srcId="{368F8702-D128-43F4-A943-882393272C16}" destId="{DEA9DC0B-7F19-4BA9-9BE5-B24C8B8A0002}" srcOrd="1" destOrd="0" presId="urn:microsoft.com/office/officeart/2005/8/layout/hProcess11"/>
    <dgm:cxn modelId="{0EFDF410-E3B8-4033-8157-F04B11EADEBD}" type="presParOf" srcId="{368F8702-D128-43F4-A943-882393272C16}" destId="{B93BAEC4-E917-4B4D-B6B1-C30B4D7C9D5D}" srcOrd="2" destOrd="0" presId="urn:microsoft.com/office/officeart/2005/8/layout/hProcess11"/>
    <dgm:cxn modelId="{F1CAD6B1-D0B2-4ECB-AF28-B475347ED3EE}" type="presParOf" srcId="{B93BAEC4-E917-4B4D-B6B1-C30B4D7C9D5D}" destId="{53BCF36A-5403-44E3-B2F9-4FE613932691}" srcOrd="0" destOrd="0" presId="urn:microsoft.com/office/officeart/2005/8/layout/hProcess11"/>
    <dgm:cxn modelId="{D9404010-EF0A-489F-8741-96098CAF9569}" type="presParOf" srcId="{B93BAEC4-E917-4B4D-B6B1-C30B4D7C9D5D}" destId="{9CC48CEB-3A69-4097-8D49-14D4B9A08267}" srcOrd="1" destOrd="0" presId="urn:microsoft.com/office/officeart/2005/8/layout/hProcess11"/>
    <dgm:cxn modelId="{7A5BCCE1-3790-4E25-A314-839DF57AFB74}" type="presParOf" srcId="{B93BAEC4-E917-4B4D-B6B1-C30B4D7C9D5D}" destId="{311A4BE1-EDF0-42ED-857E-C246501E9B97}" srcOrd="2" destOrd="0" presId="urn:microsoft.com/office/officeart/2005/8/layout/hProcess11"/>
    <dgm:cxn modelId="{F2A36D29-CBFD-4195-AD90-1B6132BDF87C}" type="presParOf" srcId="{368F8702-D128-43F4-A943-882393272C16}" destId="{7C7DA8F8-AC5E-4F44-A517-E6E1E41567FC}" srcOrd="3" destOrd="0" presId="urn:microsoft.com/office/officeart/2005/8/layout/hProcess11"/>
    <dgm:cxn modelId="{B5C92A09-45D1-48B1-9857-48501F3DCA95}" type="presParOf" srcId="{368F8702-D128-43F4-A943-882393272C16}" destId="{1CE9E2E5-EDED-42F7-B7AE-35E99221D6EE}" srcOrd="4" destOrd="0" presId="urn:microsoft.com/office/officeart/2005/8/layout/hProcess11"/>
    <dgm:cxn modelId="{62BD5BD8-0BAA-4D65-858F-AF75324D3B38}" type="presParOf" srcId="{1CE9E2E5-EDED-42F7-B7AE-35E99221D6EE}" destId="{9669DF3F-1EEE-43F0-8731-A1D709BDB9C5}" srcOrd="0" destOrd="0" presId="urn:microsoft.com/office/officeart/2005/8/layout/hProcess11"/>
    <dgm:cxn modelId="{4E916915-43E2-44C2-BFCE-28C3D7514A29}" type="presParOf" srcId="{1CE9E2E5-EDED-42F7-B7AE-35E99221D6EE}" destId="{2E167C0B-E59A-487D-8C72-44306FE86A21}" srcOrd="1" destOrd="0" presId="urn:microsoft.com/office/officeart/2005/8/layout/hProcess11"/>
    <dgm:cxn modelId="{428BCFDD-FE1E-4FFF-9671-ACDF9B147251}" type="presParOf" srcId="{1CE9E2E5-EDED-42F7-B7AE-35E99221D6EE}" destId="{EC6FCAA6-68AB-4DA6-86C2-ECD77DA6FBBD}" srcOrd="2" destOrd="0" presId="urn:microsoft.com/office/officeart/2005/8/layout/hProcess11"/>
    <dgm:cxn modelId="{298C2D9F-1C5C-49A6-8B91-D9356606466C}" type="presParOf" srcId="{368F8702-D128-43F4-A943-882393272C16}" destId="{F935CD2C-0DCA-46E1-90FF-7CFD431DB3C6}" srcOrd="5" destOrd="0" presId="urn:microsoft.com/office/officeart/2005/8/layout/hProcess11"/>
    <dgm:cxn modelId="{303D1C7F-8689-43F5-A8C7-F55121D43A60}" type="presParOf" srcId="{368F8702-D128-43F4-A943-882393272C16}" destId="{D55A8E6B-DF13-4828-A71A-AA9DAF5612DD}" srcOrd="6" destOrd="0" presId="urn:microsoft.com/office/officeart/2005/8/layout/hProcess11"/>
    <dgm:cxn modelId="{BDF092E8-7B72-4CCD-838F-914C56C3A043}" type="presParOf" srcId="{D55A8E6B-DF13-4828-A71A-AA9DAF5612DD}" destId="{030B76F3-2831-44D3-BBA8-4493D6880068}" srcOrd="0" destOrd="0" presId="urn:microsoft.com/office/officeart/2005/8/layout/hProcess11"/>
    <dgm:cxn modelId="{9E91DCC2-CBFA-4B7D-AD1F-2E7515029E43}" type="presParOf" srcId="{D55A8E6B-DF13-4828-A71A-AA9DAF5612DD}" destId="{811F21AD-5B38-43AE-AA58-C1C1EF92CF96}" srcOrd="1" destOrd="0" presId="urn:microsoft.com/office/officeart/2005/8/layout/hProcess11"/>
    <dgm:cxn modelId="{B5B571CA-05DF-4B5A-9D8B-95256443BCC7}" type="presParOf" srcId="{D55A8E6B-DF13-4828-A71A-AA9DAF5612DD}" destId="{6A15BF73-7F55-453F-8379-713B0007C3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ACABE-6C75-4DCF-B264-7997EA86F5B5}">
      <dsp:nvSpPr>
        <dsp:cNvPr id="0" name=""/>
        <dsp:cNvSpPr/>
      </dsp:nvSpPr>
      <dsp:spPr>
        <a:xfrm>
          <a:off x="0" y="1404156"/>
          <a:ext cx="9613544" cy="187220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409330-27DA-4E05-A7DD-8A86AF472018}">
      <dsp:nvSpPr>
        <dsp:cNvPr id="0" name=""/>
        <dsp:cNvSpPr/>
      </dsp:nvSpPr>
      <dsp:spPr>
        <a:xfrm>
          <a:off x="4330" y="0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1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Represent the given Right-Linear grammar by Transition Diagram</a:t>
          </a:r>
          <a:endParaRPr lang="en-IN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Vertices labelled by the symbol from { V U ( </a:t>
          </a:r>
          <a:r>
            <a:rPr lang="el-GR" sz="1200" kern="1200" dirty="0"/>
            <a:t>ε</a:t>
          </a:r>
          <a:r>
            <a:rPr lang="en-US" sz="1200" kern="1200" dirty="0"/>
            <a:t>) }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Transitions labelled by the symbol from { V U ( ε) }</a:t>
          </a:r>
          <a:endParaRPr lang="en-IN" sz="1200" kern="1200"/>
        </a:p>
      </dsp:txBody>
      <dsp:txXfrm>
        <a:off x="4330" y="0"/>
        <a:ext cx="2082778" cy="1872208"/>
      </dsp:txXfrm>
    </dsp:sp>
    <dsp:sp modelId="{147C354D-5681-4120-A215-24DEE28C1952}">
      <dsp:nvSpPr>
        <dsp:cNvPr id="0" name=""/>
        <dsp:cNvSpPr/>
      </dsp:nvSpPr>
      <dsp:spPr>
        <a:xfrm>
          <a:off x="811693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CF36A-5403-44E3-B2F9-4FE613932691}">
      <dsp:nvSpPr>
        <dsp:cNvPr id="0" name=""/>
        <dsp:cNvSpPr/>
      </dsp:nvSpPr>
      <dsp:spPr>
        <a:xfrm>
          <a:off x="2191247" y="2808312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Interchange the positions of the initial and final states</a:t>
          </a:r>
          <a:endParaRPr lang="en-IN" sz="1500" kern="1200"/>
        </a:p>
      </dsp:txBody>
      <dsp:txXfrm>
        <a:off x="2191247" y="2808312"/>
        <a:ext cx="2082778" cy="1872208"/>
      </dsp:txXfrm>
    </dsp:sp>
    <dsp:sp modelId="{9CC48CEB-3A69-4097-8D49-14D4B9A08267}">
      <dsp:nvSpPr>
        <dsp:cNvPr id="0" name=""/>
        <dsp:cNvSpPr/>
      </dsp:nvSpPr>
      <dsp:spPr>
        <a:xfrm>
          <a:off x="2998610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5907854"/>
                <a:satOff val="-17924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07854"/>
                <a:satOff val="-17924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07854"/>
                <a:satOff val="-17924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9DF3F-1EEE-43F0-8731-A1D709BDB9C5}">
      <dsp:nvSpPr>
        <dsp:cNvPr id="0" name=""/>
        <dsp:cNvSpPr/>
      </dsp:nvSpPr>
      <dsp:spPr>
        <a:xfrm>
          <a:off x="4378164" y="0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Reverse the directions of all the transitions, keeping the positions of all intermediate states unchanged</a:t>
          </a:r>
          <a:endParaRPr lang="en-IN" sz="1500" kern="1200" dirty="0"/>
        </a:p>
      </dsp:txBody>
      <dsp:txXfrm>
        <a:off x="4378164" y="0"/>
        <a:ext cx="2082778" cy="1872208"/>
      </dsp:txXfrm>
    </dsp:sp>
    <dsp:sp modelId="{2E167C0B-E59A-487D-8C72-44306FE86A21}">
      <dsp:nvSpPr>
        <dsp:cNvPr id="0" name=""/>
        <dsp:cNvSpPr/>
      </dsp:nvSpPr>
      <dsp:spPr>
        <a:xfrm>
          <a:off x="5185527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11815707"/>
                <a:satOff val="-35848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815707"/>
                <a:satOff val="-35848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815707"/>
                <a:satOff val="-35848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B76F3-2831-44D3-BBA8-4493D6880068}">
      <dsp:nvSpPr>
        <dsp:cNvPr id="0" name=""/>
        <dsp:cNvSpPr/>
      </dsp:nvSpPr>
      <dsp:spPr>
        <a:xfrm>
          <a:off x="6565081" y="2808312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Rewrite the grammar from this new Transition Graph in Left-Linear fashion</a:t>
          </a:r>
          <a:endParaRPr lang="en-IN" sz="1500" kern="1200"/>
        </a:p>
      </dsp:txBody>
      <dsp:txXfrm>
        <a:off x="6565081" y="2808312"/>
        <a:ext cx="2082778" cy="1872208"/>
      </dsp:txXfrm>
    </dsp:sp>
    <dsp:sp modelId="{811F21AD-5B38-43AE-AA58-C1C1EF92CF96}">
      <dsp:nvSpPr>
        <dsp:cNvPr id="0" name=""/>
        <dsp:cNvSpPr/>
      </dsp:nvSpPr>
      <dsp:spPr>
        <a:xfrm>
          <a:off x="7372444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17723560"/>
                <a:satOff val="-53772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7723560"/>
                <a:satOff val="-53772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7723560"/>
                <a:satOff val="-53772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ACABE-6C75-4DCF-B264-7997EA86F5B5}">
      <dsp:nvSpPr>
        <dsp:cNvPr id="0" name=""/>
        <dsp:cNvSpPr/>
      </dsp:nvSpPr>
      <dsp:spPr>
        <a:xfrm>
          <a:off x="0" y="1404156"/>
          <a:ext cx="9613544" cy="187220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409330-27DA-4E05-A7DD-8A86AF472018}">
      <dsp:nvSpPr>
        <dsp:cNvPr id="0" name=""/>
        <dsp:cNvSpPr/>
      </dsp:nvSpPr>
      <dsp:spPr>
        <a:xfrm>
          <a:off x="4330" y="0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1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Represent the given Left-Linear grammar by Transition Diagram</a:t>
          </a:r>
          <a:endParaRPr lang="en-IN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Vertices labelled by the symbol from { V U ( </a:t>
          </a:r>
          <a:r>
            <a:rPr lang="el-GR" sz="1200" kern="1200" dirty="0"/>
            <a:t>ε</a:t>
          </a:r>
          <a:r>
            <a:rPr lang="en-US" sz="1200" kern="1200" dirty="0"/>
            <a:t>) }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Transitions labelled by the symbol from { V U ( ε) }</a:t>
          </a:r>
          <a:endParaRPr lang="en-IN" sz="1200" kern="1200"/>
        </a:p>
      </dsp:txBody>
      <dsp:txXfrm>
        <a:off x="4330" y="0"/>
        <a:ext cx="2082778" cy="1872208"/>
      </dsp:txXfrm>
    </dsp:sp>
    <dsp:sp modelId="{147C354D-5681-4120-A215-24DEE28C1952}">
      <dsp:nvSpPr>
        <dsp:cNvPr id="0" name=""/>
        <dsp:cNvSpPr/>
      </dsp:nvSpPr>
      <dsp:spPr>
        <a:xfrm>
          <a:off x="811693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CF36A-5403-44E3-B2F9-4FE613932691}">
      <dsp:nvSpPr>
        <dsp:cNvPr id="0" name=""/>
        <dsp:cNvSpPr/>
      </dsp:nvSpPr>
      <dsp:spPr>
        <a:xfrm>
          <a:off x="2191247" y="2808312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Interchange the positions of the initial and final states</a:t>
          </a:r>
          <a:endParaRPr lang="en-IN" sz="1500" kern="1200"/>
        </a:p>
      </dsp:txBody>
      <dsp:txXfrm>
        <a:off x="2191247" y="2808312"/>
        <a:ext cx="2082778" cy="1872208"/>
      </dsp:txXfrm>
    </dsp:sp>
    <dsp:sp modelId="{9CC48CEB-3A69-4097-8D49-14D4B9A08267}">
      <dsp:nvSpPr>
        <dsp:cNvPr id="0" name=""/>
        <dsp:cNvSpPr/>
      </dsp:nvSpPr>
      <dsp:spPr>
        <a:xfrm>
          <a:off x="2998610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5907854"/>
                <a:satOff val="-17924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07854"/>
                <a:satOff val="-17924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07854"/>
                <a:satOff val="-17924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9DF3F-1EEE-43F0-8731-A1D709BDB9C5}">
      <dsp:nvSpPr>
        <dsp:cNvPr id="0" name=""/>
        <dsp:cNvSpPr/>
      </dsp:nvSpPr>
      <dsp:spPr>
        <a:xfrm>
          <a:off x="4378164" y="0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Reverse the directions of all the transitions, keeping the positions of all intermediate states unchanged</a:t>
          </a:r>
          <a:endParaRPr lang="en-IN" sz="1500" kern="1200" dirty="0"/>
        </a:p>
      </dsp:txBody>
      <dsp:txXfrm>
        <a:off x="4378164" y="0"/>
        <a:ext cx="2082778" cy="1872208"/>
      </dsp:txXfrm>
    </dsp:sp>
    <dsp:sp modelId="{2E167C0B-E59A-487D-8C72-44306FE86A21}">
      <dsp:nvSpPr>
        <dsp:cNvPr id="0" name=""/>
        <dsp:cNvSpPr/>
      </dsp:nvSpPr>
      <dsp:spPr>
        <a:xfrm>
          <a:off x="5185527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11815707"/>
                <a:satOff val="-35848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815707"/>
                <a:satOff val="-35848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815707"/>
                <a:satOff val="-35848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B76F3-2831-44D3-BBA8-4493D6880068}">
      <dsp:nvSpPr>
        <dsp:cNvPr id="0" name=""/>
        <dsp:cNvSpPr/>
      </dsp:nvSpPr>
      <dsp:spPr>
        <a:xfrm>
          <a:off x="6565081" y="2808312"/>
          <a:ext cx="2082778" cy="187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Rewrite the grammar from this new Transition Graph in Right-Linear fashion</a:t>
          </a:r>
          <a:endParaRPr lang="en-IN" sz="1500" kern="1200" dirty="0"/>
        </a:p>
      </dsp:txBody>
      <dsp:txXfrm>
        <a:off x="6565081" y="2808312"/>
        <a:ext cx="2082778" cy="1872208"/>
      </dsp:txXfrm>
    </dsp:sp>
    <dsp:sp modelId="{811F21AD-5B38-43AE-AA58-C1C1EF92CF96}">
      <dsp:nvSpPr>
        <dsp:cNvPr id="0" name=""/>
        <dsp:cNvSpPr/>
      </dsp:nvSpPr>
      <dsp:spPr>
        <a:xfrm>
          <a:off x="7372444" y="2106234"/>
          <a:ext cx="468052" cy="468052"/>
        </a:xfrm>
        <a:prstGeom prst="ellipse">
          <a:avLst/>
        </a:prstGeom>
        <a:gradFill rotWithShape="0">
          <a:gsLst>
            <a:gs pos="0">
              <a:schemeClr val="accent4">
                <a:hueOff val="17723560"/>
                <a:satOff val="-53772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7723560"/>
                <a:satOff val="-53772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7723560"/>
                <a:satOff val="-53772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090959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3816423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/>
              <a:t>The left and the right linear grammar is said to be equivalent if the language generated by them are equal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/>
              <a:t>For every Right-Linear Grammar G</a:t>
            </a:r>
            <a:r>
              <a:rPr lang="en-US" sz="2200" baseline="-25000" dirty="0"/>
              <a:t>R</a:t>
            </a:r>
            <a:r>
              <a:rPr lang="en-US" sz="2200" dirty="0"/>
              <a:t> there exists an equivalent Left Linear Grammar G</a:t>
            </a:r>
            <a:r>
              <a:rPr lang="en-US" sz="2200" baseline="-25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375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3069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Conversion of Right-Linear Grammar to equivalent Left-Linear Grammar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7770B495-F806-4075-BF20-49FF4186A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18515"/>
              </p:ext>
            </p:extLst>
          </p:nvPr>
        </p:nvGraphicFramePr>
        <p:xfrm>
          <a:off x="1593436" y="1556792"/>
          <a:ext cx="96135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2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Right-Linear Grammar to equivalent Left-Linear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1: Convert the following Right-Linear Grammar to its equivalent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</a:t>
            </a:r>
            <a:r>
              <a:rPr lang="en-US" sz="1600" b="1" dirty="0" err="1"/>
              <a:t>B</a:t>
            </a:r>
            <a:r>
              <a:rPr lang="en-US" sz="1600" b="1" dirty="0"/>
              <a:t>		 B → b C		 B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B → b		 C → a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2061964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5535496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02786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16C11-3B66-439B-85B1-4EED1FF9B21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783957" y="4797152"/>
            <a:ext cx="356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EF7D3-7080-44BE-A59F-6B4272E374C5}"/>
              </a:ext>
            </a:extLst>
          </p:cNvPr>
          <p:cNvSpPr txBox="1"/>
          <p:nvPr/>
        </p:nvSpPr>
        <p:spPr>
          <a:xfrm>
            <a:off x="5885142" y="509592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50758" y="4799376"/>
            <a:ext cx="1481171" cy="118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337031" y="53895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Interchange the position of Initial and final state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BA431D86-9FE2-480E-A621-850837A1536D}"/>
              </a:ext>
            </a:extLst>
          </p:cNvPr>
          <p:cNvSpPr/>
          <p:nvPr/>
        </p:nvSpPr>
        <p:spPr>
          <a:xfrm>
            <a:off x="5531929" y="5759652"/>
            <a:ext cx="536389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115372-0F2D-4680-B946-1700C5A20184}"/>
              </a:ext>
            </a:extLst>
          </p:cNvPr>
          <p:cNvCxnSpPr>
            <a:endCxn id="2" idx="2"/>
          </p:cNvCxnSpPr>
          <p:nvPr/>
        </p:nvCxnSpPr>
        <p:spPr>
          <a:xfrm>
            <a:off x="1593436" y="4545124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/>
      <p:bldP spid="15" grpId="0"/>
      <p:bldP spid="17" grpId="0"/>
      <p:bldP spid="21" grpId="0"/>
      <p:bldP spid="25" grpId="0"/>
      <p:bldP spid="26" grpId="0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Right-Linear Grammar to equivalent Left-Linear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1: Convert the following Right-Linear Grammar to its equivalent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</a:t>
            </a:r>
            <a:r>
              <a:rPr lang="en-US" sz="1600" b="1" dirty="0" err="1"/>
              <a:t>B</a:t>
            </a:r>
            <a:r>
              <a:rPr lang="en-US" sz="1600" b="1" dirty="0"/>
              <a:t>		 B → b C		 B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B → b		 C → a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5535496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58602BC-C289-4F3D-831A-951066766362}"/>
              </a:ext>
            </a:extLst>
          </p:cNvPr>
          <p:cNvSpPr/>
          <p:nvPr/>
        </p:nvSpPr>
        <p:spPr>
          <a:xfrm>
            <a:off x="5531929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l-GR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02786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16C11-3B66-439B-85B1-4EED1FF9B21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5783957" y="4797152"/>
            <a:ext cx="356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EF7D3-7080-44BE-A59F-6B4272E374C5}"/>
              </a:ext>
            </a:extLst>
          </p:cNvPr>
          <p:cNvSpPr txBox="1"/>
          <p:nvPr/>
        </p:nvSpPr>
        <p:spPr>
          <a:xfrm>
            <a:off x="5885142" y="509592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4050758" y="4799376"/>
            <a:ext cx="1481171" cy="118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337031" y="53895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Reverse the direction of all the transition </a:t>
            </a:r>
            <a:endParaRPr lang="en-IN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3F0138BA-4063-4B23-B2CA-5BF4569254D5}"/>
              </a:ext>
            </a:extLst>
          </p:cNvPr>
          <p:cNvSpPr/>
          <p:nvPr/>
        </p:nvSpPr>
        <p:spPr>
          <a:xfrm>
            <a:off x="2022942" y="4265848"/>
            <a:ext cx="536389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E994479-E664-40E3-AC64-5281C186628D}"/>
              </a:ext>
            </a:extLst>
          </p:cNvPr>
          <p:cNvCxnSpPr/>
          <p:nvPr/>
        </p:nvCxnSpPr>
        <p:spPr>
          <a:xfrm>
            <a:off x="5063401" y="6093296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Right-Linear Grammar to equivalent Left-Linear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1: Convert the following Right-Linear Grammar to its equivalent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</a:t>
            </a:r>
            <a:r>
              <a:rPr lang="en-US" sz="1600" b="1" dirty="0" err="1"/>
              <a:t>B</a:t>
            </a:r>
            <a:r>
              <a:rPr lang="en-US" sz="1600" b="1" dirty="0"/>
              <a:t>		 B → b C		 B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B → b		 C → a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5535496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58602BC-C289-4F3D-831A-951066766362}"/>
              </a:ext>
            </a:extLst>
          </p:cNvPr>
          <p:cNvSpPr/>
          <p:nvPr/>
        </p:nvSpPr>
        <p:spPr>
          <a:xfrm>
            <a:off x="5531929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l-GR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02786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16C11-3B66-439B-85B1-4EED1FF9B213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5783957" y="4797152"/>
            <a:ext cx="356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EF7D3-7080-44BE-A59F-6B4272E374C5}"/>
              </a:ext>
            </a:extLst>
          </p:cNvPr>
          <p:cNvSpPr txBox="1"/>
          <p:nvPr/>
        </p:nvSpPr>
        <p:spPr>
          <a:xfrm>
            <a:off x="5885142" y="509592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4050758" y="4799376"/>
            <a:ext cx="1481171" cy="118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337031" y="53895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Reverse the direction of all the transition </a:t>
            </a:r>
            <a:endParaRPr lang="en-IN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DCA299A2-F3AA-47AB-B5C9-20C78B955BE7}"/>
              </a:ext>
            </a:extLst>
          </p:cNvPr>
          <p:cNvSpPr/>
          <p:nvPr/>
        </p:nvSpPr>
        <p:spPr>
          <a:xfrm>
            <a:off x="2014081" y="4233318"/>
            <a:ext cx="536389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F6B6265-90A6-4461-9BCA-37B60B458585}"/>
              </a:ext>
            </a:extLst>
          </p:cNvPr>
          <p:cNvCxnSpPr/>
          <p:nvPr/>
        </p:nvCxnSpPr>
        <p:spPr>
          <a:xfrm>
            <a:off x="5063401" y="6093296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Right-Linear Grammar to equivalent Left-Linear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1: Convert the following Right-Linear Grammar to its equivalent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</a:t>
            </a:r>
            <a:r>
              <a:rPr lang="en-US" sz="1600" b="1" dirty="0" err="1"/>
              <a:t>B</a:t>
            </a:r>
            <a:r>
              <a:rPr lang="en-US" sz="1600" b="1" dirty="0"/>
              <a:t>		 B → b C		 B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B → b		 C → a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5535496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58602BC-C289-4F3D-831A-951066766362}"/>
              </a:ext>
            </a:extLst>
          </p:cNvPr>
          <p:cNvSpPr/>
          <p:nvPr/>
        </p:nvSpPr>
        <p:spPr>
          <a:xfrm>
            <a:off x="5531929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l-GR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02786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16C11-3B66-439B-85B1-4EED1FF9B213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5783957" y="4797152"/>
            <a:ext cx="3567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5EF7D3-7080-44BE-A59F-6B4272E374C5}"/>
              </a:ext>
            </a:extLst>
          </p:cNvPr>
          <p:cNvSpPr txBox="1"/>
          <p:nvPr/>
        </p:nvSpPr>
        <p:spPr>
          <a:xfrm>
            <a:off x="5885142" y="509592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4050758" y="4799376"/>
            <a:ext cx="1481171" cy="118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337031" y="53895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211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Left Linear Grammar can be rewritten as</a:t>
            </a:r>
          </a:p>
          <a:p>
            <a:pPr>
              <a:lnSpc>
                <a:spcPct val="150000"/>
              </a:lnSpc>
            </a:pPr>
            <a:r>
              <a:rPr lang="en-IN" dirty="0"/>
              <a:t>S → C a		 S → B </a:t>
            </a:r>
            <a:r>
              <a:rPr lang="en-IN" dirty="0" err="1"/>
              <a:t>b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C → B </a:t>
            </a:r>
            <a:r>
              <a:rPr lang="en-IN" dirty="0" err="1"/>
              <a:t>b</a:t>
            </a:r>
            <a:r>
              <a:rPr lang="en-IN" dirty="0"/>
              <a:t>		 B → B a</a:t>
            </a:r>
          </a:p>
          <a:p>
            <a:pPr>
              <a:lnSpc>
                <a:spcPct val="150000"/>
              </a:lnSpc>
            </a:pPr>
            <a:r>
              <a:rPr lang="en-IN" dirty="0"/>
              <a:t>B → b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46541251-B03B-412F-A1BA-92CAF82DDF88}"/>
              </a:ext>
            </a:extLst>
          </p:cNvPr>
          <p:cNvSpPr/>
          <p:nvPr/>
        </p:nvSpPr>
        <p:spPr>
          <a:xfrm>
            <a:off x="2005657" y="4272745"/>
            <a:ext cx="536389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9C30F15-D537-4A17-B082-A6B019DB4268}"/>
              </a:ext>
            </a:extLst>
          </p:cNvPr>
          <p:cNvCxnSpPr/>
          <p:nvPr/>
        </p:nvCxnSpPr>
        <p:spPr>
          <a:xfrm>
            <a:off x="5063401" y="6093296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Right-Linear Grammar to equivalent Left-Linear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1: Convert the following Right-Linear Grammar to its equivalent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</a:t>
            </a:r>
            <a:r>
              <a:rPr lang="en-US" sz="1600" b="1" dirty="0" err="1"/>
              <a:t>B</a:t>
            </a:r>
            <a:r>
              <a:rPr lang="en-US" sz="1600" b="1" dirty="0"/>
              <a:t>		 B → b C		 B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B → b		 C → a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1593436" y="3673219"/>
            <a:ext cx="3456383" cy="299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Left Linear Grammar can be rewritten as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S → C a		 S → B </a:t>
            </a:r>
            <a:r>
              <a:rPr lang="en-IN" sz="1600" dirty="0" err="1"/>
              <a:t>b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C → B </a:t>
            </a:r>
            <a:r>
              <a:rPr lang="en-IN" sz="1600" dirty="0" err="1"/>
              <a:t>b</a:t>
            </a:r>
            <a:r>
              <a:rPr lang="en-IN" sz="1600" dirty="0"/>
              <a:t>		 B → B a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B → b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Check equivalence of the Grammar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Consider string: </a:t>
            </a:r>
            <a:r>
              <a:rPr lang="en-IN" sz="1600" b="1" dirty="0" err="1"/>
              <a:t>baab</a:t>
            </a:r>
            <a:endParaRPr lang="en-IN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2B389F2-480D-4B69-822D-21705C504F42}"/>
              </a:ext>
            </a:extLst>
          </p:cNvPr>
          <p:cNvSpPr txBox="1"/>
          <p:nvPr/>
        </p:nvSpPr>
        <p:spPr>
          <a:xfrm>
            <a:off x="8465732" y="3687280"/>
            <a:ext cx="2880320" cy="225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Using Right Linear Grammar: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S </a:t>
            </a:r>
            <a:r>
              <a:rPr lang="en-US" sz="1600" cap="none" dirty="0">
                <a:ea typeface="+mn-lt"/>
                <a:cs typeface="+mn-lt"/>
              </a:rPr>
              <a:t>⇒ b </a:t>
            </a:r>
            <a:r>
              <a:rPr lang="en-US" sz="1600" cap="none" dirty="0" err="1">
                <a:ea typeface="+mn-lt"/>
                <a:cs typeface="+mn-lt"/>
              </a:rPr>
              <a:t>B</a:t>
            </a:r>
            <a:endParaRPr lang="en-US" sz="1600" cap="none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	  </a:t>
            </a:r>
            <a:r>
              <a:rPr lang="en-US" sz="1600" cap="none" dirty="0">
                <a:ea typeface="+mn-lt"/>
                <a:cs typeface="+mn-lt"/>
              </a:rPr>
              <a:t>⇒</a:t>
            </a:r>
            <a:r>
              <a:rPr lang="en-US" sz="1600" dirty="0">
                <a:ea typeface="+mn-lt"/>
                <a:cs typeface="+mn-lt"/>
              </a:rPr>
              <a:t> b a B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ea typeface="+mn-lt"/>
                <a:cs typeface="+mn-lt"/>
              </a:rPr>
              <a:t>	  ⇒ b a </a:t>
            </a:r>
            <a:r>
              <a:rPr lang="en-US" sz="1600" cap="none" dirty="0" err="1">
                <a:ea typeface="+mn-lt"/>
                <a:cs typeface="+mn-lt"/>
              </a:rPr>
              <a:t>a</a:t>
            </a:r>
            <a:r>
              <a:rPr lang="en-US" sz="1600" cap="none" dirty="0">
                <a:ea typeface="+mn-lt"/>
                <a:cs typeface="+mn-lt"/>
              </a:rPr>
              <a:t> B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	  </a:t>
            </a:r>
            <a:r>
              <a:rPr lang="en-US" sz="1600" cap="none" dirty="0">
                <a:ea typeface="+mn-lt"/>
                <a:cs typeface="+mn-lt"/>
              </a:rPr>
              <a:t>⇒</a:t>
            </a:r>
            <a:r>
              <a:rPr lang="en-US" sz="1600" dirty="0">
                <a:ea typeface="+mn-lt"/>
                <a:cs typeface="+mn-lt"/>
              </a:rPr>
              <a:t> b a </a:t>
            </a:r>
            <a:r>
              <a:rPr lang="en-US" sz="1600" dirty="0" err="1">
                <a:ea typeface="+mn-lt"/>
                <a:cs typeface="+mn-lt"/>
              </a:rPr>
              <a:t>a</a:t>
            </a:r>
            <a:r>
              <a:rPr lang="en-US" sz="1600" dirty="0">
                <a:ea typeface="+mn-lt"/>
                <a:cs typeface="+mn-lt"/>
              </a:rPr>
              <a:t> b</a:t>
            </a:r>
            <a:endParaRPr lang="en-US" sz="1600" cap="none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DC24434-A485-4599-94F7-AF578D9EB687}"/>
              </a:ext>
            </a:extLst>
          </p:cNvPr>
          <p:cNvSpPr txBox="1"/>
          <p:nvPr/>
        </p:nvSpPr>
        <p:spPr>
          <a:xfrm>
            <a:off x="5374332" y="3673219"/>
            <a:ext cx="2880320" cy="225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Using Left Linear Grammar: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S </a:t>
            </a:r>
            <a:r>
              <a:rPr lang="en-US" sz="1600" cap="none" dirty="0">
                <a:ea typeface="+mn-lt"/>
                <a:cs typeface="+mn-lt"/>
              </a:rPr>
              <a:t>⇒ B </a:t>
            </a:r>
            <a:r>
              <a:rPr lang="en-US" sz="1600" cap="none" dirty="0" err="1">
                <a:ea typeface="+mn-lt"/>
                <a:cs typeface="+mn-lt"/>
              </a:rPr>
              <a:t>b</a:t>
            </a:r>
            <a:endParaRPr lang="en-US" sz="1600" cap="none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	  </a:t>
            </a:r>
            <a:r>
              <a:rPr lang="en-US" sz="1600" cap="none" dirty="0">
                <a:ea typeface="+mn-lt"/>
                <a:cs typeface="+mn-lt"/>
              </a:rPr>
              <a:t>⇒</a:t>
            </a:r>
            <a:r>
              <a:rPr lang="en-US" sz="1600" dirty="0">
                <a:ea typeface="+mn-lt"/>
                <a:cs typeface="+mn-lt"/>
              </a:rPr>
              <a:t> B a b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ea typeface="+mn-lt"/>
                <a:cs typeface="+mn-lt"/>
              </a:rPr>
              <a:t>	  ⇒ B a </a:t>
            </a:r>
            <a:r>
              <a:rPr lang="en-US" sz="1600" cap="none" dirty="0" err="1">
                <a:ea typeface="+mn-lt"/>
                <a:cs typeface="+mn-lt"/>
              </a:rPr>
              <a:t>a</a:t>
            </a:r>
            <a:r>
              <a:rPr lang="en-US" sz="1600" cap="none" dirty="0">
                <a:ea typeface="+mn-lt"/>
                <a:cs typeface="+mn-lt"/>
              </a:rPr>
              <a:t> b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	  </a:t>
            </a:r>
            <a:r>
              <a:rPr lang="en-US" sz="1600" cap="none" dirty="0">
                <a:ea typeface="+mn-lt"/>
                <a:cs typeface="+mn-lt"/>
              </a:rPr>
              <a:t>⇒</a:t>
            </a:r>
            <a:r>
              <a:rPr lang="en-US" sz="1600" dirty="0">
                <a:ea typeface="+mn-lt"/>
                <a:cs typeface="+mn-lt"/>
              </a:rPr>
              <a:t> b a </a:t>
            </a:r>
            <a:r>
              <a:rPr lang="en-US" sz="1600" dirty="0" err="1">
                <a:ea typeface="+mn-lt"/>
                <a:cs typeface="+mn-lt"/>
              </a:rPr>
              <a:t>a</a:t>
            </a:r>
            <a:r>
              <a:rPr lang="en-US" sz="1600" dirty="0">
                <a:ea typeface="+mn-lt"/>
                <a:cs typeface="+mn-lt"/>
              </a:rPr>
              <a:t> b</a:t>
            </a:r>
            <a:endParaRPr lang="en-US" sz="1600" cap="none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41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build="p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3069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Conversion of Left-Linear Grammar to equivalent Right-Linear Grammar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7770B495-F806-4075-BF20-49FF4186A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71618"/>
              </p:ext>
            </p:extLst>
          </p:nvPr>
        </p:nvGraphicFramePr>
        <p:xfrm>
          <a:off x="1593436" y="1556792"/>
          <a:ext cx="96135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8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141ACABE-6C75-4DCF-B264-7997EA86F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147C354D-5681-4120-A215-24DEE28C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8E409330-27DA-4E05-A7DD-8A86AF47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9CC48CEB-3A69-4097-8D49-14D4B9A0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53BCF36A-5403-44E3-B2F9-4FE613932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2E167C0B-E59A-487D-8C72-44306FE86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9669DF3F-1EEE-43F0-8731-A1D709BDB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11F21AD-5B38-43AE-AA58-C1C1EF92C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030B76F3-2831-44D3-BBA8-4493D688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2: Convert the following Left-Linear Grammar to its equivalent Right-Linear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1 | A 0 | C 0	 B → B 1 | 1		 C → A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A → C 0 | A 1 | B 1 | 0		 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2061964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3795163" y="570170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2313992" y="4797152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2655" y="40378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4302786" y="4524773"/>
            <a:ext cx="1555622" cy="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928298" y="497140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Interchange the position of Initial and final state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680EA28-7BAA-466D-992F-38B696C43655}"/>
              </a:ext>
            </a:extLst>
          </p:cNvPr>
          <p:cNvSpPr/>
          <p:nvPr/>
        </p:nvSpPr>
        <p:spPr>
          <a:xfrm>
            <a:off x="2061964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2B440-99C3-485A-BE5B-5225DE729588}"/>
              </a:ext>
            </a:extLst>
          </p:cNvPr>
          <p:cNvSpPr txBox="1"/>
          <p:nvPr/>
        </p:nvSpPr>
        <p:spPr>
          <a:xfrm>
            <a:off x="1909518" y="505095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2DA858A-384A-4F89-82C1-4E924FAA6DD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492203" y="4723335"/>
            <a:ext cx="1376777" cy="105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1672AA-11D0-496F-927D-F5A4D4163B3E}"/>
              </a:ext>
            </a:extLst>
          </p:cNvPr>
          <p:cNvSpPr txBox="1"/>
          <p:nvPr/>
        </p:nvSpPr>
        <p:spPr>
          <a:xfrm>
            <a:off x="3258401" y="497552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C7439D-F1C0-4680-A5F0-ED1F8256CE3D}"/>
              </a:ext>
            </a:extLst>
          </p:cNvPr>
          <p:cNvSpPr txBox="1"/>
          <p:nvPr/>
        </p:nvSpPr>
        <p:spPr>
          <a:xfrm>
            <a:off x="2796854" y="559446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C28DAE-AF7A-4992-B5B1-E3765708A274}"/>
              </a:ext>
            </a:extLst>
          </p:cNvPr>
          <p:cNvCxnSpPr>
            <a:cxnSpLocks/>
            <a:stCxn id="6" idx="3"/>
            <a:endCxn id="22" idx="5"/>
          </p:cNvCxnSpPr>
          <p:nvPr/>
        </p:nvCxnSpPr>
        <p:spPr>
          <a:xfrm flipH="1">
            <a:off x="2492203" y="6131939"/>
            <a:ext cx="1376777" cy="31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F5919A7-37F2-40E4-896C-2CF9ECCE3962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2566020" y="5953728"/>
            <a:ext cx="1229143" cy="31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C674DA-9607-42D7-842E-C263251BD5C1}"/>
              </a:ext>
            </a:extLst>
          </p:cNvPr>
          <p:cNvSpPr txBox="1"/>
          <p:nvPr/>
        </p:nvSpPr>
        <p:spPr>
          <a:xfrm>
            <a:off x="3451294" y="609344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D158DA1C-1612-4294-B012-C3610DDBDE81}"/>
              </a:ext>
            </a:extLst>
          </p:cNvPr>
          <p:cNvCxnSpPr>
            <a:cxnSpLocks/>
            <a:stCxn id="22" idx="4"/>
            <a:endCxn id="65" idx="5"/>
          </p:cNvCxnSpPr>
          <p:nvPr/>
        </p:nvCxnSpPr>
        <p:spPr>
          <a:xfrm rot="5400000" flipH="1" flipV="1">
            <a:off x="3555149" y="3476216"/>
            <a:ext cx="1519938" cy="4002253"/>
          </a:xfrm>
          <a:prstGeom prst="curvedConnector3">
            <a:avLst>
              <a:gd name="adj1" fmla="val -2964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F6D0AC3-81FA-4366-99C5-A30AD6D02D8A}"/>
              </a:ext>
            </a:extLst>
          </p:cNvPr>
          <p:cNvSpPr txBox="1"/>
          <p:nvPr/>
        </p:nvSpPr>
        <p:spPr>
          <a:xfrm>
            <a:off x="6093111" y="5463203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F3B4A8A6-7E83-4FFE-AF74-C774415F2A1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rot="5400000" flipH="1" flipV="1">
            <a:off x="2463407" y="4397933"/>
            <a:ext cx="1689964" cy="1988794"/>
          </a:xfrm>
          <a:prstGeom prst="curvedConnector4">
            <a:avLst>
              <a:gd name="adj1" fmla="val -13527"/>
              <a:gd name="adj2" fmla="val 13247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xmlns="" id="{00AC3CAC-81D4-4B7C-A15B-D70D2037F3E6}"/>
              </a:ext>
            </a:extLst>
          </p:cNvPr>
          <p:cNvSpPr/>
          <p:nvPr/>
        </p:nvSpPr>
        <p:spPr>
          <a:xfrm>
            <a:off x="5858408" y="4252394"/>
            <a:ext cx="536389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A037DAE-6C13-4176-8E9B-EE5F5CB941A3}"/>
              </a:ext>
            </a:extLst>
          </p:cNvPr>
          <p:cNvSpPr txBox="1"/>
          <p:nvPr/>
        </p:nvSpPr>
        <p:spPr>
          <a:xfrm>
            <a:off x="1440990" y="626272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xmlns="" id="{70CE6CB1-DC0E-4A93-A7E3-1D1C7D08CF38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H="1">
            <a:off x="1910828" y="6032025"/>
            <a:ext cx="455647" cy="5742"/>
          </a:xfrm>
          <a:prstGeom prst="curvedConnector5">
            <a:avLst>
              <a:gd name="adj1" fmla="val 4384"/>
              <a:gd name="adj2" fmla="val -10789760"/>
              <a:gd name="adj3" fmla="val 11341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4096B8A3-DC2E-464C-BFF8-0A984FDC0843}"/>
              </a:ext>
            </a:extLst>
          </p:cNvPr>
          <p:cNvCxnSpPr/>
          <p:nvPr/>
        </p:nvCxnSpPr>
        <p:spPr>
          <a:xfrm>
            <a:off x="1562580" y="4545124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/>
      <p:bldP spid="15" grpId="0"/>
      <p:bldP spid="21" grpId="0"/>
      <p:bldP spid="25" grpId="0"/>
      <p:bldP spid="26" grpId="0" build="p"/>
      <p:bldP spid="22" grpId="0" animBg="1"/>
      <p:bldP spid="29" grpId="0"/>
      <p:bldP spid="33" grpId="0"/>
      <p:bldP spid="34" grpId="0"/>
      <p:bldP spid="45" grpId="0"/>
      <p:bldP spid="55" grpId="0"/>
      <p:bldP spid="65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2: Convert the following Left-Linear Grammar to its equivalent Right-Linear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1 | A 0 | C 0	 B → B 1 | 1		 C → A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A → C 0 | A 1 | B 1 | 0		 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5734372" y="424938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3795163" y="570170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75559" y="4547348"/>
            <a:ext cx="1223171" cy="3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65" idx="4"/>
            <a:endCxn id="22" idx="0"/>
          </p:cNvCxnSpPr>
          <p:nvPr/>
        </p:nvCxnSpPr>
        <p:spPr>
          <a:xfrm>
            <a:off x="2301042" y="4851615"/>
            <a:ext cx="12950" cy="881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2655" y="40378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02786" y="4514178"/>
            <a:ext cx="1431586" cy="3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928298" y="497140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Interchange the position of Initial and final state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680EA28-7BAA-466D-992F-38B696C43655}"/>
              </a:ext>
            </a:extLst>
          </p:cNvPr>
          <p:cNvSpPr/>
          <p:nvPr/>
        </p:nvSpPr>
        <p:spPr>
          <a:xfrm>
            <a:off x="2061964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2B440-99C3-485A-BE5B-5225DE729588}"/>
              </a:ext>
            </a:extLst>
          </p:cNvPr>
          <p:cNvSpPr txBox="1"/>
          <p:nvPr/>
        </p:nvSpPr>
        <p:spPr>
          <a:xfrm>
            <a:off x="1909518" y="505095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2DA858A-384A-4F89-82C1-4E924FAA6D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75559" y="4767956"/>
            <a:ext cx="1293421" cy="100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1672AA-11D0-496F-927D-F5A4D4163B3E}"/>
              </a:ext>
            </a:extLst>
          </p:cNvPr>
          <p:cNvSpPr txBox="1"/>
          <p:nvPr/>
        </p:nvSpPr>
        <p:spPr>
          <a:xfrm>
            <a:off x="3258401" y="497552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C7439D-F1C0-4680-A5F0-ED1F8256CE3D}"/>
              </a:ext>
            </a:extLst>
          </p:cNvPr>
          <p:cNvSpPr txBox="1"/>
          <p:nvPr/>
        </p:nvSpPr>
        <p:spPr>
          <a:xfrm>
            <a:off x="2796854" y="559446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C28DAE-AF7A-4992-B5B1-E3765708A274}"/>
              </a:ext>
            </a:extLst>
          </p:cNvPr>
          <p:cNvCxnSpPr>
            <a:cxnSpLocks/>
            <a:stCxn id="6" idx="3"/>
            <a:endCxn id="22" idx="5"/>
          </p:cNvCxnSpPr>
          <p:nvPr/>
        </p:nvCxnSpPr>
        <p:spPr>
          <a:xfrm flipH="1">
            <a:off x="2492203" y="6131939"/>
            <a:ext cx="1376777" cy="31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F5919A7-37F2-40E4-896C-2CF9ECCE3962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2566020" y="5953728"/>
            <a:ext cx="1229143" cy="31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C674DA-9607-42D7-842E-C263251BD5C1}"/>
              </a:ext>
            </a:extLst>
          </p:cNvPr>
          <p:cNvSpPr txBox="1"/>
          <p:nvPr/>
        </p:nvSpPr>
        <p:spPr>
          <a:xfrm>
            <a:off x="3451294" y="609344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D158DA1C-1612-4294-B012-C3610DDBDE81}"/>
              </a:ext>
            </a:extLst>
          </p:cNvPr>
          <p:cNvCxnSpPr>
            <a:cxnSpLocks/>
            <a:stCxn id="22" idx="4"/>
            <a:endCxn id="2" idx="5"/>
          </p:cNvCxnSpPr>
          <p:nvPr/>
        </p:nvCxnSpPr>
        <p:spPr>
          <a:xfrm rot="5400000" flipH="1" flipV="1">
            <a:off x="3460454" y="3533156"/>
            <a:ext cx="1557693" cy="3850619"/>
          </a:xfrm>
          <a:prstGeom prst="curvedConnector3">
            <a:avLst>
              <a:gd name="adj1" fmla="val -2721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F6D0AC3-81FA-4366-99C5-A30AD6D02D8A}"/>
              </a:ext>
            </a:extLst>
          </p:cNvPr>
          <p:cNvSpPr txBox="1"/>
          <p:nvPr/>
        </p:nvSpPr>
        <p:spPr>
          <a:xfrm>
            <a:off x="6093111" y="5463203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F3B4A8A6-7E83-4FFE-AF74-C774415F2A1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rot="5400000" flipH="1" flipV="1">
            <a:off x="2463407" y="4397933"/>
            <a:ext cx="1689964" cy="1988794"/>
          </a:xfrm>
          <a:prstGeom prst="curvedConnector4">
            <a:avLst>
              <a:gd name="adj1" fmla="val -13527"/>
              <a:gd name="adj2" fmla="val 13247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xmlns="" id="{00AC3CAC-81D4-4B7C-A15B-D70D2037F3E6}"/>
              </a:ext>
            </a:extLst>
          </p:cNvPr>
          <p:cNvSpPr/>
          <p:nvPr/>
        </p:nvSpPr>
        <p:spPr>
          <a:xfrm>
            <a:off x="2008405" y="430685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A037DAE-6C13-4176-8E9B-EE5F5CB941A3}"/>
              </a:ext>
            </a:extLst>
          </p:cNvPr>
          <p:cNvSpPr txBox="1"/>
          <p:nvPr/>
        </p:nvSpPr>
        <p:spPr>
          <a:xfrm>
            <a:off x="1440990" y="626272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xmlns="" id="{70CE6CB1-DC0E-4A93-A7E3-1D1C7D08CF38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H="1">
            <a:off x="1910828" y="6032025"/>
            <a:ext cx="455647" cy="5742"/>
          </a:xfrm>
          <a:prstGeom prst="curvedConnector5">
            <a:avLst>
              <a:gd name="adj1" fmla="val 4384"/>
              <a:gd name="adj2" fmla="val -10789760"/>
              <a:gd name="adj3" fmla="val 11341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8B008EB7-E5BC-4D8C-B368-69C7B01F485C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446340" y="4679619"/>
            <a:ext cx="361849" cy="29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Left Linear Grammar</a:t>
            </a:r>
          </a:p>
          <a:p>
            <a:r>
              <a:rPr lang="en-US" sz="2400" dirty="0"/>
              <a:t>Right Linear Grammar</a:t>
            </a:r>
          </a:p>
          <a:p>
            <a:r>
              <a:rPr lang="en-US" sz="2400" dirty="0"/>
              <a:t>Regular Grammar</a:t>
            </a:r>
          </a:p>
          <a:p>
            <a:r>
              <a:rPr lang="en-US" sz="2400" dirty="0"/>
              <a:t>Linear Grammar</a:t>
            </a:r>
          </a:p>
          <a:p>
            <a:r>
              <a:rPr lang="en-US" sz="2400" dirty="0"/>
              <a:t>Equivalence of Left-Linear and Right-Linear Grammar</a:t>
            </a:r>
          </a:p>
          <a:p>
            <a:r>
              <a:rPr lang="en-US" sz="2400" dirty="0"/>
              <a:t>Equivalence of Finite Automata and Regular Expression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4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2: Convert the following Left-Linear Grammar to its equivalent Right-Linear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1 | A 0 | C 0	 B → B 1 | 1		 C → A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A → C 0 | A 1 | B 1 | 0		 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5734372" y="424938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3795163" y="570170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75559" y="4547348"/>
            <a:ext cx="1223171" cy="331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65" idx="4"/>
            <a:endCxn id="22" idx="0"/>
          </p:cNvCxnSpPr>
          <p:nvPr/>
        </p:nvCxnSpPr>
        <p:spPr>
          <a:xfrm>
            <a:off x="2301042" y="4851615"/>
            <a:ext cx="12950" cy="8816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2655" y="40378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02786" y="4514178"/>
            <a:ext cx="1431586" cy="331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928298" y="497140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Reverse the direction of all the transition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680EA28-7BAA-466D-992F-38B696C43655}"/>
              </a:ext>
            </a:extLst>
          </p:cNvPr>
          <p:cNvSpPr/>
          <p:nvPr/>
        </p:nvSpPr>
        <p:spPr>
          <a:xfrm>
            <a:off x="2061964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2B440-99C3-485A-BE5B-5225DE729588}"/>
              </a:ext>
            </a:extLst>
          </p:cNvPr>
          <p:cNvSpPr txBox="1"/>
          <p:nvPr/>
        </p:nvSpPr>
        <p:spPr>
          <a:xfrm>
            <a:off x="1909518" y="505095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2DA858A-384A-4F89-82C1-4E924FAA6D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75559" y="4767956"/>
            <a:ext cx="1293421" cy="10075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1672AA-11D0-496F-927D-F5A4D4163B3E}"/>
              </a:ext>
            </a:extLst>
          </p:cNvPr>
          <p:cNvSpPr txBox="1"/>
          <p:nvPr/>
        </p:nvSpPr>
        <p:spPr>
          <a:xfrm>
            <a:off x="3258401" y="497552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C7439D-F1C0-4680-A5F0-ED1F8256CE3D}"/>
              </a:ext>
            </a:extLst>
          </p:cNvPr>
          <p:cNvSpPr txBox="1"/>
          <p:nvPr/>
        </p:nvSpPr>
        <p:spPr>
          <a:xfrm>
            <a:off x="2796854" y="559446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C28DAE-AF7A-4992-B5B1-E3765708A274}"/>
              </a:ext>
            </a:extLst>
          </p:cNvPr>
          <p:cNvCxnSpPr>
            <a:cxnSpLocks/>
            <a:stCxn id="6" idx="3"/>
            <a:endCxn id="22" idx="5"/>
          </p:cNvCxnSpPr>
          <p:nvPr/>
        </p:nvCxnSpPr>
        <p:spPr>
          <a:xfrm flipH="1">
            <a:off x="2492203" y="6131939"/>
            <a:ext cx="1376777" cy="315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F5919A7-37F2-40E4-896C-2CF9ECCE3962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2566020" y="5953728"/>
            <a:ext cx="1229143" cy="315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C674DA-9607-42D7-842E-C263251BD5C1}"/>
              </a:ext>
            </a:extLst>
          </p:cNvPr>
          <p:cNvSpPr txBox="1"/>
          <p:nvPr/>
        </p:nvSpPr>
        <p:spPr>
          <a:xfrm>
            <a:off x="3451294" y="609344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D158DA1C-1612-4294-B012-C3610DDBDE81}"/>
              </a:ext>
            </a:extLst>
          </p:cNvPr>
          <p:cNvCxnSpPr>
            <a:cxnSpLocks/>
            <a:stCxn id="22" idx="4"/>
            <a:endCxn id="2" idx="5"/>
          </p:cNvCxnSpPr>
          <p:nvPr/>
        </p:nvCxnSpPr>
        <p:spPr>
          <a:xfrm rot="5400000" flipH="1" flipV="1">
            <a:off x="3460454" y="3533156"/>
            <a:ext cx="1557693" cy="3850619"/>
          </a:xfrm>
          <a:prstGeom prst="curvedConnector3">
            <a:avLst>
              <a:gd name="adj1" fmla="val -30634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F6D0AC3-81FA-4366-99C5-A30AD6D02D8A}"/>
              </a:ext>
            </a:extLst>
          </p:cNvPr>
          <p:cNvSpPr txBox="1"/>
          <p:nvPr/>
        </p:nvSpPr>
        <p:spPr>
          <a:xfrm>
            <a:off x="6093111" y="5463203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F3B4A8A6-7E83-4FFE-AF74-C774415F2A1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rot="5400000" flipH="1" flipV="1">
            <a:off x="2463407" y="4397933"/>
            <a:ext cx="1689964" cy="1988794"/>
          </a:xfrm>
          <a:prstGeom prst="curvedConnector4">
            <a:avLst>
              <a:gd name="adj1" fmla="val -13527"/>
              <a:gd name="adj2" fmla="val 123993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xmlns="" id="{00AC3CAC-81D4-4B7C-A15B-D70D2037F3E6}"/>
              </a:ext>
            </a:extLst>
          </p:cNvPr>
          <p:cNvSpPr/>
          <p:nvPr/>
        </p:nvSpPr>
        <p:spPr>
          <a:xfrm>
            <a:off x="2008405" y="430685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A037DAE-6C13-4176-8E9B-EE5F5CB941A3}"/>
              </a:ext>
            </a:extLst>
          </p:cNvPr>
          <p:cNvSpPr txBox="1"/>
          <p:nvPr/>
        </p:nvSpPr>
        <p:spPr>
          <a:xfrm>
            <a:off x="1440990" y="626272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xmlns="" id="{70CE6CB1-DC0E-4A93-A7E3-1D1C7D08CF38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H="1">
            <a:off x="1910828" y="6032025"/>
            <a:ext cx="455647" cy="5742"/>
          </a:xfrm>
          <a:prstGeom prst="curvedConnector5">
            <a:avLst>
              <a:gd name="adj1" fmla="val 4384"/>
              <a:gd name="adj2" fmla="val -10789760"/>
              <a:gd name="adj3" fmla="val 113412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9785B39-75A0-4A74-BA1B-017689A51BE5}"/>
              </a:ext>
            </a:extLst>
          </p:cNvPr>
          <p:cNvCxnSpPr>
            <a:cxnSpLocks/>
          </p:cNvCxnSpPr>
          <p:nvPr/>
        </p:nvCxnSpPr>
        <p:spPr>
          <a:xfrm flipV="1">
            <a:off x="5446340" y="4679619"/>
            <a:ext cx="361849" cy="29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2: Convert the following Left-Linear Grammar to its equivalent Right-Linear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B 1 | A 0 | C 0	 B → B 1 | 1		 C → A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baseline="-25000" dirty="0"/>
              <a:t>	</a:t>
            </a:r>
            <a:r>
              <a:rPr lang="en-US" sz="1600" b="1" dirty="0"/>
              <a:t>A → C 0 | A 1 | B 1 | 0		 </a:t>
            </a:r>
            <a:endParaRPr 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5734372" y="424938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DEE931-6A2C-400A-B950-E9C306DE820C}"/>
              </a:ext>
            </a:extLst>
          </p:cNvPr>
          <p:cNvSpPr/>
          <p:nvPr/>
        </p:nvSpPr>
        <p:spPr>
          <a:xfrm>
            <a:off x="3798730" y="429532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5967F79-1BF2-4EE0-9E3D-1A28D1B337CF}"/>
              </a:ext>
            </a:extLst>
          </p:cNvPr>
          <p:cNvSpPr/>
          <p:nvPr/>
        </p:nvSpPr>
        <p:spPr>
          <a:xfrm>
            <a:off x="3795163" y="5701700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75559" y="4547348"/>
            <a:ext cx="1223171" cy="331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25EFC64-F938-4522-A995-BB0C99BE2AEE}"/>
              </a:ext>
            </a:extLst>
          </p:cNvPr>
          <p:cNvCxnSpPr>
            <a:cxnSpLocks/>
            <a:stCxn id="65" idx="4"/>
            <a:endCxn id="22" idx="0"/>
          </p:cNvCxnSpPr>
          <p:nvPr/>
        </p:nvCxnSpPr>
        <p:spPr>
          <a:xfrm>
            <a:off x="2301042" y="4851615"/>
            <a:ext cx="12950" cy="8816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2655" y="40378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B21400-0D8D-41D3-9C2F-2C4E71DFBF5C}"/>
              </a:ext>
            </a:extLst>
          </p:cNvPr>
          <p:cNvSpPr txBox="1"/>
          <p:nvPr/>
        </p:nvSpPr>
        <p:spPr>
          <a:xfrm>
            <a:off x="4870276" y="406870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10EE1C-5CD7-43FA-A931-796D39747AF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02786" y="4514178"/>
            <a:ext cx="1431586" cy="331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37807-DE85-49E7-AF05-65657FBDA45F}"/>
              </a:ext>
            </a:extLst>
          </p:cNvPr>
          <p:cNvSpPr txBox="1"/>
          <p:nvPr/>
        </p:nvSpPr>
        <p:spPr>
          <a:xfrm>
            <a:off x="4928298" y="497140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050758" y="4190926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4252130" y="35755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253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Right Linear Grammar can be rewritten as</a:t>
            </a:r>
          </a:p>
          <a:p>
            <a:pPr>
              <a:lnSpc>
                <a:spcPct val="150000"/>
              </a:lnSpc>
            </a:pPr>
            <a:r>
              <a:rPr lang="en-US" dirty="0"/>
              <a:t>S → 0 A | 1 B</a:t>
            </a:r>
          </a:p>
          <a:p>
            <a:pPr>
              <a:lnSpc>
                <a:spcPct val="150000"/>
              </a:lnSpc>
            </a:pPr>
            <a:r>
              <a:rPr lang="en-US" dirty="0"/>
              <a:t>A → 1 A | 0 C | 0 </a:t>
            </a:r>
          </a:p>
          <a:p>
            <a:pPr>
              <a:lnSpc>
                <a:spcPct val="150000"/>
              </a:lnSpc>
            </a:pPr>
            <a:r>
              <a:rPr lang="en-US" dirty="0"/>
              <a:t>B → 1 B | 1 A | 1	</a:t>
            </a:r>
          </a:p>
          <a:p>
            <a:pPr>
              <a:lnSpc>
                <a:spcPct val="150000"/>
              </a:lnSpc>
            </a:pPr>
            <a:r>
              <a:rPr lang="en-US" dirty="0"/>
              <a:t>C → 0 A | 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680EA28-7BAA-466D-992F-38B696C43655}"/>
              </a:ext>
            </a:extLst>
          </p:cNvPr>
          <p:cNvSpPr/>
          <p:nvPr/>
        </p:nvSpPr>
        <p:spPr>
          <a:xfrm>
            <a:off x="2061964" y="573325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2B440-99C3-485A-BE5B-5225DE729588}"/>
              </a:ext>
            </a:extLst>
          </p:cNvPr>
          <p:cNvSpPr txBox="1"/>
          <p:nvPr/>
        </p:nvSpPr>
        <p:spPr>
          <a:xfrm>
            <a:off x="1909518" y="505095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2DA858A-384A-4F89-82C1-4E924FAA6D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75559" y="4767956"/>
            <a:ext cx="1293421" cy="10075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1672AA-11D0-496F-927D-F5A4D4163B3E}"/>
              </a:ext>
            </a:extLst>
          </p:cNvPr>
          <p:cNvSpPr txBox="1"/>
          <p:nvPr/>
        </p:nvSpPr>
        <p:spPr>
          <a:xfrm>
            <a:off x="3258401" y="497552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C7439D-F1C0-4680-A5F0-ED1F8256CE3D}"/>
              </a:ext>
            </a:extLst>
          </p:cNvPr>
          <p:cNvSpPr txBox="1"/>
          <p:nvPr/>
        </p:nvSpPr>
        <p:spPr>
          <a:xfrm>
            <a:off x="2796854" y="559446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C28DAE-AF7A-4992-B5B1-E3765708A274}"/>
              </a:ext>
            </a:extLst>
          </p:cNvPr>
          <p:cNvCxnSpPr>
            <a:cxnSpLocks/>
            <a:stCxn id="6" idx="3"/>
            <a:endCxn id="22" idx="5"/>
          </p:cNvCxnSpPr>
          <p:nvPr/>
        </p:nvCxnSpPr>
        <p:spPr>
          <a:xfrm flipH="1">
            <a:off x="2492203" y="6131939"/>
            <a:ext cx="1376777" cy="315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F5919A7-37F2-40E4-896C-2CF9ECCE3962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2566020" y="5953728"/>
            <a:ext cx="1229143" cy="315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C674DA-9607-42D7-842E-C263251BD5C1}"/>
              </a:ext>
            </a:extLst>
          </p:cNvPr>
          <p:cNvSpPr txBox="1"/>
          <p:nvPr/>
        </p:nvSpPr>
        <p:spPr>
          <a:xfrm>
            <a:off x="3451294" y="609344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D158DA1C-1612-4294-B012-C3610DDBDE81}"/>
              </a:ext>
            </a:extLst>
          </p:cNvPr>
          <p:cNvCxnSpPr>
            <a:cxnSpLocks/>
            <a:stCxn id="22" idx="4"/>
            <a:endCxn id="2" idx="5"/>
          </p:cNvCxnSpPr>
          <p:nvPr/>
        </p:nvCxnSpPr>
        <p:spPr>
          <a:xfrm rot="5400000" flipH="1" flipV="1">
            <a:off x="3460454" y="3533156"/>
            <a:ext cx="1557693" cy="3850619"/>
          </a:xfrm>
          <a:prstGeom prst="curvedConnector3">
            <a:avLst>
              <a:gd name="adj1" fmla="val -30634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F6D0AC3-81FA-4366-99C5-A30AD6D02D8A}"/>
              </a:ext>
            </a:extLst>
          </p:cNvPr>
          <p:cNvSpPr txBox="1"/>
          <p:nvPr/>
        </p:nvSpPr>
        <p:spPr>
          <a:xfrm>
            <a:off x="6093111" y="5463203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F3B4A8A6-7E83-4FFE-AF74-C774415F2A1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rot="5400000" flipH="1" flipV="1">
            <a:off x="2463407" y="4397933"/>
            <a:ext cx="1689964" cy="1988794"/>
          </a:xfrm>
          <a:prstGeom prst="curvedConnector4">
            <a:avLst>
              <a:gd name="adj1" fmla="val -13527"/>
              <a:gd name="adj2" fmla="val 123993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xmlns="" id="{00AC3CAC-81D4-4B7C-A15B-D70D2037F3E6}"/>
              </a:ext>
            </a:extLst>
          </p:cNvPr>
          <p:cNvSpPr/>
          <p:nvPr/>
        </p:nvSpPr>
        <p:spPr>
          <a:xfrm>
            <a:off x="2008405" y="430685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A037DAE-6C13-4176-8E9B-EE5F5CB941A3}"/>
              </a:ext>
            </a:extLst>
          </p:cNvPr>
          <p:cNvSpPr txBox="1"/>
          <p:nvPr/>
        </p:nvSpPr>
        <p:spPr>
          <a:xfrm>
            <a:off x="1440990" y="626272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endParaRPr lang="en-IN" sz="1600" b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xmlns="" id="{70CE6CB1-DC0E-4A93-A7E3-1D1C7D08CF38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H="1">
            <a:off x="1910828" y="6032025"/>
            <a:ext cx="455647" cy="5742"/>
          </a:xfrm>
          <a:prstGeom prst="curvedConnector5">
            <a:avLst>
              <a:gd name="adj1" fmla="val 4384"/>
              <a:gd name="adj2" fmla="val -10789760"/>
              <a:gd name="adj3" fmla="val 113412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6647700-B572-4D0C-A4AB-4B7317DA97C2}"/>
              </a:ext>
            </a:extLst>
          </p:cNvPr>
          <p:cNvCxnSpPr>
            <a:cxnSpLocks/>
          </p:cNvCxnSpPr>
          <p:nvPr/>
        </p:nvCxnSpPr>
        <p:spPr>
          <a:xfrm flipV="1">
            <a:off x="5446340" y="4679619"/>
            <a:ext cx="361849" cy="29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2061964" y="4293096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566020" y="4545124"/>
            <a:ext cx="1232710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7642" y="4180080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2566020" y="354369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Interchange the position of Initial and final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115372-0F2D-4680-B946-1700C5A20184}"/>
              </a:ext>
            </a:extLst>
          </p:cNvPr>
          <p:cNvCxnSpPr>
            <a:endCxn id="2" idx="2"/>
          </p:cNvCxnSpPr>
          <p:nvPr/>
        </p:nvCxnSpPr>
        <p:spPr>
          <a:xfrm>
            <a:off x="1593436" y="4545124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FC136B5B-BD66-4E71-AD40-3E63FBCC3B36}"/>
              </a:ext>
            </a:extLst>
          </p:cNvPr>
          <p:cNvSpPr/>
          <p:nvPr/>
        </p:nvSpPr>
        <p:spPr>
          <a:xfrm>
            <a:off x="3840668" y="4293096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25" grpId="0"/>
      <p:bldP spid="26" grpId="0" build="p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3828779" y="4282024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</p:cNvCxnSpPr>
          <p:nvPr/>
        </p:nvCxnSpPr>
        <p:spPr>
          <a:xfrm>
            <a:off x="2607958" y="4534540"/>
            <a:ext cx="1232710" cy="22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7642" y="4180080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2566020" y="354369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7547145" y="4205448"/>
            <a:ext cx="392086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Reverse the direction of all the transitions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115372-0F2D-4680-B946-1700C5A2018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438402" y="4712263"/>
            <a:ext cx="464194" cy="359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FC136B5B-BD66-4E71-AD40-3E63FBCC3B36}"/>
              </a:ext>
            </a:extLst>
          </p:cNvPr>
          <p:cNvSpPr/>
          <p:nvPr/>
        </p:nvSpPr>
        <p:spPr>
          <a:xfrm>
            <a:off x="2024561" y="4351941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8001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82E4948-591C-44DF-B65A-ACDCEB40D06D}"/>
              </a:ext>
            </a:extLst>
          </p:cNvPr>
          <p:cNvSpPr/>
          <p:nvPr/>
        </p:nvSpPr>
        <p:spPr>
          <a:xfrm>
            <a:off x="3828779" y="4282024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490B47-02B8-4320-A98F-19F0D8413611}"/>
              </a:ext>
            </a:extLst>
          </p:cNvPr>
          <p:cNvCxnSpPr>
            <a:cxnSpLocks/>
          </p:cNvCxnSpPr>
          <p:nvPr/>
        </p:nvCxnSpPr>
        <p:spPr>
          <a:xfrm>
            <a:off x="2607958" y="4534540"/>
            <a:ext cx="1232710" cy="22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A896FD-2FAC-47BD-9D91-6090838583B0}"/>
              </a:ext>
            </a:extLst>
          </p:cNvPr>
          <p:cNvSpPr txBox="1"/>
          <p:nvPr/>
        </p:nvSpPr>
        <p:spPr>
          <a:xfrm>
            <a:off x="3133510" y="404479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49762722-8A21-4907-8593-F4F1F00B94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7642" y="4180080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FB0660-47AA-4F60-91F0-681154C726CC}"/>
              </a:ext>
            </a:extLst>
          </p:cNvPr>
          <p:cNvSpPr txBox="1"/>
          <p:nvPr/>
        </p:nvSpPr>
        <p:spPr>
          <a:xfrm>
            <a:off x="2566020" y="354369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6598468" y="3714110"/>
            <a:ext cx="4777769" cy="211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Right Linear Grammar can be rewritten as: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 → 0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b="1" dirty="0"/>
              <a:t> → 1 0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Second production is invalid</a:t>
            </a:r>
            <a:endParaRPr lang="en-IN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4115372-0F2D-4680-B946-1700C5A20184}"/>
              </a:ext>
            </a:extLst>
          </p:cNvPr>
          <p:cNvCxnSpPr>
            <a:cxnSpLocks/>
          </p:cNvCxnSpPr>
          <p:nvPr/>
        </p:nvCxnSpPr>
        <p:spPr>
          <a:xfrm flipV="1">
            <a:off x="3294541" y="4786080"/>
            <a:ext cx="546127" cy="129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FC136B5B-BD66-4E71-AD40-3E63FBCC3B36}"/>
              </a:ext>
            </a:extLst>
          </p:cNvPr>
          <p:cNvSpPr/>
          <p:nvPr/>
        </p:nvSpPr>
        <p:spPr>
          <a:xfrm>
            <a:off x="2024561" y="4351941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5349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5950396" y="3714110"/>
            <a:ext cx="5425841" cy="170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need to modify grammar.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Introduce new variable and rewrite productions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 → A</a:t>
            </a:r>
          </a:p>
          <a:p>
            <a:pPr>
              <a:lnSpc>
                <a:spcPct val="150000"/>
              </a:lnSpc>
            </a:pPr>
            <a:r>
              <a:rPr lang="en-IN" dirty="0"/>
              <a:t>A → A 1 0 | 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025BB3-22EE-4A29-8D8B-2B8C87E23B77}"/>
              </a:ext>
            </a:extLst>
          </p:cNvPr>
          <p:cNvSpPr/>
          <p:nvPr/>
        </p:nvSpPr>
        <p:spPr>
          <a:xfrm>
            <a:off x="1725847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F7BCFA-941A-4A97-8B0E-FCB0560BFBDC}"/>
              </a:ext>
            </a:extLst>
          </p:cNvPr>
          <p:cNvCxnSpPr>
            <a:cxnSpLocks/>
          </p:cNvCxnSpPr>
          <p:nvPr/>
        </p:nvCxnSpPr>
        <p:spPr>
          <a:xfrm>
            <a:off x="4030551" y="4573472"/>
            <a:ext cx="738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65CAA-4279-442B-8D5B-E7BFC497780A}"/>
              </a:ext>
            </a:extLst>
          </p:cNvPr>
          <p:cNvSpPr txBox="1"/>
          <p:nvPr/>
        </p:nvSpPr>
        <p:spPr>
          <a:xfrm>
            <a:off x="4222969" y="41615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0FBCE4B7-39D1-4FD9-8779-AADAD5947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1905" y="4181909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FC5D64-0CC9-495D-9078-C6EEEF424DBF}"/>
              </a:ext>
            </a:extLst>
          </p:cNvPr>
          <p:cNvSpPr txBox="1"/>
          <p:nvPr/>
        </p:nvSpPr>
        <p:spPr>
          <a:xfrm>
            <a:off x="3768972" y="34985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0403CA-24A6-4123-B938-885C77317D65}"/>
              </a:ext>
            </a:extLst>
          </p:cNvPr>
          <p:cNvCxnSpPr>
            <a:cxnSpLocks/>
          </p:cNvCxnSpPr>
          <p:nvPr/>
        </p:nvCxnSpPr>
        <p:spPr>
          <a:xfrm>
            <a:off x="1269876" y="4553759"/>
            <a:ext cx="46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AD82D467-3741-48A9-940C-4667C49486B2}"/>
              </a:ext>
            </a:extLst>
          </p:cNvPr>
          <p:cNvSpPr/>
          <p:nvPr/>
        </p:nvSpPr>
        <p:spPr>
          <a:xfrm>
            <a:off x="4765950" y="4261029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8913F5E-0D66-42AA-9E96-3F8E80DC9969}"/>
              </a:ext>
            </a:extLst>
          </p:cNvPr>
          <p:cNvSpPr/>
          <p:nvPr/>
        </p:nvSpPr>
        <p:spPr>
          <a:xfrm>
            <a:off x="3485004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398260F-F1CC-4518-B7B1-37A666348C6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229903" y="4553759"/>
            <a:ext cx="1255101" cy="1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62E786-78E9-4B2D-B69E-66A94C7A2617}"/>
              </a:ext>
            </a:extLst>
          </p:cNvPr>
          <p:cNvSpPr txBox="1"/>
          <p:nvPr/>
        </p:nvSpPr>
        <p:spPr>
          <a:xfrm>
            <a:off x="2644895" y="4164076"/>
            <a:ext cx="42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2" grpId="0" animBg="1"/>
      <p:bldP spid="16" grpId="0"/>
      <p:bldP spid="18" grpId="0"/>
      <p:bldP spid="20" grpId="0" animBg="1"/>
      <p:bldP spid="21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5349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5950396" y="3714110"/>
            <a:ext cx="542584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Interchange the states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025BB3-22EE-4A29-8D8B-2B8C87E23B77}"/>
              </a:ext>
            </a:extLst>
          </p:cNvPr>
          <p:cNvSpPr/>
          <p:nvPr/>
        </p:nvSpPr>
        <p:spPr>
          <a:xfrm>
            <a:off x="4787396" y="4311588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F7BCFA-941A-4A97-8B0E-FCB0560BFBDC}"/>
              </a:ext>
            </a:extLst>
          </p:cNvPr>
          <p:cNvCxnSpPr>
            <a:cxnSpLocks/>
          </p:cNvCxnSpPr>
          <p:nvPr/>
        </p:nvCxnSpPr>
        <p:spPr>
          <a:xfrm>
            <a:off x="4030551" y="4573472"/>
            <a:ext cx="738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65CAA-4279-442B-8D5B-E7BFC497780A}"/>
              </a:ext>
            </a:extLst>
          </p:cNvPr>
          <p:cNvSpPr txBox="1"/>
          <p:nvPr/>
        </p:nvSpPr>
        <p:spPr>
          <a:xfrm>
            <a:off x="4222969" y="41615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0FBCE4B7-39D1-4FD9-8779-AADAD5947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1905" y="4181909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FC5D64-0CC9-495D-9078-C6EEEF424DBF}"/>
              </a:ext>
            </a:extLst>
          </p:cNvPr>
          <p:cNvSpPr txBox="1"/>
          <p:nvPr/>
        </p:nvSpPr>
        <p:spPr>
          <a:xfrm>
            <a:off x="3768972" y="34985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0403CA-24A6-4123-B938-885C77317D6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007736" y="4815644"/>
            <a:ext cx="31688" cy="61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AD82D467-3741-48A9-940C-4667C49486B2}"/>
              </a:ext>
            </a:extLst>
          </p:cNvPr>
          <p:cNvSpPr/>
          <p:nvPr/>
        </p:nvSpPr>
        <p:spPr>
          <a:xfrm>
            <a:off x="1660454" y="429123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8913F5E-0D66-42AA-9E96-3F8E80DC9969}"/>
              </a:ext>
            </a:extLst>
          </p:cNvPr>
          <p:cNvSpPr/>
          <p:nvPr/>
        </p:nvSpPr>
        <p:spPr>
          <a:xfrm>
            <a:off x="3485004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398260F-F1CC-4518-B7B1-37A666348C6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229903" y="4553759"/>
            <a:ext cx="1255101" cy="1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62E786-78E9-4B2D-B69E-66A94C7A2617}"/>
              </a:ext>
            </a:extLst>
          </p:cNvPr>
          <p:cNvSpPr txBox="1"/>
          <p:nvPr/>
        </p:nvSpPr>
        <p:spPr>
          <a:xfrm>
            <a:off x="2644895" y="4164076"/>
            <a:ext cx="42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5349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5950396" y="3714110"/>
            <a:ext cx="542584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Interchange the position of initial and final states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025BB3-22EE-4A29-8D8B-2B8C87E23B77}"/>
              </a:ext>
            </a:extLst>
          </p:cNvPr>
          <p:cNvSpPr/>
          <p:nvPr/>
        </p:nvSpPr>
        <p:spPr>
          <a:xfrm>
            <a:off x="4787396" y="4311588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F7BCFA-941A-4A97-8B0E-FCB0560BFBDC}"/>
              </a:ext>
            </a:extLst>
          </p:cNvPr>
          <p:cNvCxnSpPr>
            <a:cxnSpLocks/>
          </p:cNvCxnSpPr>
          <p:nvPr/>
        </p:nvCxnSpPr>
        <p:spPr>
          <a:xfrm>
            <a:off x="4030551" y="4573472"/>
            <a:ext cx="738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65CAA-4279-442B-8D5B-E7BFC497780A}"/>
              </a:ext>
            </a:extLst>
          </p:cNvPr>
          <p:cNvSpPr txBox="1"/>
          <p:nvPr/>
        </p:nvSpPr>
        <p:spPr>
          <a:xfrm>
            <a:off x="4222969" y="41615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0FBCE4B7-39D1-4FD9-8779-AADAD5947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1905" y="4181909"/>
            <a:ext cx="12700" cy="356422"/>
          </a:xfrm>
          <a:prstGeom prst="curvedConnector3">
            <a:avLst>
              <a:gd name="adj1" fmla="val 46880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FC5D64-0CC9-495D-9078-C6EEEF424DBF}"/>
              </a:ext>
            </a:extLst>
          </p:cNvPr>
          <p:cNvSpPr txBox="1"/>
          <p:nvPr/>
        </p:nvSpPr>
        <p:spPr>
          <a:xfrm>
            <a:off x="3768972" y="34985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0403CA-24A6-4123-B938-885C77317D6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007736" y="4815644"/>
            <a:ext cx="31688" cy="61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AD82D467-3741-48A9-940C-4667C49486B2}"/>
              </a:ext>
            </a:extLst>
          </p:cNvPr>
          <p:cNvSpPr/>
          <p:nvPr/>
        </p:nvSpPr>
        <p:spPr>
          <a:xfrm>
            <a:off x="1660454" y="429123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8913F5E-0D66-42AA-9E96-3F8E80DC9969}"/>
              </a:ext>
            </a:extLst>
          </p:cNvPr>
          <p:cNvSpPr/>
          <p:nvPr/>
        </p:nvSpPr>
        <p:spPr>
          <a:xfrm>
            <a:off x="3485004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398260F-F1CC-4518-B7B1-37A666348C6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229903" y="4553759"/>
            <a:ext cx="1255101" cy="1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62E786-78E9-4B2D-B69E-66A94C7A2617}"/>
              </a:ext>
            </a:extLst>
          </p:cNvPr>
          <p:cNvSpPr txBox="1"/>
          <p:nvPr/>
        </p:nvSpPr>
        <p:spPr>
          <a:xfrm>
            <a:off x="2644895" y="4164076"/>
            <a:ext cx="42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5349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5950396" y="3714110"/>
            <a:ext cx="542584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Reverse the direction of all the arrows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025BB3-22EE-4A29-8D8B-2B8C87E23B77}"/>
              </a:ext>
            </a:extLst>
          </p:cNvPr>
          <p:cNvSpPr/>
          <p:nvPr/>
        </p:nvSpPr>
        <p:spPr>
          <a:xfrm>
            <a:off x="4787396" y="4311588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F7BCFA-941A-4A97-8B0E-FCB0560BFBDC}"/>
              </a:ext>
            </a:extLst>
          </p:cNvPr>
          <p:cNvCxnSpPr>
            <a:cxnSpLocks/>
          </p:cNvCxnSpPr>
          <p:nvPr/>
        </p:nvCxnSpPr>
        <p:spPr>
          <a:xfrm>
            <a:off x="4030551" y="4573472"/>
            <a:ext cx="73814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65CAA-4279-442B-8D5B-E7BFC497780A}"/>
              </a:ext>
            </a:extLst>
          </p:cNvPr>
          <p:cNvSpPr txBox="1"/>
          <p:nvPr/>
        </p:nvSpPr>
        <p:spPr>
          <a:xfrm>
            <a:off x="4222969" y="41615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0FBCE4B7-39D1-4FD9-8779-AADAD5947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1905" y="4181909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FC5D64-0CC9-495D-9078-C6EEEF424DBF}"/>
              </a:ext>
            </a:extLst>
          </p:cNvPr>
          <p:cNvSpPr txBox="1"/>
          <p:nvPr/>
        </p:nvSpPr>
        <p:spPr>
          <a:xfrm>
            <a:off x="3768972" y="34985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0403CA-24A6-4123-B938-885C77317D6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007736" y="4815644"/>
            <a:ext cx="31688" cy="61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AD82D467-3741-48A9-940C-4667C49486B2}"/>
              </a:ext>
            </a:extLst>
          </p:cNvPr>
          <p:cNvSpPr/>
          <p:nvPr/>
        </p:nvSpPr>
        <p:spPr>
          <a:xfrm>
            <a:off x="1660454" y="429123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8913F5E-0D66-42AA-9E96-3F8E80DC9969}"/>
              </a:ext>
            </a:extLst>
          </p:cNvPr>
          <p:cNvSpPr/>
          <p:nvPr/>
        </p:nvSpPr>
        <p:spPr>
          <a:xfrm>
            <a:off x="3485004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398260F-F1CC-4518-B7B1-37A666348C6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229903" y="4553759"/>
            <a:ext cx="1255101" cy="197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62E786-78E9-4B2D-B69E-66A94C7A2617}"/>
              </a:ext>
            </a:extLst>
          </p:cNvPr>
          <p:cNvSpPr txBox="1"/>
          <p:nvPr/>
        </p:nvSpPr>
        <p:spPr>
          <a:xfrm>
            <a:off x="2644895" y="4164076"/>
            <a:ext cx="42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88640"/>
            <a:ext cx="9782801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Conversion of Left-Linear Grammar to equivalent Right-Linear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44825"/>
            <a:ext cx="9613544" cy="15349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Ex. 3: Write an equivalent Right-Linear Grammar to for given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1600" b="1" dirty="0"/>
              <a:t>S → S 1 0 | 0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611A9E-9250-4279-A245-D45EC16A2AE3}"/>
              </a:ext>
            </a:extLst>
          </p:cNvPr>
          <p:cNvSpPr txBox="1"/>
          <p:nvPr/>
        </p:nvSpPr>
        <p:spPr>
          <a:xfrm>
            <a:off x="5950396" y="3714110"/>
            <a:ext cx="5425841" cy="128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Rewriting the productions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 → 0 A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 → 1 0 A |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b="1" dirty="0"/>
              <a:t>		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025BB3-22EE-4A29-8D8B-2B8C87E23B77}"/>
              </a:ext>
            </a:extLst>
          </p:cNvPr>
          <p:cNvSpPr/>
          <p:nvPr/>
        </p:nvSpPr>
        <p:spPr>
          <a:xfrm>
            <a:off x="4787396" y="4311588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F7BCFA-941A-4A97-8B0E-FCB0560BFBDC}"/>
              </a:ext>
            </a:extLst>
          </p:cNvPr>
          <p:cNvCxnSpPr>
            <a:cxnSpLocks/>
          </p:cNvCxnSpPr>
          <p:nvPr/>
        </p:nvCxnSpPr>
        <p:spPr>
          <a:xfrm>
            <a:off x="4030551" y="4573472"/>
            <a:ext cx="73814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E65CAA-4279-442B-8D5B-E7BFC497780A}"/>
              </a:ext>
            </a:extLst>
          </p:cNvPr>
          <p:cNvSpPr txBox="1"/>
          <p:nvPr/>
        </p:nvSpPr>
        <p:spPr>
          <a:xfrm>
            <a:off x="4222969" y="416156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0FBCE4B7-39D1-4FD9-8779-AADAD5947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1905" y="4181909"/>
            <a:ext cx="12700" cy="356422"/>
          </a:xfrm>
          <a:prstGeom prst="curvedConnector3">
            <a:avLst>
              <a:gd name="adj1" fmla="val 46880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FC5D64-0CC9-495D-9078-C6EEEF424DBF}"/>
              </a:ext>
            </a:extLst>
          </p:cNvPr>
          <p:cNvSpPr txBox="1"/>
          <p:nvPr/>
        </p:nvSpPr>
        <p:spPr>
          <a:xfrm>
            <a:off x="3768972" y="34985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0403CA-24A6-4123-B938-885C77317D6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007736" y="4815644"/>
            <a:ext cx="31688" cy="61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AD82D467-3741-48A9-940C-4667C49486B2}"/>
              </a:ext>
            </a:extLst>
          </p:cNvPr>
          <p:cNvSpPr/>
          <p:nvPr/>
        </p:nvSpPr>
        <p:spPr>
          <a:xfrm>
            <a:off x="1660454" y="4291237"/>
            <a:ext cx="585273" cy="544758"/>
          </a:xfrm>
          <a:prstGeom prst="don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8913F5E-0D66-42AA-9E96-3F8E80DC9969}"/>
              </a:ext>
            </a:extLst>
          </p:cNvPr>
          <p:cNvSpPr/>
          <p:nvPr/>
        </p:nvSpPr>
        <p:spPr>
          <a:xfrm>
            <a:off x="3485004" y="4301731"/>
            <a:ext cx="504056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398260F-F1CC-4518-B7B1-37A666348C6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229903" y="4553759"/>
            <a:ext cx="1255101" cy="197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762E786-78E9-4B2D-B69E-66A94C7A2617}"/>
              </a:ext>
            </a:extLst>
          </p:cNvPr>
          <p:cNvSpPr txBox="1"/>
          <p:nvPr/>
        </p:nvSpPr>
        <p:spPr>
          <a:xfrm>
            <a:off x="2644895" y="4164076"/>
            <a:ext cx="42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Right 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5047456"/>
          </a:xfrm>
        </p:spPr>
        <p:txBody>
          <a:bodyPr>
            <a:normAutofit/>
          </a:bodyPr>
          <a:lstStyle/>
          <a:p>
            <a:r>
              <a:rPr lang="en-US" sz="2400" dirty="0"/>
              <a:t>Grammar G is represented as G (V, T, S, P)</a:t>
            </a:r>
          </a:p>
          <a:p>
            <a:r>
              <a:rPr lang="en-US" sz="2400" dirty="0"/>
              <a:t>A grammar is said to be right-linear if all the productions of the form</a:t>
            </a:r>
          </a:p>
          <a:p>
            <a:pPr marL="0" indent="0">
              <a:buNone/>
            </a:pPr>
            <a:r>
              <a:rPr lang="en-US" sz="2400" dirty="0"/>
              <a:t>	A → x B</a:t>
            </a:r>
          </a:p>
          <a:p>
            <a:pPr marL="0" indent="0">
              <a:buNone/>
            </a:pPr>
            <a:r>
              <a:rPr lang="en-US" sz="2400" dirty="0"/>
              <a:t>	A </a:t>
            </a:r>
            <a:r>
              <a:rPr lang="en-US" sz="2400" cap="none" dirty="0">
                <a:ea typeface="+mn-lt"/>
                <a:cs typeface="+mn-lt"/>
              </a:rPr>
              <a:t>→ x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  where A, B ∈ V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	    x </a:t>
            </a:r>
            <a:r>
              <a:rPr lang="en-US" sz="2400" cap="none" dirty="0">
                <a:ea typeface="+mn-lt"/>
                <a:cs typeface="+mn-lt"/>
              </a:rPr>
              <a:t>∈ T*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2AA698-B595-4DE2-AD10-888193A4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25" y="1447801"/>
            <a:ext cx="7632848" cy="2654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Equivalence of Regular Grammar and Finite Automata</a:t>
            </a:r>
            <a:endParaRPr lang="en-IN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79DDA2-687E-4378-9D00-9FD88798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090959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3816423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/>
              <a:t>The Regular Grammar and Finite Automata is said to be equivalent if the language generated by Grammar and Language accepted by Finite Automata are equal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200" dirty="0"/>
              <a:t>For every Regular Grammar we can write its equivalent Finite Automata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5901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Regular Grammar to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57332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Let Grammar G is represented as G (V, T, S, 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Where 	V → Set of Variables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T → Set of Terminals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S → Start Symbol S ∈ V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P → Set of Production Rules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Let Finite automata be represented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      M = ( Q, Σ, δ, q0, F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Where  Q  → Set of states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Σ  → Input alphabet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  δ  → Transition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q0 → Initial state     q0 ∈ Q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      F → Set of final states   F ⊆ Q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57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Regular Grammar to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57332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/>
              <a:t>Steps for Conversion: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States corresponds to variables ( V ⇔ Q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Initial state corresponds to Start Symbol ( S ⇔ q0 )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Input alphabet corresponds to Terminal ( T ⇔ Σ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Transitions in DFA corresponds to set of productions in P ( P ⇔ δ )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/>
              <a:t>The transition function δ is defined as:</a:t>
            </a:r>
          </a:p>
          <a:p>
            <a:pPr marL="400050" indent="-40005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Each production Si → a </a:t>
            </a:r>
            <a:r>
              <a:rPr lang="en-US" sz="1800" dirty="0" err="1"/>
              <a:t>Sj</a:t>
            </a:r>
            <a:r>
              <a:rPr lang="en-US" sz="1800" dirty="0"/>
              <a:t> induces a transition from Qi to </a:t>
            </a:r>
            <a:r>
              <a:rPr lang="en-US" sz="1800" dirty="0" err="1"/>
              <a:t>Qj</a:t>
            </a:r>
            <a:r>
              <a:rPr lang="en-US" sz="1800" dirty="0"/>
              <a:t> with label ‘a’ onto edge</a:t>
            </a:r>
          </a:p>
          <a:p>
            <a:pPr marL="400050" indent="-40005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Each production </a:t>
            </a:r>
            <a:r>
              <a:rPr lang="en-US" sz="1800" dirty="0" err="1"/>
              <a:t>Sk</a:t>
            </a:r>
            <a:r>
              <a:rPr lang="en-US" sz="1800" dirty="0"/>
              <a:t> → a induces a transition from </a:t>
            </a:r>
            <a:r>
              <a:rPr lang="en-US" sz="1800" dirty="0" err="1"/>
              <a:t>Qk</a:t>
            </a:r>
            <a:r>
              <a:rPr lang="en-US" sz="1800" dirty="0"/>
              <a:t> to </a:t>
            </a:r>
            <a:r>
              <a:rPr lang="en-US" sz="1800" dirty="0" err="1"/>
              <a:t>Qf</a:t>
            </a:r>
            <a:r>
              <a:rPr lang="en-US" sz="1800" dirty="0"/>
              <a:t> with label ‘a’ onto edge where </a:t>
            </a:r>
            <a:r>
              <a:rPr lang="en-US" sz="1800" dirty="0" err="1"/>
              <a:t>Qf</a:t>
            </a:r>
            <a:r>
              <a:rPr lang="en-US" sz="1800" dirty="0"/>
              <a:t> is final state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31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Regular Grammar to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7813344" cy="57332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Ex. 1: Construct a Finite Automata recognizing L(G) where G is a grammar given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S → a S | b A |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A → a </a:t>
            </a:r>
            <a:r>
              <a:rPr lang="en-US" sz="1600" dirty="0" err="1"/>
              <a:t>A</a:t>
            </a:r>
            <a:r>
              <a:rPr lang="en-US" sz="1600" dirty="0"/>
              <a:t> | b S |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G (V, T, S, P) is a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V = { S, A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T = { a, b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Start Symbol = 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Set of productions P is given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S → a S | b A |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A → a </a:t>
            </a:r>
            <a:r>
              <a:rPr lang="en-US" sz="1600" dirty="0" err="1"/>
              <a:t>A</a:t>
            </a:r>
            <a:r>
              <a:rPr lang="en-US" sz="1600" dirty="0"/>
              <a:t> | b S |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F425F-4303-4CEA-924E-01330ED4372B}"/>
              </a:ext>
            </a:extLst>
          </p:cNvPr>
          <p:cNvSpPr txBox="1"/>
          <p:nvPr/>
        </p:nvSpPr>
        <p:spPr>
          <a:xfrm>
            <a:off x="5734372" y="2636912"/>
            <a:ext cx="5573543" cy="374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We can write Finite Automata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M = ( Q, Σ, δ, q0, F 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Q = { q0, q1, </a:t>
            </a:r>
            <a:r>
              <a:rPr lang="en-US" sz="1600" dirty="0" err="1"/>
              <a:t>qf</a:t>
            </a:r>
            <a:r>
              <a:rPr lang="en-US" sz="1600" dirty="0"/>
              <a:t>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</a:t>
            </a:r>
            <a:r>
              <a:rPr lang="el-GR" sz="1600" dirty="0"/>
              <a:t>Σ</a:t>
            </a:r>
            <a:r>
              <a:rPr lang="en-US" sz="1600" dirty="0"/>
              <a:t> = { a, b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q0 = q0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F = { </a:t>
            </a:r>
            <a:r>
              <a:rPr lang="en-US" sz="1600" dirty="0" err="1"/>
              <a:t>qf</a:t>
            </a:r>
            <a:r>
              <a:rPr lang="en-US" sz="1600" dirty="0"/>
              <a:t> }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Transition Function can be written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q0 , a ) = q0	</a:t>
            </a:r>
            <a:r>
              <a:rPr lang="el-GR" sz="1600" dirty="0"/>
              <a:t>δ</a:t>
            </a:r>
            <a:r>
              <a:rPr lang="en-US" sz="1600" dirty="0"/>
              <a:t> ( q0 , b ) = q1	</a:t>
            </a:r>
            <a:r>
              <a:rPr lang="el-GR" sz="1600" dirty="0"/>
              <a:t>δ</a:t>
            </a:r>
            <a:r>
              <a:rPr lang="en-US" sz="1600" dirty="0"/>
              <a:t> ( q0 , b ) = </a:t>
            </a:r>
            <a:r>
              <a:rPr lang="en-US" sz="1600" dirty="0" err="1"/>
              <a:t>qf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q1 , a ) = q1	</a:t>
            </a:r>
            <a:r>
              <a:rPr lang="el-GR" sz="1600" dirty="0"/>
              <a:t>δ</a:t>
            </a:r>
            <a:r>
              <a:rPr lang="en-US" sz="1600" dirty="0"/>
              <a:t> ( q1 , b ) = q0	</a:t>
            </a:r>
            <a:r>
              <a:rPr lang="el-GR" sz="1600" dirty="0"/>
              <a:t>δ</a:t>
            </a:r>
            <a:r>
              <a:rPr lang="en-US" sz="1600" dirty="0"/>
              <a:t> ( q1 , a ) = </a:t>
            </a:r>
            <a:r>
              <a:rPr lang="en-US" sz="1600" dirty="0" err="1"/>
              <a:t>qf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377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Regular Grammar to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7813344" cy="151216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Ex. 1: Construct a Finite Automata recognizing L(G) where G is a grammar given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S → a S | b A |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A → a </a:t>
            </a:r>
            <a:r>
              <a:rPr lang="en-US" sz="1600" dirty="0" err="1"/>
              <a:t>A</a:t>
            </a:r>
            <a:r>
              <a:rPr lang="en-US" sz="1600" dirty="0"/>
              <a:t> | b S |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F425F-4303-4CEA-924E-01330ED4372B}"/>
              </a:ext>
            </a:extLst>
          </p:cNvPr>
          <p:cNvSpPr txBox="1"/>
          <p:nvPr/>
        </p:nvSpPr>
        <p:spPr>
          <a:xfrm>
            <a:off x="5734372" y="2636912"/>
            <a:ext cx="5573543" cy="374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We can write Finite Automata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M = ( Q, Σ, δ, q0, F 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Q = { q0, q1, </a:t>
            </a:r>
            <a:r>
              <a:rPr lang="en-US" sz="1600" dirty="0" err="1"/>
              <a:t>qf</a:t>
            </a:r>
            <a:r>
              <a:rPr lang="en-US" sz="1600" dirty="0"/>
              <a:t>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</a:t>
            </a:r>
            <a:r>
              <a:rPr lang="el-GR" sz="1600" dirty="0"/>
              <a:t>Σ</a:t>
            </a:r>
            <a:r>
              <a:rPr lang="en-US" sz="1600" dirty="0"/>
              <a:t> = { a, b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q0 = q0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F = { </a:t>
            </a:r>
            <a:r>
              <a:rPr lang="en-US" sz="1600" dirty="0" err="1"/>
              <a:t>qf</a:t>
            </a:r>
            <a:r>
              <a:rPr lang="en-US" sz="1600" dirty="0"/>
              <a:t> }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Transition Function can be written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q0 , a ) = q0	</a:t>
            </a:r>
            <a:r>
              <a:rPr lang="el-GR" sz="1600" dirty="0"/>
              <a:t>δ</a:t>
            </a:r>
            <a:r>
              <a:rPr lang="en-US" sz="1600" dirty="0"/>
              <a:t> ( q0 , b ) = q1	</a:t>
            </a:r>
            <a:r>
              <a:rPr lang="el-GR" sz="1600" dirty="0"/>
              <a:t>δ</a:t>
            </a:r>
            <a:r>
              <a:rPr lang="en-US" sz="1600" dirty="0"/>
              <a:t> ( q0 , b ) = </a:t>
            </a:r>
            <a:r>
              <a:rPr lang="en-US" sz="1600" dirty="0" err="1"/>
              <a:t>qf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q1 , a ) = q1	</a:t>
            </a:r>
            <a:r>
              <a:rPr lang="el-GR" sz="1600" dirty="0"/>
              <a:t>δ</a:t>
            </a:r>
            <a:r>
              <a:rPr lang="en-US" sz="1600" dirty="0"/>
              <a:t> ( q1 , b ) = q0	</a:t>
            </a:r>
            <a:r>
              <a:rPr lang="el-GR" sz="1600" dirty="0"/>
              <a:t>δ</a:t>
            </a:r>
            <a:r>
              <a:rPr lang="en-US" sz="1600" dirty="0"/>
              <a:t> ( q1 , a ) = </a:t>
            </a:r>
            <a:r>
              <a:rPr lang="en-US" sz="1600" dirty="0" err="1"/>
              <a:t>qf</a:t>
            </a:r>
            <a:endParaRPr lang="en-IN" sz="1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E0E7E527-337F-48FB-97BA-185BD2BC794F}"/>
              </a:ext>
            </a:extLst>
          </p:cNvPr>
          <p:cNvSpPr/>
          <p:nvPr/>
        </p:nvSpPr>
        <p:spPr>
          <a:xfrm>
            <a:off x="1917948" y="5589240"/>
            <a:ext cx="792088" cy="698376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1751BE8-11A6-4D8F-929C-E9AF370FD95E}"/>
              </a:ext>
            </a:extLst>
          </p:cNvPr>
          <p:cNvSpPr/>
          <p:nvPr/>
        </p:nvSpPr>
        <p:spPr>
          <a:xfrm>
            <a:off x="1989956" y="3861049"/>
            <a:ext cx="648072" cy="6263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FE25E68-7F7B-4A56-AA83-4160922601EA}"/>
              </a:ext>
            </a:extLst>
          </p:cNvPr>
          <p:cNvSpPr/>
          <p:nvPr/>
        </p:nvSpPr>
        <p:spPr>
          <a:xfrm>
            <a:off x="4078188" y="3861049"/>
            <a:ext cx="648072" cy="6263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  <a:endParaRPr lang="en-IN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xmlns="" id="{10F5D199-4291-40B9-A916-D9CF1D07A943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2313992" y="3723650"/>
            <a:ext cx="12700" cy="458256"/>
          </a:xfrm>
          <a:prstGeom prst="curvedConnector3">
            <a:avLst>
              <a:gd name="adj1" fmla="val 531839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B2AF19D-59CB-4F4F-856D-A084C0E841A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638028" y="417423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0FB011-99FC-4803-B83E-96AE7A26C74B}"/>
              </a:ext>
            </a:extLst>
          </p:cNvPr>
          <p:cNvSpPr txBox="1"/>
          <p:nvPr/>
        </p:nvSpPr>
        <p:spPr>
          <a:xfrm>
            <a:off x="2549470" y="32129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26B247-394B-46D0-B366-6A8DAF0C9E89}"/>
              </a:ext>
            </a:extLst>
          </p:cNvPr>
          <p:cNvSpPr txBox="1"/>
          <p:nvPr/>
        </p:nvSpPr>
        <p:spPr>
          <a:xfrm>
            <a:off x="3327664" y="36483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0605FE8-F09F-4B6E-B706-C7E68B76CBA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2313992" y="4487417"/>
            <a:ext cx="0" cy="110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E001F5-AAFE-486F-9BC0-A61CAB9FDF82}"/>
              </a:ext>
            </a:extLst>
          </p:cNvPr>
          <p:cNvSpPr txBox="1"/>
          <p:nvPr/>
        </p:nvSpPr>
        <p:spPr>
          <a:xfrm>
            <a:off x="1831900" y="48536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xmlns="" id="{3DFD37D0-B8FE-47E9-8356-464B2443CE31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4407650" y="3855623"/>
            <a:ext cx="313184" cy="324036"/>
          </a:xfrm>
          <a:prstGeom prst="curvedConnector4">
            <a:avLst>
              <a:gd name="adj1" fmla="val -95669"/>
              <a:gd name="adj2" fmla="val 1815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D45D717-AD73-47FF-80D5-47A54F786EA7}"/>
              </a:ext>
            </a:extLst>
          </p:cNvPr>
          <p:cNvSpPr txBox="1"/>
          <p:nvPr/>
        </p:nvSpPr>
        <p:spPr>
          <a:xfrm>
            <a:off x="4695023" y="31785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D3034BA-11FB-4814-8D3F-E5FAE89255F3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flipH="1">
            <a:off x="2543120" y="4395688"/>
            <a:ext cx="1629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14753F2-37A8-424F-A7BA-69C9FEA47946}"/>
              </a:ext>
            </a:extLst>
          </p:cNvPr>
          <p:cNvSpPr txBox="1"/>
          <p:nvPr/>
        </p:nvSpPr>
        <p:spPr>
          <a:xfrm>
            <a:off x="3258020" y="44384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AAABBB3-B28F-4204-A624-44C96CD75B5B}"/>
              </a:ext>
            </a:extLst>
          </p:cNvPr>
          <p:cNvCxnSpPr>
            <a:cxnSpLocks/>
            <a:stCxn id="7" idx="4"/>
            <a:endCxn id="3" idx="6"/>
          </p:cNvCxnSpPr>
          <p:nvPr/>
        </p:nvCxnSpPr>
        <p:spPr>
          <a:xfrm flipH="1">
            <a:off x="2710036" y="4487417"/>
            <a:ext cx="1692188" cy="145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32C6A3C-76D2-41EB-9532-8BDAE81871C7}"/>
              </a:ext>
            </a:extLst>
          </p:cNvPr>
          <p:cNvSpPr txBox="1"/>
          <p:nvPr/>
        </p:nvSpPr>
        <p:spPr>
          <a:xfrm>
            <a:off x="3348924" y="54341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9A9153D-CF89-4239-82D8-10E4CEEF45A6}"/>
              </a:ext>
            </a:extLst>
          </p:cNvPr>
          <p:cNvCxnSpPr>
            <a:endCxn id="4" idx="2"/>
          </p:cNvCxnSpPr>
          <p:nvPr/>
        </p:nvCxnSpPr>
        <p:spPr>
          <a:xfrm>
            <a:off x="1485900" y="4174233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7" grpId="0" animBg="1"/>
      <p:bldP spid="19" grpId="0"/>
      <p:bldP spid="20" grpId="0"/>
      <p:bldP spid="28" grpId="0"/>
      <p:bldP spid="36" grpId="0"/>
      <p:bldP spid="43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Finite Automata to 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57332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Let Finite automata be represented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      M = ( Q, Σ, δ, q0, F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Where  Q  → Set of states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Σ  → Input alphabet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  δ  → Transition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     q0 → Initial state     q0 ∈ Q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         F → Set of final states   F ⊆ Q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Let Grammar G is represented as G (V, T, S, 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Where 	V → Set of Variables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T → Set of Terminals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S → Start Symbol S ∈ V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P → Set of Production Rules</a:t>
            </a:r>
          </a:p>
        </p:txBody>
      </p:sp>
    </p:spTree>
    <p:extLst>
      <p:ext uri="{BB962C8B-B14F-4D97-AF65-F5344CB8AC3E}">
        <p14:creationId xmlns:p14="http://schemas.microsoft.com/office/powerpoint/2010/main" val="13170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/>
          </a:bodyPr>
          <a:lstStyle/>
          <a:p>
            <a:r>
              <a:rPr lang="en-US" sz="3200" dirty="0"/>
              <a:t>Conversion from Finite Automata to 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613544" cy="57332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/>
              <a:t>Grammar G can be constructed as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Variables corresponds to States ( Q ⇔ V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Terminals corresponds to Input Alphabet ( Σ ⇔ T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Start symbol corresponds to Initial State ( q0 ⇔ S 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P is the set of production rules can be constructed using transition functions as follows: 	( P ⇔ δ ) </a:t>
            </a:r>
          </a:p>
          <a:p>
            <a:pPr marL="400050" indent="-40005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If  δ ( Qi , a )  =  </a:t>
            </a:r>
            <a:r>
              <a:rPr lang="en-US" sz="1800" dirty="0" err="1"/>
              <a:t>Qj</a:t>
            </a:r>
            <a:r>
              <a:rPr lang="en-US" sz="1800" dirty="0"/>
              <a:t>	 where </a:t>
            </a:r>
            <a:r>
              <a:rPr lang="en-US" sz="1800" dirty="0" err="1"/>
              <a:t>Qj</a:t>
            </a:r>
            <a:r>
              <a:rPr lang="en-US" sz="1800" dirty="0"/>
              <a:t> ∉ F then </a:t>
            </a:r>
          </a:p>
          <a:p>
            <a:pPr marL="36576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Write production rule as Si → a </a:t>
            </a:r>
            <a:r>
              <a:rPr lang="en-US" sz="1600" dirty="0" err="1"/>
              <a:t>Sj</a:t>
            </a:r>
            <a:endParaRPr lang="en-US" sz="1600" dirty="0"/>
          </a:p>
          <a:p>
            <a:pPr marL="400050" indent="-400050">
              <a:lnSpc>
                <a:spcPct val="2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If  δ ( Qi , a )  =  </a:t>
            </a:r>
            <a:r>
              <a:rPr lang="en-US" sz="1800" dirty="0" err="1"/>
              <a:t>Qj</a:t>
            </a:r>
            <a:r>
              <a:rPr lang="en-US" sz="1800" dirty="0"/>
              <a:t>	 where </a:t>
            </a:r>
            <a:r>
              <a:rPr lang="en-US" sz="1800" dirty="0" err="1"/>
              <a:t>Qj</a:t>
            </a:r>
            <a:r>
              <a:rPr lang="en-US" sz="1800" dirty="0"/>
              <a:t> ∈ F then </a:t>
            </a:r>
          </a:p>
          <a:p>
            <a:pPr marL="36576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/>
              <a:t>Write production rule as Si → a </a:t>
            </a:r>
            <a:r>
              <a:rPr lang="en-US" sz="1600" dirty="0" err="1"/>
              <a:t>Sj</a:t>
            </a:r>
            <a:r>
              <a:rPr lang="en-US" sz="1600" dirty="0"/>
              <a:t>   and  Si → a </a:t>
            </a:r>
          </a:p>
        </p:txBody>
      </p:sp>
    </p:spTree>
    <p:extLst>
      <p:ext uri="{BB962C8B-B14F-4D97-AF65-F5344CB8AC3E}">
        <p14:creationId xmlns:p14="http://schemas.microsoft.com/office/powerpoint/2010/main" val="18787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Conversion from Finite Automata to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7813344" cy="51026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Ex. 1: Construct regular grammar for given Finite State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F425F-4303-4CEA-924E-01330ED4372B}"/>
              </a:ext>
            </a:extLst>
          </p:cNvPr>
          <p:cNvSpPr txBox="1"/>
          <p:nvPr/>
        </p:nvSpPr>
        <p:spPr>
          <a:xfrm>
            <a:off x="6094412" y="1812694"/>
            <a:ext cx="5573543" cy="485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Solution: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Given DFA can be described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M = ( Q, Σ, δ, q0, F 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Q = { q1, q2, q3, q4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</a:t>
            </a:r>
            <a:r>
              <a:rPr lang="el-GR" sz="1600" dirty="0"/>
              <a:t>Σ</a:t>
            </a:r>
            <a:r>
              <a:rPr lang="en-US" sz="1600" dirty="0"/>
              <a:t> = { a, b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q0 = q1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F = { q4 }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Transition Function </a:t>
            </a:r>
            <a:r>
              <a:rPr lang="el-GR" sz="1600" dirty="0"/>
              <a:t>δ </a:t>
            </a:r>
            <a:r>
              <a:rPr lang="en-US" sz="1600" dirty="0"/>
              <a:t>can be written as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q1 , b ) = q2	</a:t>
            </a:r>
            <a:r>
              <a:rPr lang="el-GR" sz="1600" dirty="0"/>
              <a:t>δ</a:t>
            </a:r>
            <a:r>
              <a:rPr lang="en-US" sz="1600" dirty="0"/>
              <a:t> ( q1 , a ) = q3	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q2 , a ) = q3	</a:t>
            </a:r>
            <a:r>
              <a:rPr lang="el-GR" sz="1600" dirty="0"/>
              <a:t>δ</a:t>
            </a:r>
            <a:r>
              <a:rPr lang="en-US" sz="1600" dirty="0"/>
              <a:t> ( q2 , b ) = q4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q3 , a ) = q4	</a:t>
            </a:r>
            <a:r>
              <a:rPr lang="el-GR" sz="1600" dirty="0"/>
              <a:t>δ</a:t>
            </a:r>
            <a:r>
              <a:rPr lang="en-US" sz="1600" dirty="0"/>
              <a:t> ( q3 , b ) = q2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δ</a:t>
            </a:r>
            <a:r>
              <a:rPr lang="en-US" sz="1600" dirty="0"/>
              <a:t> ( q4 , a ) = q4	</a:t>
            </a:r>
            <a:r>
              <a:rPr lang="el-GR" sz="1600" dirty="0"/>
              <a:t>δ</a:t>
            </a:r>
            <a:r>
              <a:rPr lang="en-US" sz="1600" dirty="0"/>
              <a:t> ( q4 , b ) = q4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E0E7E527-337F-48FB-97BA-185BD2BC794F}"/>
              </a:ext>
            </a:extLst>
          </p:cNvPr>
          <p:cNvSpPr/>
          <p:nvPr/>
        </p:nvSpPr>
        <p:spPr>
          <a:xfrm>
            <a:off x="4861650" y="3789836"/>
            <a:ext cx="792088" cy="698376"/>
          </a:xfrm>
          <a:prstGeom prst="don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1751BE8-11A6-4D8F-929C-E9AF370FD95E}"/>
              </a:ext>
            </a:extLst>
          </p:cNvPr>
          <p:cNvSpPr/>
          <p:nvPr/>
        </p:nvSpPr>
        <p:spPr>
          <a:xfrm>
            <a:off x="1507864" y="3704457"/>
            <a:ext cx="648072" cy="6263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FE25E68-7F7B-4A56-AA83-4160922601EA}"/>
              </a:ext>
            </a:extLst>
          </p:cNvPr>
          <p:cNvSpPr/>
          <p:nvPr/>
        </p:nvSpPr>
        <p:spPr>
          <a:xfrm>
            <a:off x="3473400" y="2516465"/>
            <a:ext cx="648072" cy="6263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B2AF19D-59CB-4F4F-856D-A084C0E841A0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061028" y="2829649"/>
            <a:ext cx="1412372" cy="96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0FB011-99FC-4803-B83E-96AE7A26C74B}"/>
              </a:ext>
            </a:extLst>
          </p:cNvPr>
          <p:cNvSpPr txBox="1"/>
          <p:nvPr/>
        </p:nvSpPr>
        <p:spPr>
          <a:xfrm>
            <a:off x="2553561" y="476977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26B247-394B-46D0-B366-6A8DAF0C9E89}"/>
              </a:ext>
            </a:extLst>
          </p:cNvPr>
          <p:cNvSpPr txBox="1"/>
          <p:nvPr/>
        </p:nvSpPr>
        <p:spPr>
          <a:xfrm>
            <a:off x="3124628" y="37874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0605FE8-F09F-4B6E-B706-C7E68B76CBA0}"/>
              </a:ext>
            </a:extLst>
          </p:cNvPr>
          <p:cNvCxnSpPr>
            <a:cxnSpLocks/>
          </p:cNvCxnSpPr>
          <p:nvPr/>
        </p:nvCxnSpPr>
        <p:spPr>
          <a:xfrm>
            <a:off x="3541784" y="3099379"/>
            <a:ext cx="2187" cy="170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E001F5-AAFE-486F-9BC0-A61CAB9FDF82}"/>
              </a:ext>
            </a:extLst>
          </p:cNvPr>
          <p:cNvSpPr txBox="1"/>
          <p:nvPr/>
        </p:nvSpPr>
        <p:spPr>
          <a:xfrm>
            <a:off x="2442622" y="28664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xmlns="" id="{3DFD37D0-B8FE-47E9-8356-464B2443CE31}"/>
              </a:ext>
            </a:extLst>
          </p:cNvPr>
          <p:cNvCxnSpPr>
            <a:cxnSpLocks/>
            <a:stCxn id="3" idx="1"/>
            <a:endCxn id="3" idx="7"/>
          </p:cNvCxnSpPr>
          <p:nvPr/>
        </p:nvCxnSpPr>
        <p:spPr>
          <a:xfrm rot="5400000" flipH="1" flipV="1">
            <a:off x="5257694" y="3612066"/>
            <a:ext cx="12700" cy="560090"/>
          </a:xfrm>
          <a:prstGeom prst="curvedConnector3">
            <a:avLst>
              <a:gd name="adj1" fmla="val 59606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D45D717-AD73-47FF-80D5-47A54F786EA7}"/>
              </a:ext>
            </a:extLst>
          </p:cNvPr>
          <p:cNvSpPr txBox="1"/>
          <p:nvPr/>
        </p:nvSpPr>
        <p:spPr>
          <a:xfrm>
            <a:off x="5084113" y="2703651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D3034BA-11FB-4814-8D3F-E5FAE89255F3}"/>
              </a:ext>
            </a:extLst>
          </p:cNvPr>
          <p:cNvCxnSpPr>
            <a:cxnSpLocks/>
            <a:stCxn id="4" idx="5"/>
            <a:endCxn id="38" idx="2"/>
          </p:cNvCxnSpPr>
          <p:nvPr/>
        </p:nvCxnSpPr>
        <p:spPr>
          <a:xfrm>
            <a:off x="2061028" y="4239096"/>
            <a:ext cx="1414559" cy="74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14753F2-37A8-424F-A7BA-69C9FEA47946}"/>
              </a:ext>
            </a:extLst>
          </p:cNvPr>
          <p:cNvSpPr txBox="1"/>
          <p:nvPr/>
        </p:nvSpPr>
        <p:spPr>
          <a:xfrm>
            <a:off x="4050901" y="37696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AAABBB3-B28F-4204-A624-44C96CD75B5B}"/>
              </a:ext>
            </a:extLst>
          </p:cNvPr>
          <p:cNvCxnSpPr>
            <a:cxnSpLocks/>
            <a:stCxn id="38" idx="7"/>
            <a:endCxn id="7" idx="5"/>
          </p:cNvCxnSpPr>
          <p:nvPr/>
        </p:nvCxnSpPr>
        <p:spPr>
          <a:xfrm flipH="1" flipV="1">
            <a:off x="4026564" y="3051104"/>
            <a:ext cx="2187" cy="170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32C6A3C-76D2-41EB-9532-8BDAE81871C7}"/>
              </a:ext>
            </a:extLst>
          </p:cNvPr>
          <p:cNvSpPr txBox="1"/>
          <p:nvPr/>
        </p:nvSpPr>
        <p:spPr>
          <a:xfrm>
            <a:off x="4595985" y="483573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175C03F-89AE-441C-803A-5BB2438949D4}"/>
              </a:ext>
            </a:extLst>
          </p:cNvPr>
          <p:cNvCxnSpPr>
            <a:endCxn id="4" idx="2"/>
          </p:cNvCxnSpPr>
          <p:nvPr/>
        </p:nvCxnSpPr>
        <p:spPr>
          <a:xfrm>
            <a:off x="1034252" y="4017641"/>
            <a:ext cx="473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9DBBE9D-9854-4B44-BCA5-31780E0198F8}"/>
              </a:ext>
            </a:extLst>
          </p:cNvPr>
          <p:cNvSpPr/>
          <p:nvPr/>
        </p:nvSpPr>
        <p:spPr>
          <a:xfrm>
            <a:off x="3475587" y="4669333"/>
            <a:ext cx="648072" cy="6263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6BCA691A-716E-4C63-83D5-E10D3AD060AB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4121472" y="2829649"/>
            <a:ext cx="856177" cy="1062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F8AA2BDA-C602-442A-B732-6233B322086E}"/>
              </a:ext>
            </a:extLst>
          </p:cNvPr>
          <p:cNvCxnSpPr>
            <a:cxnSpLocks/>
            <a:stCxn id="38" idx="6"/>
            <a:endCxn id="3" idx="3"/>
          </p:cNvCxnSpPr>
          <p:nvPr/>
        </p:nvCxnSpPr>
        <p:spPr>
          <a:xfrm flipV="1">
            <a:off x="4123659" y="4385937"/>
            <a:ext cx="853990" cy="59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B270B3-A1EF-470D-87C1-40E8AEFA6F18}"/>
              </a:ext>
            </a:extLst>
          </p:cNvPr>
          <p:cNvSpPr txBox="1"/>
          <p:nvPr/>
        </p:nvSpPr>
        <p:spPr>
          <a:xfrm>
            <a:off x="4415295" y="288831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77801"/>
            <a:ext cx="10178369" cy="730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Conversion from Finite Automata to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7813344" cy="54726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Ex. 1: Construct regular grammar for given Finite State Machine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Solution: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Given DFA can be described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M = ( Q, </a:t>
            </a:r>
            <a:r>
              <a:rPr lang="el-GR" sz="1600" dirty="0"/>
              <a:t>Σ, δ, </a:t>
            </a:r>
            <a:r>
              <a:rPr lang="en-US" sz="1600" dirty="0"/>
              <a:t>q0, F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Where Q = { q1, q2, q3, q4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  </a:t>
            </a:r>
            <a:r>
              <a:rPr lang="el-GR" sz="1600" dirty="0"/>
              <a:t>Σ = { </a:t>
            </a:r>
            <a:r>
              <a:rPr lang="en-US" sz="1600" dirty="0"/>
              <a:t>a, b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  q0 = q1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  F = { q4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Transition Function </a:t>
            </a:r>
            <a:r>
              <a:rPr lang="el-GR" sz="1600" dirty="0"/>
              <a:t>δ </a:t>
            </a:r>
            <a:r>
              <a:rPr lang="en-US" sz="1600" dirty="0"/>
              <a:t>can be written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1600" dirty="0"/>
              <a:t>δ ( </a:t>
            </a:r>
            <a:r>
              <a:rPr lang="en-US" sz="1600" dirty="0"/>
              <a:t>q1 , b ) = q2	</a:t>
            </a:r>
            <a:r>
              <a:rPr lang="el-GR" sz="1600" dirty="0"/>
              <a:t>δ ( </a:t>
            </a:r>
            <a:r>
              <a:rPr lang="en-US" sz="1600" dirty="0"/>
              <a:t>q1 , a ) = q3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1600" dirty="0"/>
              <a:t>δ ( </a:t>
            </a:r>
            <a:r>
              <a:rPr lang="en-US" sz="1600" dirty="0"/>
              <a:t>q2 , a ) = q3	</a:t>
            </a:r>
            <a:r>
              <a:rPr lang="el-GR" sz="1600" dirty="0"/>
              <a:t>δ ( </a:t>
            </a:r>
            <a:r>
              <a:rPr lang="en-US" sz="1600" dirty="0"/>
              <a:t>q2 , b ) = q4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1600" dirty="0"/>
              <a:t>δ ( </a:t>
            </a:r>
            <a:r>
              <a:rPr lang="en-US" sz="1600" dirty="0"/>
              <a:t>q3 , a ) = q4	</a:t>
            </a:r>
            <a:r>
              <a:rPr lang="el-GR" sz="1600" dirty="0"/>
              <a:t>δ ( </a:t>
            </a:r>
            <a:r>
              <a:rPr lang="en-US" sz="1600" dirty="0"/>
              <a:t>q3 , b ) = q2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1600" dirty="0"/>
              <a:t>δ ( </a:t>
            </a:r>
            <a:r>
              <a:rPr lang="en-US" sz="1600" dirty="0"/>
              <a:t>q4 , a ) = q4	</a:t>
            </a:r>
            <a:r>
              <a:rPr lang="el-GR" sz="1600" dirty="0"/>
              <a:t>δ ( </a:t>
            </a:r>
            <a:r>
              <a:rPr lang="en-US" sz="1600" dirty="0"/>
              <a:t>q4 , b ) =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F425F-4303-4CEA-924E-01330ED4372B}"/>
              </a:ext>
            </a:extLst>
          </p:cNvPr>
          <p:cNvSpPr txBox="1"/>
          <p:nvPr/>
        </p:nvSpPr>
        <p:spPr>
          <a:xfrm>
            <a:off x="6742484" y="1844824"/>
            <a:ext cx="5112568" cy="484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Grammar G can be mapped as  G ( V, T, S, P)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V = { S1, S2, S3, S4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T = { a, b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S = S1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Here S1 ⇔ q1, S2 ⇔ q2, S3 ⇔ q3 and S4 ⇔ q4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Productions Rules can be written as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S1 → b S2	S1 → a S3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S2 → a S3	S2 → b S4	S2 → b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S3 → a S4	S3 → b S2	S3 → a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S4 → a S4	S4 → b S4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S4 → a		S4 → b</a:t>
            </a:r>
          </a:p>
        </p:txBody>
      </p:sp>
    </p:spTree>
    <p:extLst>
      <p:ext uri="{BB962C8B-B14F-4D97-AF65-F5344CB8AC3E}">
        <p14:creationId xmlns:p14="http://schemas.microsoft.com/office/powerpoint/2010/main" val="1863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Left 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5047456"/>
          </a:xfrm>
        </p:spPr>
        <p:txBody>
          <a:bodyPr>
            <a:normAutofit/>
          </a:bodyPr>
          <a:lstStyle/>
          <a:p>
            <a:r>
              <a:rPr lang="en-US" sz="2400" dirty="0"/>
              <a:t>Grammar G is represented as G (V, T, S, P)</a:t>
            </a:r>
          </a:p>
          <a:p>
            <a:r>
              <a:rPr lang="en-US" sz="2400" dirty="0"/>
              <a:t>A grammar is said to be right-linear if all the productions of the form</a:t>
            </a:r>
          </a:p>
          <a:p>
            <a:pPr marL="0" indent="0">
              <a:buNone/>
            </a:pPr>
            <a:r>
              <a:rPr lang="en-US" sz="2400" dirty="0"/>
              <a:t>	A → B x</a:t>
            </a:r>
          </a:p>
          <a:p>
            <a:pPr marL="0" indent="0">
              <a:buNone/>
            </a:pPr>
            <a:r>
              <a:rPr lang="en-US" sz="2400" dirty="0"/>
              <a:t>	A </a:t>
            </a:r>
            <a:r>
              <a:rPr lang="en-US" sz="2400" cap="none" dirty="0">
                <a:ea typeface="+mn-lt"/>
                <a:cs typeface="+mn-lt"/>
              </a:rPr>
              <a:t>→ x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  where A, B ∈ V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	    x </a:t>
            </a:r>
            <a:r>
              <a:rPr lang="en-US" sz="2400" cap="none" dirty="0">
                <a:ea typeface="+mn-lt"/>
                <a:cs typeface="+mn-lt"/>
              </a:rPr>
              <a:t>∈ T*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1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5047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Regular Grammar is one that is either Right Linear or Left Linear but not both at the same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At most ONE VARIABLE on right side of any production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variable must consistently be either the rightmost or leftmost symbol of the right side of any production</a:t>
            </a:r>
          </a:p>
        </p:txBody>
      </p:sp>
    </p:spTree>
    <p:extLst>
      <p:ext uri="{BB962C8B-B14F-4D97-AF65-F5344CB8AC3E}">
        <p14:creationId xmlns:p14="http://schemas.microsoft.com/office/powerpoint/2010/main" val="11441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124744"/>
            <a:ext cx="7453303" cy="4104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Example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The Grammar G1 = ( { S }, { a, b }, S, P1 ) with P1 is given 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S → a b S |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above grammar is Right-Linear Grammar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It is also Regular Grammar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derivation of the string aba is as follows: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S ⇒ a b 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  </a:t>
            </a:r>
            <a:r>
              <a:rPr lang="en-US" sz="1800" dirty="0">
                <a:ea typeface="+mn-lt"/>
                <a:cs typeface="+mn-lt"/>
              </a:rPr>
              <a:t>⇒</a:t>
            </a:r>
            <a:r>
              <a:rPr lang="en-US" sz="1800" dirty="0"/>
              <a:t> a b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89CF1C-9901-4B2B-8F1E-DBF4C81EF1B9}"/>
              </a:ext>
            </a:extLst>
          </p:cNvPr>
          <p:cNvSpPr txBox="1"/>
          <p:nvPr/>
        </p:nvSpPr>
        <p:spPr>
          <a:xfrm>
            <a:off x="5878388" y="3789040"/>
            <a:ext cx="211347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S ⇒ a b 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  </a:t>
            </a:r>
            <a:r>
              <a:rPr lang="en-US" sz="1800" dirty="0">
                <a:ea typeface="+mn-lt"/>
                <a:cs typeface="+mn-lt"/>
              </a:rPr>
              <a:t>⇒</a:t>
            </a:r>
            <a:r>
              <a:rPr lang="en-US" sz="1800" dirty="0"/>
              <a:t> a b a b 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  </a:t>
            </a:r>
            <a:r>
              <a:rPr lang="en-US" sz="1800" dirty="0">
                <a:ea typeface="+mn-lt"/>
                <a:cs typeface="+mn-lt"/>
              </a:rPr>
              <a:t>⇒</a:t>
            </a:r>
            <a:r>
              <a:rPr lang="en-US" sz="1800" dirty="0"/>
              <a:t> a b a b a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995C9E-6AC8-4B3D-8037-514E3A864FD2}"/>
              </a:ext>
            </a:extLst>
          </p:cNvPr>
          <p:cNvSpPr txBox="1"/>
          <p:nvPr/>
        </p:nvSpPr>
        <p:spPr>
          <a:xfrm>
            <a:off x="1593436" y="5567107"/>
            <a:ext cx="921702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L(G1) can be represented as Regular Expression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r = ( a b )*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836713"/>
            <a:ext cx="7453303" cy="48965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Example 2: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The Grammar G2 = ( { S, S1, S2 }, { a, b }, S, P2 ) with P1 is given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S → S1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S1 → S1 a b | S2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S2 →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The above grammar is Left-Linear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It is also Regular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The derivation of the string </a:t>
            </a:r>
            <a:r>
              <a:rPr lang="en-US" sz="1600" dirty="0" err="1"/>
              <a:t>aab</a:t>
            </a:r>
            <a:r>
              <a:rPr lang="en-US" sz="1600" dirty="0"/>
              <a:t> is as follows: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S ⇒ S1 a b	[Rule 1]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  </a:t>
            </a:r>
            <a:r>
              <a:rPr lang="en-US" sz="1600" dirty="0">
                <a:ea typeface="+mn-lt"/>
                <a:cs typeface="+mn-lt"/>
              </a:rPr>
              <a:t>⇒</a:t>
            </a:r>
            <a:r>
              <a:rPr lang="en-US" sz="1600" dirty="0"/>
              <a:t> S2 a b	[Rule 3]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  </a:t>
            </a:r>
            <a:r>
              <a:rPr lang="en-US" sz="1600" dirty="0">
                <a:ea typeface="+mn-lt"/>
                <a:cs typeface="+mn-lt"/>
              </a:rPr>
              <a:t>⇒</a:t>
            </a:r>
            <a:r>
              <a:rPr lang="en-US" sz="1600" dirty="0"/>
              <a:t> a </a:t>
            </a:r>
            <a:r>
              <a:rPr lang="en-US" sz="1600" dirty="0" err="1"/>
              <a:t>a</a:t>
            </a:r>
            <a:r>
              <a:rPr lang="en-US" sz="1600" dirty="0"/>
              <a:t> b	[Rule 4]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89CF1C-9901-4B2B-8F1E-DBF4C81EF1B9}"/>
              </a:ext>
            </a:extLst>
          </p:cNvPr>
          <p:cNvSpPr txBox="1"/>
          <p:nvPr/>
        </p:nvSpPr>
        <p:spPr>
          <a:xfrm>
            <a:off x="8062010" y="3621824"/>
            <a:ext cx="3216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 ⇒ S1 a b	[Rule 1]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en-US" sz="1600" dirty="0">
                <a:ea typeface="+mn-lt"/>
                <a:cs typeface="+mn-lt"/>
              </a:rPr>
              <a:t>⇒</a:t>
            </a:r>
            <a:r>
              <a:rPr lang="en-US" sz="1600" dirty="0"/>
              <a:t> S1 a b a b	[Rule 2]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</a:t>
            </a:r>
            <a:r>
              <a:rPr lang="en-US" sz="1600" dirty="0">
                <a:ea typeface="+mn-lt"/>
                <a:cs typeface="+mn-lt"/>
              </a:rPr>
              <a:t>⇒</a:t>
            </a:r>
            <a:r>
              <a:rPr lang="en-US" sz="1600" dirty="0"/>
              <a:t> S2 a b a b	[Rule 3]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a typeface="+mn-lt"/>
                <a:cs typeface="+mn-lt"/>
              </a:rPr>
              <a:t>  ⇒</a:t>
            </a:r>
            <a:r>
              <a:rPr lang="en-US" sz="1600" dirty="0"/>
              <a:t> a a b a b	[Rule 4]</a:t>
            </a:r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995C9E-6AC8-4B3D-8037-514E3A864FD2}"/>
              </a:ext>
            </a:extLst>
          </p:cNvPr>
          <p:cNvSpPr txBox="1"/>
          <p:nvPr/>
        </p:nvSpPr>
        <p:spPr>
          <a:xfrm>
            <a:off x="1593436" y="5567107"/>
            <a:ext cx="921702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L(G2) can be represented as Regular Expression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r = a </a:t>
            </a:r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C00000"/>
                </a:solidFill>
              </a:rPr>
              <a:t> b (a b)*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3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dirty="0"/>
              <a:t>Linear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836713"/>
            <a:ext cx="9325512" cy="5760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Example 3: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The Grammar G3 = ( { S, A, B }, { a, b }, S, P ) with P1 is given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S → 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A → a B | </a:t>
            </a:r>
            <a:r>
              <a:rPr lang="el-GR" sz="1600" b="1" dirty="0"/>
              <a:t>ε</a:t>
            </a:r>
            <a:endParaRPr lang="en-US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S2 → A 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The above grammar is not Regular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It contains both type of productions Left Linear and Right Linear Forms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The Grammar is neither Left Linear nor Right Linear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It is an example of Linear Grammar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Definition: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It is Grammar in which at most one variable can occur on Right side of any productions without restriction on position of Variable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A Regular Grammar is always Linear but not all Linear Grammars are Regular Grammars</a:t>
            </a:r>
          </a:p>
        </p:txBody>
      </p:sp>
    </p:spTree>
    <p:extLst>
      <p:ext uri="{BB962C8B-B14F-4D97-AF65-F5344CB8AC3E}">
        <p14:creationId xmlns:p14="http://schemas.microsoft.com/office/powerpoint/2010/main" val="8042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2AA698-B595-4DE2-AD10-888193A4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25" y="1447801"/>
            <a:ext cx="7632848" cy="2654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Equivalence of Right-Linear and Left-Linear Grammar</a:t>
            </a:r>
            <a:endParaRPr lang="en-IN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79DDA2-687E-4378-9D00-9FD88798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431</TotalTime>
  <Words>1746</Words>
  <Application>Microsoft Office PowerPoint</Application>
  <PresentationFormat>Custom</PresentationFormat>
  <Paragraphs>512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Math 16x9</vt:lpstr>
      <vt:lpstr>Regular Grammar</vt:lpstr>
      <vt:lpstr>Content</vt:lpstr>
      <vt:lpstr>Right Linear Grammar</vt:lpstr>
      <vt:lpstr>Left Linear Grammar</vt:lpstr>
      <vt:lpstr>Regular Grammar</vt:lpstr>
      <vt:lpstr>Regular Grammar</vt:lpstr>
      <vt:lpstr>Regular Grammar</vt:lpstr>
      <vt:lpstr>Linear Grammar</vt:lpstr>
      <vt:lpstr>Equivalence of Right-Linear and Left-Linear Grammar</vt:lpstr>
      <vt:lpstr>Definition</vt:lpstr>
      <vt:lpstr>Conversion of Right-Linear Grammar to equivalent Left-Linear Grammar</vt:lpstr>
      <vt:lpstr>Conversion of Right-Linear Grammar to equivalent Left-Linear Grammar</vt:lpstr>
      <vt:lpstr>Conversion of Right-Linear Grammar to equivalent Left-Linear Grammar</vt:lpstr>
      <vt:lpstr>Conversion of Right-Linear Grammar to equivalent Left-Linear Grammar</vt:lpstr>
      <vt:lpstr>Conversion of Right-Linear Grammar to equivalent Left-Linear Grammar</vt:lpstr>
      <vt:lpstr>Conversion of Right-Linear Grammar to equivalent Left-Linear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Conversion of Left-Linear Grammar to equivalent Right-Linear Grammar</vt:lpstr>
      <vt:lpstr>Equivalence of Regular Grammar and Finite Automata</vt:lpstr>
      <vt:lpstr>Definition</vt:lpstr>
      <vt:lpstr>Conversion from Regular Grammar to Finite Automata</vt:lpstr>
      <vt:lpstr>Conversion from Regular Grammar to Finite Automata</vt:lpstr>
      <vt:lpstr>Conversion from Regular Grammar to Finite Automata</vt:lpstr>
      <vt:lpstr>Conversion from Regular Grammar to Finite Automata</vt:lpstr>
      <vt:lpstr>Conversion from Finite Automata to Regular Grammar</vt:lpstr>
      <vt:lpstr>Conversion from Finite Automata to Regular Grammar</vt:lpstr>
      <vt:lpstr>Conversion from Finite Automata to Regular Expression</vt:lpstr>
      <vt:lpstr>Conversion from Finite Automata to Regular Expression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Grammar</dc:title>
  <dc:creator>Vaibhav Ambhire</dc:creator>
  <cp:lastModifiedBy>Lenovo</cp:lastModifiedBy>
  <cp:revision>39</cp:revision>
  <dcterms:created xsi:type="dcterms:W3CDTF">2021-09-06T06:23:37Z</dcterms:created>
  <dcterms:modified xsi:type="dcterms:W3CDTF">2023-09-25T09:43:45Z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