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wIqOaX6oIJzCZb20HLcbryzR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7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3" name="Google Shape;10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8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8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10" name="Google Shape;11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31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1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31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1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32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1" name="Google Shape;141;p32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32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32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4" name="Google Shape;144;p32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7" name="Google Shape;147;p32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58" name="Google Shape;15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43" name="Google Shape;4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50" name="Google Shape;5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30" name="Google Shape;3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"/>
          <p:cNvSpPr txBox="1"/>
          <p:nvPr>
            <p:ph type="ctrTitle"/>
          </p:nvPr>
        </p:nvSpPr>
        <p:spPr>
          <a:xfrm>
            <a:off x="792483" y="821265"/>
            <a:ext cx="6098705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 sz="5400"/>
              <a:t>CONTEXT FREE GRAMMAR</a:t>
            </a:r>
            <a:endParaRPr/>
          </a:p>
        </p:txBody>
      </p:sp>
      <p:cxnSp>
        <p:nvCxnSpPr>
          <p:cNvPr id="170" name="Google Shape;170;p1"/>
          <p:cNvCxnSpPr/>
          <p:nvPr/>
        </p:nvCxnSpPr>
        <p:spPr>
          <a:xfrm>
            <a:off x="7397108" y="1923563"/>
            <a:ext cx="0" cy="301752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7903028" y="821265"/>
            <a:ext cx="3265713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Module 3.2</a:t>
            </a:r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7545075" y="2187578"/>
            <a:ext cx="6857999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685800" y="1247776"/>
            <a:ext cx="8924925" cy="412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4 Construct CFG for language containing at least two a’s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∑ = { a,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Regular Expression = (a + b)* a (a + b)* a (a + b)*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a A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a A | b A | ε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Possible set of strings that can be accepted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L(G) = { aa, baa, aba, baab,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10"/>
          <p:cNvSpPr txBox="1"/>
          <p:nvPr/>
        </p:nvSpPr>
        <p:spPr>
          <a:xfrm>
            <a:off x="9077325" y="1559097"/>
            <a:ext cx="2428875" cy="48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600" u="sng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ε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600" u="sng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ε a ε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ε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600" u="sng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ε a ε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905521" y="5175682"/>
            <a:ext cx="6125593" cy="152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S, A }, { a, b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A a A a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 → a A | b A | 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685800" y="764374"/>
            <a:ext cx="8924925" cy="4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5 Construct CFG for language where w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L = w c w </a:t>
            </a:r>
            <a:r>
              <a:rPr baseline="30000" lang="en-US" sz="1600"/>
              <a:t>R   </a:t>
            </a:r>
            <a:r>
              <a:rPr lang="en-US" sz="1600"/>
              <a:t>where w ∈ { a, b }*</a:t>
            </a:r>
            <a:endParaRPr baseline="30000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Possible set of strings that can be accepted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L(G) = { c, bcb , abcba , bacab , bbcbb, 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S a | b S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55" name="Google Shape;255;p11"/>
          <p:cNvSpPr txBox="1"/>
          <p:nvPr/>
        </p:nvSpPr>
        <p:spPr>
          <a:xfrm>
            <a:off x="9077325" y="1559578"/>
            <a:ext cx="2428875" cy="48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b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b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b b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b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905521" y="5175682"/>
            <a:ext cx="6125593" cy="152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 }, { a, b, c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a S a | b S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685800" y="764374"/>
            <a:ext cx="8924925" cy="4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6 Construct CFG for language L which represents all palindrome over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∑ = { a , b }</a:t>
            </a:r>
            <a:endParaRPr baseline="30000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S a | b S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| b |  ε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Possible set of strings that can be accepted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L(G) = { a, b, bab , abba ,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63" name="Google Shape;263;p12"/>
          <p:cNvSpPr txBox="1"/>
          <p:nvPr/>
        </p:nvSpPr>
        <p:spPr>
          <a:xfrm>
            <a:off x="9077325" y="1559578"/>
            <a:ext cx="2428875" cy="410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b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b b a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905521" y="5175682"/>
            <a:ext cx="6125593" cy="152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 }, { a, b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a S a | b S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a | b | 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685800" y="764374"/>
            <a:ext cx="8924925" cy="4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7 Construct CFG for language containing at least one occurrence of double a over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∑ = { a 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Regular Expression = ( a + b )*  a a ( a + b )*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B A B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a B | b B | ε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Possible set of strings that can be accepted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L(G) = { aa , baa, aab, aaab, 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71" name="Google Shape;271;p13"/>
          <p:cNvSpPr txBox="1"/>
          <p:nvPr/>
        </p:nvSpPr>
        <p:spPr>
          <a:xfrm>
            <a:off x="9077325" y="1559578"/>
            <a:ext cx="2428875" cy="263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B A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ε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ε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ε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a 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905521" y="4891596"/>
            <a:ext cx="6125593" cy="1892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S, A, B }, { a, b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B A B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 →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B → a B | b B |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Context Free Grammar</a:t>
            </a:r>
            <a:endParaRPr/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 Grammar G (V, T, S, P) is said to be Context Free if all the productions in P have the form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 A → 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Where  A ∈ 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 x ∈ ( V U T )*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G = ( { S }, { +, *, ( , 4 }, S , P ) where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+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*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( S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Here, we can derive string 	S ⇒ 4 + 4 *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Context Free Language</a:t>
            </a:r>
            <a:endParaRPr/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 language L is said to be context free if and only if there is context free grammar G such that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L = L (G)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NOTE: Every regular language is Context Free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Sentential Form</a:t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4090507" y="1247775"/>
            <a:ext cx="7454077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derivation of string w from start symbol S can be written 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*⇒ 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This is called as Sentential form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*⇒ w	… [ w is Left Sentential Form ]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l 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*⇒ w	… [ w is Right Sentential Form ]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r m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Sentential Form</a:t>
            </a:r>
            <a:endParaRPr/>
          </a:p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4090507" y="1247775"/>
            <a:ext cx="7454077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G = ( { S }, { +, *, ( , 4 }, S , P ) where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+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*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Here, we can derive string 	w = 4 + 4 *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</a:t>
            </a:r>
            <a:r>
              <a:rPr b="1" lang="en-US" sz="1600"/>
              <a:t>S</a:t>
            </a:r>
            <a:r>
              <a:rPr lang="en-US" sz="1600"/>
              <a:t> * S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</a:t>
            </a:r>
            <a:r>
              <a:rPr lang="en-US" sz="1000"/>
              <a:t> l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</a:t>
            </a:r>
            <a:r>
              <a:rPr b="1" lang="en-US" sz="1600"/>
              <a:t>S</a:t>
            </a:r>
            <a:r>
              <a:rPr lang="en-US" sz="1600"/>
              <a:t> + S * S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l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4 + </a:t>
            </a:r>
            <a:r>
              <a:rPr b="1" lang="en-US" sz="1600"/>
              <a:t>S</a:t>
            </a:r>
            <a:r>
              <a:rPr lang="en-US" sz="1600"/>
              <a:t> * S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l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4 + 4 * </a:t>
            </a:r>
            <a:r>
              <a:rPr b="1" lang="en-US" sz="1600"/>
              <a:t>S</a:t>
            </a:r>
            <a:r>
              <a:rPr lang="en-US" sz="1600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l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4 + 4 * 4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l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Sentential Form</a:t>
            </a:r>
            <a:endParaRPr/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4090507" y="1247775"/>
            <a:ext cx="7454077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G = ( { S }, { +, *, ( , 4 }, S , P ) where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+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S *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→ 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Here, we can derive string 	w = 4 + 4 *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S + </a:t>
            </a:r>
            <a:r>
              <a:rPr b="1" lang="en-US" sz="1600"/>
              <a:t>S</a:t>
            </a:r>
            <a:r>
              <a:rPr lang="en-US" sz="1600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</a:t>
            </a:r>
            <a:r>
              <a:rPr lang="en-US" sz="1000"/>
              <a:t> r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S + S * </a:t>
            </a:r>
            <a:r>
              <a:rPr b="1" lang="en-US" sz="1600"/>
              <a:t>S</a:t>
            </a:r>
            <a:r>
              <a:rPr lang="en-US" sz="1600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r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S + </a:t>
            </a:r>
            <a:r>
              <a:rPr b="1" lang="en-US" sz="1600"/>
              <a:t>S</a:t>
            </a:r>
            <a:r>
              <a:rPr lang="en-US" sz="1600"/>
              <a:t> * 4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r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</a:t>
            </a:r>
            <a:r>
              <a:rPr b="1" lang="en-US" sz="1600"/>
              <a:t>S</a:t>
            </a:r>
            <a:r>
              <a:rPr lang="en-US" sz="1600"/>
              <a:t> + 4 * 4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r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S   ⇒ 	4 + 4 * 4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	     </a:t>
            </a:r>
            <a:r>
              <a:rPr lang="en-US" sz="1000"/>
              <a:t>r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685800" y="1247776"/>
            <a:ext cx="8924925" cy="310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1 Construct CFG for language having any number of a’s over the given 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∑ = { a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Regular Expression = a*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ε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24" name="Google Shape;224;p7"/>
          <p:cNvSpPr txBox="1"/>
          <p:nvPr/>
        </p:nvSpPr>
        <p:spPr>
          <a:xfrm>
            <a:off x="9503823" y="1953119"/>
            <a:ext cx="2428875" cy="41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a a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905521" y="5175682"/>
            <a:ext cx="6125593" cy="152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 }, { a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a 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31" name="Google Shape;231;p8"/>
          <p:cNvSpPr txBox="1"/>
          <p:nvPr>
            <p:ph idx="1" type="body"/>
          </p:nvPr>
        </p:nvSpPr>
        <p:spPr>
          <a:xfrm>
            <a:off x="685800" y="764374"/>
            <a:ext cx="8924925" cy="4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2 Construct CFG for regular expression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	r = ( 0 + 1 )*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Regular Expression = ( 0 + 1 )*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Production Rules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0 S | 1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ε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Possible set of strings that can be accepted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L(G) = { ε, 0 , 1, 00, 01, 10, 11,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32" name="Google Shape;232;p8"/>
          <p:cNvSpPr txBox="1"/>
          <p:nvPr/>
        </p:nvSpPr>
        <p:spPr>
          <a:xfrm>
            <a:off x="9077325" y="1559578"/>
            <a:ext cx="2428875" cy="447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Strings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0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0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 1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b="1" i="0" lang="en-US" sz="16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 1 1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0" i="0" sz="16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0 1 1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905521" y="5175682"/>
            <a:ext cx="6125593" cy="152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Grammar can be defined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= ( { S }, { 0, 1 }, S, P ) where P is given 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0 S | 1 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 → ε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type="title"/>
          </p:nvPr>
        </p:nvSpPr>
        <p:spPr>
          <a:xfrm>
            <a:off x="2895600" y="764374"/>
            <a:ext cx="8610600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39" name="Google Shape;239;p9"/>
          <p:cNvSpPr txBox="1"/>
          <p:nvPr>
            <p:ph idx="1" type="body"/>
          </p:nvPr>
        </p:nvSpPr>
        <p:spPr>
          <a:xfrm>
            <a:off x="685800" y="764374"/>
            <a:ext cx="8924925" cy="55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Ex. 3 Recognize the language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G = ( { S }, { 0, 1 }, S, P ) where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S → a S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S →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Derivation of Strings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</a:t>
            </a:r>
            <a:r>
              <a:rPr lang="en-US" sz="1600">
                <a:solidFill>
                  <a:srgbClr val="FF0000"/>
                </a:solidFill>
              </a:rPr>
              <a:t>a </a:t>
            </a:r>
            <a:r>
              <a:rPr b="1" lang="en-US" sz="1600" u="sng">
                <a:solidFill>
                  <a:srgbClr val="FF0000"/>
                </a:solidFill>
              </a:rPr>
              <a:t>S</a:t>
            </a:r>
            <a:r>
              <a:rPr lang="en-US" sz="1600">
                <a:solidFill>
                  <a:srgbClr val="FF0000"/>
                </a:solidFill>
              </a:rPr>
              <a:t>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</a:t>
            </a:r>
            <a:r>
              <a:rPr lang="en-US" sz="1600">
                <a:solidFill>
                  <a:srgbClr val="FF0000"/>
                </a:solidFill>
              </a:rPr>
              <a:t>a b</a:t>
            </a:r>
            <a:r>
              <a:rPr lang="en-US" sz="1600"/>
              <a:t>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a </a:t>
            </a:r>
            <a:r>
              <a:rPr b="1" lang="en-US" sz="1600" u="sng">
                <a:solidFill>
                  <a:srgbClr val="FF0000"/>
                </a:solidFill>
              </a:rPr>
              <a:t>S</a:t>
            </a:r>
            <a:r>
              <a:rPr lang="en-US" sz="1600"/>
              <a:t>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</a:t>
            </a:r>
            <a:r>
              <a:rPr lang="en-US" sz="1600">
                <a:solidFill>
                  <a:srgbClr val="FF0000"/>
                </a:solidFill>
              </a:rPr>
              <a:t>a </a:t>
            </a:r>
            <a:r>
              <a:rPr b="1" lang="en-US" sz="1600" u="sng">
                <a:solidFill>
                  <a:srgbClr val="FF0000"/>
                </a:solidFill>
              </a:rPr>
              <a:t>S</a:t>
            </a:r>
            <a:r>
              <a:rPr lang="en-US" sz="1600">
                <a:solidFill>
                  <a:srgbClr val="FF0000"/>
                </a:solidFill>
              </a:rPr>
              <a:t> b </a:t>
            </a:r>
            <a:r>
              <a:rPr lang="en-US" sz="1600"/>
              <a:t>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a </a:t>
            </a:r>
            <a:r>
              <a:rPr lang="en-US" sz="1600">
                <a:solidFill>
                  <a:srgbClr val="FF0000"/>
                </a:solidFill>
              </a:rPr>
              <a:t>a b</a:t>
            </a:r>
            <a:r>
              <a:rPr lang="en-US" sz="1600"/>
              <a:t>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240" name="Google Shape;240;p9"/>
          <p:cNvSpPr txBox="1"/>
          <p:nvPr/>
        </p:nvSpPr>
        <p:spPr>
          <a:xfrm>
            <a:off x="6223249" y="4154287"/>
            <a:ext cx="5801556" cy="1892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general, language can be represented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= { a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n &gt;=1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regular expression can be given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= a 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2021-09-09T04:11:46Z</dcterms:created>
  <dc:creator>Vaibhav Ambhire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