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v94kJN9Gng1Px8nhNr2687hTd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7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3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3" name="Google Shape;10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8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38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10" name="Google Shape;11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9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3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3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9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8" name="Google Shape;118;p3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20" name="Google Shape;12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0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40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41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0" name="Google Shape;130;p41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41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41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41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4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2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2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42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1" name="Google Shape;141;p42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42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42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4" name="Google Shape;144;p42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42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4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7" name="Google Shape;147;p42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4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3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58" name="Google Shape;15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4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4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4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4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43" name="Google Shape;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6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50" name="Google Shape;5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0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2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30" name="Google Shape;3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"/>
          <p:cNvSpPr txBox="1"/>
          <p:nvPr>
            <p:ph type="ctrTitle"/>
          </p:nvPr>
        </p:nvSpPr>
        <p:spPr>
          <a:xfrm>
            <a:off x="792483" y="821265"/>
            <a:ext cx="6098705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 sz="5400"/>
              <a:t>DERIVATION TREE</a:t>
            </a:r>
            <a:endParaRPr/>
          </a:p>
        </p:txBody>
      </p:sp>
      <p:cxnSp>
        <p:nvCxnSpPr>
          <p:cNvPr id="170" name="Google Shape;170;p1"/>
          <p:cNvCxnSpPr/>
          <p:nvPr/>
        </p:nvCxnSpPr>
        <p:spPr>
          <a:xfrm>
            <a:off x="7397108" y="1923563"/>
            <a:ext cx="0" cy="301752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7903028" y="821265"/>
            <a:ext cx="3265713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Module 3.2</a:t>
            </a:r>
            <a:endParaRPr/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7545075" y="2187578"/>
            <a:ext cx="6857999" cy="2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676922" y="522672"/>
            <a:ext cx="8924925" cy="587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2 Derive the string “0 0 1 1 0 1 0 1” for leftmost derivation and rightmost derivation using CFG given below. Draw derivation Tree as well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0 B | 1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0 | 0 S | 1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1 | 1 S | 0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Rightmost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0 </a:t>
            </a:r>
            <a:r>
              <a:rPr b="1" lang="en-US" sz="1600" u="sng"/>
              <a:t>B</a:t>
            </a:r>
            <a:r>
              <a:rPr lang="en-US" sz="1600"/>
              <a:t>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B </a:t>
            </a:r>
            <a:r>
              <a:rPr b="1" lang="en-US" sz="1600" u="sng"/>
              <a:t>B</a:t>
            </a:r>
            <a:r>
              <a:rPr lang="en-US" sz="1600"/>
              <a:t>		Rule 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B 1 </a:t>
            </a:r>
            <a:r>
              <a:rPr b="1" lang="en-US" sz="1600" u="sng"/>
              <a:t>S</a:t>
            </a:r>
            <a:r>
              <a:rPr b="1" lang="en-US" sz="1600"/>
              <a:t>		</a:t>
            </a:r>
            <a:r>
              <a:rPr lang="en-US" sz="1600"/>
              <a:t>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B 1 0 </a:t>
            </a:r>
            <a:r>
              <a:rPr b="1" lang="en-US" sz="1600" u="sng"/>
              <a:t>B</a:t>
            </a:r>
            <a:r>
              <a:rPr lang="en-US" sz="1600"/>
              <a:t>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</a:t>
            </a:r>
            <a:r>
              <a:rPr b="1" lang="en-US" sz="1600" u="sng"/>
              <a:t>B</a:t>
            </a:r>
            <a:r>
              <a:rPr lang="en-US" sz="1600"/>
              <a:t> 1 0 1		Rule 6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</a:t>
            </a:r>
            <a:r>
              <a:rPr b="1" lang="en-US" sz="1600" u="sng"/>
              <a:t>S</a:t>
            </a:r>
            <a:r>
              <a:rPr lang="en-US" sz="1600"/>
              <a:t> 1 0 1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</a:t>
            </a:r>
            <a:r>
              <a:rPr b="1" lang="en-US" sz="1600" u="sng"/>
              <a:t>A</a:t>
            </a:r>
            <a:r>
              <a:rPr lang="en-US" sz="1600"/>
              <a:t> 1 0 1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0 1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676922" y="522672"/>
            <a:ext cx="8924925" cy="587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2 Derive the string “0 0 1 1 0 1 0 1” for leftmost derivation and rightmost derivation using CFG given below. Draw derivation Tree as well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0 B | 1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0 | 0 S | 1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1 | 1 S | 0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0 </a:t>
            </a:r>
            <a:r>
              <a:rPr b="1" lang="en-US" sz="1600" u="sng"/>
              <a:t>B</a:t>
            </a:r>
            <a:r>
              <a:rPr lang="en-US" sz="1600"/>
              <a:t>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</a:t>
            </a:r>
            <a:r>
              <a:rPr b="1" lang="en-US" sz="1600" u="sng"/>
              <a:t>B</a:t>
            </a:r>
            <a:r>
              <a:rPr lang="en-US" sz="1600"/>
              <a:t> B		Rule 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</a:t>
            </a:r>
            <a:r>
              <a:rPr b="1" lang="en-US" sz="1600" u="sng"/>
              <a:t>S</a:t>
            </a:r>
            <a:r>
              <a:rPr lang="en-US" sz="1600"/>
              <a:t> B</a:t>
            </a:r>
            <a:r>
              <a:rPr b="1" lang="en-US" sz="1600"/>
              <a:t>		</a:t>
            </a:r>
            <a:r>
              <a:rPr lang="en-US" sz="1600"/>
              <a:t>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</a:t>
            </a:r>
            <a:r>
              <a:rPr b="1" lang="en-US" sz="1600" u="sng"/>
              <a:t>A</a:t>
            </a:r>
            <a:r>
              <a:rPr lang="en-US" sz="1600"/>
              <a:t> B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</a:t>
            </a:r>
            <a:r>
              <a:rPr b="1" lang="en-US" sz="1600" u="sng"/>
              <a:t>B</a:t>
            </a:r>
            <a:r>
              <a:rPr lang="en-US" sz="1600"/>
              <a:t>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</a:t>
            </a:r>
            <a:r>
              <a:rPr b="1" lang="en-US" sz="1600" u="sng"/>
              <a:t>S</a:t>
            </a:r>
            <a:r>
              <a:rPr lang="en-US" sz="1600"/>
              <a:t>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0 </a:t>
            </a:r>
            <a:r>
              <a:rPr b="1" lang="en-US" sz="1600" u="sng"/>
              <a:t>B</a:t>
            </a:r>
            <a:r>
              <a:rPr lang="en-US" sz="1600"/>
              <a:t>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0 1		Rule 6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92" name="Google Shape;292;p11"/>
          <p:cNvSpPr txBox="1"/>
          <p:nvPr/>
        </p:nvSpPr>
        <p:spPr>
          <a:xfrm>
            <a:off x="9213497" y="1775535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3" name="Google Shape;293;p11"/>
          <p:cNvCxnSpPr>
            <a:stCxn id="292" idx="2"/>
          </p:cNvCxnSpPr>
          <p:nvPr/>
        </p:nvCxnSpPr>
        <p:spPr>
          <a:xfrm flipH="1">
            <a:off x="8933643" y="2144867"/>
            <a:ext cx="432300" cy="447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1"/>
          <p:cNvSpPr txBox="1"/>
          <p:nvPr/>
        </p:nvSpPr>
        <p:spPr>
          <a:xfrm>
            <a:off x="8655174" y="2700292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5" name="Google Shape;295;p11"/>
          <p:cNvCxnSpPr>
            <a:stCxn id="292" idx="2"/>
          </p:cNvCxnSpPr>
          <p:nvPr/>
        </p:nvCxnSpPr>
        <p:spPr>
          <a:xfrm>
            <a:off x="9365943" y="2144867"/>
            <a:ext cx="0" cy="555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11"/>
          <p:cNvSpPr txBox="1"/>
          <p:nvPr/>
        </p:nvSpPr>
        <p:spPr>
          <a:xfrm>
            <a:off x="9215899" y="2707674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7" name="Google Shape;297;p11"/>
          <p:cNvCxnSpPr>
            <a:stCxn id="296" idx="2"/>
          </p:cNvCxnSpPr>
          <p:nvPr/>
        </p:nvCxnSpPr>
        <p:spPr>
          <a:xfrm flipH="1">
            <a:off x="8992158" y="3077006"/>
            <a:ext cx="383400" cy="384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11"/>
          <p:cNvSpPr txBox="1"/>
          <p:nvPr/>
        </p:nvSpPr>
        <p:spPr>
          <a:xfrm>
            <a:off x="8655174" y="3461735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>
            <a:off x="9375558" y="3069624"/>
            <a:ext cx="0" cy="55542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1"/>
          <p:cNvSpPr txBox="1"/>
          <p:nvPr/>
        </p:nvSpPr>
        <p:spPr>
          <a:xfrm>
            <a:off x="9233533" y="361582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1" name="Google Shape;301;p11"/>
          <p:cNvCxnSpPr>
            <a:stCxn id="296" idx="2"/>
          </p:cNvCxnSpPr>
          <p:nvPr/>
        </p:nvCxnSpPr>
        <p:spPr>
          <a:xfrm>
            <a:off x="9375558" y="3077006"/>
            <a:ext cx="436500" cy="463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11"/>
          <p:cNvSpPr txBox="1"/>
          <p:nvPr/>
        </p:nvSpPr>
        <p:spPr>
          <a:xfrm>
            <a:off x="9723284" y="3547521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3" name="Google Shape;303;p11"/>
          <p:cNvCxnSpPr>
            <a:stCxn id="300" idx="2"/>
          </p:cNvCxnSpPr>
          <p:nvPr/>
        </p:nvCxnSpPr>
        <p:spPr>
          <a:xfrm flipH="1">
            <a:off x="8992092" y="3985158"/>
            <a:ext cx="401100" cy="285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11"/>
          <p:cNvSpPr txBox="1"/>
          <p:nvPr/>
        </p:nvSpPr>
        <p:spPr>
          <a:xfrm>
            <a:off x="8645559" y="4271167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9247959" y="460591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6" name="Google Shape;306;p11"/>
          <p:cNvCxnSpPr/>
          <p:nvPr/>
        </p:nvCxnSpPr>
        <p:spPr>
          <a:xfrm>
            <a:off x="9393192" y="3993454"/>
            <a:ext cx="0" cy="55542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1"/>
          <p:cNvCxnSpPr/>
          <p:nvPr/>
        </p:nvCxnSpPr>
        <p:spPr>
          <a:xfrm flipH="1">
            <a:off x="8933619" y="4961235"/>
            <a:ext cx="401066" cy="286009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11"/>
          <p:cNvSpPr txBox="1"/>
          <p:nvPr/>
        </p:nvSpPr>
        <p:spPr>
          <a:xfrm>
            <a:off x="8655174" y="5330567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9" name="Google Shape;309;p11"/>
          <p:cNvCxnSpPr>
            <a:stCxn id="305" idx="2"/>
          </p:cNvCxnSpPr>
          <p:nvPr/>
        </p:nvCxnSpPr>
        <p:spPr>
          <a:xfrm>
            <a:off x="9400405" y="497524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11"/>
          <p:cNvSpPr txBox="1"/>
          <p:nvPr/>
        </p:nvSpPr>
        <p:spPr>
          <a:xfrm>
            <a:off x="9247959" y="5446672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1" name="Google Shape;311;p11"/>
          <p:cNvCxnSpPr/>
          <p:nvPr/>
        </p:nvCxnSpPr>
        <p:spPr>
          <a:xfrm>
            <a:off x="9426053" y="5816004"/>
            <a:ext cx="0" cy="414393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1"/>
          <p:cNvSpPr txBox="1"/>
          <p:nvPr/>
        </p:nvSpPr>
        <p:spPr>
          <a:xfrm>
            <a:off x="9290921" y="6352203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3" name="Google Shape;313;p11"/>
          <p:cNvCxnSpPr/>
          <p:nvPr/>
        </p:nvCxnSpPr>
        <p:spPr>
          <a:xfrm>
            <a:off x="9882943" y="3985158"/>
            <a:ext cx="0" cy="55542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11"/>
          <p:cNvSpPr txBox="1"/>
          <p:nvPr/>
        </p:nvSpPr>
        <p:spPr>
          <a:xfrm>
            <a:off x="9737710" y="4640499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5" name="Google Shape;315;p11"/>
          <p:cNvCxnSpPr>
            <a:stCxn id="302" idx="2"/>
          </p:cNvCxnSpPr>
          <p:nvPr/>
        </p:nvCxnSpPr>
        <p:spPr>
          <a:xfrm>
            <a:off x="9882943" y="3916853"/>
            <a:ext cx="649500" cy="72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1"/>
          <p:cNvSpPr txBox="1"/>
          <p:nvPr/>
        </p:nvSpPr>
        <p:spPr>
          <a:xfrm>
            <a:off x="10354259" y="4643394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7" name="Google Shape;317;p11"/>
          <p:cNvCxnSpPr>
            <a:stCxn id="316" idx="2"/>
          </p:cNvCxnSpPr>
          <p:nvPr/>
        </p:nvCxnSpPr>
        <p:spPr>
          <a:xfrm>
            <a:off x="10506705" y="5012726"/>
            <a:ext cx="25500" cy="433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11"/>
          <p:cNvSpPr txBox="1"/>
          <p:nvPr/>
        </p:nvSpPr>
        <p:spPr>
          <a:xfrm>
            <a:off x="10363876" y="5515233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9" name="Google Shape;319;p11"/>
          <p:cNvCxnSpPr/>
          <p:nvPr/>
        </p:nvCxnSpPr>
        <p:spPr>
          <a:xfrm>
            <a:off x="10614043" y="4896688"/>
            <a:ext cx="477151" cy="549984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11"/>
          <p:cNvSpPr txBox="1"/>
          <p:nvPr/>
        </p:nvSpPr>
        <p:spPr>
          <a:xfrm>
            <a:off x="11039318" y="551523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1" name="Google Shape;321;p11"/>
          <p:cNvCxnSpPr/>
          <p:nvPr/>
        </p:nvCxnSpPr>
        <p:spPr>
          <a:xfrm>
            <a:off x="11226290" y="5890981"/>
            <a:ext cx="0" cy="509818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1"/>
          <p:cNvSpPr txBox="1"/>
          <p:nvPr/>
        </p:nvSpPr>
        <p:spPr>
          <a:xfrm>
            <a:off x="11039318" y="6352203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" name="Google Shape;329;p12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2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Ambiguity</a:t>
            </a:r>
            <a:endParaRPr/>
          </a:p>
        </p:txBody>
      </p:sp>
      <p:sp>
        <p:nvSpPr>
          <p:cNvPr id="331" name="Google Shape;331;p12"/>
          <p:cNvSpPr txBox="1"/>
          <p:nvPr>
            <p:ph idx="1" type="body"/>
          </p:nvPr>
        </p:nvSpPr>
        <p:spPr>
          <a:xfrm>
            <a:off x="4090507" y="1247775"/>
            <a:ext cx="745407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Grammar can be derived in either Leftmost derivation or Rightmost derivation.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Parse tree must be unique for both the derivation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If there exists more than one Parse Tree for any string which is derived from given grammar then such grammar is ambiguous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3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Ambiguity</a:t>
            </a:r>
            <a:endParaRPr/>
          </a:p>
        </p:txBody>
      </p:sp>
      <p:sp>
        <p:nvSpPr>
          <p:cNvPr id="340" name="Google Shape;340;p13"/>
          <p:cNvSpPr txBox="1"/>
          <p:nvPr>
            <p:ph idx="1" type="body"/>
          </p:nvPr>
        </p:nvSpPr>
        <p:spPr>
          <a:xfrm>
            <a:off x="3726523" y="1176753"/>
            <a:ext cx="4955839" cy="5517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CFG given by G ( V, T, S, P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Where V = { E },  T = { id }, S = E and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E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E *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Derivation of the string id * id +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⇒ </a:t>
            </a:r>
            <a:r>
              <a:rPr b="1" lang="en-US" sz="1600" u="sng"/>
              <a:t>E</a:t>
            </a:r>
            <a:r>
              <a:rPr lang="en-US" sz="1600"/>
              <a:t>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</a:t>
            </a:r>
            <a:r>
              <a:rPr b="1" lang="en-US" sz="1600" u="sng"/>
              <a:t>E </a:t>
            </a:r>
            <a:r>
              <a:rPr lang="en-US" sz="1600"/>
              <a:t>* E + 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id * </a:t>
            </a:r>
            <a:r>
              <a:rPr b="1" lang="en-US" sz="1600" u="sng"/>
              <a:t>E</a:t>
            </a:r>
            <a:r>
              <a:rPr lang="en-US" sz="1600"/>
              <a:t>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id * id + </a:t>
            </a:r>
            <a:r>
              <a:rPr b="1" lang="en-US" sz="1600" u="sng"/>
              <a:t>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id * id + id</a:t>
            </a:r>
            <a:endParaRPr/>
          </a:p>
        </p:txBody>
      </p:sp>
      <p:sp>
        <p:nvSpPr>
          <p:cNvPr id="341" name="Google Shape;341;p13"/>
          <p:cNvSpPr txBox="1"/>
          <p:nvPr/>
        </p:nvSpPr>
        <p:spPr>
          <a:xfrm>
            <a:off x="10333609" y="339351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2" name="Google Shape;342;p13"/>
          <p:cNvCxnSpPr>
            <a:stCxn id="341" idx="2"/>
            <a:endCxn id="343" idx="0"/>
          </p:cNvCxnSpPr>
          <p:nvPr/>
        </p:nvCxnSpPr>
        <p:spPr>
          <a:xfrm flipH="1">
            <a:off x="9566958" y="3762844"/>
            <a:ext cx="920700" cy="36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13"/>
          <p:cNvSpPr txBox="1"/>
          <p:nvPr/>
        </p:nvSpPr>
        <p:spPr>
          <a:xfrm>
            <a:off x="9412866" y="4128117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4" name="Google Shape;344;p13"/>
          <p:cNvCxnSpPr>
            <a:stCxn id="341" idx="2"/>
          </p:cNvCxnSpPr>
          <p:nvPr/>
        </p:nvCxnSpPr>
        <p:spPr>
          <a:xfrm>
            <a:off x="10487658" y="3762844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3"/>
          <p:cNvCxnSpPr>
            <a:endCxn id="341" idx="2"/>
          </p:cNvCxnSpPr>
          <p:nvPr/>
        </p:nvCxnSpPr>
        <p:spPr>
          <a:xfrm rot="10800000">
            <a:off x="10487658" y="3762844"/>
            <a:ext cx="1118700" cy="40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13"/>
          <p:cNvSpPr txBox="1"/>
          <p:nvPr/>
        </p:nvSpPr>
        <p:spPr>
          <a:xfrm>
            <a:off x="10319183" y="415875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11499466" y="418467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 flipH="1">
            <a:off x="9065242" y="4536996"/>
            <a:ext cx="526912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13"/>
          <p:cNvSpPr txBox="1"/>
          <p:nvPr/>
        </p:nvSpPr>
        <p:spPr>
          <a:xfrm>
            <a:off x="8866551" y="486678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0" name="Google Shape;350;p13"/>
          <p:cNvCxnSpPr/>
          <p:nvPr/>
        </p:nvCxnSpPr>
        <p:spPr>
          <a:xfrm>
            <a:off x="9587884" y="4536996"/>
            <a:ext cx="10589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13"/>
          <p:cNvSpPr txBox="1"/>
          <p:nvPr/>
        </p:nvSpPr>
        <p:spPr>
          <a:xfrm>
            <a:off x="9437211" y="4879188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2" name="Google Shape;352;p13"/>
          <p:cNvCxnSpPr/>
          <p:nvPr/>
        </p:nvCxnSpPr>
        <p:spPr>
          <a:xfrm rot="10800000">
            <a:off x="9609190" y="4571747"/>
            <a:ext cx="526912" cy="36933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13"/>
          <p:cNvSpPr txBox="1"/>
          <p:nvPr/>
        </p:nvSpPr>
        <p:spPr>
          <a:xfrm>
            <a:off x="10038905" y="494145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4" name="Google Shape;354;p13"/>
          <p:cNvCxnSpPr>
            <a:stCxn id="349" idx="2"/>
          </p:cNvCxnSpPr>
          <p:nvPr/>
        </p:nvCxnSpPr>
        <p:spPr>
          <a:xfrm>
            <a:off x="9020600" y="5236113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3"/>
          <p:cNvSpPr txBox="1"/>
          <p:nvPr/>
        </p:nvSpPr>
        <p:spPr>
          <a:xfrm>
            <a:off x="8859664" y="5738859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6" name="Google Shape;356;p13"/>
          <p:cNvCxnSpPr/>
          <p:nvPr/>
        </p:nvCxnSpPr>
        <p:spPr>
          <a:xfrm>
            <a:off x="10192954" y="5310790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13"/>
          <p:cNvSpPr txBox="1"/>
          <p:nvPr/>
        </p:nvSpPr>
        <p:spPr>
          <a:xfrm>
            <a:off x="10044125" y="5802197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8" name="Google Shape;358;p13"/>
          <p:cNvCxnSpPr/>
          <p:nvPr/>
        </p:nvCxnSpPr>
        <p:spPr>
          <a:xfrm>
            <a:off x="11653515" y="4639190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13"/>
          <p:cNvSpPr txBox="1"/>
          <p:nvPr/>
        </p:nvSpPr>
        <p:spPr>
          <a:xfrm>
            <a:off x="11499466" y="5279037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" name="Google Shape;366;p14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4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Ambiguity</a:t>
            </a:r>
            <a:endParaRPr/>
          </a:p>
        </p:txBody>
      </p:sp>
      <p:sp>
        <p:nvSpPr>
          <p:cNvPr id="368" name="Google Shape;368;p14"/>
          <p:cNvSpPr txBox="1"/>
          <p:nvPr>
            <p:ph idx="1" type="body"/>
          </p:nvPr>
        </p:nvSpPr>
        <p:spPr>
          <a:xfrm>
            <a:off x="3726523" y="1176753"/>
            <a:ext cx="4955839" cy="5517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CFG given by G ( V, T, S, P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Where V = { E },  T = { id }, S = E and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E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E *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Derivation of the string id * id +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Rightmost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⇒ E *</a:t>
            </a:r>
            <a:r>
              <a:rPr b="1" lang="en-US" sz="1600" u="sng"/>
              <a:t>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E * E + </a:t>
            </a:r>
            <a:r>
              <a:rPr b="1" lang="en-US" sz="1600" u="sng"/>
              <a:t>E</a:t>
            </a:r>
            <a:r>
              <a:rPr lang="en-US" sz="1600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E * </a:t>
            </a:r>
            <a:r>
              <a:rPr b="1" lang="en-US" sz="1600" u="sng"/>
              <a:t>E</a:t>
            </a:r>
            <a:r>
              <a:rPr lang="en-US" sz="1600"/>
              <a:t> +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</a:t>
            </a:r>
            <a:r>
              <a:rPr b="1" lang="en-US" sz="1600" u="sng"/>
              <a:t>E</a:t>
            </a:r>
            <a:r>
              <a:rPr lang="en-US" sz="1600"/>
              <a:t> * id +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id * id + id</a:t>
            </a:r>
            <a:endParaRPr/>
          </a:p>
        </p:txBody>
      </p:sp>
      <p:sp>
        <p:nvSpPr>
          <p:cNvPr id="369" name="Google Shape;369;p14"/>
          <p:cNvSpPr txBox="1"/>
          <p:nvPr/>
        </p:nvSpPr>
        <p:spPr>
          <a:xfrm>
            <a:off x="9978873" y="3433916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0" name="Google Shape;370;p14"/>
          <p:cNvCxnSpPr>
            <a:stCxn id="369" idx="2"/>
            <a:endCxn id="371" idx="0"/>
          </p:cNvCxnSpPr>
          <p:nvPr/>
        </p:nvCxnSpPr>
        <p:spPr>
          <a:xfrm flipH="1">
            <a:off x="9212222" y="3803248"/>
            <a:ext cx="920700" cy="36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14"/>
          <p:cNvSpPr txBox="1"/>
          <p:nvPr/>
        </p:nvSpPr>
        <p:spPr>
          <a:xfrm>
            <a:off x="9058130" y="416852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2" name="Google Shape;372;p14"/>
          <p:cNvCxnSpPr>
            <a:stCxn id="369" idx="2"/>
          </p:cNvCxnSpPr>
          <p:nvPr/>
        </p:nvCxnSpPr>
        <p:spPr>
          <a:xfrm>
            <a:off x="10132922" y="3803248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4"/>
          <p:cNvCxnSpPr>
            <a:endCxn id="369" idx="2"/>
          </p:cNvCxnSpPr>
          <p:nvPr/>
        </p:nvCxnSpPr>
        <p:spPr>
          <a:xfrm rot="10800000">
            <a:off x="10132922" y="3803248"/>
            <a:ext cx="1118700" cy="40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14"/>
          <p:cNvSpPr txBox="1"/>
          <p:nvPr/>
        </p:nvSpPr>
        <p:spPr>
          <a:xfrm>
            <a:off x="9964447" y="4199158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11144730" y="4225075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14"/>
          <p:cNvCxnSpPr/>
          <p:nvPr/>
        </p:nvCxnSpPr>
        <p:spPr>
          <a:xfrm flipH="1">
            <a:off x="10849713" y="4688584"/>
            <a:ext cx="526912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14"/>
          <p:cNvSpPr txBox="1"/>
          <p:nvPr/>
        </p:nvSpPr>
        <p:spPr>
          <a:xfrm>
            <a:off x="10651022" y="501836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8" name="Google Shape;378;p14"/>
          <p:cNvCxnSpPr/>
          <p:nvPr/>
        </p:nvCxnSpPr>
        <p:spPr>
          <a:xfrm>
            <a:off x="11372355" y="4688584"/>
            <a:ext cx="10589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4"/>
          <p:cNvSpPr txBox="1"/>
          <p:nvPr/>
        </p:nvSpPr>
        <p:spPr>
          <a:xfrm>
            <a:off x="11221682" y="503077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0" name="Google Shape;380;p14"/>
          <p:cNvCxnSpPr/>
          <p:nvPr/>
        </p:nvCxnSpPr>
        <p:spPr>
          <a:xfrm rot="10800000">
            <a:off x="11393661" y="4723335"/>
            <a:ext cx="526912" cy="36933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14"/>
          <p:cNvSpPr txBox="1"/>
          <p:nvPr/>
        </p:nvSpPr>
        <p:spPr>
          <a:xfrm>
            <a:off x="11823376" y="5093046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2" name="Google Shape;382;p14"/>
          <p:cNvCxnSpPr>
            <a:stCxn id="377" idx="2"/>
          </p:cNvCxnSpPr>
          <p:nvPr/>
        </p:nvCxnSpPr>
        <p:spPr>
          <a:xfrm>
            <a:off x="10805071" y="5387701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4"/>
          <p:cNvSpPr txBox="1"/>
          <p:nvPr/>
        </p:nvSpPr>
        <p:spPr>
          <a:xfrm>
            <a:off x="10644135" y="5890447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4" name="Google Shape;384;p14"/>
          <p:cNvCxnSpPr/>
          <p:nvPr/>
        </p:nvCxnSpPr>
        <p:spPr>
          <a:xfrm>
            <a:off x="11977425" y="5462378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14"/>
          <p:cNvSpPr txBox="1"/>
          <p:nvPr/>
        </p:nvSpPr>
        <p:spPr>
          <a:xfrm>
            <a:off x="11828596" y="5953785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9212179" y="4637486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14"/>
          <p:cNvSpPr txBox="1"/>
          <p:nvPr/>
        </p:nvSpPr>
        <p:spPr>
          <a:xfrm>
            <a:off x="9002492" y="5174536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15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5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Ambiguity</a:t>
            </a:r>
            <a:endParaRPr/>
          </a:p>
        </p:txBody>
      </p:sp>
      <p:sp>
        <p:nvSpPr>
          <p:cNvPr id="396" name="Google Shape;396;p15"/>
          <p:cNvSpPr txBox="1"/>
          <p:nvPr>
            <p:ph idx="1" type="body"/>
          </p:nvPr>
        </p:nvSpPr>
        <p:spPr>
          <a:xfrm>
            <a:off x="3726523" y="86681"/>
            <a:ext cx="4955839" cy="364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CFG given by G ( V, T, S, P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Where V = { E },  T = { id }, S = E and P is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E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E *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 →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For Derivation of the string id * id +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We have two different parse trees. Hence the grammar is ambiguous.</a:t>
            </a:r>
            <a:endParaRPr/>
          </a:p>
        </p:txBody>
      </p:sp>
      <p:sp>
        <p:nvSpPr>
          <p:cNvPr id="397" name="Google Shape;397;p15"/>
          <p:cNvSpPr txBox="1"/>
          <p:nvPr/>
        </p:nvSpPr>
        <p:spPr>
          <a:xfrm>
            <a:off x="9744459" y="3832367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8" name="Google Shape;398;p15"/>
          <p:cNvCxnSpPr>
            <a:stCxn id="397" idx="2"/>
            <a:endCxn id="399" idx="0"/>
          </p:cNvCxnSpPr>
          <p:nvPr/>
        </p:nvCxnSpPr>
        <p:spPr>
          <a:xfrm flipH="1">
            <a:off x="8977808" y="4201699"/>
            <a:ext cx="920700" cy="36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5"/>
          <p:cNvSpPr txBox="1"/>
          <p:nvPr/>
        </p:nvSpPr>
        <p:spPr>
          <a:xfrm>
            <a:off x="8823716" y="456697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0" name="Google Shape;400;p15"/>
          <p:cNvCxnSpPr>
            <a:stCxn id="397" idx="2"/>
          </p:cNvCxnSpPr>
          <p:nvPr/>
        </p:nvCxnSpPr>
        <p:spPr>
          <a:xfrm>
            <a:off x="9898508" y="4201699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5"/>
          <p:cNvCxnSpPr>
            <a:endCxn id="397" idx="2"/>
          </p:cNvCxnSpPr>
          <p:nvPr/>
        </p:nvCxnSpPr>
        <p:spPr>
          <a:xfrm rot="10800000">
            <a:off x="9898508" y="4201699"/>
            <a:ext cx="1118700" cy="40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5"/>
          <p:cNvSpPr txBox="1"/>
          <p:nvPr/>
        </p:nvSpPr>
        <p:spPr>
          <a:xfrm>
            <a:off x="9730033" y="4597609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10910316" y="4623526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4" name="Google Shape;404;p15"/>
          <p:cNvCxnSpPr/>
          <p:nvPr/>
        </p:nvCxnSpPr>
        <p:spPr>
          <a:xfrm flipH="1">
            <a:off x="10615299" y="5087035"/>
            <a:ext cx="526912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15"/>
          <p:cNvSpPr txBox="1"/>
          <p:nvPr/>
        </p:nvSpPr>
        <p:spPr>
          <a:xfrm>
            <a:off x="10416608" y="541682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6" name="Google Shape;406;p15"/>
          <p:cNvCxnSpPr/>
          <p:nvPr/>
        </p:nvCxnSpPr>
        <p:spPr>
          <a:xfrm>
            <a:off x="11137941" y="5087035"/>
            <a:ext cx="10589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15"/>
          <p:cNvSpPr txBox="1"/>
          <p:nvPr/>
        </p:nvSpPr>
        <p:spPr>
          <a:xfrm>
            <a:off x="10987268" y="5429227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8" name="Google Shape;408;p15"/>
          <p:cNvCxnSpPr/>
          <p:nvPr/>
        </p:nvCxnSpPr>
        <p:spPr>
          <a:xfrm rot="10800000">
            <a:off x="11159247" y="5121786"/>
            <a:ext cx="526912" cy="36933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15"/>
          <p:cNvSpPr txBox="1"/>
          <p:nvPr/>
        </p:nvSpPr>
        <p:spPr>
          <a:xfrm>
            <a:off x="11588962" y="5491497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0" name="Google Shape;410;p15"/>
          <p:cNvCxnSpPr>
            <a:stCxn id="405" idx="2"/>
          </p:cNvCxnSpPr>
          <p:nvPr/>
        </p:nvCxnSpPr>
        <p:spPr>
          <a:xfrm>
            <a:off x="10570657" y="5786152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15"/>
          <p:cNvSpPr txBox="1"/>
          <p:nvPr/>
        </p:nvSpPr>
        <p:spPr>
          <a:xfrm>
            <a:off x="10409721" y="6288898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2" name="Google Shape;412;p15"/>
          <p:cNvCxnSpPr/>
          <p:nvPr/>
        </p:nvCxnSpPr>
        <p:spPr>
          <a:xfrm>
            <a:off x="11743011" y="5860829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15"/>
          <p:cNvSpPr txBox="1"/>
          <p:nvPr/>
        </p:nvSpPr>
        <p:spPr>
          <a:xfrm>
            <a:off x="11594182" y="6352236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4" name="Google Shape;414;p15"/>
          <p:cNvCxnSpPr/>
          <p:nvPr/>
        </p:nvCxnSpPr>
        <p:spPr>
          <a:xfrm>
            <a:off x="8977765" y="5035937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15"/>
          <p:cNvSpPr txBox="1"/>
          <p:nvPr/>
        </p:nvSpPr>
        <p:spPr>
          <a:xfrm>
            <a:off x="8768078" y="5572987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5717851" y="391443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7" name="Google Shape;417;p15"/>
          <p:cNvCxnSpPr>
            <a:stCxn id="416" idx="2"/>
            <a:endCxn id="418" idx="0"/>
          </p:cNvCxnSpPr>
          <p:nvPr/>
        </p:nvCxnSpPr>
        <p:spPr>
          <a:xfrm flipH="1">
            <a:off x="4951200" y="4283764"/>
            <a:ext cx="920700" cy="36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15"/>
          <p:cNvSpPr txBox="1"/>
          <p:nvPr/>
        </p:nvSpPr>
        <p:spPr>
          <a:xfrm>
            <a:off x="4797108" y="4649037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9" name="Google Shape;419;p15"/>
          <p:cNvCxnSpPr>
            <a:stCxn id="416" idx="2"/>
          </p:cNvCxnSpPr>
          <p:nvPr/>
        </p:nvCxnSpPr>
        <p:spPr>
          <a:xfrm>
            <a:off x="5871900" y="4283764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15"/>
          <p:cNvCxnSpPr>
            <a:endCxn id="416" idx="2"/>
          </p:cNvCxnSpPr>
          <p:nvPr/>
        </p:nvCxnSpPr>
        <p:spPr>
          <a:xfrm rot="10800000">
            <a:off x="5871900" y="4283764"/>
            <a:ext cx="1118700" cy="40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15"/>
          <p:cNvSpPr txBox="1"/>
          <p:nvPr/>
        </p:nvSpPr>
        <p:spPr>
          <a:xfrm>
            <a:off x="5703425" y="467967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6883708" y="470559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3" name="Google Shape;423;p15"/>
          <p:cNvCxnSpPr/>
          <p:nvPr/>
        </p:nvCxnSpPr>
        <p:spPr>
          <a:xfrm flipH="1">
            <a:off x="4449484" y="5057916"/>
            <a:ext cx="526912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15"/>
          <p:cNvSpPr txBox="1"/>
          <p:nvPr/>
        </p:nvSpPr>
        <p:spPr>
          <a:xfrm>
            <a:off x="4250793" y="538770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5" name="Google Shape;425;p15"/>
          <p:cNvCxnSpPr/>
          <p:nvPr/>
        </p:nvCxnSpPr>
        <p:spPr>
          <a:xfrm>
            <a:off x="4972126" y="5057916"/>
            <a:ext cx="10589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15"/>
          <p:cNvSpPr txBox="1"/>
          <p:nvPr/>
        </p:nvSpPr>
        <p:spPr>
          <a:xfrm>
            <a:off x="4821453" y="5400108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7" name="Google Shape;427;p15"/>
          <p:cNvCxnSpPr/>
          <p:nvPr/>
        </p:nvCxnSpPr>
        <p:spPr>
          <a:xfrm rot="10800000">
            <a:off x="4993432" y="5092667"/>
            <a:ext cx="526912" cy="36933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15"/>
          <p:cNvSpPr txBox="1"/>
          <p:nvPr/>
        </p:nvSpPr>
        <p:spPr>
          <a:xfrm>
            <a:off x="5423147" y="546237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9" name="Google Shape;429;p15"/>
          <p:cNvCxnSpPr>
            <a:stCxn id="424" idx="2"/>
          </p:cNvCxnSpPr>
          <p:nvPr/>
        </p:nvCxnSpPr>
        <p:spPr>
          <a:xfrm>
            <a:off x="4404842" y="5757033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15"/>
          <p:cNvSpPr txBox="1"/>
          <p:nvPr/>
        </p:nvSpPr>
        <p:spPr>
          <a:xfrm>
            <a:off x="4243906" y="6259779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1" name="Google Shape;431;p15"/>
          <p:cNvCxnSpPr/>
          <p:nvPr/>
        </p:nvCxnSpPr>
        <p:spPr>
          <a:xfrm>
            <a:off x="5577196" y="5831710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15"/>
          <p:cNvSpPr txBox="1"/>
          <p:nvPr/>
        </p:nvSpPr>
        <p:spPr>
          <a:xfrm>
            <a:off x="5428367" y="6323117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3" name="Google Shape;433;p15"/>
          <p:cNvCxnSpPr/>
          <p:nvPr/>
        </p:nvCxnSpPr>
        <p:spPr>
          <a:xfrm>
            <a:off x="7037757" y="5160110"/>
            <a:ext cx="0" cy="45518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15"/>
          <p:cNvSpPr txBox="1"/>
          <p:nvPr/>
        </p:nvSpPr>
        <p:spPr>
          <a:xfrm>
            <a:off x="6883708" y="5799957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1" name="Google Shape;441;p16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Inherent Ambiguity</a:t>
            </a:r>
            <a:endParaRPr/>
          </a:p>
        </p:txBody>
      </p:sp>
      <p:sp>
        <p:nvSpPr>
          <p:cNvPr id="443" name="Google Shape;443;p16"/>
          <p:cNvSpPr txBox="1"/>
          <p:nvPr>
            <p:ph idx="1" type="body"/>
          </p:nvPr>
        </p:nvSpPr>
        <p:spPr>
          <a:xfrm>
            <a:off x="3726524" y="936745"/>
            <a:ext cx="7667137" cy="287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If grammar that generates L is ambiguous then the language is called Inherently ambiguous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→ X Y Z | a a Y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X → a a Y |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Y → b a Z |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Y → b Z b |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Derivation of string: a a b a b b</a:t>
            </a:r>
            <a:endParaRPr sz="1600"/>
          </a:p>
        </p:txBody>
      </p:sp>
      <p:sp>
        <p:nvSpPr>
          <p:cNvPr id="444" name="Google Shape;444;p16"/>
          <p:cNvSpPr txBox="1"/>
          <p:nvPr/>
        </p:nvSpPr>
        <p:spPr>
          <a:xfrm>
            <a:off x="4945234" y="386982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45" name="Google Shape;445;p16"/>
          <p:cNvCxnSpPr>
            <a:stCxn id="444" idx="2"/>
            <a:endCxn id="446" idx="0"/>
          </p:cNvCxnSpPr>
          <p:nvPr/>
        </p:nvCxnSpPr>
        <p:spPr>
          <a:xfrm flipH="1">
            <a:off x="4195280" y="4239155"/>
            <a:ext cx="902400" cy="36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16"/>
          <p:cNvSpPr txBox="1"/>
          <p:nvPr/>
        </p:nvSpPr>
        <p:spPr>
          <a:xfrm>
            <a:off x="4024491" y="4604428"/>
            <a:ext cx="34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47" name="Google Shape;447;p16"/>
          <p:cNvCxnSpPr>
            <a:stCxn id="444" idx="2"/>
          </p:cNvCxnSpPr>
          <p:nvPr/>
        </p:nvCxnSpPr>
        <p:spPr>
          <a:xfrm>
            <a:off x="5097680" y="4239155"/>
            <a:ext cx="1500" cy="32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6"/>
          <p:cNvCxnSpPr>
            <a:endCxn id="444" idx="2"/>
          </p:cNvCxnSpPr>
          <p:nvPr/>
        </p:nvCxnSpPr>
        <p:spPr>
          <a:xfrm rot="10800000">
            <a:off x="5097680" y="4239155"/>
            <a:ext cx="1120200" cy="40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16"/>
          <p:cNvSpPr txBox="1"/>
          <p:nvPr/>
        </p:nvSpPr>
        <p:spPr>
          <a:xfrm>
            <a:off x="4930808" y="4635065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6111091" y="466098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1" name="Google Shape;451;p16"/>
          <p:cNvCxnSpPr/>
          <p:nvPr/>
        </p:nvCxnSpPr>
        <p:spPr>
          <a:xfrm flipH="1">
            <a:off x="3861786" y="5073393"/>
            <a:ext cx="316754" cy="24433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16"/>
          <p:cNvSpPr txBox="1"/>
          <p:nvPr/>
        </p:nvSpPr>
        <p:spPr>
          <a:xfrm>
            <a:off x="3524834" y="532635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3" name="Google Shape;453;p16"/>
          <p:cNvCxnSpPr/>
          <p:nvPr/>
        </p:nvCxnSpPr>
        <p:spPr>
          <a:xfrm>
            <a:off x="4195372" y="5073393"/>
            <a:ext cx="170879" cy="274789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16"/>
          <p:cNvSpPr txBox="1"/>
          <p:nvPr/>
        </p:nvSpPr>
        <p:spPr>
          <a:xfrm>
            <a:off x="4241104" y="537280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5" name="Google Shape;455;p16"/>
          <p:cNvCxnSpPr/>
          <p:nvPr/>
        </p:nvCxnSpPr>
        <p:spPr>
          <a:xfrm flipH="1">
            <a:off x="4930808" y="5043791"/>
            <a:ext cx="152691" cy="3652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16"/>
          <p:cNvSpPr txBox="1"/>
          <p:nvPr/>
        </p:nvSpPr>
        <p:spPr>
          <a:xfrm>
            <a:off x="4757523" y="540906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7" name="Google Shape;457;p16"/>
          <p:cNvCxnSpPr>
            <a:stCxn id="449" idx="2"/>
          </p:cNvCxnSpPr>
          <p:nvPr/>
        </p:nvCxnSpPr>
        <p:spPr>
          <a:xfrm>
            <a:off x="5094475" y="5004397"/>
            <a:ext cx="352800" cy="429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16"/>
          <p:cNvSpPr txBox="1"/>
          <p:nvPr/>
        </p:nvSpPr>
        <p:spPr>
          <a:xfrm>
            <a:off x="5310126" y="538128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9" name="Google Shape;459;p16"/>
          <p:cNvCxnSpPr>
            <a:stCxn id="450" idx="2"/>
            <a:endCxn id="460" idx="0"/>
          </p:cNvCxnSpPr>
          <p:nvPr/>
        </p:nvCxnSpPr>
        <p:spPr>
          <a:xfrm flipH="1">
            <a:off x="5929140" y="5030314"/>
            <a:ext cx="336000" cy="402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16"/>
          <p:cNvSpPr txBox="1"/>
          <p:nvPr/>
        </p:nvSpPr>
        <p:spPr>
          <a:xfrm>
            <a:off x="5760710" y="543327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1" name="Google Shape;461;p16"/>
          <p:cNvCxnSpPr>
            <a:stCxn id="450" idx="2"/>
          </p:cNvCxnSpPr>
          <p:nvPr/>
        </p:nvCxnSpPr>
        <p:spPr>
          <a:xfrm>
            <a:off x="6265140" y="5030314"/>
            <a:ext cx="234900" cy="378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16"/>
          <p:cNvSpPr txBox="1"/>
          <p:nvPr/>
        </p:nvSpPr>
        <p:spPr>
          <a:xfrm>
            <a:off x="6426945" y="539984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9891576" y="386982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4" name="Google Shape;464;p16"/>
          <p:cNvCxnSpPr>
            <a:stCxn id="463" idx="2"/>
          </p:cNvCxnSpPr>
          <p:nvPr/>
        </p:nvCxnSpPr>
        <p:spPr>
          <a:xfrm flipH="1">
            <a:off x="8923822" y="4239155"/>
            <a:ext cx="1120200" cy="421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16"/>
          <p:cNvSpPr txBox="1"/>
          <p:nvPr/>
        </p:nvSpPr>
        <p:spPr>
          <a:xfrm>
            <a:off x="8722513" y="46744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6" name="Google Shape;466;p16"/>
          <p:cNvCxnSpPr>
            <a:stCxn id="463" idx="2"/>
          </p:cNvCxnSpPr>
          <p:nvPr/>
        </p:nvCxnSpPr>
        <p:spPr>
          <a:xfrm flipH="1">
            <a:off x="9483922" y="4239155"/>
            <a:ext cx="560100" cy="508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16"/>
          <p:cNvSpPr txBox="1"/>
          <p:nvPr/>
        </p:nvSpPr>
        <p:spPr>
          <a:xfrm>
            <a:off x="9329878" y="474013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8" name="Google Shape;468;p16"/>
          <p:cNvCxnSpPr>
            <a:stCxn id="463" idx="2"/>
          </p:cNvCxnSpPr>
          <p:nvPr/>
        </p:nvCxnSpPr>
        <p:spPr>
          <a:xfrm>
            <a:off x="10044022" y="4239155"/>
            <a:ext cx="47400" cy="501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16"/>
          <p:cNvSpPr txBox="1"/>
          <p:nvPr/>
        </p:nvSpPr>
        <p:spPr>
          <a:xfrm>
            <a:off x="9937243" y="478909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70" name="Google Shape;470;p16"/>
          <p:cNvCxnSpPr>
            <a:stCxn id="463" idx="2"/>
          </p:cNvCxnSpPr>
          <p:nvPr/>
        </p:nvCxnSpPr>
        <p:spPr>
          <a:xfrm>
            <a:off x="10044022" y="4239155"/>
            <a:ext cx="597000" cy="501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16"/>
          <p:cNvSpPr txBox="1"/>
          <p:nvPr/>
        </p:nvSpPr>
        <p:spPr>
          <a:xfrm>
            <a:off x="10472508" y="474804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72" name="Google Shape;472;p16"/>
          <p:cNvCxnSpPr>
            <a:stCxn id="463" idx="2"/>
          </p:cNvCxnSpPr>
          <p:nvPr/>
        </p:nvCxnSpPr>
        <p:spPr>
          <a:xfrm>
            <a:off x="10044022" y="4239155"/>
            <a:ext cx="1226100" cy="508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16"/>
          <p:cNvSpPr txBox="1"/>
          <p:nvPr/>
        </p:nvSpPr>
        <p:spPr>
          <a:xfrm>
            <a:off x="11155060" y="474804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74" name="Google Shape;474;p16"/>
          <p:cNvCxnSpPr>
            <a:stCxn id="469" idx="2"/>
          </p:cNvCxnSpPr>
          <p:nvPr/>
        </p:nvCxnSpPr>
        <p:spPr>
          <a:xfrm flipH="1">
            <a:off x="9666810" y="5158426"/>
            <a:ext cx="434100" cy="435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16"/>
          <p:cNvSpPr txBox="1"/>
          <p:nvPr/>
        </p:nvSpPr>
        <p:spPr>
          <a:xfrm>
            <a:off x="9427022" y="559373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76" name="Google Shape;476;p16"/>
          <p:cNvCxnSpPr/>
          <p:nvPr/>
        </p:nvCxnSpPr>
        <p:spPr>
          <a:xfrm>
            <a:off x="10113967" y="5182786"/>
            <a:ext cx="596962" cy="50097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16"/>
          <p:cNvSpPr txBox="1"/>
          <p:nvPr/>
        </p:nvSpPr>
        <p:spPr>
          <a:xfrm>
            <a:off x="10542453" y="568376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17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4" name="Google Shape;484;p17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7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</a:pPr>
            <a:r>
              <a:rPr lang="en-US" sz="2600" cap="none"/>
              <a:t>Ambiguous to Unambiguous Grammar</a:t>
            </a:r>
            <a:endParaRPr/>
          </a:p>
        </p:txBody>
      </p:sp>
      <p:sp>
        <p:nvSpPr>
          <p:cNvPr id="486" name="Google Shape;486;p17"/>
          <p:cNvSpPr txBox="1"/>
          <p:nvPr>
            <p:ph idx="1" type="body"/>
          </p:nvPr>
        </p:nvSpPr>
        <p:spPr>
          <a:xfrm>
            <a:off x="4090507" y="1247775"/>
            <a:ext cx="745407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For removing ambiguity we will apply rule as: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If the grammar has Left Associative operator ( +, -, *, / ) then induce left recursion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If the grammar has Right Associative operator ( Exponentiation ) then induce right recursion</a:t>
            </a:r>
            <a:endParaRPr/>
          </a:p>
          <a:p>
            <a:pPr indent="-1270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8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492" name="Google Shape;492;p18"/>
          <p:cNvSpPr txBox="1"/>
          <p:nvPr>
            <p:ph idx="1" type="body"/>
          </p:nvPr>
        </p:nvSpPr>
        <p:spPr>
          <a:xfrm>
            <a:off x="641412" y="522673"/>
            <a:ext cx="5306628" cy="6508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Example: Consider the grammar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E → E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E → E *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E →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Convert above ambiguous grammar to unambiguous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Unambiguous grammar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E → E + T | 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T → T * F | F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F → id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Derivation of the string id * id +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E ⇒ </a:t>
            </a:r>
            <a:r>
              <a:rPr b="1" lang="en-US" sz="1600" u="sng"/>
              <a:t>E</a:t>
            </a:r>
            <a:r>
              <a:rPr lang="en-US" sz="1600"/>
              <a:t> + T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</a:t>
            </a:r>
            <a:r>
              <a:rPr b="1" lang="en-US" sz="1600" u="sng"/>
              <a:t>T</a:t>
            </a:r>
            <a:r>
              <a:rPr lang="en-US" sz="1600"/>
              <a:t> + T	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</a:t>
            </a:r>
            <a:r>
              <a:rPr b="1" lang="en-US" sz="1600" u="sng"/>
              <a:t>T</a:t>
            </a:r>
            <a:r>
              <a:rPr lang="en-US" sz="1600"/>
              <a:t> * F + T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</a:t>
            </a:r>
            <a:r>
              <a:rPr b="1" lang="en-US" sz="1600" u="sng"/>
              <a:t>F</a:t>
            </a:r>
            <a:r>
              <a:rPr lang="en-US" sz="1600"/>
              <a:t> * F + T		Rule 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id * </a:t>
            </a:r>
            <a:r>
              <a:rPr b="1" lang="en-US" sz="1600" u="sng"/>
              <a:t>F</a:t>
            </a:r>
            <a:r>
              <a:rPr lang="en-US" sz="1600"/>
              <a:t> + T		Rule 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id * id + </a:t>
            </a:r>
            <a:r>
              <a:rPr b="1" lang="en-US" sz="1600" u="sng"/>
              <a:t>T</a:t>
            </a:r>
            <a:r>
              <a:rPr lang="en-US" sz="1600"/>
              <a:t>		Rule 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id * id + </a:t>
            </a:r>
            <a:r>
              <a:rPr b="1" lang="en-US" sz="1600" u="sng"/>
              <a:t>F</a:t>
            </a:r>
            <a:r>
              <a:rPr lang="en-US" sz="1600"/>
              <a:t>		Rule 4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id * id + id		Rule 5</a:t>
            </a:r>
            <a:endParaRPr/>
          </a:p>
        </p:txBody>
      </p:sp>
      <p:sp>
        <p:nvSpPr>
          <p:cNvPr id="493" name="Google Shape;493;p18"/>
          <p:cNvSpPr txBox="1"/>
          <p:nvPr/>
        </p:nvSpPr>
        <p:spPr>
          <a:xfrm>
            <a:off x="9623396" y="218614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94" name="Google Shape;494;p18"/>
          <p:cNvCxnSpPr>
            <a:stCxn id="493" idx="2"/>
            <a:endCxn id="495" idx="0"/>
          </p:cNvCxnSpPr>
          <p:nvPr/>
        </p:nvCxnSpPr>
        <p:spPr>
          <a:xfrm flipH="1">
            <a:off x="8856745" y="2555481"/>
            <a:ext cx="920700" cy="365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18"/>
          <p:cNvSpPr txBox="1"/>
          <p:nvPr/>
        </p:nvSpPr>
        <p:spPr>
          <a:xfrm>
            <a:off x="8702653" y="2920754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96" name="Google Shape;496;p18"/>
          <p:cNvCxnSpPr>
            <a:stCxn id="493" idx="2"/>
          </p:cNvCxnSpPr>
          <p:nvPr/>
        </p:nvCxnSpPr>
        <p:spPr>
          <a:xfrm>
            <a:off x="9777445" y="2555481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18"/>
          <p:cNvCxnSpPr>
            <a:endCxn id="493" idx="2"/>
          </p:cNvCxnSpPr>
          <p:nvPr/>
        </p:nvCxnSpPr>
        <p:spPr>
          <a:xfrm rot="10800000">
            <a:off x="9777445" y="2555481"/>
            <a:ext cx="1118700" cy="40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18"/>
          <p:cNvSpPr txBox="1"/>
          <p:nvPr/>
        </p:nvSpPr>
        <p:spPr>
          <a:xfrm>
            <a:off x="9608970" y="2951391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18"/>
          <p:cNvSpPr txBox="1"/>
          <p:nvPr/>
        </p:nvSpPr>
        <p:spPr>
          <a:xfrm>
            <a:off x="10789253" y="2977308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0" name="Google Shape;500;p18"/>
          <p:cNvCxnSpPr/>
          <p:nvPr/>
        </p:nvCxnSpPr>
        <p:spPr>
          <a:xfrm>
            <a:off x="8856702" y="3264107"/>
            <a:ext cx="0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18"/>
          <p:cNvSpPr txBox="1"/>
          <p:nvPr/>
        </p:nvSpPr>
        <p:spPr>
          <a:xfrm>
            <a:off x="8693420" y="3752579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2" name="Google Shape;502;p18"/>
          <p:cNvCxnSpPr/>
          <p:nvPr/>
        </p:nvCxnSpPr>
        <p:spPr>
          <a:xfrm flipH="1">
            <a:off x="7913100" y="4121911"/>
            <a:ext cx="920743" cy="3652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18"/>
          <p:cNvSpPr txBox="1"/>
          <p:nvPr/>
        </p:nvSpPr>
        <p:spPr>
          <a:xfrm>
            <a:off x="7641487" y="4585646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4" name="Google Shape;504;p18"/>
          <p:cNvCxnSpPr/>
          <p:nvPr/>
        </p:nvCxnSpPr>
        <p:spPr>
          <a:xfrm>
            <a:off x="8846093" y="4121911"/>
            <a:ext cx="0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18"/>
          <p:cNvSpPr txBox="1"/>
          <p:nvPr/>
        </p:nvSpPr>
        <p:spPr>
          <a:xfrm>
            <a:off x="8672581" y="4487184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6" name="Google Shape;506;p18"/>
          <p:cNvCxnSpPr/>
          <p:nvPr/>
        </p:nvCxnSpPr>
        <p:spPr>
          <a:xfrm rot="10800000">
            <a:off x="8856702" y="4121912"/>
            <a:ext cx="766694" cy="46249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18"/>
          <p:cNvSpPr txBox="1"/>
          <p:nvPr/>
        </p:nvSpPr>
        <p:spPr>
          <a:xfrm>
            <a:off x="9496599" y="4592759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8" name="Google Shape;508;p18"/>
          <p:cNvCxnSpPr/>
          <p:nvPr/>
        </p:nvCxnSpPr>
        <p:spPr>
          <a:xfrm>
            <a:off x="7781910" y="4962091"/>
            <a:ext cx="0" cy="32978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18"/>
          <p:cNvSpPr txBox="1"/>
          <p:nvPr/>
        </p:nvSpPr>
        <p:spPr>
          <a:xfrm>
            <a:off x="7617826" y="542874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0" name="Google Shape;510;p18"/>
          <p:cNvCxnSpPr/>
          <p:nvPr/>
        </p:nvCxnSpPr>
        <p:spPr>
          <a:xfrm rot="10800000">
            <a:off x="7803120" y="5765639"/>
            <a:ext cx="0" cy="40434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18"/>
          <p:cNvSpPr txBox="1"/>
          <p:nvPr/>
        </p:nvSpPr>
        <p:spPr>
          <a:xfrm>
            <a:off x="7606592" y="6322214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2" name="Google Shape;512;p18"/>
          <p:cNvCxnSpPr/>
          <p:nvPr/>
        </p:nvCxnSpPr>
        <p:spPr>
          <a:xfrm rot="10800000">
            <a:off x="9654241" y="4962091"/>
            <a:ext cx="0" cy="40434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18"/>
          <p:cNvSpPr txBox="1"/>
          <p:nvPr/>
        </p:nvSpPr>
        <p:spPr>
          <a:xfrm>
            <a:off x="9496599" y="5539922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4" name="Google Shape;514;p18"/>
          <p:cNvCxnSpPr/>
          <p:nvPr/>
        </p:nvCxnSpPr>
        <p:spPr>
          <a:xfrm rot="10800000">
            <a:off x="10929676" y="3391721"/>
            <a:ext cx="0" cy="40434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18"/>
          <p:cNvSpPr txBox="1"/>
          <p:nvPr/>
        </p:nvSpPr>
        <p:spPr>
          <a:xfrm>
            <a:off x="10748394" y="399382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6" name="Google Shape;516;p18"/>
          <p:cNvCxnSpPr/>
          <p:nvPr/>
        </p:nvCxnSpPr>
        <p:spPr>
          <a:xfrm rot="10800000">
            <a:off x="10896031" y="4304547"/>
            <a:ext cx="0" cy="40434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p18"/>
          <p:cNvSpPr txBox="1"/>
          <p:nvPr/>
        </p:nvSpPr>
        <p:spPr>
          <a:xfrm>
            <a:off x="10650612" y="4922544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523" name="Google Shape;523;p19"/>
          <p:cNvSpPr txBox="1"/>
          <p:nvPr>
            <p:ph idx="1" type="body"/>
          </p:nvPr>
        </p:nvSpPr>
        <p:spPr>
          <a:xfrm>
            <a:off x="641412" y="522674"/>
            <a:ext cx="6966900" cy="5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Example 2: Design an unambiguous grammar to accept arithmetic statement having terminals as  { + , - , * , / , = , ^ , ; , ( , ) , id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E → E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E → E *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E → 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Ambiguous grammar can be written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→ S = E 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Z → 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( E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E +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E -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E *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E /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E ^ 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 → id</a:t>
            </a:r>
            <a:endParaRPr sz="1600"/>
          </a:p>
        </p:txBody>
      </p:sp>
      <p:sp>
        <p:nvSpPr>
          <p:cNvPr id="524" name="Google Shape;524;p19"/>
          <p:cNvSpPr txBox="1"/>
          <p:nvPr/>
        </p:nvSpPr>
        <p:spPr>
          <a:xfrm>
            <a:off x="7386221" y="2468852"/>
            <a:ext cx="4468426" cy="41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applying rule, Unambiguous can be written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→ S = E Z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 → 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→ ( T 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 → T + F | 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 → F – G| 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 → G * H | 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 → H / I | I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→ J ^ I | J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 → 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Derivation</a:t>
            </a:r>
            <a:endParaRPr/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4090507" y="1247775"/>
            <a:ext cx="745407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production rules are used to derive certain strings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If G ( V, T, S, P ) be some context free grammar then generation of some language using specific rule is called Derivation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Leftmost Derivation: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It is the derivation in which the leftmost non terminal is replaced first from sentential form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Rightmost Derivation: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It is the derivation in which the rightmost non terminal is replaced first from sentential form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530" name="Google Shape;530;p20"/>
          <p:cNvSpPr txBox="1"/>
          <p:nvPr>
            <p:ph idx="1" type="body"/>
          </p:nvPr>
        </p:nvSpPr>
        <p:spPr>
          <a:xfrm>
            <a:off x="641412" y="522674"/>
            <a:ext cx="6966752" cy="591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Question 3: Show that the following grammar is ambiguous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S b S | b S a S | ε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What is the language generated by the grammar?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Consider the string a b a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a </a:t>
            </a:r>
            <a:r>
              <a:rPr b="1" lang="en-US" sz="1600" u="sng"/>
              <a:t>S</a:t>
            </a:r>
            <a:r>
              <a:rPr lang="en-US" sz="1600"/>
              <a:t> b S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</a:t>
            </a:r>
            <a:r>
              <a:rPr b="1" lang="en-US" sz="1600"/>
              <a:t>b </a:t>
            </a:r>
            <a:r>
              <a:rPr b="1" lang="en-US" sz="1600" u="sng"/>
              <a:t>S</a:t>
            </a:r>
            <a:r>
              <a:rPr b="1" lang="en-US" sz="1600"/>
              <a:t> a S </a:t>
            </a:r>
            <a:r>
              <a:rPr lang="en-US" sz="1600"/>
              <a:t>b S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b ε a </a:t>
            </a:r>
            <a:r>
              <a:rPr b="1" lang="en-US" sz="1600" u="sng"/>
              <a:t>S</a:t>
            </a:r>
            <a:r>
              <a:rPr lang="en-US" sz="1600"/>
              <a:t> b S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b a </a:t>
            </a:r>
            <a:r>
              <a:rPr b="1" lang="en-US" sz="1600" u="sng"/>
              <a:t>S</a:t>
            </a:r>
            <a:r>
              <a:rPr lang="en-US" sz="1600"/>
              <a:t> b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b a ε b </a:t>
            </a:r>
            <a:r>
              <a:rPr b="1" lang="en-US" sz="1600" u="sng"/>
              <a:t>S</a:t>
            </a:r>
            <a:r>
              <a:rPr lang="en-US" sz="1600"/>
              <a:t>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b a b </a:t>
            </a:r>
            <a:r>
              <a:rPr b="1" lang="en-US" sz="1600" u="sng"/>
              <a:t>S</a:t>
            </a:r>
            <a:r>
              <a:rPr lang="en-US" sz="1600"/>
              <a:t>	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b a b ε 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b a b</a:t>
            </a:r>
            <a:endParaRPr sz="1600"/>
          </a:p>
        </p:txBody>
      </p:sp>
      <p:sp>
        <p:nvSpPr>
          <p:cNvPr id="531" name="Google Shape;531;p20"/>
          <p:cNvSpPr txBox="1"/>
          <p:nvPr/>
        </p:nvSpPr>
        <p:spPr>
          <a:xfrm>
            <a:off x="9830579" y="238725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2" name="Google Shape;532;p20"/>
          <p:cNvCxnSpPr>
            <a:stCxn id="531" idx="2"/>
          </p:cNvCxnSpPr>
          <p:nvPr/>
        </p:nvCxnSpPr>
        <p:spPr>
          <a:xfrm flipH="1">
            <a:off x="8862825" y="2756584"/>
            <a:ext cx="1120200" cy="421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20"/>
          <p:cNvSpPr txBox="1"/>
          <p:nvPr/>
        </p:nvSpPr>
        <p:spPr>
          <a:xfrm>
            <a:off x="8661516" y="319188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4" name="Google Shape;534;p20"/>
          <p:cNvCxnSpPr>
            <a:stCxn id="531" idx="2"/>
          </p:cNvCxnSpPr>
          <p:nvPr/>
        </p:nvCxnSpPr>
        <p:spPr>
          <a:xfrm flipH="1">
            <a:off x="9422925" y="2756584"/>
            <a:ext cx="560100" cy="508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20"/>
          <p:cNvSpPr txBox="1"/>
          <p:nvPr/>
        </p:nvSpPr>
        <p:spPr>
          <a:xfrm>
            <a:off x="9268881" y="325756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6" name="Google Shape;536;p20"/>
          <p:cNvCxnSpPr>
            <a:stCxn id="531" idx="2"/>
          </p:cNvCxnSpPr>
          <p:nvPr/>
        </p:nvCxnSpPr>
        <p:spPr>
          <a:xfrm>
            <a:off x="9983025" y="2756584"/>
            <a:ext cx="597000" cy="501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p20"/>
          <p:cNvSpPr txBox="1"/>
          <p:nvPr/>
        </p:nvSpPr>
        <p:spPr>
          <a:xfrm>
            <a:off x="10411511" y="326547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8" name="Google Shape;538;p20"/>
          <p:cNvCxnSpPr>
            <a:stCxn id="531" idx="2"/>
          </p:cNvCxnSpPr>
          <p:nvPr/>
        </p:nvCxnSpPr>
        <p:spPr>
          <a:xfrm>
            <a:off x="9983025" y="2756584"/>
            <a:ext cx="1226100" cy="508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20"/>
          <p:cNvSpPr txBox="1"/>
          <p:nvPr/>
        </p:nvSpPr>
        <p:spPr>
          <a:xfrm>
            <a:off x="11094063" y="326547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0" name="Google Shape;540;p20"/>
          <p:cNvCxnSpPr/>
          <p:nvPr/>
        </p:nvCxnSpPr>
        <p:spPr>
          <a:xfrm flipH="1">
            <a:off x="8819843" y="3574697"/>
            <a:ext cx="560095" cy="50889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1" name="Google Shape;541;p20"/>
          <p:cNvSpPr txBox="1"/>
          <p:nvPr/>
        </p:nvSpPr>
        <p:spPr>
          <a:xfrm>
            <a:off x="8525883" y="42160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2" name="Google Shape;542;p20"/>
          <p:cNvCxnSpPr>
            <a:stCxn id="535" idx="2"/>
          </p:cNvCxnSpPr>
          <p:nvPr/>
        </p:nvCxnSpPr>
        <p:spPr>
          <a:xfrm>
            <a:off x="9421327" y="3626894"/>
            <a:ext cx="0" cy="47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20"/>
          <p:cNvSpPr txBox="1"/>
          <p:nvPr/>
        </p:nvSpPr>
        <p:spPr>
          <a:xfrm>
            <a:off x="9274092" y="4260341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4" name="Google Shape;544;p20"/>
          <p:cNvCxnSpPr/>
          <p:nvPr/>
        </p:nvCxnSpPr>
        <p:spPr>
          <a:xfrm>
            <a:off x="9502047" y="3611869"/>
            <a:ext cx="438183" cy="56140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20"/>
          <p:cNvSpPr txBox="1"/>
          <p:nvPr/>
        </p:nvSpPr>
        <p:spPr>
          <a:xfrm>
            <a:off x="9823915" y="426034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6" name="Google Shape;546;p20"/>
          <p:cNvCxnSpPr/>
          <p:nvPr/>
        </p:nvCxnSpPr>
        <p:spPr>
          <a:xfrm>
            <a:off x="9573773" y="3611869"/>
            <a:ext cx="1006214" cy="56140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20"/>
          <p:cNvSpPr txBox="1"/>
          <p:nvPr/>
        </p:nvSpPr>
        <p:spPr>
          <a:xfrm>
            <a:off x="10496521" y="4266619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8" name="Google Shape;548;p20"/>
          <p:cNvCxnSpPr/>
          <p:nvPr/>
        </p:nvCxnSpPr>
        <p:spPr>
          <a:xfrm>
            <a:off x="9421327" y="4693694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p20"/>
          <p:cNvSpPr txBox="1"/>
          <p:nvPr/>
        </p:nvSpPr>
        <p:spPr>
          <a:xfrm>
            <a:off x="9236821" y="5257687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50" name="Google Shape;550;p20"/>
          <p:cNvCxnSpPr/>
          <p:nvPr/>
        </p:nvCxnSpPr>
        <p:spPr>
          <a:xfrm>
            <a:off x="10648967" y="4629673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20"/>
          <p:cNvSpPr txBox="1"/>
          <p:nvPr/>
        </p:nvSpPr>
        <p:spPr>
          <a:xfrm>
            <a:off x="10498930" y="527823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11203915" y="4216059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53" name="Google Shape;553;p20"/>
          <p:cNvCxnSpPr/>
          <p:nvPr/>
        </p:nvCxnSpPr>
        <p:spPr>
          <a:xfrm>
            <a:off x="11345140" y="3703102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1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559" name="Google Shape;559;p21"/>
          <p:cNvSpPr txBox="1"/>
          <p:nvPr>
            <p:ph idx="1" type="body"/>
          </p:nvPr>
        </p:nvSpPr>
        <p:spPr>
          <a:xfrm>
            <a:off x="641412" y="522674"/>
            <a:ext cx="6966752" cy="591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Question 3: Show that the following grammar is ambiguous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S → a S b S | b S a S | ε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What is the language generated by the grammar?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Consider the string a b a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Rightmost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a S b </a:t>
            </a:r>
            <a:r>
              <a:rPr b="1" lang="en-US" sz="1600" u="sng"/>
              <a:t>S</a:t>
            </a:r>
            <a:r>
              <a:rPr lang="en-US" sz="1600"/>
              <a:t>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S b </a:t>
            </a:r>
            <a:r>
              <a:rPr b="1" lang="en-US" sz="1600"/>
              <a:t>a S b </a:t>
            </a:r>
            <a:r>
              <a:rPr b="1" lang="en-US" sz="1600" u="sng"/>
              <a:t>S</a:t>
            </a:r>
            <a:r>
              <a:rPr lang="en-US" sz="1600"/>
              <a:t>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S b a </a:t>
            </a:r>
            <a:r>
              <a:rPr b="1" lang="en-US" sz="1600" u="sng"/>
              <a:t>S</a:t>
            </a:r>
            <a:r>
              <a:rPr lang="en-US" sz="1600"/>
              <a:t> b </a:t>
            </a:r>
            <a:r>
              <a:rPr b="1" lang="en-US" sz="1600"/>
              <a:t>ε</a:t>
            </a:r>
            <a:r>
              <a:rPr lang="en-US" sz="1600"/>
              <a:t> 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S b a </a:t>
            </a:r>
            <a:r>
              <a:rPr b="1" lang="en-US" sz="1600" u="sng"/>
              <a:t>S</a:t>
            </a:r>
            <a:r>
              <a:rPr lang="en-US" sz="1600"/>
              <a:t> b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</a:t>
            </a:r>
            <a:r>
              <a:rPr b="1" lang="en-US" sz="1600" u="sng"/>
              <a:t>S</a:t>
            </a:r>
            <a:r>
              <a:rPr lang="en-US" sz="1600"/>
              <a:t> b a </a:t>
            </a:r>
            <a:r>
              <a:rPr b="1" lang="en-US" sz="1600"/>
              <a:t>ε</a:t>
            </a:r>
            <a:r>
              <a:rPr lang="en-US" sz="1600"/>
              <a:t> b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</a:t>
            </a:r>
            <a:r>
              <a:rPr b="1" lang="en-US" sz="1600" u="sng"/>
              <a:t>S</a:t>
            </a:r>
            <a:r>
              <a:rPr lang="en-US" sz="1600"/>
              <a:t> b a b	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</a:t>
            </a:r>
            <a:r>
              <a:rPr b="1" lang="en-US" sz="1600"/>
              <a:t>ε</a:t>
            </a:r>
            <a:r>
              <a:rPr lang="en-US" sz="1600"/>
              <a:t> b a b 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b a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There are more than one parse tree for the given string which is derived from the given grammar.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Hence it is ambiguous grammar</a:t>
            </a:r>
            <a:endParaRPr sz="1600"/>
          </a:p>
        </p:txBody>
      </p:sp>
      <p:sp>
        <p:nvSpPr>
          <p:cNvPr id="560" name="Google Shape;560;p21"/>
          <p:cNvSpPr txBox="1"/>
          <p:nvPr/>
        </p:nvSpPr>
        <p:spPr>
          <a:xfrm>
            <a:off x="8878646" y="214650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1" name="Google Shape;561;p21"/>
          <p:cNvCxnSpPr>
            <a:stCxn id="560" idx="2"/>
          </p:cNvCxnSpPr>
          <p:nvPr/>
        </p:nvCxnSpPr>
        <p:spPr>
          <a:xfrm flipH="1">
            <a:off x="7910892" y="2515835"/>
            <a:ext cx="1120200" cy="421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2" name="Google Shape;562;p21"/>
          <p:cNvSpPr txBox="1"/>
          <p:nvPr/>
        </p:nvSpPr>
        <p:spPr>
          <a:xfrm>
            <a:off x="7709583" y="295113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3" name="Google Shape;563;p21"/>
          <p:cNvCxnSpPr>
            <a:stCxn id="560" idx="2"/>
          </p:cNvCxnSpPr>
          <p:nvPr/>
        </p:nvCxnSpPr>
        <p:spPr>
          <a:xfrm flipH="1">
            <a:off x="8470992" y="2515835"/>
            <a:ext cx="560100" cy="508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21"/>
          <p:cNvSpPr txBox="1"/>
          <p:nvPr/>
        </p:nvSpPr>
        <p:spPr>
          <a:xfrm>
            <a:off x="8316948" y="301681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5" name="Google Shape;565;p21"/>
          <p:cNvCxnSpPr>
            <a:stCxn id="560" idx="2"/>
          </p:cNvCxnSpPr>
          <p:nvPr/>
        </p:nvCxnSpPr>
        <p:spPr>
          <a:xfrm>
            <a:off x="9031092" y="2515835"/>
            <a:ext cx="597000" cy="501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p21"/>
          <p:cNvSpPr txBox="1"/>
          <p:nvPr/>
        </p:nvSpPr>
        <p:spPr>
          <a:xfrm>
            <a:off x="9459578" y="302472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7" name="Google Shape;567;p21"/>
          <p:cNvCxnSpPr>
            <a:stCxn id="560" idx="2"/>
          </p:cNvCxnSpPr>
          <p:nvPr/>
        </p:nvCxnSpPr>
        <p:spPr>
          <a:xfrm>
            <a:off x="9031092" y="2515835"/>
            <a:ext cx="1226100" cy="508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21"/>
          <p:cNvSpPr txBox="1"/>
          <p:nvPr/>
        </p:nvSpPr>
        <p:spPr>
          <a:xfrm>
            <a:off x="10142130" y="3024728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9" name="Google Shape;569;p21"/>
          <p:cNvCxnSpPr/>
          <p:nvPr/>
        </p:nvCxnSpPr>
        <p:spPr>
          <a:xfrm flipH="1">
            <a:off x="9628054" y="3401975"/>
            <a:ext cx="560095" cy="50889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21"/>
          <p:cNvSpPr txBox="1"/>
          <p:nvPr/>
        </p:nvSpPr>
        <p:spPr>
          <a:xfrm>
            <a:off x="9334094" y="404333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1" name="Google Shape;571;p21"/>
          <p:cNvCxnSpPr/>
          <p:nvPr/>
        </p:nvCxnSpPr>
        <p:spPr>
          <a:xfrm>
            <a:off x="10229538" y="3454172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21"/>
          <p:cNvSpPr txBox="1"/>
          <p:nvPr/>
        </p:nvSpPr>
        <p:spPr>
          <a:xfrm>
            <a:off x="10082303" y="4087619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3" name="Google Shape;573;p21"/>
          <p:cNvCxnSpPr/>
          <p:nvPr/>
        </p:nvCxnSpPr>
        <p:spPr>
          <a:xfrm>
            <a:off x="10310258" y="3439147"/>
            <a:ext cx="438183" cy="56140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4" name="Google Shape;574;p21"/>
          <p:cNvSpPr txBox="1"/>
          <p:nvPr/>
        </p:nvSpPr>
        <p:spPr>
          <a:xfrm>
            <a:off x="10632126" y="408761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5" name="Google Shape;575;p21"/>
          <p:cNvCxnSpPr/>
          <p:nvPr/>
        </p:nvCxnSpPr>
        <p:spPr>
          <a:xfrm>
            <a:off x="10381984" y="3439147"/>
            <a:ext cx="1006214" cy="56140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21"/>
          <p:cNvSpPr txBox="1"/>
          <p:nvPr/>
        </p:nvSpPr>
        <p:spPr>
          <a:xfrm>
            <a:off x="11304732" y="409389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7" name="Google Shape;577;p21"/>
          <p:cNvCxnSpPr/>
          <p:nvPr/>
        </p:nvCxnSpPr>
        <p:spPr>
          <a:xfrm>
            <a:off x="10229538" y="4520972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21"/>
          <p:cNvSpPr txBox="1"/>
          <p:nvPr/>
        </p:nvSpPr>
        <p:spPr>
          <a:xfrm>
            <a:off x="10045032" y="508496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9" name="Google Shape;579;p21"/>
          <p:cNvCxnSpPr/>
          <p:nvPr/>
        </p:nvCxnSpPr>
        <p:spPr>
          <a:xfrm>
            <a:off x="11457178" y="4456951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21"/>
          <p:cNvSpPr txBox="1"/>
          <p:nvPr/>
        </p:nvSpPr>
        <p:spPr>
          <a:xfrm>
            <a:off x="11307141" y="5105512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21"/>
          <p:cNvSpPr txBox="1"/>
          <p:nvPr/>
        </p:nvSpPr>
        <p:spPr>
          <a:xfrm>
            <a:off x="8299158" y="3941872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2" name="Google Shape;582;p21"/>
          <p:cNvCxnSpPr/>
          <p:nvPr/>
        </p:nvCxnSpPr>
        <p:spPr>
          <a:xfrm>
            <a:off x="8470997" y="3386145"/>
            <a:ext cx="0" cy="47017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588" name="Google Shape;588;p22"/>
          <p:cNvSpPr txBox="1"/>
          <p:nvPr>
            <p:ph idx="1" type="body"/>
          </p:nvPr>
        </p:nvSpPr>
        <p:spPr>
          <a:xfrm>
            <a:off x="641412" y="522674"/>
            <a:ext cx="5652856" cy="591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Question 3: Show that the following grammar is ambiguous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	S → a S b S | b S a S | ε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What is the language generated by the grammar?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Derivation of Strings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a </a:t>
            </a:r>
            <a:r>
              <a:rPr b="1" lang="en-US" sz="1600" u="sng"/>
              <a:t>S</a:t>
            </a:r>
            <a:r>
              <a:rPr lang="en-US" sz="1600"/>
              <a:t> b </a:t>
            </a:r>
            <a:r>
              <a:rPr b="1" lang="en-US" sz="1600" u="sng"/>
              <a:t>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 a ε b ε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a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b </a:t>
            </a:r>
            <a:r>
              <a:rPr b="1" lang="en-US" sz="1600" u="sng"/>
              <a:t>S</a:t>
            </a:r>
            <a:r>
              <a:rPr lang="en-US" sz="1600"/>
              <a:t> a </a:t>
            </a:r>
            <a:r>
              <a:rPr b="1" lang="en-US" sz="1600" u="sng"/>
              <a:t>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b ε a ε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S ⇒ b </a:t>
            </a:r>
            <a:r>
              <a:rPr b="1" lang="en-US" sz="1600" u="sng"/>
              <a:t>S</a:t>
            </a:r>
            <a:r>
              <a:rPr lang="en-US" sz="1600"/>
              <a:t> a 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b </a:t>
            </a:r>
            <a:r>
              <a:rPr b="1" lang="en-US" sz="1600"/>
              <a:t>a </a:t>
            </a:r>
            <a:r>
              <a:rPr b="1" lang="en-US" sz="1600" u="sng"/>
              <a:t>S</a:t>
            </a:r>
            <a:r>
              <a:rPr b="1" lang="en-US" sz="1600"/>
              <a:t> b </a:t>
            </a:r>
            <a:r>
              <a:rPr b="1" lang="en-US" sz="1600" u="sng"/>
              <a:t>S</a:t>
            </a:r>
            <a:r>
              <a:rPr b="1" lang="en-US" sz="1600"/>
              <a:t> </a:t>
            </a:r>
            <a:r>
              <a:rPr lang="en-US" sz="1600"/>
              <a:t>a </a:t>
            </a:r>
            <a:r>
              <a:rPr lang="en-US" sz="1600" u="sng"/>
              <a:t>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b a ε b ε a ε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⇒ b a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/>
              <a:t>   </a:t>
            </a:r>
            <a:endParaRPr sz="1600"/>
          </a:p>
        </p:txBody>
      </p:sp>
      <p:sp>
        <p:nvSpPr>
          <p:cNvPr id="589" name="Google Shape;589;p22"/>
          <p:cNvSpPr txBox="1"/>
          <p:nvPr/>
        </p:nvSpPr>
        <p:spPr>
          <a:xfrm>
            <a:off x="6294268" y="1869815"/>
            <a:ext cx="5652856" cy="300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⇒ a </a:t>
            </a:r>
            <a:r>
              <a:rPr b="1" lang="en-US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 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a </a:t>
            </a: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 </a:t>
            </a:r>
            <a:r>
              <a:rPr b="1" lang="en-US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a a ε b ε b ε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⇒  a a b b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describe the language 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L(G) consists of strings with equal number of a’s and equal number of b’s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595" name="Google Shape;595;p2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Derivation</a:t>
            </a:r>
            <a:endParaRPr/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090507" y="223420"/>
            <a:ext cx="7454077" cy="6488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For production rules,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→ X Y 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X →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Y →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⇒ </a:t>
            </a:r>
            <a:r>
              <a:rPr b="1" lang="en-US" sz="1600" u="sng"/>
              <a:t>X</a:t>
            </a:r>
            <a:r>
              <a:rPr lang="en-US" sz="1600"/>
              <a:t> Y 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⇒ a </a:t>
            </a:r>
            <a:r>
              <a:rPr b="1" lang="en-US" sz="1600" u="sng"/>
              <a:t>Y</a:t>
            </a:r>
            <a:r>
              <a:rPr lang="en-US" sz="1600"/>
              <a:t> 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⇒ a b </a:t>
            </a:r>
            <a:r>
              <a:rPr b="1" lang="en-US" sz="1600" u="sng"/>
              <a:t>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⇒ a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Rightmost Derivation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⇒ X Y </a:t>
            </a:r>
            <a:r>
              <a:rPr b="1" lang="en-US" sz="1600" u="sng"/>
              <a:t>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X</a:t>
            </a:r>
            <a:r>
              <a:rPr b="1" lang="en-US" sz="1600" u="sng"/>
              <a:t> Y </a:t>
            </a:r>
            <a:r>
              <a:rPr lang="en-US" sz="1600"/>
              <a:t>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</a:t>
            </a:r>
            <a:r>
              <a:rPr b="1" lang="en-US" sz="1600" u="sng"/>
              <a:t>X</a:t>
            </a:r>
            <a:r>
              <a:rPr lang="en-US" sz="1600"/>
              <a:t>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⇒ a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196" name="Google Shape;196;p4"/>
          <p:cNvSpPr txBox="1"/>
          <p:nvPr>
            <p:ph idx="1" type="body"/>
          </p:nvPr>
        </p:nvSpPr>
        <p:spPr>
          <a:xfrm>
            <a:off x="676922" y="522672"/>
            <a:ext cx="8924925" cy="587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1 Derive the string “a a b b a b b a” for leftmost derivation and rightmost derivation using CFG given below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B |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a | a S | b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b | b S | a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a </a:t>
            </a:r>
            <a:r>
              <a:rPr b="1" lang="en-US" sz="1600" u="sng"/>
              <a:t>B</a:t>
            </a:r>
            <a:r>
              <a:rPr lang="en-US" sz="1600"/>
              <a:t>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</a:t>
            </a:r>
            <a:r>
              <a:rPr b="1" lang="en-US" sz="1600" u="sng"/>
              <a:t>B</a:t>
            </a:r>
            <a:r>
              <a:rPr lang="en-US" sz="1600"/>
              <a:t> B		Rule 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</a:t>
            </a:r>
            <a:r>
              <a:rPr b="1" lang="en-US" sz="1600"/>
              <a:t>B		</a:t>
            </a:r>
            <a:r>
              <a:rPr lang="en-US" sz="1600"/>
              <a:t>Rule 6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</a:t>
            </a:r>
            <a:r>
              <a:rPr b="1" lang="en-US" sz="1600" u="sng"/>
              <a:t>S</a:t>
            </a:r>
            <a:r>
              <a:rPr lang="en-US" sz="1600"/>
              <a:t>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</a:t>
            </a:r>
            <a:r>
              <a:rPr b="1" lang="en-US" sz="1600" u="sng"/>
              <a:t>B</a:t>
            </a:r>
            <a:r>
              <a:rPr lang="en-US" sz="1600"/>
              <a:t>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</a:t>
            </a:r>
            <a:r>
              <a:rPr b="1" lang="en-US" sz="1600" u="sng"/>
              <a:t>S</a:t>
            </a:r>
            <a:r>
              <a:rPr lang="en-US" sz="1600"/>
              <a:t>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b </a:t>
            </a:r>
            <a:r>
              <a:rPr b="1" lang="en-US" sz="1600" u="sng"/>
              <a:t>A</a:t>
            </a:r>
            <a:r>
              <a:rPr lang="en-US" sz="1600"/>
              <a:t>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b a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02" name="Google Shape;202;p5"/>
          <p:cNvSpPr txBox="1"/>
          <p:nvPr>
            <p:ph idx="1" type="body"/>
          </p:nvPr>
        </p:nvSpPr>
        <p:spPr>
          <a:xfrm>
            <a:off x="676922" y="522672"/>
            <a:ext cx="8924925" cy="587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1 Derive the string “a a b b a b b a” for leftmost derivation and rightmost derivation using CFG given below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B |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a | a S | b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b | b S | a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Rightmost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a </a:t>
            </a:r>
            <a:r>
              <a:rPr b="1" lang="en-US" sz="1600" u="sng"/>
              <a:t>B</a:t>
            </a:r>
            <a:r>
              <a:rPr lang="en-US" sz="1600"/>
              <a:t>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</a:t>
            </a:r>
            <a:r>
              <a:rPr b="1" lang="en-US" sz="1600" u="sng"/>
              <a:t>B</a:t>
            </a:r>
            <a:r>
              <a:rPr lang="en-US" sz="1600"/>
              <a:t>		Rule 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</a:t>
            </a:r>
            <a:r>
              <a:rPr b="1" lang="en-US" sz="1600" u="sng"/>
              <a:t>S</a:t>
            </a:r>
            <a:r>
              <a:rPr lang="en-US" sz="1600"/>
              <a:t>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b </a:t>
            </a:r>
            <a:r>
              <a:rPr b="1" lang="en-US" sz="1600" u="sng"/>
              <a:t>A</a:t>
            </a:r>
            <a:r>
              <a:rPr lang="en-US" sz="1600"/>
              <a:t>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</a:t>
            </a:r>
            <a:r>
              <a:rPr b="1" lang="en-US" sz="1600" u="sng"/>
              <a:t>B</a:t>
            </a:r>
            <a:r>
              <a:rPr lang="en-US" sz="1600"/>
              <a:t> b b a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</a:t>
            </a:r>
            <a:r>
              <a:rPr b="1" lang="en-US" sz="1600" u="sng"/>
              <a:t>S</a:t>
            </a:r>
            <a:r>
              <a:rPr lang="en-US" sz="1600"/>
              <a:t> b b a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</a:t>
            </a:r>
            <a:r>
              <a:rPr b="1" lang="en-US" sz="1600" u="sng"/>
              <a:t>A</a:t>
            </a:r>
            <a:r>
              <a:rPr lang="en-US" sz="1600"/>
              <a:t> b b a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b a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Derivation Tree/ Parse Tree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4090507" y="1247775"/>
            <a:ext cx="745407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Derivation Tree is graphical representation for the derivation of the given production rules of given CFG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Properties of any Derivation Tree: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/>
              <a:t>The root node is always indicating start symbol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/>
              <a:t>The derivation is read from left to right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/>
              <a:t>The leaf nodes are always terminal nodes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 sz="1600"/>
              <a:t>The interior nodes are always non – terminal nodes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>
            <p:ph type="title"/>
          </p:nvPr>
        </p:nvSpPr>
        <p:spPr>
          <a:xfrm>
            <a:off x="4090507" y="400051"/>
            <a:ext cx="7434070" cy="666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cap="none"/>
              <a:t>Derivation Tree</a:t>
            </a:r>
            <a:endParaRPr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4090507" y="1466851"/>
            <a:ext cx="2958363" cy="524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Example: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For production rules,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→ b S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→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→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 ⇒ b </a:t>
            </a:r>
            <a:r>
              <a:rPr b="1" lang="en-US" sz="1600" u="sng"/>
              <a:t>S</a:t>
            </a:r>
            <a:r>
              <a:rPr lang="en-US" sz="1600"/>
              <a:t>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⇒ b b </a:t>
            </a:r>
            <a:r>
              <a:rPr b="1" lang="en-US" sz="1600" u="sng"/>
              <a:t>S</a:t>
            </a:r>
            <a:r>
              <a:rPr lang="en-US" sz="1600"/>
              <a:t>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⇒ b b a b b</a:t>
            </a:r>
            <a:endParaRPr sz="1600"/>
          </a:p>
        </p:txBody>
      </p:sp>
      <p:sp>
        <p:nvSpPr>
          <p:cNvPr id="221" name="Google Shape;221;p7"/>
          <p:cNvSpPr txBox="1"/>
          <p:nvPr/>
        </p:nvSpPr>
        <p:spPr>
          <a:xfrm>
            <a:off x="9632272" y="3124940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9065580" y="390451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4E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174E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10105747" y="390451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4E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174E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4" name="Google Shape;224;p7"/>
          <p:cNvCxnSpPr>
            <a:stCxn id="221" idx="2"/>
            <a:endCxn id="222" idx="0"/>
          </p:cNvCxnSpPr>
          <p:nvPr/>
        </p:nvCxnSpPr>
        <p:spPr>
          <a:xfrm flipH="1">
            <a:off x="9233918" y="3494272"/>
            <a:ext cx="550800" cy="4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7"/>
          <p:cNvCxnSpPr>
            <a:stCxn id="221" idx="2"/>
            <a:endCxn id="223" idx="0"/>
          </p:cNvCxnSpPr>
          <p:nvPr/>
        </p:nvCxnSpPr>
        <p:spPr>
          <a:xfrm>
            <a:off x="9784718" y="3494272"/>
            <a:ext cx="489600" cy="4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7"/>
          <p:cNvCxnSpPr>
            <a:stCxn id="221" idx="2"/>
          </p:cNvCxnSpPr>
          <p:nvPr/>
        </p:nvCxnSpPr>
        <p:spPr>
          <a:xfrm flipH="1">
            <a:off x="9782618" y="3494272"/>
            <a:ext cx="2100" cy="4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7"/>
          <p:cNvSpPr txBox="1"/>
          <p:nvPr/>
        </p:nvSpPr>
        <p:spPr>
          <a:xfrm>
            <a:off x="9630053" y="394543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9063361" y="472501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4E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174E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10103528" y="472501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4E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174E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9627834" y="4725010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1" name="Google Shape;231;p7"/>
          <p:cNvCxnSpPr>
            <a:stCxn id="227" idx="2"/>
            <a:endCxn id="228" idx="0"/>
          </p:cNvCxnSpPr>
          <p:nvPr/>
        </p:nvCxnSpPr>
        <p:spPr>
          <a:xfrm flipH="1">
            <a:off x="9231699" y="4314764"/>
            <a:ext cx="550800" cy="4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7"/>
          <p:cNvCxnSpPr>
            <a:stCxn id="227" idx="2"/>
            <a:endCxn id="229" idx="0"/>
          </p:cNvCxnSpPr>
          <p:nvPr/>
        </p:nvCxnSpPr>
        <p:spPr>
          <a:xfrm>
            <a:off x="9782499" y="4314764"/>
            <a:ext cx="489600" cy="4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7"/>
          <p:cNvCxnSpPr>
            <a:stCxn id="227" idx="2"/>
            <a:endCxn id="230" idx="0"/>
          </p:cNvCxnSpPr>
          <p:nvPr/>
        </p:nvCxnSpPr>
        <p:spPr>
          <a:xfrm flipH="1">
            <a:off x="9780399" y="4314764"/>
            <a:ext cx="2100" cy="4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7"/>
          <p:cNvSpPr txBox="1"/>
          <p:nvPr/>
        </p:nvSpPr>
        <p:spPr>
          <a:xfrm>
            <a:off x="9611804" y="55588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4E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174E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 flipH="1">
            <a:off x="9784982" y="5149387"/>
            <a:ext cx="2219" cy="41024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7"/>
          <p:cNvSpPr/>
          <p:nvPr/>
        </p:nvSpPr>
        <p:spPr>
          <a:xfrm>
            <a:off x="7807542" y="4421662"/>
            <a:ext cx="4052662" cy="186569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A221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42" name="Google Shape;242;p8"/>
          <p:cNvSpPr txBox="1"/>
          <p:nvPr>
            <p:ph idx="1" type="body"/>
          </p:nvPr>
        </p:nvSpPr>
        <p:spPr>
          <a:xfrm>
            <a:off x="676923" y="522672"/>
            <a:ext cx="8689020" cy="587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1 Construct the derivation tree for the string “a a b b a b b a “ where CFG given by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a B | b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a | a S | b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b | b S | a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a </a:t>
            </a:r>
            <a:r>
              <a:rPr b="1" lang="en-US" sz="1600"/>
              <a:t>B</a:t>
            </a:r>
            <a:r>
              <a:rPr lang="en-US" sz="1600"/>
              <a:t>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</a:t>
            </a:r>
            <a:r>
              <a:rPr b="1" lang="en-US" sz="1600" u="sng"/>
              <a:t>B</a:t>
            </a:r>
            <a:r>
              <a:rPr lang="en-US" sz="1600"/>
              <a:t> B		Rule 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</a:t>
            </a:r>
            <a:r>
              <a:rPr b="1" lang="en-US" sz="1600" u="sng"/>
              <a:t>S</a:t>
            </a:r>
            <a:r>
              <a:rPr lang="en-US" sz="1600"/>
              <a:t> B</a:t>
            </a:r>
            <a:r>
              <a:rPr b="1" lang="en-US" sz="1600"/>
              <a:t>		</a:t>
            </a:r>
            <a:r>
              <a:rPr lang="en-US" sz="1600"/>
              <a:t>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</a:t>
            </a:r>
            <a:r>
              <a:rPr b="1" lang="en-US" sz="1600" u="sng"/>
              <a:t>A</a:t>
            </a:r>
            <a:r>
              <a:rPr lang="en-US" sz="1600"/>
              <a:t> B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</a:t>
            </a:r>
            <a:r>
              <a:rPr b="1" lang="en-US" sz="1600" u="sng"/>
              <a:t>B</a:t>
            </a:r>
            <a:r>
              <a:rPr lang="en-US" sz="1600"/>
              <a:t>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</a:t>
            </a:r>
            <a:r>
              <a:rPr b="1" lang="en-US" sz="1600" u="sng"/>
              <a:t>S</a:t>
            </a:r>
            <a:r>
              <a:rPr lang="en-US" sz="1600"/>
              <a:t>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b </a:t>
            </a:r>
            <a:r>
              <a:rPr b="1" lang="en-US" sz="1600" u="sng"/>
              <a:t>A</a:t>
            </a:r>
            <a:r>
              <a:rPr lang="en-US" sz="1600"/>
              <a:t>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a a b b a b b a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43" name="Google Shape;243;p8"/>
          <p:cNvSpPr txBox="1"/>
          <p:nvPr/>
        </p:nvSpPr>
        <p:spPr>
          <a:xfrm>
            <a:off x="9213497" y="1775535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4" name="Google Shape;244;p8"/>
          <p:cNvCxnSpPr>
            <a:stCxn id="243" idx="2"/>
          </p:cNvCxnSpPr>
          <p:nvPr/>
        </p:nvCxnSpPr>
        <p:spPr>
          <a:xfrm flipH="1">
            <a:off x="8933643" y="2144867"/>
            <a:ext cx="432300" cy="447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8"/>
          <p:cNvSpPr txBox="1"/>
          <p:nvPr/>
        </p:nvSpPr>
        <p:spPr>
          <a:xfrm>
            <a:off x="8655174" y="270029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6" name="Google Shape;246;p8"/>
          <p:cNvCxnSpPr>
            <a:stCxn id="243" idx="2"/>
          </p:cNvCxnSpPr>
          <p:nvPr/>
        </p:nvCxnSpPr>
        <p:spPr>
          <a:xfrm>
            <a:off x="9365943" y="2144867"/>
            <a:ext cx="0" cy="555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8"/>
          <p:cNvSpPr txBox="1"/>
          <p:nvPr/>
        </p:nvSpPr>
        <p:spPr>
          <a:xfrm>
            <a:off x="9215899" y="2707674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8" name="Google Shape;248;p8"/>
          <p:cNvCxnSpPr>
            <a:stCxn id="247" idx="2"/>
          </p:cNvCxnSpPr>
          <p:nvPr/>
        </p:nvCxnSpPr>
        <p:spPr>
          <a:xfrm flipH="1">
            <a:off x="8992158" y="3077006"/>
            <a:ext cx="383400" cy="384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8"/>
          <p:cNvSpPr txBox="1"/>
          <p:nvPr/>
        </p:nvSpPr>
        <p:spPr>
          <a:xfrm>
            <a:off x="8655174" y="346173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0" name="Google Shape;250;p8"/>
          <p:cNvCxnSpPr/>
          <p:nvPr/>
        </p:nvCxnSpPr>
        <p:spPr>
          <a:xfrm>
            <a:off x="9375558" y="3069624"/>
            <a:ext cx="0" cy="55542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8"/>
          <p:cNvSpPr txBox="1"/>
          <p:nvPr/>
        </p:nvSpPr>
        <p:spPr>
          <a:xfrm>
            <a:off x="9233533" y="361582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2" name="Google Shape;252;p8"/>
          <p:cNvCxnSpPr>
            <a:stCxn id="247" idx="2"/>
          </p:cNvCxnSpPr>
          <p:nvPr/>
        </p:nvCxnSpPr>
        <p:spPr>
          <a:xfrm>
            <a:off x="9375558" y="3077006"/>
            <a:ext cx="436500" cy="463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8"/>
          <p:cNvSpPr txBox="1"/>
          <p:nvPr/>
        </p:nvSpPr>
        <p:spPr>
          <a:xfrm>
            <a:off x="9723284" y="3547521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4" name="Google Shape;254;p8"/>
          <p:cNvCxnSpPr>
            <a:stCxn id="251" idx="2"/>
          </p:cNvCxnSpPr>
          <p:nvPr/>
        </p:nvCxnSpPr>
        <p:spPr>
          <a:xfrm flipH="1">
            <a:off x="8992092" y="3985158"/>
            <a:ext cx="401100" cy="285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8"/>
          <p:cNvSpPr txBox="1"/>
          <p:nvPr/>
        </p:nvSpPr>
        <p:spPr>
          <a:xfrm>
            <a:off x="8645559" y="427116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9247959" y="460591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7" name="Google Shape;257;p8"/>
          <p:cNvCxnSpPr/>
          <p:nvPr/>
        </p:nvCxnSpPr>
        <p:spPr>
          <a:xfrm>
            <a:off x="9393192" y="3993454"/>
            <a:ext cx="0" cy="55542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8"/>
          <p:cNvCxnSpPr/>
          <p:nvPr/>
        </p:nvCxnSpPr>
        <p:spPr>
          <a:xfrm flipH="1">
            <a:off x="8933619" y="4961235"/>
            <a:ext cx="401066" cy="286009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8"/>
          <p:cNvSpPr txBox="1"/>
          <p:nvPr/>
        </p:nvSpPr>
        <p:spPr>
          <a:xfrm>
            <a:off x="8655174" y="533056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0" name="Google Shape;260;p8"/>
          <p:cNvCxnSpPr>
            <a:stCxn id="256" idx="2"/>
          </p:cNvCxnSpPr>
          <p:nvPr/>
        </p:nvCxnSpPr>
        <p:spPr>
          <a:xfrm>
            <a:off x="9400405" y="497524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8"/>
          <p:cNvSpPr txBox="1"/>
          <p:nvPr/>
        </p:nvSpPr>
        <p:spPr>
          <a:xfrm>
            <a:off x="9247959" y="5446672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2" name="Google Shape;262;p8"/>
          <p:cNvCxnSpPr/>
          <p:nvPr/>
        </p:nvCxnSpPr>
        <p:spPr>
          <a:xfrm>
            <a:off x="9426053" y="5816004"/>
            <a:ext cx="0" cy="414393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8"/>
          <p:cNvSpPr txBox="1"/>
          <p:nvPr/>
        </p:nvSpPr>
        <p:spPr>
          <a:xfrm>
            <a:off x="9290921" y="635220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4" name="Google Shape;264;p8"/>
          <p:cNvCxnSpPr/>
          <p:nvPr/>
        </p:nvCxnSpPr>
        <p:spPr>
          <a:xfrm>
            <a:off x="9882943" y="3985158"/>
            <a:ext cx="0" cy="55542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8"/>
          <p:cNvSpPr txBox="1"/>
          <p:nvPr/>
        </p:nvSpPr>
        <p:spPr>
          <a:xfrm>
            <a:off x="9737710" y="464049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6" name="Google Shape;266;p8"/>
          <p:cNvCxnSpPr>
            <a:stCxn id="253" idx="2"/>
          </p:cNvCxnSpPr>
          <p:nvPr/>
        </p:nvCxnSpPr>
        <p:spPr>
          <a:xfrm>
            <a:off x="9882943" y="3916853"/>
            <a:ext cx="649500" cy="72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8"/>
          <p:cNvSpPr txBox="1"/>
          <p:nvPr/>
        </p:nvSpPr>
        <p:spPr>
          <a:xfrm>
            <a:off x="10354259" y="4643394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8" name="Google Shape;268;p8"/>
          <p:cNvCxnSpPr>
            <a:stCxn id="267" idx="2"/>
          </p:cNvCxnSpPr>
          <p:nvPr/>
        </p:nvCxnSpPr>
        <p:spPr>
          <a:xfrm>
            <a:off x="10506705" y="5012726"/>
            <a:ext cx="25500" cy="433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8"/>
          <p:cNvSpPr txBox="1"/>
          <p:nvPr/>
        </p:nvSpPr>
        <p:spPr>
          <a:xfrm>
            <a:off x="10363876" y="551523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0" name="Google Shape;270;p8"/>
          <p:cNvCxnSpPr/>
          <p:nvPr/>
        </p:nvCxnSpPr>
        <p:spPr>
          <a:xfrm>
            <a:off x="10614043" y="4896688"/>
            <a:ext cx="477151" cy="549984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8"/>
          <p:cNvSpPr txBox="1"/>
          <p:nvPr/>
        </p:nvSpPr>
        <p:spPr>
          <a:xfrm>
            <a:off x="11039318" y="551523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2" name="Google Shape;272;p8"/>
          <p:cNvCxnSpPr/>
          <p:nvPr/>
        </p:nvCxnSpPr>
        <p:spPr>
          <a:xfrm>
            <a:off x="11226290" y="5890981"/>
            <a:ext cx="0" cy="509818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8"/>
          <p:cNvSpPr txBox="1"/>
          <p:nvPr/>
        </p:nvSpPr>
        <p:spPr>
          <a:xfrm>
            <a:off x="11039318" y="635220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title"/>
          </p:nvPr>
        </p:nvSpPr>
        <p:spPr>
          <a:xfrm>
            <a:off x="9264125" y="280972"/>
            <a:ext cx="2162175" cy="48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3600" cap="none"/>
              <a:t>Examples</a:t>
            </a:r>
            <a:endParaRPr sz="3600" cap="none"/>
          </a:p>
        </p:txBody>
      </p:sp>
      <p:sp>
        <p:nvSpPr>
          <p:cNvPr id="279" name="Google Shape;279;p9"/>
          <p:cNvSpPr txBox="1"/>
          <p:nvPr>
            <p:ph idx="1" type="body"/>
          </p:nvPr>
        </p:nvSpPr>
        <p:spPr>
          <a:xfrm>
            <a:off x="676922" y="522672"/>
            <a:ext cx="8924925" cy="587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Ex. 2 Derive the string “0 0 1 1 0 1 0 1” for leftmost derivation and rightmost derivation using CFG given below. Draw derivation Tree as well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S → 0 B | 1 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A → 0 | 0 S | 1 A 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	B → 1 | 1 S | 0 B 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Solution: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Leftmost Derivation: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S ⇒ 0 </a:t>
            </a:r>
            <a:r>
              <a:rPr b="1" lang="en-US" sz="1600" u="sng"/>
              <a:t>B</a:t>
            </a:r>
            <a:r>
              <a:rPr lang="en-US" sz="1600"/>
              <a:t>	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</a:t>
            </a:r>
            <a:r>
              <a:rPr b="1" lang="en-US" sz="1600" u="sng"/>
              <a:t>B</a:t>
            </a:r>
            <a:r>
              <a:rPr lang="en-US" sz="1600"/>
              <a:t> B		Rule 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</a:t>
            </a:r>
            <a:r>
              <a:rPr b="1" lang="en-US" sz="1600" u="sng"/>
              <a:t>S</a:t>
            </a:r>
            <a:r>
              <a:rPr lang="en-US" sz="1600"/>
              <a:t> B</a:t>
            </a:r>
            <a:r>
              <a:rPr b="1" lang="en-US" sz="1600"/>
              <a:t>		</a:t>
            </a:r>
            <a:r>
              <a:rPr lang="en-US" sz="1600"/>
              <a:t>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</a:t>
            </a:r>
            <a:r>
              <a:rPr b="1" lang="en-US" sz="1600" u="sng"/>
              <a:t>A</a:t>
            </a:r>
            <a:r>
              <a:rPr lang="en-US" sz="1600"/>
              <a:t> B		Rule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</a:t>
            </a:r>
            <a:r>
              <a:rPr b="1" lang="en-US" sz="1600" u="sng"/>
              <a:t>B</a:t>
            </a:r>
            <a:r>
              <a:rPr lang="en-US" sz="1600"/>
              <a:t>		Rule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</a:t>
            </a:r>
            <a:r>
              <a:rPr b="1" lang="en-US" sz="1600" u="sng"/>
              <a:t>S</a:t>
            </a:r>
            <a:r>
              <a:rPr lang="en-US" sz="1600"/>
              <a:t>		Rule 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0 </a:t>
            </a:r>
            <a:r>
              <a:rPr b="1" lang="en-US" sz="1600" u="sng"/>
              <a:t>B</a:t>
            </a:r>
            <a:r>
              <a:rPr lang="en-US" sz="1600"/>
              <a:t>		Rule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  ⇒ 0 0 1 1 0 1 0 1		Rule 6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2021-09-09T04:11:46Z</dcterms:created>
  <dc:creator>Vaibhav Ambhire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