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67" r:id="rId5"/>
    <p:sldId id="268" r:id="rId6"/>
    <p:sldId id="278" r:id="rId7"/>
    <p:sldId id="279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6" r:id="rId23"/>
    <p:sldId id="298" r:id="rId24"/>
    <p:sldId id="299" r:id="rId25"/>
    <p:sldId id="300" r:id="rId26"/>
    <p:sldId id="302" r:id="rId27"/>
    <p:sldId id="303" r:id="rId28"/>
    <p:sldId id="304" r:id="rId29"/>
    <p:sldId id="305" r:id="rId30"/>
    <p:sldId id="307" r:id="rId31"/>
    <p:sldId id="308" r:id="rId32"/>
    <p:sldId id="309" r:id="rId33"/>
    <p:sldId id="31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BE3085-41EC-0AE5-C4F1-41A0159262E5}" v="6" dt="2021-07-22T04:55:36.662"/>
    <p1510:client id="{281EA353-8C9B-4405-3CC5-EF3B8FC93CB9}" v="4400" dt="2020-09-08T21:10:47.225"/>
    <p1510:client id="{325DBBD9-DA7E-97DE-4E73-C1ACB64FCEB6}" v="9" dt="2020-09-16T09:34:04.916"/>
    <p1510:client id="{3437AEB4-B350-B71A-C68C-2BEAE0526DF1}" v="6" dt="2021-07-22T05:58:09.322"/>
    <p1510:client id="{3FF97547-F411-EC6C-9366-81DA74D50ED4}" v="32" dt="2020-09-16T08:00:05.964"/>
    <p1510:client id="{6F037CB5-4D40-4B9A-05FC-C7BA591A2A17}" v="11" dt="2020-09-24T05:27:11.002"/>
    <p1510:client id="{780576D9-A895-9A6A-7168-93EC1D723D1D}" v="2812" dt="2020-09-09T10:23:24.286"/>
    <p1510:client id="{9CCA6172-B347-48D2-9B72-8AD3845D6949}" v="2" dt="2020-09-29T02:44:47.087"/>
    <p1510:client id="{A3DF932C-105D-A353-E356-5D4AA7CE0A4F}" v="729" dt="2020-09-10T05:44:33.745"/>
    <p1510:client id="{AC296799-8F60-850B-8C0D-D7DA8CD89ECA}" v="3626" dt="2020-09-10T21:14:57.83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45021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0562-E361-4901-81A9-DC99371C70DE}" type="datetime1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088F-5C71-4C3B-A46F-E5E332BBC3D1}" type="datetime1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9E80-105D-4CD8-AF07-4CEB9B9063CC}" type="datetime1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46704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2C64-0D63-44AF-997A-1B1FE1A96E19}" type="datetime1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A110-C81D-4C5F-84B3-B5F5E7416EB9}" type="datetime1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ED-4C80-4726-926C-338D85485045}" type="datetime1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7976-C764-44D0-930D-1AC5846C8450}" type="datetime1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5702-ECF8-4274-B6BF-9D5EEBC26FE5}" type="datetime1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6C6A-A83C-4E27-990F-89F11F779CE0}" type="datetime1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D14E86EA-95E3-4DA0-97E2-7D1BBAC51A0F}" type="datetime1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897091" y="6469064"/>
            <a:ext cx="429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Rockwell" pitchFamily="18" charset="0"/>
              </a:rPr>
              <a:t>Prepared</a:t>
            </a:r>
            <a:r>
              <a:rPr lang="en-US" sz="1800" b="1" baseline="0" dirty="0" smtClean="0">
                <a:solidFill>
                  <a:schemeClr val="tx2">
                    <a:lumMod val="75000"/>
                  </a:schemeClr>
                </a:solidFill>
                <a:latin typeface="Rockwell" pitchFamily="18" charset="0"/>
              </a:rPr>
              <a:t> By: Mr. Vaibhav Ambhire</a:t>
            </a:r>
            <a:endParaRPr lang="en-US" sz="1800" b="1" dirty="0">
              <a:solidFill>
                <a:schemeClr val="tx2">
                  <a:lumMod val="75000"/>
                </a:schemeClr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Finite Automata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Lecture 6</a:t>
            </a: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84" y="236420"/>
            <a:ext cx="9667335" cy="709265"/>
          </a:xfrm>
        </p:spPr>
        <p:txBody>
          <a:bodyPr>
            <a:normAutofit/>
          </a:bodyPr>
          <a:lstStyle/>
          <a:p>
            <a:r>
              <a:rPr lang="en-US" sz="3200" b="1"/>
              <a:t>Examples on DFA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11365" y="1161345"/>
            <a:ext cx="8330241" cy="529661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Ex. 2 Design FA which checks whether the given binary number is even.</a:t>
            </a:r>
            <a:endParaRPr lang="en-US" sz="20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Solution:</a:t>
            </a:r>
            <a:endParaRPr lang="en-US" sz="20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The simulation to check whether given binary number is even or not.</a:t>
            </a:r>
            <a:endParaRPr lang="en-US" sz="2000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Suppose input number is 10101</a:t>
            </a:r>
            <a:endParaRPr lang="en-US" sz="2000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</a:t>
            </a:r>
            <a:r>
              <a:rPr lang="en-US" sz="2000">
                <a:latin typeface="Georgia"/>
                <a:ea typeface="+mn-lt"/>
                <a:cs typeface="+mn-lt"/>
              </a:rPr>
              <a:t>δ ( q0 ,  1 0 1 0 1 )  |--  δ ( q1 ,  0 1 0 1 )</a:t>
            </a:r>
            <a:endParaRPr lang="en-US" sz="2000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                                     |--  δ ( q2 ,  1 0 1 )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                                     |--  δ ( q1 ,  0 1 )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                                     |--  δ ( q2  ,  1 )</a:t>
            </a:r>
            <a:endParaRPr lang="en-US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                                     |--  δ ( q1 ,  </a:t>
            </a:r>
            <a:r>
              <a:rPr lang="en-US" sz="2000" dirty="0">
                <a:latin typeface="TW Cen MT"/>
                <a:ea typeface="+mn-lt"/>
                <a:cs typeface="+mn-lt"/>
              </a:rPr>
              <a:t>ε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                                     =   q1</a:t>
            </a:r>
            <a:endParaRPr lang="en-US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q1 is not a final state. </a:t>
            </a:r>
            <a:endParaRPr lang="en-US" sz="2000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Hence given number 10101 is not accepted by given DFA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F0A686-A1E2-4773-8540-66FFC3D92F7A}"/>
              </a:ext>
            </a:extLst>
          </p:cNvPr>
          <p:cNvSpPr txBox="1"/>
          <p:nvPr/>
        </p:nvSpPr>
        <p:spPr>
          <a:xfrm>
            <a:off x="8965720" y="1963946"/>
            <a:ext cx="3232030" cy="497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Transition Table:</a:t>
            </a:r>
            <a:r>
              <a:rPr lang="en-US" sz="2000" dirty="0"/>
              <a:t>   </a:t>
            </a:r>
            <a:endParaRPr lang="en-US" sz="2000" dirty="0">
              <a:ea typeface="+mn-lt"/>
              <a:cs typeface="+mn-lt"/>
            </a:endParaRPr>
          </a:p>
        </p:txBody>
      </p:sp>
      <p:graphicFrame>
        <p:nvGraphicFramePr>
          <p:cNvPr id="7" name="Table 18">
            <a:extLst>
              <a:ext uri="{FF2B5EF4-FFF2-40B4-BE49-F238E27FC236}">
                <a16:creationId xmlns:a16="http://schemas.microsoft.com/office/drawing/2014/main" xmlns="" id="{DA6EE249-FB76-49C5-B339-9F52544BBA15}"/>
              </a:ext>
            </a:extLst>
          </p:cNvPr>
          <p:cNvGraphicFramePr>
            <a:graphicFrameLocks noGrp="1"/>
          </p:cNvGraphicFramePr>
          <p:nvPr/>
        </p:nvGraphicFramePr>
        <p:xfrm>
          <a:off x="8870830" y="2832339"/>
          <a:ext cx="3061305" cy="1737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20435">
                  <a:extLst>
                    <a:ext uri="{9D8B030D-6E8A-4147-A177-3AD203B41FA5}">
                      <a16:colId xmlns:a16="http://schemas.microsoft.com/office/drawing/2014/main" xmlns="" val="3875298723"/>
                    </a:ext>
                  </a:extLst>
                </a:gridCol>
                <a:gridCol w="1020435">
                  <a:extLst>
                    <a:ext uri="{9D8B030D-6E8A-4147-A177-3AD203B41FA5}">
                      <a16:colId xmlns:a16="http://schemas.microsoft.com/office/drawing/2014/main" xmlns="" val="1670455816"/>
                    </a:ext>
                  </a:extLst>
                </a:gridCol>
                <a:gridCol w="1020435">
                  <a:extLst>
                    <a:ext uri="{9D8B030D-6E8A-4147-A177-3AD203B41FA5}">
                      <a16:colId xmlns:a16="http://schemas.microsoft.com/office/drawing/2014/main" xmlns="" val="2852681778"/>
                    </a:ext>
                  </a:extLst>
                </a:gridCol>
              </a:tblGrid>
              <a:tr h="63499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Input/States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815837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731562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947018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0174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72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0157"/>
            <a:ext cx="9667335" cy="608623"/>
          </a:xfrm>
        </p:spPr>
        <p:txBody>
          <a:bodyPr>
            <a:normAutofit/>
          </a:bodyPr>
          <a:lstStyle/>
          <a:p>
            <a:r>
              <a:rPr lang="en-US" sz="3200" b="1"/>
              <a:t>Examples on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53855" y="902552"/>
            <a:ext cx="7510732" cy="260805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Ex. 3 Design DFA which accepts only those strings which starts with 1 and ends with 0 for Σ = { 0, 1 }.</a:t>
            </a:r>
            <a:endParaRPr lang="en-US" sz="200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Solution: 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Regular expression = 1 . ( 0 + 1 )* . 0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Here, q1 represents strings start with 1 and end with 1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State q2 which represents strings start with 1 and end with zero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b="1" dirty="0">
                <a:solidFill>
                  <a:srgbClr val="92D050"/>
                </a:solidFill>
              </a:rPr>
              <a:t>Transition Diagram: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7B0CB77D-FA2A-4118-A35C-30AF494A2C71}"/>
              </a:ext>
            </a:extLst>
          </p:cNvPr>
          <p:cNvSpPr/>
          <p:nvPr/>
        </p:nvSpPr>
        <p:spPr>
          <a:xfrm>
            <a:off x="1555629" y="3690668"/>
            <a:ext cx="718867" cy="67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q0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FCB411CB-7FD1-4AC4-A547-93E0F14B1336}"/>
              </a:ext>
            </a:extLst>
          </p:cNvPr>
          <p:cNvSpPr/>
          <p:nvPr/>
        </p:nvSpPr>
        <p:spPr>
          <a:xfrm>
            <a:off x="3439063" y="3690668"/>
            <a:ext cx="718867" cy="67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q1</a:t>
            </a: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xmlns="" id="{07E0776B-9218-439F-8512-3D2E2D3E7A8E}"/>
              </a:ext>
            </a:extLst>
          </p:cNvPr>
          <p:cNvSpPr/>
          <p:nvPr/>
        </p:nvSpPr>
        <p:spPr>
          <a:xfrm>
            <a:off x="5580392" y="3661014"/>
            <a:ext cx="790754" cy="79075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q2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00866BB1-0BFD-4A23-9615-1C744F350B1D}"/>
              </a:ext>
            </a:extLst>
          </p:cNvPr>
          <p:cNvCxnSpPr>
            <a:cxnSpLocks/>
          </p:cNvCxnSpPr>
          <p:nvPr/>
        </p:nvCxnSpPr>
        <p:spPr>
          <a:xfrm flipV="1">
            <a:off x="2272700" y="4028175"/>
            <a:ext cx="1158814" cy="345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5947DAC-66FE-4528-ADEF-7E2D91A06B03}"/>
              </a:ext>
            </a:extLst>
          </p:cNvPr>
          <p:cNvSpPr txBox="1"/>
          <p:nvPr/>
        </p:nvSpPr>
        <p:spPr>
          <a:xfrm>
            <a:off x="3128512" y="4580626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E032DD8-A8B9-4CCE-9E69-2FA117639885}"/>
              </a:ext>
            </a:extLst>
          </p:cNvPr>
          <p:cNvSpPr txBox="1"/>
          <p:nvPr/>
        </p:nvSpPr>
        <p:spPr>
          <a:xfrm>
            <a:off x="6996020" y="3502323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0</a:t>
            </a:r>
            <a:endParaRPr 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4A11F87-35BB-4DBA-B796-0D96FDD66CF8}"/>
              </a:ext>
            </a:extLst>
          </p:cNvPr>
          <p:cNvSpPr txBox="1"/>
          <p:nvPr/>
        </p:nvSpPr>
        <p:spPr>
          <a:xfrm>
            <a:off x="8189343" y="1561380"/>
            <a:ext cx="3965275" cy="28062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Above DFA can be represented as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000" dirty="0"/>
              <a:t>M = ( Q , Σ ,  δ , q</a:t>
            </a:r>
            <a:r>
              <a:rPr lang="en-US" sz="2000" baseline="-25000" dirty="0"/>
              <a:t>0 </a:t>
            </a:r>
            <a:r>
              <a:rPr lang="en-US" sz="2000" dirty="0"/>
              <a:t>, F 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Where     Q  =  { q0, q1, q2 }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                 </a:t>
            </a:r>
            <a:r>
              <a:rPr lang="en-US" sz="2000" dirty="0">
                <a:ea typeface="+mn-lt"/>
                <a:cs typeface="+mn-lt"/>
              </a:rPr>
              <a:t> Σ  =  { 0, 1 }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                  q0  =  q0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                  F   =  { q2 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283D745-C4DF-4361-B166-EE081B8039AD}"/>
              </a:ext>
            </a:extLst>
          </p:cNvPr>
          <p:cNvSpPr txBox="1"/>
          <p:nvPr/>
        </p:nvSpPr>
        <p:spPr>
          <a:xfrm>
            <a:off x="612475" y="4968814"/>
            <a:ext cx="5819954" cy="18829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Transition Function ( </a:t>
            </a:r>
            <a:r>
              <a:rPr lang="en-US" sz="2000" dirty="0">
                <a:ea typeface="+mn-lt"/>
                <a:cs typeface="+mn-lt"/>
              </a:rPr>
              <a:t>δ ):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      </a:t>
            </a:r>
            <a:r>
              <a:rPr lang="en-US" sz="2000" dirty="0">
                <a:ea typeface="+mn-lt"/>
                <a:cs typeface="+mn-lt"/>
              </a:rPr>
              <a:t>δ  ( q0 , 1 ) =  q1                 δ  ( q2 , 0 ) =  q2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      δ  ( q1 , 0 ) =  q2                 δ  ( q2 , 1 ) =  q1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      δ  ( q1 , 1 ) =  q1                  </a:t>
            </a:r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xmlns="" id="{9481D26F-42A5-43FB-B617-DA927609B15A}"/>
              </a:ext>
            </a:extLst>
          </p:cNvPr>
          <p:cNvSpPr/>
          <p:nvPr/>
        </p:nvSpPr>
        <p:spPr>
          <a:xfrm rot="5400000">
            <a:off x="6422452" y="3638335"/>
            <a:ext cx="661360" cy="96328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4CC89AA7-79DE-4BC3-82BA-3B30897550E6}"/>
              </a:ext>
            </a:extLst>
          </p:cNvPr>
          <p:cNvCxnSpPr>
            <a:cxnSpLocks/>
          </p:cNvCxnSpPr>
          <p:nvPr/>
        </p:nvCxnSpPr>
        <p:spPr>
          <a:xfrm>
            <a:off x="4164760" y="4114436"/>
            <a:ext cx="1417607" cy="863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FB713DD5-2424-4286-8365-4D70CAA25E3F}"/>
              </a:ext>
            </a:extLst>
          </p:cNvPr>
          <p:cNvCxnSpPr>
            <a:cxnSpLocks/>
          </p:cNvCxnSpPr>
          <p:nvPr/>
        </p:nvCxnSpPr>
        <p:spPr>
          <a:xfrm flipH="1" flipV="1">
            <a:off x="4023861" y="3844146"/>
            <a:ext cx="1644768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xmlns="" id="{DF4266B7-026F-4D4C-8A4B-11719D4CA732}"/>
              </a:ext>
            </a:extLst>
          </p:cNvPr>
          <p:cNvSpPr/>
          <p:nvPr/>
        </p:nvSpPr>
        <p:spPr>
          <a:xfrm rot="10620000">
            <a:off x="3458150" y="4345525"/>
            <a:ext cx="632605" cy="56071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F483AE8-2232-4C57-9A33-373758DA9514}"/>
              </a:ext>
            </a:extLst>
          </p:cNvPr>
          <p:cNvSpPr txBox="1"/>
          <p:nvPr/>
        </p:nvSpPr>
        <p:spPr>
          <a:xfrm>
            <a:off x="4761779" y="4330459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0</a:t>
            </a:r>
            <a:endParaRPr lang="en-US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D156BBD-AF10-4311-BF06-974B7B7682E9}"/>
              </a:ext>
            </a:extLst>
          </p:cNvPr>
          <p:cNvSpPr txBox="1"/>
          <p:nvPr/>
        </p:nvSpPr>
        <p:spPr>
          <a:xfrm>
            <a:off x="4839417" y="3444815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125F6EFF-181C-41E6-A155-C4632D3D6C84}"/>
              </a:ext>
            </a:extLst>
          </p:cNvPr>
          <p:cNvCxnSpPr>
            <a:cxnSpLocks/>
          </p:cNvCxnSpPr>
          <p:nvPr/>
        </p:nvCxnSpPr>
        <p:spPr>
          <a:xfrm flipV="1">
            <a:off x="714196" y="4051183"/>
            <a:ext cx="856889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E320CF5-03B6-425C-A2D8-ECDA42B02EEE}"/>
              </a:ext>
            </a:extLst>
          </p:cNvPr>
          <p:cNvSpPr txBox="1"/>
          <p:nvPr/>
        </p:nvSpPr>
        <p:spPr>
          <a:xfrm>
            <a:off x="2687127" y="3643042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51AC823-D968-4E33-B8A2-09AE36887E17}"/>
              </a:ext>
            </a:extLst>
          </p:cNvPr>
          <p:cNvSpPr txBox="1"/>
          <p:nvPr/>
        </p:nvSpPr>
        <p:spPr>
          <a:xfrm>
            <a:off x="8088701" y="462375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Transition Table: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xmlns="" id="{8F31BFAD-437D-4D11-8B73-0C069688E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047431"/>
              </p:ext>
            </p:extLst>
          </p:nvPr>
        </p:nvGraphicFramePr>
        <p:xfrm>
          <a:off x="8166339" y="4960188"/>
          <a:ext cx="3437173" cy="1752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86255">
                  <a:extLst>
                    <a:ext uri="{9D8B030D-6E8A-4147-A177-3AD203B41FA5}">
                      <a16:colId xmlns:a16="http://schemas.microsoft.com/office/drawing/2014/main" xmlns="" val="1172806"/>
                    </a:ext>
                  </a:extLst>
                </a:gridCol>
                <a:gridCol w="1205193">
                  <a:extLst>
                    <a:ext uri="{9D8B030D-6E8A-4147-A177-3AD203B41FA5}">
                      <a16:colId xmlns:a16="http://schemas.microsoft.com/office/drawing/2014/main" xmlns="" val="3848670033"/>
                    </a:ext>
                  </a:extLst>
                </a:gridCol>
                <a:gridCol w="1145725">
                  <a:extLst>
                    <a:ext uri="{9D8B030D-6E8A-4147-A177-3AD203B41FA5}">
                      <a16:colId xmlns:a16="http://schemas.microsoft.com/office/drawing/2014/main" xmlns="" val="390686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Inputs/States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1442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11343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996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17475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60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12" grpId="0"/>
      <p:bldP spid="13" grpId="0"/>
      <p:bldP spid="15" grpId="0" build="p"/>
      <p:bldP spid="16" grpId="0" build="p"/>
      <p:bldP spid="19" grpId="0" animBg="1"/>
      <p:bldP spid="26" grpId="0" animBg="1"/>
      <p:bldP spid="30" grpId="0"/>
      <p:bldP spid="32" grpId="0"/>
      <p:bldP spid="36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84" y="236420"/>
            <a:ext cx="9667335" cy="709265"/>
          </a:xfrm>
        </p:spPr>
        <p:txBody>
          <a:bodyPr>
            <a:normAutofit/>
          </a:bodyPr>
          <a:lstStyle/>
          <a:p>
            <a:r>
              <a:rPr lang="en-US" sz="3200" b="1"/>
              <a:t>Examples on DFA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11365" y="1161345"/>
            <a:ext cx="8330241" cy="53253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000" dirty="0">
                <a:ea typeface="+mn-lt"/>
                <a:cs typeface="+mn-lt"/>
              </a:rPr>
              <a:t>Ex. 3 Design DFA which accepts only those strings which starts with 1 and ends with 0 for Σ = { 0, 1 }.</a:t>
            </a:r>
            <a:endParaRPr lang="en-US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Solution: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Simulation for the string 10010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δ ( q0 ,  1 0 0 1 0 )  |--  δ ( q1 ,  0 0 1 0 )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|--  δ ( q2 ,  0 1 0 )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|--  δ ( q2 ,  1 0 )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|--  δ ( q1  ,  0 )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|--  δ ( q2 ,  </a:t>
            </a:r>
            <a:r>
              <a:rPr lang="en-US" sz="2000" dirty="0">
                <a:latin typeface="TW Cen MT"/>
                <a:ea typeface="+mn-lt"/>
                <a:cs typeface="+mn-lt"/>
              </a:rPr>
              <a:t>ε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=   q2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q2 is a final state. 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Hence given string 10010 is accepted by given DFA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F0A686-A1E2-4773-8540-66FFC3D92F7A}"/>
              </a:ext>
            </a:extLst>
          </p:cNvPr>
          <p:cNvSpPr txBox="1"/>
          <p:nvPr/>
        </p:nvSpPr>
        <p:spPr>
          <a:xfrm>
            <a:off x="8965720" y="1963946"/>
            <a:ext cx="3232030" cy="497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Transition Table:</a:t>
            </a:r>
            <a:r>
              <a:rPr lang="en-US" sz="2000" dirty="0"/>
              <a:t>   </a:t>
            </a:r>
            <a:endParaRPr lang="en-US" sz="2000" dirty="0">
              <a:ea typeface="+mn-lt"/>
              <a:cs typeface="+mn-lt"/>
            </a:endParaRPr>
          </a:p>
        </p:txBody>
      </p:sp>
      <p:graphicFrame>
        <p:nvGraphicFramePr>
          <p:cNvPr id="7" name="Table 18">
            <a:extLst>
              <a:ext uri="{FF2B5EF4-FFF2-40B4-BE49-F238E27FC236}">
                <a16:creationId xmlns:a16="http://schemas.microsoft.com/office/drawing/2014/main" xmlns="" id="{DA6EE249-FB76-49C5-B339-9F52544BB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145809"/>
              </p:ext>
            </p:extLst>
          </p:nvPr>
        </p:nvGraphicFramePr>
        <p:xfrm>
          <a:off x="8870830" y="2832339"/>
          <a:ext cx="3061305" cy="1737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20435">
                  <a:extLst>
                    <a:ext uri="{9D8B030D-6E8A-4147-A177-3AD203B41FA5}">
                      <a16:colId xmlns:a16="http://schemas.microsoft.com/office/drawing/2014/main" xmlns="" val="3875298723"/>
                    </a:ext>
                  </a:extLst>
                </a:gridCol>
                <a:gridCol w="1020435">
                  <a:extLst>
                    <a:ext uri="{9D8B030D-6E8A-4147-A177-3AD203B41FA5}">
                      <a16:colId xmlns:a16="http://schemas.microsoft.com/office/drawing/2014/main" xmlns="" val="1670455816"/>
                    </a:ext>
                  </a:extLst>
                </a:gridCol>
                <a:gridCol w="1020435">
                  <a:extLst>
                    <a:ext uri="{9D8B030D-6E8A-4147-A177-3AD203B41FA5}">
                      <a16:colId xmlns:a16="http://schemas.microsoft.com/office/drawing/2014/main" xmlns="" val="2852681778"/>
                    </a:ext>
                  </a:extLst>
                </a:gridCol>
              </a:tblGrid>
              <a:tr h="6349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Input/States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815837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--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731562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947018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0174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63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0157"/>
            <a:ext cx="9667335" cy="608623"/>
          </a:xfrm>
        </p:spPr>
        <p:txBody>
          <a:bodyPr>
            <a:normAutofit/>
          </a:bodyPr>
          <a:lstStyle/>
          <a:p>
            <a:r>
              <a:rPr lang="en-US" sz="3200" b="1"/>
              <a:t>Examples on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95704" y="960063"/>
            <a:ext cx="8560277" cy="239239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Ex. 4 Design DFA which accepts odd number of 1's and any number of 0's</a:t>
            </a:r>
            <a:endParaRPr lang="en-US" sz="20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Solution: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Here, Σ = { 0 , 1 }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ea typeface="+mn-lt"/>
                <a:cs typeface="+mn-lt"/>
              </a:rPr>
              <a:t>Here, q1 represents strings with odd number of 1's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ea typeface="+mn-lt"/>
                <a:cs typeface="+mn-lt"/>
              </a:rPr>
              <a:t>State q2 represents strings with even number of 1's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7B0CB77D-FA2A-4118-A35C-30AF494A2C71}"/>
              </a:ext>
            </a:extLst>
          </p:cNvPr>
          <p:cNvSpPr/>
          <p:nvPr/>
        </p:nvSpPr>
        <p:spPr>
          <a:xfrm>
            <a:off x="9146874" y="2181045"/>
            <a:ext cx="718867" cy="67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q0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FCB411CB-7FD1-4AC4-A547-93E0F14B1336}"/>
              </a:ext>
            </a:extLst>
          </p:cNvPr>
          <p:cNvSpPr/>
          <p:nvPr/>
        </p:nvSpPr>
        <p:spPr>
          <a:xfrm>
            <a:off x="10814648" y="2957423"/>
            <a:ext cx="718867" cy="67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/>
              <a:t>q2</a:t>
            </a: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xmlns="" id="{07E0776B-9218-439F-8512-3D2E2D3E7A8E}"/>
              </a:ext>
            </a:extLst>
          </p:cNvPr>
          <p:cNvSpPr/>
          <p:nvPr/>
        </p:nvSpPr>
        <p:spPr>
          <a:xfrm>
            <a:off x="10741863" y="1159354"/>
            <a:ext cx="790754" cy="79075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q1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A1BED541-18CD-4FD9-9E9A-2CFAC0FFBC35}"/>
              </a:ext>
            </a:extLst>
          </p:cNvPr>
          <p:cNvCxnSpPr>
            <a:cxnSpLocks/>
          </p:cNvCxnSpPr>
          <p:nvPr/>
        </p:nvCxnSpPr>
        <p:spPr>
          <a:xfrm>
            <a:off x="9705796" y="2811852"/>
            <a:ext cx="1230700" cy="42557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00866BB1-0BFD-4A23-9615-1C744F350B1D}"/>
              </a:ext>
            </a:extLst>
          </p:cNvPr>
          <p:cNvCxnSpPr>
            <a:cxnSpLocks/>
          </p:cNvCxnSpPr>
          <p:nvPr/>
        </p:nvCxnSpPr>
        <p:spPr>
          <a:xfrm flipV="1">
            <a:off x="9849567" y="1799685"/>
            <a:ext cx="928777" cy="56646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5947DAC-66FE-4528-ADEF-7E2D91A06B03}"/>
              </a:ext>
            </a:extLst>
          </p:cNvPr>
          <p:cNvSpPr txBox="1"/>
          <p:nvPr/>
        </p:nvSpPr>
        <p:spPr>
          <a:xfrm>
            <a:off x="9957757" y="3301041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E032DD8-A8B9-4CCE-9E69-2FA117639885}"/>
              </a:ext>
            </a:extLst>
          </p:cNvPr>
          <p:cNvSpPr txBox="1"/>
          <p:nvPr/>
        </p:nvSpPr>
        <p:spPr>
          <a:xfrm>
            <a:off x="9871492" y="1460738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4A11F87-35BB-4DBA-B796-0D96FDD66CF8}"/>
              </a:ext>
            </a:extLst>
          </p:cNvPr>
          <p:cNvSpPr txBox="1"/>
          <p:nvPr/>
        </p:nvSpPr>
        <p:spPr>
          <a:xfrm>
            <a:off x="324929" y="3487947"/>
            <a:ext cx="4813539" cy="28062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Above DFA can be represented as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000" dirty="0"/>
              <a:t>M = ( Q , Σ ,  δ , q</a:t>
            </a:r>
            <a:r>
              <a:rPr lang="en-US" sz="2000" baseline="-25000" dirty="0"/>
              <a:t>0 </a:t>
            </a:r>
            <a:r>
              <a:rPr lang="en-US" sz="2000" dirty="0"/>
              <a:t>, F 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Where     Q  =  { q0, q1, q2 }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                 </a:t>
            </a:r>
            <a:r>
              <a:rPr lang="en-US" sz="2000" dirty="0">
                <a:ea typeface="+mn-lt"/>
                <a:cs typeface="+mn-lt"/>
              </a:rPr>
              <a:t> Σ  =  { 0, 1 }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                 q0  =  q0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                  F   =  { q1 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283D745-C4DF-4361-B166-EE081B8039AD}"/>
              </a:ext>
            </a:extLst>
          </p:cNvPr>
          <p:cNvSpPr txBox="1"/>
          <p:nvPr/>
        </p:nvSpPr>
        <p:spPr>
          <a:xfrm>
            <a:off x="4968814" y="3602965"/>
            <a:ext cx="3232030" cy="4191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Transition Function ( </a:t>
            </a:r>
            <a:r>
              <a:rPr lang="en-US" sz="2000" dirty="0">
                <a:ea typeface="+mn-lt"/>
                <a:cs typeface="+mn-lt"/>
              </a:rPr>
              <a:t>δ ):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      </a:t>
            </a:r>
            <a:r>
              <a:rPr lang="en-US" sz="2000" dirty="0">
                <a:ea typeface="+mn-lt"/>
                <a:cs typeface="+mn-lt"/>
              </a:rPr>
              <a:t>δ  ( q0 , 1 ) =  q1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      δ  ( q0 , 0 ) =  q2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      δ  ( q1 , 0 ) =  q1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      δ  ( q1 , 1 ) =  q2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      δ  ( q2 , 0 ) = q2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      δ  ( q2 , 1 ) =  q1</a:t>
            </a:r>
          </a:p>
          <a:p>
            <a:pPr>
              <a:lnSpc>
                <a:spcPct val="150000"/>
              </a:lnSpc>
            </a:pP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sz="2000" dirty="0">
              <a:ea typeface="+mn-lt"/>
              <a:cs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9864578-CB2E-47D7-A0EC-BE747A84E4A0}"/>
              </a:ext>
            </a:extLst>
          </p:cNvPr>
          <p:cNvSpPr txBox="1"/>
          <p:nvPr/>
        </p:nvSpPr>
        <p:spPr>
          <a:xfrm>
            <a:off x="8663796" y="4307455"/>
            <a:ext cx="3232030" cy="497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Transition Table:</a:t>
            </a:r>
            <a:r>
              <a:rPr lang="en-US" sz="2000" dirty="0"/>
              <a:t>   </a:t>
            </a:r>
            <a:endParaRPr lang="en-US" sz="2000" dirty="0">
              <a:ea typeface="+mn-lt"/>
              <a:cs typeface="+mn-lt"/>
            </a:endParaRP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xmlns="" id="{7FD59990-A49E-4C8F-998E-CFC5FDA6A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347211"/>
              </p:ext>
            </p:extLst>
          </p:nvPr>
        </p:nvGraphicFramePr>
        <p:xfrm>
          <a:off x="8755811" y="4902679"/>
          <a:ext cx="3061305" cy="1737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20435">
                  <a:extLst>
                    <a:ext uri="{9D8B030D-6E8A-4147-A177-3AD203B41FA5}">
                      <a16:colId xmlns:a16="http://schemas.microsoft.com/office/drawing/2014/main" xmlns="" val="3875298723"/>
                    </a:ext>
                  </a:extLst>
                </a:gridCol>
                <a:gridCol w="1020435">
                  <a:extLst>
                    <a:ext uri="{9D8B030D-6E8A-4147-A177-3AD203B41FA5}">
                      <a16:colId xmlns:a16="http://schemas.microsoft.com/office/drawing/2014/main" xmlns="" val="1670455816"/>
                    </a:ext>
                  </a:extLst>
                </a:gridCol>
                <a:gridCol w="1020435">
                  <a:extLst>
                    <a:ext uri="{9D8B030D-6E8A-4147-A177-3AD203B41FA5}">
                      <a16:colId xmlns:a16="http://schemas.microsoft.com/office/drawing/2014/main" xmlns="" val="2852681778"/>
                    </a:ext>
                  </a:extLst>
                </a:gridCol>
              </a:tblGrid>
              <a:tr h="6349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Input/States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815837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731562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947018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0174580"/>
                  </a:ext>
                </a:extLst>
              </a:tr>
            </a:tbl>
          </a:graphicData>
        </a:graphic>
      </p:graphicFrame>
      <p:sp>
        <p:nvSpPr>
          <p:cNvPr id="19" name="Arrow: Curved Down 18">
            <a:extLst>
              <a:ext uri="{FF2B5EF4-FFF2-40B4-BE49-F238E27FC236}">
                <a16:creationId xmlns:a16="http://schemas.microsoft.com/office/drawing/2014/main" xmlns="" id="{9481D26F-42A5-43FB-B617-DA927609B15A}"/>
              </a:ext>
            </a:extLst>
          </p:cNvPr>
          <p:cNvSpPr/>
          <p:nvPr/>
        </p:nvSpPr>
        <p:spPr>
          <a:xfrm>
            <a:off x="10807545" y="446559"/>
            <a:ext cx="733246" cy="71886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4CC89AA7-79DE-4BC3-82BA-3B30897550E6}"/>
              </a:ext>
            </a:extLst>
          </p:cNvPr>
          <p:cNvCxnSpPr>
            <a:cxnSpLocks/>
          </p:cNvCxnSpPr>
          <p:nvPr/>
        </p:nvCxnSpPr>
        <p:spPr>
          <a:xfrm flipV="1">
            <a:off x="11037136" y="1952086"/>
            <a:ext cx="23005" cy="98340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FB713DD5-2424-4286-8365-4D70CAA25E3F}"/>
              </a:ext>
            </a:extLst>
          </p:cNvPr>
          <p:cNvCxnSpPr>
            <a:cxnSpLocks/>
          </p:cNvCxnSpPr>
          <p:nvPr/>
        </p:nvCxnSpPr>
        <p:spPr>
          <a:xfrm>
            <a:off x="11333309" y="1851442"/>
            <a:ext cx="8627" cy="118757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xmlns="" id="{DF4266B7-026F-4D4C-8A4B-11719D4CA732}"/>
              </a:ext>
            </a:extLst>
          </p:cNvPr>
          <p:cNvSpPr/>
          <p:nvPr/>
        </p:nvSpPr>
        <p:spPr>
          <a:xfrm rot="10620000">
            <a:off x="10821922" y="3623955"/>
            <a:ext cx="733246" cy="71886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E5923DD-1BC2-4753-A900-8D75EBC41BD2}"/>
              </a:ext>
            </a:extLst>
          </p:cNvPr>
          <p:cNvSpPr txBox="1"/>
          <p:nvPr/>
        </p:nvSpPr>
        <p:spPr>
          <a:xfrm>
            <a:off x="11533515" y="563591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0</a:t>
            </a:r>
            <a:endParaRPr lang="en-US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F483AE8-2232-4C57-9A33-373758DA9514}"/>
              </a:ext>
            </a:extLst>
          </p:cNvPr>
          <p:cNvSpPr txBox="1"/>
          <p:nvPr/>
        </p:nvSpPr>
        <p:spPr>
          <a:xfrm>
            <a:off x="10570232" y="2346383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D156BBD-AF10-4311-BF06-974B7B7682E9}"/>
              </a:ext>
            </a:extLst>
          </p:cNvPr>
          <p:cNvSpPr txBox="1"/>
          <p:nvPr/>
        </p:nvSpPr>
        <p:spPr>
          <a:xfrm>
            <a:off x="11539266" y="2179607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125F6EFF-181C-41E6-A155-C4632D3D6C84}"/>
              </a:ext>
            </a:extLst>
          </p:cNvPr>
          <p:cNvCxnSpPr>
            <a:cxnSpLocks/>
          </p:cNvCxnSpPr>
          <p:nvPr/>
        </p:nvCxnSpPr>
        <p:spPr>
          <a:xfrm>
            <a:off x="8535478" y="2518554"/>
            <a:ext cx="612475" cy="373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E320CF5-03B6-425C-A2D8-ECDA42B02EEE}"/>
              </a:ext>
            </a:extLst>
          </p:cNvPr>
          <p:cNvSpPr txBox="1"/>
          <p:nvPr/>
        </p:nvSpPr>
        <p:spPr>
          <a:xfrm>
            <a:off x="11557957" y="3786816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5636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12" grpId="0"/>
      <p:bldP spid="13" grpId="0"/>
      <p:bldP spid="15" grpId="0" build="p"/>
      <p:bldP spid="16" grpId="0" build="p"/>
      <p:bldP spid="17" grpId="0"/>
      <p:bldP spid="19" grpId="0" animBg="1"/>
      <p:bldP spid="26" grpId="0" animBg="1"/>
      <p:bldP spid="28" grpId="0"/>
      <p:bldP spid="30" grpId="0"/>
      <p:bldP spid="32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84" y="236420"/>
            <a:ext cx="9667335" cy="709265"/>
          </a:xfrm>
        </p:spPr>
        <p:txBody>
          <a:bodyPr>
            <a:normAutofit/>
          </a:bodyPr>
          <a:lstStyle/>
          <a:p>
            <a:r>
              <a:rPr lang="en-US" sz="3200" b="1"/>
              <a:t>Examples on DFA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11365" y="1161345"/>
            <a:ext cx="8488391" cy="53253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Ex. 4 Design DFA which accepts odd number of 1's and any number of 0's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Solution: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Simulation for the string 11010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δ ( q0 ,  1 1 0 1 0 )  |--  δ ( q1 ,  1 0 1 0 )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|--  δ ( q2 ,  0 1 0 )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|--  δ ( q2 ,  1 0 )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|--  δ ( q1  ,  0 )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|--  δ ( q1 ,  </a:t>
            </a:r>
            <a:r>
              <a:rPr lang="en-US" sz="2000" dirty="0">
                <a:latin typeface="TW Cen MT"/>
                <a:ea typeface="+mn-lt"/>
                <a:cs typeface="+mn-lt"/>
              </a:rPr>
              <a:t>ε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=   q1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q1 is a final state. 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Hence given string 11010 is accepted by given DFA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F0A686-A1E2-4773-8540-66FFC3D92F7A}"/>
              </a:ext>
            </a:extLst>
          </p:cNvPr>
          <p:cNvSpPr txBox="1"/>
          <p:nvPr/>
        </p:nvSpPr>
        <p:spPr>
          <a:xfrm>
            <a:off x="8965720" y="1963946"/>
            <a:ext cx="3232030" cy="497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Transition Table:</a:t>
            </a:r>
            <a:r>
              <a:rPr lang="en-US" sz="2000" dirty="0"/>
              <a:t>   </a:t>
            </a:r>
            <a:endParaRPr lang="en-US" sz="2000" dirty="0">
              <a:ea typeface="+mn-lt"/>
              <a:cs typeface="+mn-lt"/>
            </a:endParaRPr>
          </a:p>
        </p:txBody>
      </p:sp>
      <p:graphicFrame>
        <p:nvGraphicFramePr>
          <p:cNvPr id="7" name="Table 18">
            <a:extLst>
              <a:ext uri="{FF2B5EF4-FFF2-40B4-BE49-F238E27FC236}">
                <a16:creationId xmlns:a16="http://schemas.microsoft.com/office/drawing/2014/main" xmlns="" id="{DA6EE249-FB76-49C5-B339-9F52544BB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109059"/>
              </p:ext>
            </p:extLst>
          </p:nvPr>
        </p:nvGraphicFramePr>
        <p:xfrm>
          <a:off x="8870830" y="2832339"/>
          <a:ext cx="3061305" cy="1737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20435">
                  <a:extLst>
                    <a:ext uri="{9D8B030D-6E8A-4147-A177-3AD203B41FA5}">
                      <a16:colId xmlns:a16="http://schemas.microsoft.com/office/drawing/2014/main" xmlns="" val="3875298723"/>
                    </a:ext>
                  </a:extLst>
                </a:gridCol>
                <a:gridCol w="1020435">
                  <a:extLst>
                    <a:ext uri="{9D8B030D-6E8A-4147-A177-3AD203B41FA5}">
                      <a16:colId xmlns:a16="http://schemas.microsoft.com/office/drawing/2014/main" xmlns="" val="1670455816"/>
                    </a:ext>
                  </a:extLst>
                </a:gridCol>
                <a:gridCol w="1020435">
                  <a:extLst>
                    <a:ext uri="{9D8B030D-6E8A-4147-A177-3AD203B41FA5}">
                      <a16:colId xmlns:a16="http://schemas.microsoft.com/office/drawing/2014/main" xmlns="" val="2852681778"/>
                    </a:ext>
                  </a:extLst>
                </a:gridCol>
              </a:tblGrid>
              <a:tr h="6349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Input/States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815837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err="1"/>
                        <a:t>qo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731562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947018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0174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38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0157"/>
            <a:ext cx="9667335" cy="608623"/>
          </a:xfrm>
        </p:spPr>
        <p:txBody>
          <a:bodyPr>
            <a:normAutofit/>
          </a:bodyPr>
          <a:lstStyle/>
          <a:p>
            <a:r>
              <a:rPr lang="en-US" sz="3200" b="1"/>
              <a:t>Examples on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53855" y="902552"/>
            <a:ext cx="7510732" cy="302499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Ex. 5 Design DFA to accept the string which always ends with 00 for Σ = { 0, 1 }.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Solution: 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Regular expression = ( 0 + 1 )* . 00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Here, q1 represents strings end with 0</a:t>
            </a:r>
            <a:endParaRPr lang="en-US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q2 represents strings end with 00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ea typeface="+mn-lt"/>
                <a:cs typeface="+mn-lt"/>
              </a:rPr>
              <a:t>q0 represents strings other than cases of q1 and q2</a:t>
            </a:r>
            <a:endParaRPr lang="en-US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b="1" dirty="0">
                <a:solidFill>
                  <a:srgbClr val="92D050"/>
                </a:solidFill>
              </a:rPr>
              <a:t>Transition Diagram: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7B0CB77D-FA2A-4118-A35C-30AF494A2C71}"/>
              </a:ext>
            </a:extLst>
          </p:cNvPr>
          <p:cNvSpPr/>
          <p:nvPr/>
        </p:nvSpPr>
        <p:spPr>
          <a:xfrm>
            <a:off x="1454988" y="4208253"/>
            <a:ext cx="718867" cy="67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q0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FCB411CB-7FD1-4AC4-A547-93E0F14B1336}"/>
              </a:ext>
            </a:extLst>
          </p:cNvPr>
          <p:cNvSpPr/>
          <p:nvPr/>
        </p:nvSpPr>
        <p:spPr>
          <a:xfrm>
            <a:off x="3381554" y="4251385"/>
            <a:ext cx="718867" cy="67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q1</a:t>
            </a: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xmlns="" id="{07E0776B-9218-439F-8512-3D2E2D3E7A8E}"/>
              </a:ext>
            </a:extLst>
          </p:cNvPr>
          <p:cNvSpPr/>
          <p:nvPr/>
        </p:nvSpPr>
        <p:spPr>
          <a:xfrm>
            <a:off x="5379109" y="4178599"/>
            <a:ext cx="790754" cy="79075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q2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00866BB1-0BFD-4A23-9615-1C744F350B1D}"/>
              </a:ext>
            </a:extLst>
          </p:cNvPr>
          <p:cNvCxnSpPr>
            <a:cxnSpLocks/>
          </p:cNvCxnSpPr>
          <p:nvPr/>
        </p:nvCxnSpPr>
        <p:spPr>
          <a:xfrm flipV="1">
            <a:off x="2172058" y="4545760"/>
            <a:ext cx="1158814" cy="345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5947DAC-66FE-4528-ADEF-7E2D91A06B03}"/>
              </a:ext>
            </a:extLst>
          </p:cNvPr>
          <p:cNvSpPr txBox="1"/>
          <p:nvPr/>
        </p:nvSpPr>
        <p:spPr>
          <a:xfrm>
            <a:off x="1144437" y="5558286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E032DD8-A8B9-4CCE-9E69-2FA117639885}"/>
              </a:ext>
            </a:extLst>
          </p:cNvPr>
          <p:cNvSpPr txBox="1"/>
          <p:nvPr/>
        </p:nvSpPr>
        <p:spPr>
          <a:xfrm>
            <a:off x="6996020" y="3919266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0</a:t>
            </a:r>
            <a:endParaRPr 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4A11F87-35BB-4DBA-B796-0D96FDD66CF8}"/>
              </a:ext>
            </a:extLst>
          </p:cNvPr>
          <p:cNvSpPr txBox="1"/>
          <p:nvPr/>
        </p:nvSpPr>
        <p:spPr>
          <a:xfrm>
            <a:off x="8174966" y="770625"/>
            <a:ext cx="3965275" cy="28062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Above DFA can be represented as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000" dirty="0"/>
              <a:t>M = ( Q , Σ ,  δ , q</a:t>
            </a:r>
            <a:r>
              <a:rPr lang="en-US" sz="2000" baseline="-25000" dirty="0"/>
              <a:t>0 </a:t>
            </a:r>
            <a:r>
              <a:rPr lang="en-US" sz="2000" dirty="0"/>
              <a:t>, F 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Where     Q  =  { q0, q1, q2 }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                 </a:t>
            </a:r>
            <a:r>
              <a:rPr lang="en-US" sz="2000" dirty="0">
                <a:ea typeface="+mn-lt"/>
                <a:cs typeface="+mn-lt"/>
              </a:rPr>
              <a:t> Σ  =  { 0, 1 }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                  q0  =  q0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                  F   =  { q2 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283D745-C4DF-4361-B166-EE081B8039AD}"/>
              </a:ext>
            </a:extLst>
          </p:cNvPr>
          <p:cNvSpPr txBox="1"/>
          <p:nvPr/>
        </p:nvSpPr>
        <p:spPr>
          <a:xfrm>
            <a:off x="8591910" y="3574211"/>
            <a:ext cx="3131387" cy="32679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Transition Function ( </a:t>
            </a:r>
            <a:r>
              <a:rPr lang="en-US" sz="2000">
                <a:ea typeface="+mn-lt"/>
                <a:cs typeface="+mn-lt"/>
              </a:rPr>
              <a:t>δ ) :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>
                <a:ea typeface="+mn-lt"/>
                <a:cs typeface="+mn-lt"/>
              </a:rPr>
              <a:t>δ  ( q0 , 0 ) =  q1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>
                <a:ea typeface="+mn-lt"/>
                <a:cs typeface="+mn-lt"/>
              </a:rPr>
              <a:t>δ  ( q0 , 1 ) =  q0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δ  ( q1 , 0 ) =  q2                 </a:t>
            </a:r>
          </a:p>
          <a:p>
            <a:pPr>
              <a:lnSpc>
                <a:spcPct val="150000"/>
              </a:lnSpc>
            </a:pPr>
            <a:r>
              <a:rPr lang="en-US" sz="2000">
                <a:ea typeface="+mn-lt"/>
                <a:cs typeface="+mn-lt"/>
              </a:rPr>
              <a:t>δ  ( q1 , 1 ) =  q0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000">
                <a:ea typeface="+mn-lt"/>
                <a:cs typeface="+mn-lt"/>
              </a:rPr>
              <a:t>δ  ( q2 , 0 ) =  q2</a:t>
            </a:r>
          </a:p>
          <a:p>
            <a:pPr>
              <a:lnSpc>
                <a:spcPct val="150000"/>
              </a:lnSpc>
            </a:pPr>
            <a:r>
              <a:rPr lang="en-US" sz="2000">
                <a:ea typeface="+mn-lt"/>
                <a:cs typeface="+mn-lt"/>
              </a:rPr>
              <a:t>δ  ( q2 , 1 ) =  q0  </a:t>
            </a:r>
            <a:endParaRPr lang="en-US"/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xmlns="" id="{9481D26F-42A5-43FB-B617-DA927609B15A}"/>
              </a:ext>
            </a:extLst>
          </p:cNvPr>
          <p:cNvSpPr/>
          <p:nvPr/>
        </p:nvSpPr>
        <p:spPr>
          <a:xfrm rot="5400000">
            <a:off x="6429640" y="4076845"/>
            <a:ext cx="589474" cy="11645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4CC89AA7-79DE-4BC3-82BA-3B30897550E6}"/>
              </a:ext>
            </a:extLst>
          </p:cNvPr>
          <p:cNvCxnSpPr>
            <a:cxnSpLocks/>
          </p:cNvCxnSpPr>
          <p:nvPr/>
        </p:nvCxnSpPr>
        <p:spPr>
          <a:xfrm>
            <a:off x="4035364" y="4574511"/>
            <a:ext cx="1417607" cy="863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FB713DD5-2424-4286-8365-4D70CAA25E3F}"/>
              </a:ext>
            </a:extLst>
          </p:cNvPr>
          <p:cNvCxnSpPr>
            <a:cxnSpLocks/>
          </p:cNvCxnSpPr>
          <p:nvPr/>
        </p:nvCxnSpPr>
        <p:spPr>
          <a:xfrm flipH="1">
            <a:off x="2126049" y="4784423"/>
            <a:ext cx="1199071" cy="2300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xmlns="" id="{DF4266B7-026F-4D4C-8A4B-11719D4CA732}"/>
              </a:ext>
            </a:extLst>
          </p:cNvPr>
          <p:cNvSpPr/>
          <p:nvPr/>
        </p:nvSpPr>
        <p:spPr>
          <a:xfrm rot="10620000">
            <a:off x="1399428" y="4884411"/>
            <a:ext cx="589473" cy="10926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F483AE8-2232-4C57-9A33-373758DA9514}"/>
              </a:ext>
            </a:extLst>
          </p:cNvPr>
          <p:cNvSpPr txBox="1"/>
          <p:nvPr/>
        </p:nvSpPr>
        <p:spPr>
          <a:xfrm>
            <a:off x="4574873" y="4129176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0</a:t>
            </a:r>
            <a:endParaRPr lang="en-US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D156BBD-AF10-4311-BF06-974B7B7682E9}"/>
              </a:ext>
            </a:extLst>
          </p:cNvPr>
          <p:cNvSpPr txBox="1"/>
          <p:nvPr/>
        </p:nvSpPr>
        <p:spPr>
          <a:xfrm>
            <a:off x="4853794" y="6090249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125F6EFF-181C-41E6-A155-C4632D3D6C84}"/>
              </a:ext>
            </a:extLst>
          </p:cNvPr>
          <p:cNvCxnSpPr>
            <a:cxnSpLocks/>
          </p:cNvCxnSpPr>
          <p:nvPr/>
        </p:nvCxnSpPr>
        <p:spPr>
          <a:xfrm flipV="1">
            <a:off x="613554" y="4583145"/>
            <a:ext cx="856889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E320CF5-03B6-425C-A2D8-ECDA42B02EEE}"/>
              </a:ext>
            </a:extLst>
          </p:cNvPr>
          <p:cNvSpPr txBox="1"/>
          <p:nvPr/>
        </p:nvSpPr>
        <p:spPr>
          <a:xfrm>
            <a:off x="2428334" y="4103118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0</a:t>
            </a:r>
          </a:p>
        </p:txBody>
      </p:sp>
      <p:sp>
        <p:nvSpPr>
          <p:cNvPr id="17" name="Arrow: Curved Left 16">
            <a:extLst>
              <a:ext uri="{FF2B5EF4-FFF2-40B4-BE49-F238E27FC236}">
                <a16:creationId xmlns:a16="http://schemas.microsoft.com/office/drawing/2014/main" xmlns="" id="{B2E7F4C3-FC40-47DA-9915-8305F6ED0144}"/>
              </a:ext>
            </a:extLst>
          </p:cNvPr>
          <p:cNvSpPr/>
          <p:nvPr/>
        </p:nvSpPr>
        <p:spPr>
          <a:xfrm rot="5400000">
            <a:off x="3427164" y="3479587"/>
            <a:ext cx="905774" cy="39537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0D51357-9BD5-4ADD-B2F8-D20983B3C651}"/>
              </a:ext>
            </a:extLst>
          </p:cNvPr>
          <p:cNvSpPr txBox="1"/>
          <p:nvPr/>
        </p:nvSpPr>
        <p:spPr>
          <a:xfrm>
            <a:off x="2869721" y="4882551"/>
            <a:ext cx="370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8655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12" grpId="0"/>
      <p:bldP spid="13" grpId="0"/>
      <p:bldP spid="15" grpId="0" build="p"/>
      <p:bldP spid="16" grpId="0" build="p"/>
      <p:bldP spid="19" grpId="0" animBg="1"/>
      <p:bldP spid="26" grpId="0" animBg="1"/>
      <p:bldP spid="30" grpId="0"/>
      <p:bldP spid="32" grpId="0"/>
      <p:bldP spid="36" grpId="0"/>
      <p:bldP spid="17" grpId="0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84" y="236420"/>
            <a:ext cx="9667335" cy="709265"/>
          </a:xfrm>
        </p:spPr>
        <p:txBody>
          <a:bodyPr>
            <a:normAutofit/>
          </a:bodyPr>
          <a:lstStyle/>
          <a:p>
            <a:r>
              <a:rPr lang="en-US" sz="3200" b="1"/>
              <a:t>Examples on DFA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11365" y="1161345"/>
            <a:ext cx="7956429" cy="53253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Ex. 5 Design DFA to accept the string which always ends with 00 for Σ = { 0, 1 }.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Solution: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Simulation for the string 10100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   δ ( q0 ,  1 0 1 0 0 )  |--  δ ( q0 ,  0 1 0 0 )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                                     |--  δ ( q1 ,  1 0 0 )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                                     |--  δ ( q0 ,  0 0 )</a:t>
            </a:r>
            <a:endParaRPr lang="en-US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|--  δ ( q1  ,  0 )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                                     |--  δ ( q2 ,  </a:t>
            </a:r>
            <a:r>
              <a:rPr lang="en-US" sz="2000" dirty="0">
                <a:latin typeface="TW Cen MT"/>
                <a:ea typeface="+mn-lt"/>
                <a:cs typeface="+mn-lt"/>
              </a:rPr>
              <a:t>ε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                                     =   q2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q2 is a final state. 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Hence given string 10100 is accepted by given DFA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F0A686-A1E2-4773-8540-66FFC3D92F7A}"/>
              </a:ext>
            </a:extLst>
          </p:cNvPr>
          <p:cNvSpPr txBox="1"/>
          <p:nvPr/>
        </p:nvSpPr>
        <p:spPr>
          <a:xfrm>
            <a:off x="8965720" y="1963946"/>
            <a:ext cx="3232030" cy="497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Transition Table:</a:t>
            </a:r>
            <a:r>
              <a:rPr lang="en-US" sz="2000" dirty="0"/>
              <a:t>   </a:t>
            </a:r>
            <a:endParaRPr lang="en-US" sz="2000" dirty="0">
              <a:ea typeface="+mn-lt"/>
              <a:cs typeface="+mn-lt"/>
            </a:endParaRPr>
          </a:p>
        </p:txBody>
      </p:sp>
      <p:graphicFrame>
        <p:nvGraphicFramePr>
          <p:cNvPr id="7" name="Table 18">
            <a:extLst>
              <a:ext uri="{FF2B5EF4-FFF2-40B4-BE49-F238E27FC236}">
                <a16:creationId xmlns:a16="http://schemas.microsoft.com/office/drawing/2014/main" xmlns="" id="{DA6EE249-FB76-49C5-B339-9F52544BB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159119"/>
              </p:ext>
            </p:extLst>
          </p:nvPr>
        </p:nvGraphicFramePr>
        <p:xfrm>
          <a:off x="8870830" y="2832339"/>
          <a:ext cx="3061305" cy="1737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20435">
                  <a:extLst>
                    <a:ext uri="{9D8B030D-6E8A-4147-A177-3AD203B41FA5}">
                      <a16:colId xmlns:a16="http://schemas.microsoft.com/office/drawing/2014/main" xmlns="" val="3875298723"/>
                    </a:ext>
                  </a:extLst>
                </a:gridCol>
                <a:gridCol w="1020435">
                  <a:extLst>
                    <a:ext uri="{9D8B030D-6E8A-4147-A177-3AD203B41FA5}">
                      <a16:colId xmlns:a16="http://schemas.microsoft.com/office/drawing/2014/main" xmlns="" val="1670455816"/>
                    </a:ext>
                  </a:extLst>
                </a:gridCol>
                <a:gridCol w="1020435">
                  <a:extLst>
                    <a:ext uri="{9D8B030D-6E8A-4147-A177-3AD203B41FA5}">
                      <a16:colId xmlns:a16="http://schemas.microsoft.com/office/drawing/2014/main" xmlns="" val="2852681778"/>
                    </a:ext>
                  </a:extLst>
                </a:gridCol>
              </a:tblGrid>
              <a:tr h="6349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Input/States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815837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err="1"/>
                        <a:t>qo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q0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731562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q0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947018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q0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0174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40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rrow: Curved Down 20">
            <a:extLst>
              <a:ext uri="{FF2B5EF4-FFF2-40B4-BE49-F238E27FC236}">
                <a16:creationId xmlns:a16="http://schemas.microsoft.com/office/drawing/2014/main" xmlns="" id="{262B0298-BBEC-4C57-B1FE-324E09A3651D}"/>
              </a:ext>
            </a:extLst>
          </p:cNvPr>
          <p:cNvSpPr/>
          <p:nvPr/>
        </p:nvSpPr>
        <p:spPr>
          <a:xfrm rot="10800000">
            <a:off x="1830682" y="4955661"/>
            <a:ext cx="5477771" cy="11214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0157"/>
            <a:ext cx="9667335" cy="608623"/>
          </a:xfrm>
        </p:spPr>
        <p:txBody>
          <a:bodyPr>
            <a:normAutofit/>
          </a:bodyPr>
          <a:lstStyle/>
          <a:p>
            <a:r>
              <a:rPr lang="en-US" sz="3200" b="1"/>
              <a:t>Examples on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53855" y="773156"/>
            <a:ext cx="7510732" cy="302499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Ex. 6 Design DFA to accept the strings of a's and b's ending with abb over Σ = { a, b }.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Solution: 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Regular expression = ( a + b )* . abb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Here, q1 represents strings end with a</a:t>
            </a:r>
            <a:endParaRPr lang="en-US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q2 represents strings end with ab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ea typeface="+mn-lt"/>
                <a:cs typeface="+mn-lt"/>
              </a:rPr>
              <a:t>Q3 represents strings end with abb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ea typeface="+mn-lt"/>
                <a:cs typeface="+mn-lt"/>
              </a:rPr>
              <a:t>q0 represents strings other than cases of q1, q2 and q3</a:t>
            </a:r>
            <a:endParaRPr lang="en-US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b="1" dirty="0">
                <a:solidFill>
                  <a:srgbClr val="92D050"/>
                </a:solidFill>
              </a:rPr>
              <a:t>Transition Diagram: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7B0CB77D-FA2A-4118-A35C-30AF494A2C71}"/>
              </a:ext>
            </a:extLst>
          </p:cNvPr>
          <p:cNvSpPr/>
          <p:nvPr/>
        </p:nvSpPr>
        <p:spPr>
          <a:xfrm>
            <a:off x="1454988" y="4208253"/>
            <a:ext cx="718867" cy="67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q0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FCB411CB-7FD1-4AC4-A547-93E0F14B1336}"/>
              </a:ext>
            </a:extLst>
          </p:cNvPr>
          <p:cNvSpPr/>
          <p:nvPr/>
        </p:nvSpPr>
        <p:spPr>
          <a:xfrm>
            <a:off x="3381554" y="4251385"/>
            <a:ext cx="718867" cy="67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q1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00866BB1-0BFD-4A23-9615-1C744F350B1D}"/>
              </a:ext>
            </a:extLst>
          </p:cNvPr>
          <p:cNvCxnSpPr>
            <a:cxnSpLocks/>
          </p:cNvCxnSpPr>
          <p:nvPr/>
        </p:nvCxnSpPr>
        <p:spPr>
          <a:xfrm flipV="1">
            <a:off x="2172058" y="4545760"/>
            <a:ext cx="1158814" cy="345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5947DAC-66FE-4528-ADEF-7E2D91A06B03}"/>
              </a:ext>
            </a:extLst>
          </p:cNvPr>
          <p:cNvSpPr txBox="1"/>
          <p:nvPr/>
        </p:nvSpPr>
        <p:spPr>
          <a:xfrm>
            <a:off x="1144437" y="5558286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b</a:t>
            </a:r>
            <a:endParaRPr 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E032DD8-A8B9-4CCE-9E69-2FA117639885}"/>
              </a:ext>
            </a:extLst>
          </p:cNvPr>
          <p:cNvSpPr txBox="1"/>
          <p:nvPr/>
        </p:nvSpPr>
        <p:spPr>
          <a:xfrm>
            <a:off x="3042247" y="3717983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a</a:t>
            </a:r>
            <a:endParaRPr 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4A11F87-35BB-4DBA-B796-0D96FDD66CF8}"/>
              </a:ext>
            </a:extLst>
          </p:cNvPr>
          <p:cNvSpPr txBox="1"/>
          <p:nvPr/>
        </p:nvSpPr>
        <p:spPr>
          <a:xfrm>
            <a:off x="8174966" y="770625"/>
            <a:ext cx="3965275" cy="28062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Above DFA can be represented as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000" dirty="0"/>
              <a:t>M = ( Q , Σ ,  δ , q</a:t>
            </a:r>
            <a:r>
              <a:rPr lang="en-US" sz="2000" baseline="-25000" dirty="0"/>
              <a:t>0 </a:t>
            </a:r>
            <a:r>
              <a:rPr lang="en-US" sz="2000" dirty="0"/>
              <a:t>, F )</a:t>
            </a:r>
          </a:p>
          <a:p>
            <a:pPr>
              <a:lnSpc>
                <a:spcPct val="150000"/>
              </a:lnSpc>
            </a:pPr>
            <a:r>
              <a:rPr lang="en-US" sz="2000"/>
              <a:t>Where     Q  =  { q0, q1, q2, q3 }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                 </a:t>
            </a:r>
            <a:r>
              <a:rPr lang="en-US" sz="2000">
                <a:ea typeface="+mn-lt"/>
                <a:cs typeface="+mn-lt"/>
              </a:rPr>
              <a:t> Σ  =  { a, b }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                  q0  =  q0</a:t>
            </a:r>
          </a:p>
          <a:p>
            <a:pPr>
              <a:lnSpc>
                <a:spcPct val="150000"/>
              </a:lnSpc>
            </a:pPr>
            <a:r>
              <a:rPr lang="en-US" sz="2000"/>
              <a:t>                  F   =  { q3 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283D745-C4DF-4361-B166-EE081B8039AD}"/>
              </a:ext>
            </a:extLst>
          </p:cNvPr>
          <p:cNvSpPr txBox="1"/>
          <p:nvPr/>
        </p:nvSpPr>
        <p:spPr>
          <a:xfrm>
            <a:off x="7786778" y="3473570"/>
            <a:ext cx="4425347" cy="23446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Transition Function ( </a:t>
            </a:r>
            <a:r>
              <a:rPr lang="en-US" sz="2000">
                <a:ea typeface="+mn-lt"/>
                <a:cs typeface="+mn-lt"/>
              </a:rPr>
              <a:t>δ ) :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δ  ( q0 , a ) =  q1         δ  ( q0 , b ) </a:t>
            </a:r>
            <a:r>
              <a:rPr lang="en-US" sz="2000">
                <a:ea typeface="+mn-lt"/>
                <a:cs typeface="+mn-lt"/>
              </a:rPr>
              <a:t>=  q0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>
                <a:ea typeface="+mn-lt"/>
                <a:cs typeface="+mn-lt"/>
              </a:rPr>
              <a:t>δ  ( q1 , a ) =  q1         δ  ( q1 , b ) =  q2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δ  ( q2 , a ) =  q1        δ  ( q2 , b ) </a:t>
            </a:r>
            <a:r>
              <a:rPr lang="en-US" sz="2000">
                <a:ea typeface="+mn-lt"/>
                <a:cs typeface="+mn-lt"/>
              </a:rPr>
              <a:t>=  q3 </a:t>
            </a:r>
          </a:p>
          <a:p>
            <a:pPr>
              <a:lnSpc>
                <a:spcPct val="150000"/>
              </a:lnSpc>
            </a:pPr>
            <a:r>
              <a:rPr lang="en-US" sz="2000">
                <a:ea typeface="+mn-lt"/>
                <a:cs typeface="+mn-lt"/>
              </a:rPr>
              <a:t>δ  ( q3 , a ) =  q1        δ  ( q3 , b ) =  q0 </a:t>
            </a:r>
            <a:endParaRPr lang="en-US"/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xmlns="" id="{9481D26F-42A5-43FB-B617-DA927609B15A}"/>
              </a:ext>
            </a:extLst>
          </p:cNvPr>
          <p:cNvSpPr/>
          <p:nvPr/>
        </p:nvSpPr>
        <p:spPr>
          <a:xfrm rot="300000">
            <a:off x="3505745" y="3635937"/>
            <a:ext cx="718870" cy="69011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4CC89AA7-79DE-4BC3-82BA-3B30897550E6}"/>
              </a:ext>
            </a:extLst>
          </p:cNvPr>
          <p:cNvCxnSpPr>
            <a:cxnSpLocks/>
          </p:cNvCxnSpPr>
          <p:nvPr/>
        </p:nvCxnSpPr>
        <p:spPr>
          <a:xfrm flipV="1">
            <a:off x="4035364" y="4583142"/>
            <a:ext cx="1144438" cy="57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FB713DD5-2424-4286-8365-4D70CAA25E3F}"/>
              </a:ext>
            </a:extLst>
          </p:cNvPr>
          <p:cNvCxnSpPr>
            <a:cxnSpLocks/>
          </p:cNvCxnSpPr>
          <p:nvPr/>
        </p:nvCxnSpPr>
        <p:spPr>
          <a:xfrm flipH="1">
            <a:off x="4009483" y="4784423"/>
            <a:ext cx="1199071" cy="2300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xmlns="" id="{DF4266B7-026F-4D4C-8A4B-11719D4CA732}"/>
              </a:ext>
            </a:extLst>
          </p:cNvPr>
          <p:cNvSpPr/>
          <p:nvPr/>
        </p:nvSpPr>
        <p:spPr>
          <a:xfrm rot="10620000">
            <a:off x="1399428" y="4884411"/>
            <a:ext cx="589473" cy="10926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F483AE8-2232-4C57-9A33-373758DA9514}"/>
              </a:ext>
            </a:extLst>
          </p:cNvPr>
          <p:cNvSpPr txBox="1"/>
          <p:nvPr/>
        </p:nvSpPr>
        <p:spPr>
          <a:xfrm>
            <a:off x="4574873" y="4129176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b</a:t>
            </a:r>
            <a:endParaRPr lang="en-US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D156BBD-AF10-4311-BF06-974B7B7682E9}"/>
              </a:ext>
            </a:extLst>
          </p:cNvPr>
          <p:cNvSpPr txBox="1"/>
          <p:nvPr/>
        </p:nvSpPr>
        <p:spPr>
          <a:xfrm>
            <a:off x="3358549" y="4954438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a</a:t>
            </a:r>
            <a:endParaRPr lang="en-US" sz="20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125F6EFF-181C-41E6-A155-C4632D3D6C84}"/>
              </a:ext>
            </a:extLst>
          </p:cNvPr>
          <p:cNvCxnSpPr>
            <a:cxnSpLocks/>
          </p:cNvCxnSpPr>
          <p:nvPr/>
        </p:nvCxnSpPr>
        <p:spPr>
          <a:xfrm flipV="1">
            <a:off x="613554" y="4583145"/>
            <a:ext cx="856889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E320CF5-03B6-425C-A2D8-ECDA42B02EEE}"/>
              </a:ext>
            </a:extLst>
          </p:cNvPr>
          <p:cNvSpPr txBox="1"/>
          <p:nvPr/>
        </p:nvSpPr>
        <p:spPr>
          <a:xfrm>
            <a:off x="2428334" y="4103118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a</a:t>
            </a:r>
            <a:endParaRPr lang="en-US" sz="2000" b="1" dirty="0"/>
          </a:p>
        </p:txBody>
      </p:sp>
      <p:sp>
        <p:nvSpPr>
          <p:cNvPr id="17" name="Arrow: Curved Left 16">
            <a:extLst>
              <a:ext uri="{FF2B5EF4-FFF2-40B4-BE49-F238E27FC236}">
                <a16:creationId xmlns:a16="http://schemas.microsoft.com/office/drawing/2014/main" xmlns="" id="{B2E7F4C3-FC40-47DA-9915-8305F6ED0144}"/>
              </a:ext>
            </a:extLst>
          </p:cNvPr>
          <p:cNvSpPr/>
          <p:nvPr/>
        </p:nvSpPr>
        <p:spPr>
          <a:xfrm rot="5400000">
            <a:off x="5023051" y="3450832"/>
            <a:ext cx="675737" cy="35224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0D51357-9BD5-4ADD-B2F8-D20983B3C651}"/>
              </a:ext>
            </a:extLst>
          </p:cNvPr>
          <p:cNvSpPr txBox="1"/>
          <p:nvPr/>
        </p:nvSpPr>
        <p:spPr>
          <a:xfrm>
            <a:off x="4580627" y="4925683"/>
            <a:ext cx="370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a</a:t>
            </a:r>
            <a:endParaRPr lang="en-US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B72F8A5F-E96A-4EFD-B348-89E2CBAF9D3E}"/>
              </a:ext>
            </a:extLst>
          </p:cNvPr>
          <p:cNvSpPr/>
          <p:nvPr/>
        </p:nvSpPr>
        <p:spPr>
          <a:xfrm>
            <a:off x="5164347" y="4251385"/>
            <a:ext cx="718867" cy="6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q2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22AA5EBB-A7F1-4402-9650-4C030B0E8E36}"/>
              </a:ext>
            </a:extLst>
          </p:cNvPr>
          <p:cNvCxnSpPr/>
          <p:nvPr/>
        </p:nvCxnSpPr>
        <p:spPr>
          <a:xfrm>
            <a:off x="5867940" y="4609921"/>
            <a:ext cx="885644" cy="862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ircle: Hollow 13">
            <a:extLst>
              <a:ext uri="{FF2B5EF4-FFF2-40B4-BE49-F238E27FC236}">
                <a16:creationId xmlns:a16="http://schemas.microsoft.com/office/drawing/2014/main" xmlns="" id="{E1E9645E-EE3F-4275-9E6A-5A92DEE59128}"/>
              </a:ext>
            </a:extLst>
          </p:cNvPr>
          <p:cNvSpPr/>
          <p:nvPr/>
        </p:nvSpPr>
        <p:spPr>
          <a:xfrm>
            <a:off x="6685651" y="4205556"/>
            <a:ext cx="776378" cy="79075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q3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D04DA67-D120-40AF-A6A4-A8CC02FF6447}"/>
              </a:ext>
            </a:extLst>
          </p:cNvPr>
          <p:cNvSpPr txBox="1"/>
          <p:nvPr/>
        </p:nvSpPr>
        <p:spPr>
          <a:xfrm>
            <a:off x="6172919" y="4174466"/>
            <a:ext cx="3565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BAA7814-D78B-49DE-99F0-3FCFB4ED37C0}"/>
              </a:ext>
            </a:extLst>
          </p:cNvPr>
          <p:cNvSpPr txBox="1"/>
          <p:nvPr/>
        </p:nvSpPr>
        <p:spPr>
          <a:xfrm>
            <a:off x="2173318" y="5810789"/>
            <a:ext cx="3565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7192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" grpId="0" build="p"/>
      <p:bldP spid="5" grpId="0" animBg="1"/>
      <p:bldP spid="6" grpId="0" animBg="1"/>
      <p:bldP spid="12" grpId="0"/>
      <p:bldP spid="13" grpId="0"/>
      <p:bldP spid="15" grpId="0" build="p"/>
      <p:bldP spid="16" grpId="0" build="p"/>
      <p:bldP spid="19" grpId="0" animBg="1"/>
      <p:bldP spid="26" grpId="0" animBg="1"/>
      <p:bldP spid="30" grpId="0"/>
      <p:bldP spid="32" grpId="0"/>
      <p:bldP spid="36" grpId="0"/>
      <p:bldP spid="17" grpId="0" animBg="1"/>
      <p:bldP spid="4" grpId="0"/>
      <p:bldP spid="8" grpId="0" animBg="1"/>
      <p:bldP spid="14" grpId="0" animBg="1"/>
      <p:bldP spid="18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84" y="236420"/>
            <a:ext cx="9667335" cy="709265"/>
          </a:xfrm>
        </p:spPr>
        <p:txBody>
          <a:bodyPr>
            <a:normAutofit/>
          </a:bodyPr>
          <a:lstStyle/>
          <a:p>
            <a:r>
              <a:rPr lang="en-US" sz="3200" b="1"/>
              <a:t>Examples on DFA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11365" y="1161345"/>
            <a:ext cx="7956429" cy="53253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Ex. 6 Design DFA to accept the strings of a's and b's ending with </a:t>
            </a:r>
            <a:r>
              <a:rPr lang="en-US" sz="2000">
                <a:ea typeface="+mn-lt"/>
                <a:cs typeface="+mn-lt"/>
              </a:rPr>
              <a:t>abb over Σ = { a, b }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Solution: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Simulation for the string  baabb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   δ ( q0 ,  b a a b b )  |--  δ ( q0 ,  a a b b 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                                     |--  δ ( q1 ,  a b b 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                                     |--  δ ( q1 ,  b b )</a:t>
            </a:r>
            <a:endParaRPr lang="en-US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                                     |--  δ ( q2  ,  b )</a:t>
            </a:r>
            <a:endParaRPr lang="en-US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                                     |--  δ ( q3 ,  </a:t>
            </a:r>
            <a:r>
              <a:rPr lang="en-US" sz="2000" dirty="0">
                <a:latin typeface="TW Cen MT"/>
                <a:ea typeface="+mn-lt"/>
                <a:cs typeface="+mn-lt"/>
              </a:rPr>
              <a:t>ε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                                     =   q3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q3 is a final state. 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Hence given string baabb is accepted by given DFA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F0A686-A1E2-4773-8540-66FFC3D92F7A}"/>
              </a:ext>
            </a:extLst>
          </p:cNvPr>
          <p:cNvSpPr txBox="1"/>
          <p:nvPr/>
        </p:nvSpPr>
        <p:spPr>
          <a:xfrm>
            <a:off x="8965720" y="1963946"/>
            <a:ext cx="3232030" cy="497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Transition Table:</a:t>
            </a:r>
            <a:r>
              <a:rPr lang="en-US" sz="2000" dirty="0"/>
              <a:t>   </a:t>
            </a:r>
            <a:endParaRPr lang="en-US" sz="2000" dirty="0">
              <a:ea typeface="+mn-lt"/>
              <a:cs typeface="+mn-lt"/>
            </a:endParaRPr>
          </a:p>
        </p:txBody>
      </p:sp>
      <p:graphicFrame>
        <p:nvGraphicFramePr>
          <p:cNvPr id="7" name="Table 18">
            <a:extLst>
              <a:ext uri="{FF2B5EF4-FFF2-40B4-BE49-F238E27FC236}">
                <a16:creationId xmlns:a16="http://schemas.microsoft.com/office/drawing/2014/main" xmlns="" id="{DA6EE249-FB76-49C5-B339-9F52544BB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993944"/>
              </p:ext>
            </p:extLst>
          </p:nvPr>
        </p:nvGraphicFramePr>
        <p:xfrm>
          <a:off x="8870830" y="2832339"/>
          <a:ext cx="3061305" cy="2103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20435">
                  <a:extLst>
                    <a:ext uri="{9D8B030D-6E8A-4147-A177-3AD203B41FA5}">
                      <a16:colId xmlns:a16="http://schemas.microsoft.com/office/drawing/2014/main" xmlns="" val="3875298723"/>
                    </a:ext>
                  </a:extLst>
                </a:gridCol>
                <a:gridCol w="1020435">
                  <a:extLst>
                    <a:ext uri="{9D8B030D-6E8A-4147-A177-3AD203B41FA5}">
                      <a16:colId xmlns:a16="http://schemas.microsoft.com/office/drawing/2014/main" xmlns="" val="1670455816"/>
                    </a:ext>
                  </a:extLst>
                </a:gridCol>
                <a:gridCol w="1020435">
                  <a:extLst>
                    <a:ext uri="{9D8B030D-6E8A-4147-A177-3AD203B41FA5}">
                      <a16:colId xmlns:a16="http://schemas.microsoft.com/office/drawing/2014/main" xmlns="" val="2852681778"/>
                    </a:ext>
                  </a:extLst>
                </a:gridCol>
              </a:tblGrid>
              <a:tr h="6349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Input/States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815837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err="1"/>
                        <a:t>qo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q0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731562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q2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947018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q3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0174580"/>
                  </a:ext>
                </a:extLst>
              </a:tr>
              <a:tr h="33019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q3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q1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q0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5016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1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rrow: Curved Down 20">
            <a:extLst>
              <a:ext uri="{FF2B5EF4-FFF2-40B4-BE49-F238E27FC236}">
                <a16:creationId xmlns:a16="http://schemas.microsoft.com/office/drawing/2014/main" xmlns="" id="{262B0298-BBEC-4C57-B1FE-324E09A3651D}"/>
              </a:ext>
            </a:extLst>
          </p:cNvPr>
          <p:cNvSpPr/>
          <p:nvPr/>
        </p:nvSpPr>
        <p:spPr>
          <a:xfrm rot="-180000">
            <a:off x="6774992" y="3488936"/>
            <a:ext cx="776377" cy="7476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0157"/>
            <a:ext cx="9667335" cy="608623"/>
          </a:xfrm>
        </p:spPr>
        <p:txBody>
          <a:bodyPr>
            <a:normAutofit/>
          </a:bodyPr>
          <a:lstStyle/>
          <a:p>
            <a:r>
              <a:rPr lang="en-US" sz="3200" b="1"/>
              <a:t>Examples on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53855" y="773156"/>
            <a:ext cx="7510732" cy="2478655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dirty="0"/>
              <a:t>Ex. 7 Construct DFA that accepts all the strings on Σ = { 0, 1 } except those containing the substring 101 </a:t>
            </a:r>
            <a:endParaRPr lang="en-US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Solution: 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dirty="0"/>
              <a:t>Design DFA for accepting strings which has 101 as substring.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dirty="0"/>
              <a:t>Final state is representing state which accepts strings having 101 as substring. All other states representing other cases.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dirty="0"/>
              <a:t>Therefore all other states will act as final states and final state will act as normal state for given problem statement</a:t>
            </a:r>
            <a:endParaRPr lang="en-US" sz="2000" b="1" dirty="0">
              <a:solidFill>
                <a:srgbClr val="92D05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7B0CB77D-FA2A-4118-A35C-30AF494A2C71}"/>
              </a:ext>
            </a:extLst>
          </p:cNvPr>
          <p:cNvSpPr/>
          <p:nvPr/>
        </p:nvSpPr>
        <p:spPr>
          <a:xfrm>
            <a:off x="1454988" y="4208253"/>
            <a:ext cx="718867" cy="67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q0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FCB411CB-7FD1-4AC4-A547-93E0F14B1336}"/>
              </a:ext>
            </a:extLst>
          </p:cNvPr>
          <p:cNvSpPr/>
          <p:nvPr/>
        </p:nvSpPr>
        <p:spPr>
          <a:xfrm>
            <a:off x="3381554" y="4251385"/>
            <a:ext cx="718867" cy="67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q1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00866BB1-0BFD-4A23-9615-1C744F350B1D}"/>
              </a:ext>
            </a:extLst>
          </p:cNvPr>
          <p:cNvCxnSpPr>
            <a:cxnSpLocks/>
          </p:cNvCxnSpPr>
          <p:nvPr/>
        </p:nvCxnSpPr>
        <p:spPr>
          <a:xfrm flipV="1">
            <a:off x="2172058" y="4545760"/>
            <a:ext cx="1158814" cy="345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5947DAC-66FE-4528-ADEF-7E2D91A06B03}"/>
              </a:ext>
            </a:extLst>
          </p:cNvPr>
          <p:cNvSpPr txBox="1"/>
          <p:nvPr/>
        </p:nvSpPr>
        <p:spPr>
          <a:xfrm>
            <a:off x="1144437" y="5558286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E032DD8-A8B9-4CCE-9E69-2FA117639885}"/>
              </a:ext>
            </a:extLst>
          </p:cNvPr>
          <p:cNvSpPr txBox="1"/>
          <p:nvPr/>
        </p:nvSpPr>
        <p:spPr>
          <a:xfrm>
            <a:off x="3042247" y="3717983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1</a:t>
            </a:r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xmlns="" id="{9481D26F-42A5-43FB-B617-DA927609B15A}"/>
              </a:ext>
            </a:extLst>
          </p:cNvPr>
          <p:cNvSpPr/>
          <p:nvPr/>
        </p:nvSpPr>
        <p:spPr>
          <a:xfrm rot="300000">
            <a:off x="3505745" y="3635937"/>
            <a:ext cx="718870" cy="69011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4CC89AA7-79DE-4BC3-82BA-3B30897550E6}"/>
              </a:ext>
            </a:extLst>
          </p:cNvPr>
          <p:cNvCxnSpPr>
            <a:cxnSpLocks/>
          </p:cNvCxnSpPr>
          <p:nvPr/>
        </p:nvCxnSpPr>
        <p:spPr>
          <a:xfrm flipV="1">
            <a:off x="4035364" y="4583142"/>
            <a:ext cx="1144438" cy="57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xmlns="" id="{DF4266B7-026F-4D4C-8A4B-11719D4CA732}"/>
              </a:ext>
            </a:extLst>
          </p:cNvPr>
          <p:cNvSpPr/>
          <p:nvPr/>
        </p:nvSpPr>
        <p:spPr>
          <a:xfrm rot="10620000">
            <a:off x="1399428" y="4884411"/>
            <a:ext cx="589473" cy="10926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F483AE8-2232-4C57-9A33-373758DA9514}"/>
              </a:ext>
            </a:extLst>
          </p:cNvPr>
          <p:cNvSpPr txBox="1"/>
          <p:nvPr/>
        </p:nvSpPr>
        <p:spPr>
          <a:xfrm>
            <a:off x="4574873" y="4129176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D156BBD-AF10-4311-BF06-974B7B7682E9}"/>
              </a:ext>
            </a:extLst>
          </p:cNvPr>
          <p:cNvSpPr txBox="1"/>
          <p:nvPr/>
        </p:nvSpPr>
        <p:spPr>
          <a:xfrm>
            <a:off x="7168549" y="4997570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125F6EFF-181C-41E6-A155-C4632D3D6C84}"/>
              </a:ext>
            </a:extLst>
          </p:cNvPr>
          <p:cNvCxnSpPr>
            <a:cxnSpLocks/>
          </p:cNvCxnSpPr>
          <p:nvPr/>
        </p:nvCxnSpPr>
        <p:spPr>
          <a:xfrm flipV="1">
            <a:off x="613554" y="4583145"/>
            <a:ext cx="856889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E320CF5-03B6-425C-A2D8-ECDA42B02EEE}"/>
              </a:ext>
            </a:extLst>
          </p:cNvPr>
          <p:cNvSpPr txBox="1"/>
          <p:nvPr/>
        </p:nvSpPr>
        <p:spPr>
          <a:xfrm>
            <a:off x="2428334" y="4103118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1</a:t>
            </a:r>
          </a:p>
        </p:txBody>
      </p:sp>
      <p:sp>
        <p:nvSpPr>
          <p:cNvPr id="17" name="Arrow: Curved Left 16">
            <a:extLst>
              <a:ext uri="{FF2B5EF4-FFF2-40B4-BE49-F238E27FC236}">
                <a16:creationId xmlns:a16="http://schemas.microsoft.com/office/drawing/2014/main" xmlns="" id="{B2E7F4C3-FC40-47DA-9915-8305F6ED0144}"/>
              </a:ext>
            </a:extLst>
          </p:cNvPr>
          <p:cNvSpPr/>
          <p:nvPr/>
        </p:nvSpPr>
        <p:spPr>
          <a:xfrm rot="5400000">
            <a:off x="6460787" y="4902945"/>
            <a:ext cx="661359" cy="63260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0D51357-9BD5-4ADD-B2F8-D20983B3C651}"/>
              </a:ext>
            </a:extLst>
          </p:cNvPr>
          <p:cNvSpPr txBox="1"/>
          <p:nvPr/>
        </p:nvSpPr>
        <p:spPr>
          <a:xfrm>
            <a:off x="4221193" y="5759570"/>
            <a:ext cx="370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B72F8A5F-E96A-4EFD-B348-89E2CBAF9D3E}"/>
              </a:ext>
            </a:extLst>
          </p:cNvPr>
          <p:cNvSpPr/>
          <p:nvPr/>
        </p:nvSpPr>
        <p:spPr>
          <a:xfrm>
            <a:off x="5164347" y="4251385"/>
            <a:ext cx="718867" cy="6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q2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22AA5EBB-A7F1-4402-9650-4C030B0E8E36}"/>
              </a:ext>
            </a:extLst>
          </p:cNvPr>
          <p:cNvCxnSpPr/>
          <p:nvPr/>
        </p:nvCxnSpPr>
        <p:spPr>
          <a:xfrm>
            <a:off x="5867940" y="4609921"/>
            <a:ext cx="885644" cy="862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ircle: Hollow 13">
            <a:extLst>
              <a:ext uri="{FF2B5EF4-FFF2-40B4-BE49-F238E27FC236}">
                <a16:creationId xmlns:a16="http://schemas.microsoft.com/office/drawing/2014/main" xmlns="" id="{E1E9645E-EE3F-4275-9E6A-5A92DEE59128}"/>
              </a:ext>
            </a:extLst>
          </p:cNvPr>
          <p:cNvSpPr/>
          <p:nvPr/>
        </p:nvSpPr>
        <p:spPr>
          <a:xfrm>
            <a:off x="6685651" y="4205556"/>
            <a:ext cx="776378" cy="79075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q3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D04DA67-D120-40AF-A6A4-A8CC02FF6447}"/>
              </a:ext>
            </a:extLst>
          </p:cNvPr>
          <p:cNvSpPr txBox="1"/>
          <p:nvPr/>
        </p:nvSpPr>
        <p:spPr>
          <a:xfrm>
            <a:off x="6172919" y="4174466"/>
            <a:ext cx="3565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BAA7814-D78B-49DE-99F0-3FCFB4ED37C0}"/>
              </a:ext>
            </a:extLst>
          </p:cNvPr>
          <p:cNvSpPr txBox="1"/>
          <p:nvPr/>
        </p:nvSpPr>
        <p:spPr>
          <a:xfrm>
            <a:off x="7277280" y="3237242"/>
            <a:ext cx="3565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D2B5508-966D-4F5A-81B8-1E90F6C37B7B}"/>
              </a:ext>
            </a:extLst>
          </p:cNvPr>
          <p:cNvSpPr txBox="1"/>
          <p:nvPr/>
        </p:nvSpPr>
        <p:spPr>
          <a:xfrm>
            <a:off x="8088702" y="770625"/>
            <a:ext cx="4051539" cy="33145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Regular expression </a:t>
            </a:r>
            <a:endParaRPr lang="en-US" dirty="0"/>
          </a:p>
          <a:p>
            <a:pPr>
              <a:spcBef>
                <a:spcPts val="1000"/>
              </a:spcBef>
            </a:pPr>
            <a:r>
              <a:rPr lang="en-US">
                <a:ea typeface="+mn-lt"/>
                <a:cs typeface="+mn-lt"/>
              </a:rPr>
              <a:t>= ( 0 + 1 )* . 101 . ( 0 + 1 )*</a:t>
            </a:r>
            <a:endParaRPr lang="en-US" dirty="0"/>
          </a:p>
          <a:p>
            <a:pPr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Here, q1 represents strings end with 1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q2 represents strings end with 10</a:t>
            </a:r>
          </a:p>
          <a:p>
            <a:pPr>
              <a:spcBef>
                <a:spcPts val="1000"/>
              </a:spcBef>
            </a:pPr>
            <a:r>
              <a:rPr lang="en-US" dirty="0"/>
              <a:t>Q3 represents </a:t>
            </a:r>
            <a:r>
              <a:rPr lang="en-US" dirty="0">
                <a:ea typeface="+mn-lt"/>
                <a:cs typeface="+mn-lt"/>
              </a:rPr>
              <a:t>strings end with 101 and strings with 101 as substring</a:t>
            </a:r>
          </a:p>
          <a:p>
            <a:pPr>
              <a:spcBef>
                <a:spcPts val="1000"/>
              </a:spcBef>
            </a:pPr>
            <a:r>
              <a:rPr lang="en-US" dirty="0"/>
              <a:t>q0 represents strings other than cases of q1, q2 and q3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28" name="Arrow: Curved Left 27">
            <a:extLst>
              <a:ext uri="{FF2B5EF4-FFF2-40B4-BE49-F238E27FC236}">
                <a16:creationId xmlns:a16="http://schemas.microsoft.com/office/drawing/2014/main" xmlns="" id="{9392AB2A-6851-44AD-9185-7EC01109755B}"/>
              </a:ext>
            </a:extLst>
          </p:cNvPr>
          <p:cNvSpPr/>
          <p:nvPr/>
        </p:nvSpPr>
        <p:spPr>
          <a:xfrm rot="5400000">
            <a:off x="3270451" y="3509781"/>
            <a:ext cx="776378" cy="357995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572C86C-BDA9-4B8F-BC50-E049C95D152D}"/>
              </a:ext>
            </a:extLst>
          </p:cNvPr>
          <p:cNvSpPr txBox="1"/>
          <p:nvPr/>
        </p:nvSpPr>
        <p:spPr>
          <a:xfrm>
            <a:off x="310551" y="3114136"/>
            <a:ext cx="61793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92D050"/>
                </a:solidFill>
                <a:ea typeface="+mn-lt"/>
                <a:cs typeface="+mn-lt"/>
              </a:rPr>
              <a:t>Transition Diagram for DFA with 101 as substring: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776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" grpId="0" build="p"/>
      <p:bldP spid="5" grpId="0" animBg="1"/>
      <p:bldP spid="6" grpId="0" animBg="1"/>
      <p:bldP spid="12" grpId="0"/>
      <p:bldP spid="13" grpId="0"/>
      <p:bldP spid="19" grpId="0" animBg="1"/>
      <p:bldP spid="26" grpId="0" animBg="1"/>
      <p:bldP spid="30" grpId="0"/>
      <p:bldP spid="32" grpId="0"/>
      <p:bldP spid="36" grpId="0"/>
      <p:bldP spid="17" grpId="0" animBg="1"/>
      <p:bldP spid="4" grpId="0"/>
      <p:bldP spid="8" grpId="0" animBg="1"/>
      <p:bldP spid="14" grpId="0" animBg="1"/>
      <p:bldP spid="18" grpId="0"/>
      <p:bldP spid="22" grpId="0"/>
      <p:bldP spid="7" grpId="0" build="p"/>
      <p:bldP spid="28" grpId="0" animBg="1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408949"/>
            <a:ext cx="9667335" cy="93930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4535" y="1707685"/>
            <a:ext cx="8229600" cy="28237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Char char="•"/>
            </a:pPr>
            <a:r>
              <a:rPr lang="en-US" dirty="0"/>
              <a:t>Introduction to Finite Automata</a:t>
            </a:r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US" dirty="0"/>
              <a:t>Definition of Deterministic Finite Automata ( DFA )</a:t>
            </a:r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US" dirty="0"/>
              <a:t>Examples on DFA</a:t>
            </a:r>
          </a:p>
        </p:txBody>
      </p: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rrow: Curved Down 20">
            <a:extLst>
              <a:ext uri="{FF2B5EF4-FFF2-40B4-BE49-F238E27FC236}">
                <a16:creationId xmlns:a16="http://schemas.microsoft.com/office/drawing/2014/main" xmlns="" id="{262B0298-BBEC-4C57-B1FE-324E09A3651D}"/>
              </a:ext>
            </a:extLst>
          </p:cNvPr>
          <p:cNvSpPr/>
          <p:nvPr/>
        </p:nvSpPr>
        <p:spPr>
          <a:xfrm rot="-180000">
            <a:off x="6774992" y="3488936"/>
            <a:ext cx="776377" cy="7476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0157"/>
            <a:ext cx="9667335" cy="608623"/>
          </a:xfrm>
        </p:spPr>
        <p:txBody>
          <a:bodyPr>
            <a:normAutofit/>
          </a:bodyPr>
          <a:lstStyle/>
          <a:p>
            <a:r>
              <a:rPr lang="en-US" sz="3200" b="1"/>
              <a:t>Examples on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53855" y="773156"/>
            <a:ext cx="7510732" cy="17885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1400" dirty="0"/>
              <a:t>Ex. 7 Construct DFA that accepts all the strings on Σ = { 0, 1 } except those containing the substring 101 </a:t>
            </a:r>
            <a:endParaRPr lang="en-US" sz="1400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14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Solution: 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1400" dirty="0"/>
              <a:t>Invert all the Non Final states into Final states and Final state into non final state.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1400" dirty="0"/>
              <a:t>Required transition diagram is as follows: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00866BB1-0BFD-4A23-9615-1C744F350B1D}"/>
              </a:ext>
            </a:extLst>
          </p:cNvPr>
          <p:cNvCxnSpPr>
            <a:cxnSpLocks/>
          </p:cNvCxnSpPr>
          <p:nvPr/>
        </p:nvCxnSpPr>
        <p:spPr>
          <a:xfrm flipV="1">
            <a:off x="2172058" y="4545760"/>
            <a:ext cx="1158814" cy="345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5947DAC-66FE-4528-ADEF-7E2D91A06B03}"/>
              </a:ext>
            </a:extLst>
          </p:cNvPr>
          <p:cNvSpPr txBox="1"/>
          <p:nvPr/>
        </p:nvSpPr>
        <p:spPr>
          <a:xfrm>
            <a:off x="1144437" y="5558286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E032DD8-A8B9-4CCE-9E69-2FA117639885}"/>
              </a:ext>
            </a:extLst>
          </p:cNvPr>
          <p:cNvSpPr txBox="1"/>
          <p:nvPr/>
        </p:nvSpPr>
        <p:spPr>
          <a:xfrm>
            <a:off x="3042247" y="3717983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1</a:t>
            </a:r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xmlns="" id="{9481D26F-42A5-43FB-B617-DA927609B15A}"/>
              </a:ext>
            </a:extLst>
          </p:cNvPr>
          <p:cNvSpPr/>
          <p:nvPr/>
        </p:nvSpPr>
        <p:spPr>
          <a:xfrm rot="300000">
            <a:off x="3505745" y="3635937"/>
            <a:ext cx="718870" cy="69011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4CC89AA7-79DE-4BC3-82BA-3B30897550E6}"/>
              </a:ext>
            </a:extLst>
          </p:cNvPr>
          <p:cNvCxnSpPr>
            <a:cxnSpLocks/>
          </p:cNvCxnSpPr>
          <p:nvPr/>
        </p:nvCxnSpPr>
        <p:spPr>
          <a:xfrm flipV="1">
            <a:off x="4035364" y="4583142"/>
            <a:ext cx="1144438" cy="57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xmlns="" id="{DF4266B7-026F-4D4C-8A4B-11719D4CA732}"/>
              </a:ext>
            </a:extLst>
          </p:cNvPr>
          <p:cNvSpPr/>
          <p:nvPr/>
        </p:nvSpPr>
        <p:spPr>
          <a:xfrm rot="10620000">
            <a:off x="1399428" y="4884411"/>
            <a:ext cx="589473" cy="10926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F483AE8-2232-4C57-9A33-373758DA9514}"/>
              </a:ext>
            </a:extLst>
          </p:cNvPr>
          <p:cNvSpPr txBox="1"/>
          <p:nvPr/>
        </p:nvSpPr>
        <p:spPr>
          <a:xfrm>
            <a:off x="4574873" y="4129176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D156BBD-AF10-4311-BF06-974B7B7682E9}"/>
              </a:ext>
            </a:extLst>
          </p:cNvPr>
          <p:cNvSpPr txBox="1"/>
          <p:nvPr/>
        </p:nvSpPr>
        <p:spPr>
          <a:xfrm>
            <a:off x="7168549" y="4997570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125F6EFF-181C-41E6-A155-C4632D3D6C84}"/>
              </a:ext>
            </a:extLst>
          </p:cNvPr>
          <p:cNvCxnSpPr>
            <a:cxnSpLocks/>
          </p:cNvCxnSpPr>
          <p:nvPr/>
        </p:nvCxnSpPr>
        <p:spPr>
          <a:xfrm flipV="1">
            <a:off x="613554" y="4583145"/>
            <a:ext cx="856889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E320CF5-03B6-425C-A2D8-ECDA42B02EEE}"/>
              </a:ext>
            </a:extLst>
          </p:cNvPr>
          <p:cNvSpPr txBox="1"/>
          <p:nvPr/>
        </p:nvSpPr>
        <p:spPr>
          <a:xfrm>
            <a:off x="2428334" y="4103118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1</a:t>
            </a:r>
          </a:p>
        </p:txBody>
      </p:sp>
      <p:sp>
        <p:nvSpPr>
          <p:cNvPr id="17" name="Arrow: Curved Left 16">
            <a:extLst>
              <a:ext uri="{FF2B5EF4-FFF2-40B4-BE49-F238E27FC236}">
                <a16:creationId xmlns:a16="http://schemas.microsoft.com/office/drawing/2014/main" xmlns="" id="{B2E7F4C3-FC40-47DA-9915-8305F6ED0144}"/>
              </a:ext>
            </a:extLst>
          </p:cNvPr>
          <p:cNvSpPr/>
          <p:nvPr/>
        </p:nvSpPr>
        <p:spPr>
          <a:xfrm rot="5400000">
            <a:off x="6460787" y="4902945"/>
            <a:ext cx="661359" cy="63260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0D51357-9BD5-4ADD-B2F8-D20983B3C651}"/>
              </a:ext>
            </a:extLst>
          </p:cNvPr>
          <p:cNvSpPr txBox="1"/>
          <p:nvPr/>
        </p:nvSpPr>
        <p:spPr>
          <a:xfrm>
            <a:off x="4221193" y="5759570"/>
            <a:ext cx="370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22AA5EBB-A7F1-4402-9650-4C030B0E8E36}"/>
              </a:ext>
            </a:extLst>
          </p:cNvPr>
          <p:cNvCxnSpPr/>
          <p:nvPr/>
        </p:nvCxnSpPr>
        <p:spPr>
          <a:xfrm>
            <a:off x="5867940" y="4609921"/>
            <a:ext cx="885644" cy="862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D04DA67-D120-40AF-A6A4-A8CC02FF6447}"/>
              </a:ext>
            </a:extLst>
          </p:cNvPr>
          <p:cNvSpPr txBox="1"/>
          <p:nvPr/>
        </p:nvSpPr>
        <p:spPr>
          <a:xfrm>
            <a:off x="6172919" y="4174466"/>
            <a:ext cx="3565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BAA7814-D78B-49DE-99F0-3FCFB4ED37C0}"/>
              </a:ext>
            </a:extLst>
          </p:cNvPr>
          <p:cNvSpPr txBox="1"/>
          <p:nvPr/>
        </p:nvSpPr>
        <p:spPr>
          <a:xfrm>
            <a:off x="7277280" y="3237242"/>
            <a:ext cx="3565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D2B5508-966D-4F5A-81B8-1E90F6C37B7B}"/>
              </a:ext>
            </a:extLst>
          </p:cNvPr>
          <p:cNvSpPr txBox="1"/>
          <p:nvPr/>
        </p:nvSpPr>
        <p:spPr>
          <a:xfrm>
            <a:off x="8088702" y="770625"/>
            <a:ext cx="4051539" cy="25348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Above DFA can be represented as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M = ( Q , Σ ,  δ , q</a:t>
            </a:r>
            <a:r>
              <a:rPr lang="en-US" baseline="-25000" dirty="0">
                <a:ea typeface="+mn-lt"/>
                <a:cs typeface="+mn-lt"/>
              </a:rPr>
              <a:t>0 </a:t>
            </a:r>
            <a:r>
              <a:rPr lang="en-US" dirty="0">
                <a:ea typeface="+mn-lt"/>
                <a:cs typeface="+mn-lt"/>
              </a:rPr>
              <a:t>, F )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Where     Q  =  { q0, q1, q2, q3 }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                 </a:t>
            </a:r>
            <a:r>
              <a:rPr lang="en-US" dirty="0"/>
              <a:t> Σ  =  { 0, 1</a:t>
            </a:r>
            <a:r>
              <a:rPr lang="en-US" dirty="0">
                <a:ea typeface="+mn-lt"/>
                <a:cs typeface="+mn-lt"/>
              </a:rPr>
              <a:t> }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                  q0  =  q0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                  F   =  { q0, q1, q2 }</a:t>
            </a:r>
          </a:p>
        </p:txBody>
      </p:sp>
      <p:sp>
        <p:nvSpPr>
          <p:cNvPr id="28" name="Arrow: Curved Left 27">
            <a:extLst>
              <a:ext uri="{FF2B5EF4-FFF2-40B4-BE49-F238E27FC236}">
                <a16:creationId xmlns:a16="http://schemas.microsoft.com/office/drawing/2014/main" xmlns="" id="{9392AB2A-6851-44AD-9185-7EC01109755B}"/>
              </a:ext>
            </a:extLst>
          </p:cNvPr>
          <p:cNvSpPr/>
          <p:nvPr/>
        </p:nvSpPr>
        <p:spPr>
          <a:xfrm rot="5400000">
            <a:off x="3270451" y="3509781"/>
            <a:ext cx="776378" cy="357995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572C86C-BDA9-4B8F-BC50-E049C95D152D}"/>
              </a:ext>
            </a:extLst>
          </p:cNvPr>
          <p:cNvSpPr txBox="1"/>
          <p:nvPr/>
        </p:nvSpPr>
        <p:spPr>
          <a:xfrm>
            <a:off x="411192" y="26828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92D050"/>
                </a:solidFill>
                <a:ea typeface="+mn-lt"/>
                <a:cs typeface="+mn-lt"/>
              </a:rPr>
              <a:t>Transition Diagram: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6" name="Circle: Hollow 15">
            <a:extLst>
              <a:ext uri="{FF2B5EF4-FFF2-40B4-BE49-F238E27FC236}">
                <a16:creationId xmlns:a16="http://schemas.microsoft.com/office/drawing/2014/main" xmlns="" id="{AE46910B-D41B-4523-B9F9-9F8DF9AD73ED}"/>
              </a:ext>
            </a:extLst>
          </p:cNvPr>
          <p:cNvSpPr/>
          <p:nvPr/>
        </p:nvSpPr>
        <p:spPr>
          <a:xfrm>
            <a:off x="1466850" y="4152900"/>
            <a:ext cx="771525" cy="77152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qo</a:t>
            </a: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xmlns="" id="{F7AF5E8C-E8DB-4D09-81E6-CD811D4B1435}"/>
              </a:ext>
            </a:extLst>
          </p:cNvPr>
          <p:cNvSpPr/>
          <p:nvPr/>
        </p:nvSpPr>
        <p:spPr>
          <a:xfrm>
            <a:off x="3257550" y="4210050"/>
            <a:ext cx="771525" cy="77152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xmlns="" id="{8A92B15A-3993-4CDA-A263-DA0E454D3EF0}"/>
              </a:ext>
            </a:extLst>
          </p:cNvPr>
          <p:cNvSpPr/>
          <p:nvPr/>
        </p:nvSpPr>
        <p:spPr>
          <a:xfrm>
            <a:off x="5095875" y="4152900"/>
            <a:ext cx="771525" cy="82867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D81AA639-F2CB-414D-8FBC-F7270FA0833B}"/>
              </a:ext>
            </a:extLst>
          </p:cNvPr>
          <p:cNvSpPr/>
          <p:nvPr/>
        </p:nvSpPr>
        <p:spPr>
          <a:xfrm>
            <a:off x="6724650" y="4191000"/>
            <a:ext cx="77152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218B940-EB00-4946-BCAA-05B195DDA434}"/>
              </a:ext>
            </a:extLst>
          </p:cNvPr>
          <p:cNvSpPr txBox="1"/>
          <p:nvPr/>
        </p:nvSpPr>
        <p:spPr>
          <a:xfrm>
            <a:off x="8002438" y="3775495"/>
            <a:ext cx="4051539" cy="24468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Transition Function ( </a:t>
            </a:r>
            <a:r>
              <a:rPr lang="en-US" dirty="0"/>
              <a:t>δ ) :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dirty="0"/>
              <a:t>δ  ( q0 , 0 ) =  q0       δ  ( q0 , 1 ) =  q1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dirty="0"/>
              <a:t>δ  ( q1 , 0 ) =  q2        δ  ( q1 , 1 ) =  q1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dirty="0"/>
              <a:t>δ  ( q2 , 0 ) =  q0        δ  ( q2 , 1 ) =  q3 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dirty="0"/>
              <a:t>δ  ( q3 , 0 ) =  q3        δ  ( q3 , 1 ) =  q3 </a:t>
            </a:r>
            <a:endParaRPr lang="en-US" dirty="0">
              <a:ea typeface="+mn-lt"/>
              <a:cs typeface="+mn-lt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2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" grpId="0" build="p"/>
      <p:bldP spid="12" grpId="0"/>
      <p:bldP spid="13" grpId="0"/>
      <p:bldP spid="19" grpId="0" animBg="1"/>
      <p:bldP spid="26" grpId="0" animBg="1"/>
      <p:bldP spid="30" grpId="0"/>
      <p:bldP spid="32" grpId="0"/>
      <p:bldP spid="36" grpId="0"/>
      <p:bldP spid="17" grpId="0" animBg="1"/>
      <p:bldP spid="4" grpId="0"/>
      <p:bldP spid="18" grpId="0"/>
      <p:bldP spid="22" grpId="0"/>
      <p:bldP spid="7" grpId="0" build="p"/>
      <p:bldP spid="28" grpId="0" animBg="1"/>
      <p:bldP spid="29" grpId="0"/>
      <p:bldP spid="16" grpId="0" animBg="1"/>
      <p:bldP spid="20" grpId="0" animBg="1"/>
      <p:bldP spid="25" grpId="0" animBg="1"/>
      <p:bldP spid="27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84" y="236420"/>
            <a:ext cx="9667335" cy="709265"/>
          </a:xfrm>
        </p:spPr>
        <p:txBody>
          <a:bodyPr>
            <a:normAutofit/>
          </a:bodyPr>
          <a:lstStyle/>
          <a:p>
            <a:r>
              <a:rPr lang="en-US" sz="3200" b="1"/>
              <a:t>Examples on DFA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11365" y="1161345"/>
            <a:ext cx="7956429" cy="53253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>
                <a:ea typeface="+mn-lt"/>
                <a:cs typeface="+mn-lt"/>
              </a:rPr>
              <a:t>Ex. 7 Construct DFA that accepts all the strings on Σ = { 0, 1 } except those containing the substring 101 </a:t>
            </a:r>
          </a:p>
          <a:p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Solution: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Simulation for the string  11001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δ ( q0 ,  1 1 0 0 1 )  |--  δ ( q1 ,  1 0 0 1 )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|--  δ ( q1 ,  0 0 1 )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|--  δ ( q2 ,  0 1 )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|--  δ ( q0  ,  1 )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|--  δ ( q1 ,  </a:t>
            </a:r>
            <a:r>
              <a:rPr lang="en-US" sz="2000" dirty="0">
                <a:latin typeface="TW Cen MT"/>
                <a:ea typeface="+mn-lt"/>
                <a:cs typeface="+mn-lt"/>
              </a:rPr>
              <a:t>ε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=   q1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q1 is a final state. 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Hence given string 11001 is accepted by given DFA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F0A686-A1E2-4773-8540-66FFC3D92F7A}"/>
              </a:ext>
            </a:extLst>
          </p:cNvPr>
          <p:cNvSpPr txBox="1"/>
          <p:nvPr/>
        </p:nvSpPr>
        <p:spPr>
          <a:xfrm>
            <a:off x="8965720" y="1963946"/>
            <a:ext cx="3232030" cy="497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Transition Table:</a:t>
            </a:r>
            <a:r>
              <a:rPr lang="en-US" sz="2000" dirty="0"/>
              <a:t>   </a:t>
            </a:r>
            <a:endParaRPr lang="en-US" sz="2000" dirty="0">
              <a:ea typeface="+mn-lt"/>
              <a:cs typeface="+mn-lt"/>
            </a:endParaRPr>
          </a:p>
        </p:txBody>
      </p:sp>
      <p:graphicFrame>
        <p:nvGraphicFramePr>
          <p:cNvPr id="7" name="Table 18">
            <a:extLst>
              <a:ext uri="{FF2B5EF4-FFF2-40B4-BE49-F238E27FC236}">
                <a16:creationId xmlns:a16="http://schemas.microsoft.com/office/drawing/2014/main" xmlns="" id="{DA6EE249-FB76-49C5-B339-9F52544BB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760592"/>
              </p:ext>
            </p:extLst>
          </p:nvPr>
        </p:nvGraphicFramePr>
        <p:xfrm>
          <a:off x="8870830" y="2832339"/>
          <a:ext cx="3061305" cy="2103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20435">
                  <a:extLst>
                    <a:ext uri="{9D8B030D-6E8A-4147-A177-3AD203B41FA5}">
                      <a16:colId xmlns:a16="http://schemas.microsoft.com/office/drawing/2014/main" xmlns="" val="3875298723"/>
                    </a:ext>
                  </a:extLst>
                </a:gridCol>
                <a:gridCol w="1020435">
                  <a:extLst>
                    <a:ext uri="{9D8B030D-6E8A-4147-A177-3AD203B41FA5}">
                      <a16:colId xmlns:a16="http://schemas.microsoft.com/office/drawing/2014/main" xmlns="" val="1670455816"/>
                    </a:ext>
                  </a:extLst>
                </a:gridCol>
                <a:gridCol w="1020435">
                  <a:extLst>
                    <a:ext uri="{9D8B030D-6E8A-4147-A177-3AD203B41FA5}">
                      <a16:colId xmlns:a16="http://schemas.microsoft.com/office/drawing/2014/main" xmlns="" val="2852681778"/>
                    </a:ext>
                  </a:extLst>
                </a:gridCol>
              </a:tblGrid>
              <a:tr h="6349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Input/States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815837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err="1"/>
                        <a:t>qo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731562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947018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0174580"/>
                  </a:ext>
                </a:extLst>
              </a:tr>
              <a:tr h="33019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5016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7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0157"/>
            <a:ext cx="9667335" cy="608623"/>
          </a:xfrm>
        </p:spPr>
        <p:txBody>
          <a:bodyPr>
            <a:normAutofit/>
          </a:bodyPr>
          <a:lstStyle/>
          <a:p>
            <a:r>
              <a:rPr lang="en-US" sz="3200" b="1"/>
              <a:t>Examples on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53855" y="902552"/>
            <a:ext cx="7510732" cy="302499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Ex. 8 Design DFA to accept all the string in Language L such that total number of a's in them are divisible by three on Σ = { a, b }.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Solution: 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Regular expression:   (b*ab*ab*ab*)*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Here, q0 represents strings with number of a's are divisible by 3</a:t>
            </a:r>
            <a:endParaRPr lang="en-US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q1 represents strings with </a:t>
            </a:r>
            <a:r>
              <a:rPr lang="en-US" sz="2000" dirty="0">
                <a:ea typeface="+mn-lt"/>
                <a:cs typeface="+mn-lt"/>
              </a:rPr>
              <a:t>number of a's are divisible by 3 plus one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ea typeface="+mn-lt"/>
                <a:cs typeface="+mn-lt"/>
              </a:rPr>
              <a:t>q2 represents strings with number of a's are divisible by 3 plus two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b="1" dirty="0">
                <a:solidFill>
                  <a:srgbClr val="92D050"/>
                </a:solidFill>
              </a:rPr>
              <a:t>Transition Diagram: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FCB411CB-7FD1-4AC4-A547-93E0F14B1336}"/>
              </a:ext>
            </a:extLst>
          </p:cNvPr>
          <p:cNvSpPr/>
          <p:nvPr/>
        </p:nvSpPr>
        <p:spPr>
          <a:xfrm>
            <a:off x="3381554" y="4251385"/>
            <a:ext cx="718867" cy="67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q1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00866BB1-0BFD-4A23-9615-1C744F350B1D}"/>
              </a:ext>
            </a:extLst>
          </p:cNvPr>
          <p:cNvCxnSpPr>
            <a:cxnSpLocks/>
          </p:cNvCxnSpPr>
          <p:nvPr/>
        </p:nvCxnSpPr>
        <p:spPr>
          <a:xfrm flipV="1">
            <a:off x="2172058" y="4545760"/>
            <a:ext cx="1158814" cy="345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5947DAC-66FE-4528-ADEF-7E2D91A06B03}"/>
              </a:ext>
            </a:extLst>
          </p:cNvPr>
          <p:cNvSpPr txBox="1"/>
          <p:nvPr/>
        </p:nvSpPr>
        <p:spPr>
          <a:xfrm>
            <a:off x="1144437" y="5558286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E032DD8-A8B9-4CCE-9E69-2FA117639885}"/>
              </a:ext>
            </a:extLst>
          </p:cNvPr>
          <p:cNvSpPr txBox="1"/>
          <p:nvPr/>
        </p:nvSpPr>
        <p:spPr>
          <a:xfrm>
            <a:off x="6996020" y="3919266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4A11F87-35BB-4DBA-B796-0D96FDD66CF8}"/>
              </a:ext>
            </a:extLst>
          </p:cNvPr>
          <p:cNvSpPr txBox="1"/>
          <p:nvPr/>
        </p:nvSpPr>
        <p:spPr>
          <a:xfrm>
            <a:off x="8174966" y="770625"/>
            <a:ext cx="3965275" cy="28062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Above DFA can be represented as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000" dirty="0"/>
              <a:t>M = ( Q , Σ ,  δ , q</a:t>
            </a:r>
            <a:r>
              <a:rPr lang="en-US" sz="2000" baseline="-25000" dirty="0"/>
              <a:t>0 </a:t>
            </a:r>
            <a:r>
              <a:rPr lang="en-US" sz="2000" dirty="0"/>
              <a:t>, F 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Where     Q  =  { q0, q1, q2 }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                 </a:t>
            </a:r>
            <a:r>
              <a:rPr lang="en-US" sz="2000" dirty="0">
                <a:ea typeface="+mn-lt"/>
                <a:cs typeface="+mn-lt"/>
              </a:rPr>
              <a:t> Σ  =  { a, b }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                  q0  =  q0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                  F   =  { q0 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283D745-C4DF-4361-B166-EE081B8039AD}"/>
              </a:ext>
            </a:extLst>
          </p:cNvPr>
          <p:cNvSpPr txBox="1"/>
          <p:nvPr/>
        </p:nvSpPr>
        <p:spPr>
          <a:xfrm>
            <a:off x="8591910" y="3574211"/>
            <a:ext cx="3131387" cy="32679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Transition Function ( </a:t>
            </a:r>
            <a:r>
              <a:rPr lang="en-US" sz="2000" dirty="0">
                <a:ea typeface="+mn-lt"/>
                <a:cs typeface="+mn-lt"/>
              </a:rPr>
              <a:t>δ ) :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δ  ( q0 , a ) =  q1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δ  ( q0 , b ) =  q0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δ  ( q1 , a ) =  q2                 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δ  ( q1 , b ) =  q1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δ  ( q2 , a ) =  q0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δ  ( q2 , b ) =  q2  </a:t>
            </a:r>
            <a:endParaRPr lang="en-US" dirty="0"/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xmlns="" id="{9481D26F-42A5-43FB-B617-DA927609B15A}"/>
              </a:ext>
            </a:extLst>
          </p:cNvPr>
          <p:cNvSpPr/>
          <p:nvPr/>
        </p:nvSpPr>
        <p:spPr>
          <a:xfrm rot="5400000">
            <a:off x="6429640" y="4076845"/>
            <a:ext cx="589474" cy="11645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4CC89AA7-79DE-4BC3-82BA-3B30897550E6}"/>
              </a:ext>
            </a:extLst>
          </p:cNvPr>
          <p:cNvCxnSpPr>
            <a:cxnSpLocks/>
          </p:cNvCxnSpPr>
          <p:nvPr/>
        </p:nvCxnSpPr>
        <p:spPr>
          <a:xfrm>
            <a:off x="4035364" y="4574511"/>
            <a:ext cx="1417607" cy="863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xmlns="" id="{DF4266B7-026F-4D4C-8A4B-11719D4CA732}"/>
              </a:ext>
            </a:extLst>
          </p:cNvPr>
          <p:cNvSpPr/>
          <p:nvPr/>
        </p:nvSpPr>
        <p:spPr>
          <a:xfrm rot="10620000">
            <a:off x="1399428" y="4884411"/>
            <a:ext cx="589473" cy="10926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F483AE8-2232-4C57-9A33-373758DA9514}"/>
              </a:ext>
            </a:extLst>
          </p:cNvPr>
          <p:cNvSpPr txBox="1"/>
          <p:nvPr/>
        </p:nvSpPr>
        <p:spPr>
          <a:xfrm>
            <a:off x="4574873" y="4129176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D156BBD-AF10-4311-BF06-974B7B7682E9}"/>
              </a:ext>
            </a:extLst>
          </p:cNvPr>
          <p:cNvSpPr txBox="1"/>
          <p:nvPr/>
        </p:nvSpPr>
        <p:spPr>
          <a:xfrm>
            <a:off x="4853794" y="6090249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125F6EFF-181C-41E6-A155-C4632D3D6C84}"/>
              </a:ext>
            </a:extLst>
          </p:cNvPr>
          <p:cNvCxnSpPr>
            <a:cxnSpLocks/>
          </p:cNvCxnSpPr>
          <p:nvPr/>
        </p:nvCxnSpPr>
        <p:spPr>
          <a:xfrm flipV="1">
            <a:off x="613554" y="4583145"/>
            <a:ext cx="856889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E320CF5-03B6-425C-A2D8-ECDA42B02EEE}"/>
              </a:ext>
            </a:extLst>
          </p:cNvPr>
          <p:cNvSpPr txBox="1"/>
          <p:nvPr/>
        </p:nvSpPr>
        <p:spPr>
          <a:xfrm>
            <a:off x="2428334" y="4103118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a</a:t>
            </a:r>
          </a:p>
        </p:txBody>
      </p:sp>
      <p:sp>
        <p:nvSpPr>
          <p:cNvPr id="17" name="Arrow: Curved Left 16">
            <a:extLst>
              <a:ext uri="{FF2B5EF4-FFF2-40B4-BE49-F238E27FC236}">
                <a16:creationId xmlns:a16="http://schemas.microsoft.com/office/drawing/2014/main" xmlns="" id="{B2E7F4C3-FC40-47DA-9915-8305F6ED0144}"/>
              </a:ext>
            </a:extLst>
          </p:cNvPr>
          <p:cNvSpPr/>
          <p:nvPr/>
        </p:nvSpPr>
        <p:spPr>
          <a:xfrm rot="5400000">
            <a:off x="3427164" y="3479587"/>
            <a:ext cx="905774" cy="39537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0D51357-9BD5-4ADD-B2F8-D20983B3C651}"/>
              </a:ext>
            </a:extLst>
          </p:cNvPr>
          <p:cNvSpPr txBox="1"/>
          <p:nvPr/>
        </p:nvSpPr>
        <p:spPr>
          <a:xfrm>
            <a:off x="4221193" y="3646099"/>
            <a:ext cx="370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b</a:t>
            </a: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xmlns="" id="{9E2D6F04-4D83-4AE8-AE48-87DAA447ED63}"/>
              </a:ext>
            </a:extLst>
          </p:cNvPr>
          <p:cNvSpPr/>
          <p:nvPr/>
        </p:nvSpPr>
        <p:spPr>
          <a:xfrm>
            <a:off x="1454988" y="4136366"/>
            <a:ext cx="776377" cy="7476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FC5651D7-F839-4833-B9BB-C2FA3F38B20D}"/>
              </a:ext>
            </a:extLst>
          </p:cNvPr>
          <p:cNvSpPr/>
          <p:nvPr/>
        </p:nvSpPr>
        <p:spPr>
          <a:xfrm>
            <a:off x="5422241" y="4207355"/>
            <a:ext cx="718867" cy="6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q2</a:t>
            </a: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xmlns="" id="{11177D3A-DA76-451D-BA1E-3E67D73F1702}"/>
              </a:ext>
            </a:extLst>
          </p:cNvPr>
          <p:cNvSpPr/>
          <p:nvPr/>
        </p:nvSpPr>
        <p:spPr>
          <a:xfrm>
            <a:off x="3387031" y="3478385"/>
            <a:ext cx="833887" cy="81950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70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2" grpId="0"/>
      <p:bldP spid="13" grpId="0"/>
      <p:bldP spid="15" grpId="0" build="p"/>
      <p:bldP spid="16" grpId="0" build="p"/>
      <p:bldP spid="19" grpId="0" animBg="1"/>
      <p:bldP spid="26" grpId="0" animBg="1"/>
      <p:bldP spid="30" grpId="0"/>
      <p:bldP spid="32" grpId="0"/>
      <p:bldP spid="36" grpId="0"/>
      <p:bldP spid="17" grpId="0" animBg="1"/>
      <p:bldP spid="4" grpId="0"/>
      <p:bldP spid="8" grpId="0" animBg="1"/>
      <p:bldP spid="9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84" y="236420"/>
            <a:ext cx="9667335" cy="709265"/>
          </a:xfrm>
        </p:spPr>
        <p:txBody>
          <a:bodyPr>
            <a:normAutofit/>
          </a:bodyPr>
          <a:lstStyle/>
          <a:p>
            <a:r>
              <a:rPr lang="en-US" sz="3200" b="1"/>
              <a:t>Examples on DFA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11365" y="1161345"/>
            <a:ext cx="7956429" cy="53253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Ex. 8 Design DFA to accept all the string in Language L such that total number of a's in them are divisible by three on Σ = { a, b }.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Solution: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Simulation for the string </a:t>
            </a:r>
            <a:r>
              <a:rPr lang="en-US" sz="2000" dirty="0" err="1">
                <a:latin typeface="Georgia"/>
                <a:ea typeface="+mn-lt"/>
                <a:cs typeface="+mn-lt"/>
              </a:rPr>
              <a:t>baaba</a:t>
            </a:r>
            <a:endParaRPr lang="en-US" sz="2000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δ ( q0 ,  b a </a:t>
            </a:r>
            <a:r>
              <a:rPr lang="en-US" sz="2000" dirty="0" err="1">
                <a:latin typeface="Georgia"/>
                <a:ea typeface="+mn-lt"/>
                <a:cs typeface="+mn-lt"/>
              </a:rPr>
              <a:t>a</a:t>
            </a:r>
            <a:r>
              <a:rPr lang="en-US" sz="2000" dirty="0">
                <a:latin typeface="Georgia"/>
                <a:ea typeface="+mn-lt"/>
                <a:cs typeface="+mn-lt"/>
              </a:rPr>
              <a:t> b a )  |--  δ ( q0 ,  a </a:t>
            </a:r>
            <a:r>
              <a:rPr lang="en-US" sz="2000" dirty="0" err="1">
                <a:latin typeface="Georgia"/>
                <a:ea typeface="+mn-lt"/>
                <a:cs typeface="+mn-lt"/>
              </a:rPr>
              <a:t>a</a:t>
            </a:r>
            <a:r>
              <a:rPr lang="en-US" sz="2000" dirty="0">
                <a:latin typeface="Georgia"/>
                <a:ea typeface="+mn-lt"/>
                <a:cs typeface="+mn-lt"/>
              </a:rPr>
              <a:t> b a 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|--  δ ( q1 ,  a b a 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|--  δ ( q2 ,  b a )</a:t>
            </a:r>
            <a:endParaRPr lang="en-US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|--  δ ( q2  ,  a )</a:t>
            </a:r>
            <a:endParaRPr lang="en-US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|--  δ ( q0 ,  </a:t>
            </a:r>
            <a:r>
              <a:rPr lang="en-US" sz="2000" dirty="0">
                <a:latin typeface="TW Cen MT"/>
                <a:ea typeface="+mn-lt"/>
                <a:cs typeface="+mn-lt"/>
              </a:rPr>
              <a:t>ε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=   q0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q0 is a final state. 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Hence given string </a:t>
            </a:r>
            <a:r>
              <a:rPr lang="en-US" sz="2000" dirty="0" err="1">
                <a:latin typeface="Georgia"/>
                <a:ea typeface="+mn-lt"/>
                <a:cs typeface="+mn-lt"/>
              </a:rPr>
              <a:t>baaba</a:t>
            </a:r>
            <a:r>
              <a:rPr lang="en-US" sz="2000" dirty="0">
                <a:latin typeface="Georgia"/>
                <a:ea typeface="+mn-lt"/>
                <a:cs typeface="+mn-lt"/>
              </a:rPr>
              <a:t> is accepted by given DFA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F0A686-A1E2-4773-8540-66FFC3D92F7A}"/>
              </a:ext>
            </a:extLst>
          </p:cNvPr>
          <p:cNvSpPr txBox="1"/>
          <p:nvPr/>
        </p:nvSpPr>
        <p:spPr>
          <a:xfrm>
            <a:off x="8965720" y="1963946"/>
            <a:ext cx="3232030" cy="497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Transition Table:</a:t>
            </a:r>
            <a:r>
              <a:rPr lang="en-US" sz="2000" dirty="0"/>
              <a:t>   </a:t>
            </a:r>
            <a:endParaRPr lang="en-US" sz="2000" dirty="0">
              <a:ea typeface="+mn-lt"/>
              <a:cs typeface="+mn-lt"/>
            </a:endParaRPr>
          </a:p>
        </p:txBody>
      </p:sp>
      <p:graphicFrame>
        <p:nvGraphicFramePr>
          <p:cNvPr id="7" name="Table 18">
            <a:extLst>
              <a:ext uri="{FF2B5EF4-FFF2-40B4-BE49-F238E27FC236}">
                <a16:creationId xmlns:a16="http://schemas.microsoft.com/office/drawing/2014/main" xmlns="" id="{DA6EE249-FB76-49C5-B339-9F52544BB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534925"/>
              </p:ext>
            </p:extLst>
          </p:nvPr>
        </p:nvGraphicFramePr>
        <p:xfrm>
          <a:off x="8870830" y="2832339"/>
          <a:ext cx="3061305" cy="1737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20435">
                  <a:extLst>
                    <a:ext uri="{9D8B030D-6E8A-4147-A177-3AD203B41FA5}">
                      <a16:colId xmlns:a16="http://schemas.microsoft.com/office/drawing/2014/main" xmlns="" val="3875298723"/>
                    </a:ext>
                  </a:extLst>
                </a:gridCol>
                <a:gridCol w="1020435">
                  <a:extLst>
                    <a:ext uri="{9D8B030D-6E8A-4147-A177-3AD203B41FA5}">
                      <a16:colId xmlns:a16="http://schemas.microsoft.com/office/drawing/2014/main" xmlns="" val="1670455816"/>
                    </a:ext>
                  </a:extLst>
                </a:gridCol>
                <a:gridCol w="1020435">
                  <a:extLst>
                    <a:ext uri="{9D8B030D-6E8A-4147-A177-3AD203B41FA5}">
                      <a16:colId xmlns:a16="http://schemas.microsoft.com/office/drawing/2014/main" xmlns="" val="2852681778"/>
                    </a:ext>
                  </a:extLst>
                </a:gridCol>
              </a:tblGrid>
              <a:tr h="6349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Input/States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815837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err="1"/>
                        <a:t>qo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731562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947018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0174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43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0157"/>
            <a:ext cx="9667335" cy="608623"/>
          </a:xfrm>
        </p:spPr>
        <p:txBody>
          <a:bodyPr>
            <a:normAutofit/>
          </a:bodyPr>
          <a:lstStyle/>
          <a:p>
            <a:r>
              <a:rPr lang="en-US" sz="3200" b="1"/>
              <a:t>Examples on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95705" y="902552"/>
            <a:ext cx="8215220" cy="301061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Ex. 9 Design DFA which accepts even number of 0's and even number of 1's over  Σ = { 0, 1 }.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Solution: 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Here, q0 represents strings with even number of 0's and even number of 1's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q1 represents strings with odd</a:t>
            </a:r>
            <a:r>
              <a:rPr lang="en-US" sz="2000" dirty="0">
                <a:ea typeface="+mn-lt"/>
                <a:cs typeface="+mn-lt"/>
              </a:rPr>
              <a:t> number of 0's and even number of 1's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ea typeface="+mn-lt"/>
                <a:cs typeface="+mn-lt"/>
              </a:rPr>
              <a:t>q2 represents strings with odd number of 0's and odd number of 1's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</a:rPr>
              <a:t>q3 represents strings with even number of 0's and odd number of 1's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b="1" dirty="0">
                <a:solidFill>
                  <a:srgbClr val="92D050"/>
                </a:solidFill>
              </a:rPr>
              <a:t>Transition Diagram: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FCB411CB-7FD1-4AC4-A547-93E0F14B1336}"/>
              </a:ext>
            </a:extLst>
          </p:cNvPr>
          <p:cNvSpPr/>
          <p:nvPr/>
        </p:nvSpPr>
        <p:spPr>
          <a:xfrm>
            <a:off x="3740988" y="4136366"/>
            <a:ext cx="833885" cy="747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q1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00866BB1-0BFD-4A23-9615-1C744F350B1D}"/>
              </a:ext>
            </a:extLst>
          </p:cNvPr>
          <p:cNvCxnSpPr>
            <a:cxnSpLocks/>
          </p:cNvCxnSpPr>
          <p:nvPr/>
        </p:nvCxnSpPr>
        <p:spPr>
          <a:xfrm>
            <a:off x="2229567" y="4422112"/>
            <a:ext cx="1561380" cy="2300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5947DAC-66FE-4528-ADEF-7E2D91A06B03}"/>
              </a:ext>
            </a:extLst>
          </p:cNvPr>
          <p:cNvSpPr txBox="1"/>
          <p:nvPr/>
        </p:nvSpPr>
        <p:spPr>
          <a:xfrm>
            <a:off x="1144437" y="5155719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E032DD8-A8B9-4CCE-9E69-2FA117639885}"/>
              </a:ext>
            </a:extLst>
          </p:cNvPr>
          <p:cNvSpPr txBox="1"/>
          <p:nvPr/>
        </p:nvSpPr>
        <p:spPr>
          <a:xfrm>
            <a:off x="2884096" y="5587040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4A11F87-35BB-4DBA-B796-0D96FDD66CF8}"/>
              </a:ext>
            </a:extLst>
          </p:cNvPr>
          <p:cNvSpPr txBox="1"/>
          <p:nvPr/>
        </p:nvSpPr>
        <p:spPr>
          <a:xfrm>
            <a:off x="8577531" y="770625"/>
            <a:ext cx="3706483" cy="25348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Above DFA can be represented as</a:t>
            </a:r>
          </a:p>
          <a:p>
            <a:pPr>
              <a:lnSpc>
                <a:spcPct val="150000"/>
              </a:lnSpc>
            </a:pPr>
            <a:r>
              <a:rPr lang="en-US" dirty="0"/>
              <a:t>M = ( Q , Σ ,  δ , q</a:t>
            </a:r>
            <a:r>
              <a:rPr lang="en-US" baseline="-25000" dirty="0"/>
              <a:t>0 </a:t>
            </a:r>
            <a:r>
              <a:rPr lang="en-US" dirty="0"/>
              <a:t>, F )</a:t>
            </a:r>
          </a:p>
          <a:p>
            <a:pPr>
              <a:lnSpc>
                <a:spcPct val="150000"/>
              </a:lnSpc>
            </a:pPr>
            <a:r>
              <a:rPr lang="en-US" dirty="0"/>
              <a:t>Where     Q  =  { q0, q1, q2, q3 }</a:t>
            </a:r>
          </a:p>
          <a:p>
            <a:pPr>
              <a:lnSpc>
                <a:spcPct val="150000"/>
              </a:lnSpc>
            </a:pPr>
            <a:r>
              <a:rPr lang="en-US" dirty="0"/>
              <a:t>                 </a:t>
            </a:r>
            <a:r>
              <a:rPr lang="en-US" dirty="0">
                <a:ea typeface="+mn-lt"/>
                <a:cs typeface="+mn-lt"/>
              </a:rPr>
              <a:t> Σ  =  { 0, 1 }</a:t>
            </a:r>
          </a:p>
          <a:p>
            <a:pPr>
              <a:lnSpc>
                <a:spcPct val="150000"/>
              </a:lnSpc>
            </a:pPr>
            <a:r>
              <a:rPr lang="en-US" dirty="0"/>
              <a:t>                  q0  =  q0</a:t>
            </a:r>
          </a:p>
          <a:p>
            <a:pPr>
              <a:lnSpc>
                <a:spcPct val="150000"/>
              </a:lnSpc>
            </a:pPr>
            <a:r>
              <a:rPr lang="en-US" dirty="0"/>
              <a:t>                  F   =  { q0 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283D745-C4DF-4361-B166-EE081B8039AD}"/>
              </a:ext>
            </a:extLst>
          </p:cNvPr>
          <p:cNvSpPr txBox="1"/>
          <p:nvPr/>
        </p:nvSpPr>
        <p:spPr>
          <a:xfrm>
            <a:off x="6090250" y="3574211"/>
            <a:ext cx="5633047" cy="23446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Transition Function ( </a:t>
            </a:r>
            <a:r>
              <a:rPr lang="en-US" sz="2000" dirty="0">
                <a:ea typeface="+mn-lt"/>
                <a:cs typeface="+mn-lt"/>
              </a:rPr>
              <a:t>δ ) :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δ  ( q0 , 0 ) =  q1                δ  ( q0 , 1 ) =  q3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δ  ( q1 , 0 ) =  q0                δ  ( q1 , 1 ) =  q2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 δ  ( q2 , 0 ) =  q3               δ  ( q2 , 1 ) =  q1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 δ  ( q3 , 0) =  q2               δ  ( q3 , 1 ) =  q0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4CC89AA7-79DE-4BC3-82BA-3B30897550E6}"/>
              </a:ext>
            </a:extLst>
          </p:cNvPr>
          <p:cNvCxnSpPr>
            <a:cxnSpLocks/>
          </p:cNvCxnSpPr>
          <p:nvPr/>
        </p:nvCxnSpPr>
        <p:spPr>
          <a:xfrm>
            <a:off x="1677478" y="4876435"/>
            <a:ext cx="23004" cy="94315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F483AE8-2232-4C57-9A33-373758DA9514}"/>
              </a:ext>
            </a:extLst>
          </p:cNvPr>
          <p:cNvSpPr txBox="1"/>
          <p:nvPr/>
        </p:nvSpPr>
        <p:spPr>
          <a:xfrm>
            <a:off x="2748948" y="3913516"/>
            <a:ext cx="3565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D156BBD-AF10-4311-BF06-974B7B7682E9}"/>
              </a:ext>
            </a:extLst>
          </p:cNvPr>
          <p:cNvSpPr txBox="1"/>
          <p:nvPr/>
        </p:nvSpPr>
        <p:spPr>
          <a:xfrm>
            <a:off x="2955983" y="6392174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125F6EFF-181C-41E6-A155-C4632D3D6C84}"/>
              </a:ext>
            </a:extLst>
          </p:cNvPr>
          <p:cNvCxnSpPr>
            <a:cxnSpLocks/>
          </p:cNvCxnSpPr>
          <p:nvPr/>
        </p:nvCxnSpPr>
        <p:spPr>
          <a:xfrm flipV="1">
            <a:off x="613554" y="4583145"/>
            <a:ext cx="856889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E320CF5-03B6-425C-A2D8-ECDA42B02EEE}"/>
              </a:ext>
            </a:extLst>
          </p:cNvPr>
          <p:cNvSpPr txBox="1"/>
          <p:nvPr/>
        </p:nvSpPr>
        <p:spPr>
          <a:xfrm>
            <a:off x="1982636" y="5152665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0D51357-9BD5-4ADD-B2F8-D20983B3C651}"/>
              </a:ext>
            </a:extLst>
          </p:cNvPr>
          <p:cNvSpPr txBox="1"/>
          <p:nvPr/>
        </p:nvSpPr>
        <p:spPr>
          <a:xfrm>
            <a:off x="2826589" y="4839420"/>
            <a:ext cx="370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0</a:t>
            </a: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xmlns="" id="{9E2D6F04-4D83-4AE8-AE48-87DAA447ED63}"/>
              </a:ext>
            </a:extLst>
          </p:cNvPr>
          <p:cNvSpPr/>
          <p:nvPr/>
        </p:nvSpPr>
        <p:spPr>
          <a:xfrm>
            <a:off x="1454988" y="4136366"/>
            <a:ext cx="776377" cy="7476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FC5651D7-F839-4833-B9BB-C2FA3F38B20D}"/>
              </a:ext>
            </a:extLst>
          </p:cNvPr>
          <p:cNvSpPr/>
          <p:nvPr/>
        </p:nvSpPr>
        <p:spPr>
          <a:xfrm>
            <a:off x="3740089" y="5745733"/>
            <a:ext cx="833885" cy="74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DDE197A7-7351-48FC-8AE6-9C0379312A13}"/>
              </a:ext>
            </a:extLst>
          </p:cNvPr>
          <p:cNvSpPr/>
          <p:nvPr/>
        </p:nvSpPr>
        <p:spPr>
          <a:xfrm>
            <a:off x="1454989" y="5746630"/>
            <a:ext cx="776377" cy="747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3A7B0A51-FF40-4B32-A017-7F7185A2E5F6}"/>
              </a:ext>
            </a:extLst>
          </p:cNvPr>
          <p:cNvCxnSpPr/>
          <p:nvPr/>
        </p:nvCxnSpPr>
        <p:spPr>
          <a:xfrm flipH="1">
            <a:off x="2181585" y="4710563"/>
            <a:ext cx="1687900" cy="862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25C345C3-B091-4B73-9E8C-7286338B3BC0}"/>
              </a:ext>
            </a:extLst>
          </p:cNvPr>
          <p:cNvCxnSpPr/>
          <p:nvPr/>
        </p:nvCxnSpPr>
        <p:spPr>
          <a:xfrm flipH="1" flipV="1">
            <a:off x="1893139" y="4876442"/>
            <a:ext cx="20128" cy="88276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187803E2-C404-4586-BB7C-8B24F9E188B0}"/>
              </a:ext>
            </a:extLst>
          </p:cNvPr>
          <p:cNvCxnSpPr/>
          <p:nvPr/>
        </p:nvCxnSpPr>
        <p:spPr>
          <a:xfrm flipV="1">
            <a:off x="2228670" y="5996977"/>
            <a:ext cx="1561381" cy="5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29798204-3A76-42CB-B21E-1D407F832DEB}"/>
              </a:ext>
            </a:extLst>
          </p:cNvPr>
          <p:cNvCxnSpPr/>
          <p:nvPr/>
        </p:nvCxnSpPr>
        <p:spPr>
          <a:xfrm flipH="1">
            <a:off x="2150135" y="6289375"/>
            <a:ext cx="1630392" cy="230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3C943375-93D2-46EE-B2A0-721A93C9B13A}"/>
              </a:ext>
            </a:extLst>
          </p:cNvPr>
          <p:cNvCxnSpPr/>
          <p:nvPr/>
        </p:nvCxnSpPr>
        <p:spPr>
          <a:xfrm>
            <a:off x="4081553" y="4836364"/>
            <a:ext cx="23003" cy="9287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58C99398-4966-4678-9F19-B0D28AA356F8}"/>
              </a:ext>
            </a:extLst>
          </p:cNvPr>
          <p:cNvCxnSpPr/>
          <p:nvPr/>
        </p:nvCxnSpPr>
        <p:spPr>
          <a:xfrm flipV="1">
            <a:off x="4325071" y="4815337"/>
            <a:ext cx="23003" cy="10265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BB00B5E-228A-40A8-A24B-6E4D2DC6EA26}"/>
              </a:ext>
            </a:extLst>
          </p:cNvPr>
          <p:cNvSpPr txBox="1"/>
          <p:nvPr/>
        </p:nvSpPr>
        <p:spPr>
          <a:xfrm>
            <a:off x="3639808" y="5120676"/>
            <a:ext cx="370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B71F15D-ADEB-4072-A4CC-DC5209C8BEF5}"/>
              </a:ext>
            </a:extLst>
          </p:cNvPr>
          <p:cNvSpPr txBox="1"/>
          <p:nvPr/>
        </p:nvSpPr>
        <p:spPr>
          <a:xfrm>
            <a:off x="4501551" y="5206042"/>
            <a:ext cx="3134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0412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2" grpId="0"/>
      <p:bldP spid="13" grpId="0"/>
      <p:bldP spid="15" grpId="0" build="p"/>
      <p:bldP spid="16" grpId="0" build="p"/>
      <p:bldP spid="30" grpId="0"/>
      <p:bldP spid="32" grpId="0"/>
      <p:bldP spid="36" grpId="0"/>
      <p:bldP spid="4" grpId="0"/>
      <p:bldP spid="8" grpId="0" animBg="1"/>
      <p:bldP spid="9" grpId="0" animBg="1"/>
      <p:bldP spid="5" grpId="0" animBg="1"/>
      <p:bldP spid="24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84" y="236420"/>
            <a:ext cx="9667335" cy="709265"/>
          </a:xfrm>
        </p:spPr>
        <p:txBody>
          <a:bodyPr>
            <a:normAutofit/>
          </a:bodyPr>
          <a:lstStyle/>
          <a:p>
            <a:r>
              <a:rPr lang="en-US" sz="3200" b="1"/>
              <a:t>Examples on DFA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11365" y="1161345"/>
            <a:ext cx="7956429" cy="53253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>
                <a:ea typeface="+mn-lt"/>
                <a:cs typeface="+mn-lt"/>
              </a:rPr>
              <a:t>Ex. 9 Design DFA which accepts even number of 0's and even number of 1's over  Σ = { 0, 1 }.</a:t>
            </a:r>
          </a:p>
          <a:p>
            <a:r>
              <a:rPr lang="en-US" sz="2000" dirty="0">
                <a:latin typeface="Georgia"/>
                <a:ea typeface="+mn-lt"/>
                <a:cs typeface="+mn-lt"/>
              </a:rPr>
              <a:t>Solution:</a:t>
            </a:r>
            <a:endParaRPr lang="en-US" sz="20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Simulation for the string  100010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δ ( q0 ,  1 0 0 0 1 0 )  |--  δ ( q3 ,  0 0 0 1 0 )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    |--  δ ( q2 ,  0 0 1 0 )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    |--  δ ( q3 ,  0 1 0 )</a:t>
            </a:r>
            <a:endParaRPr lang="en-US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    |--  δ ( q2  ,  1 0 )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    |--  δ ( q1  ,  0 )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    |--  δ ( q0 ,  </a:t>
            </a:r>
            <a:r>
              <a:rPr lang="en-US" sz="2000" dirty="0">
                <a:latin typeface="TW Cen MT"/>
                <a:ea typeface="+mn-lt"/>
                <a:cs typeface="+mn-lt"/>
              </a:rPr>
              <a:t>ε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=   q0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q0 is a final state. 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Hence given string 100010 is accepted by given DFA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F0A686-A1E2-4773-8540-66FFC3D92F7A}"/>
              </a:ext>
            </a:extLst>
          </p:cNvPr>
          <p:cNvSpPr txBox="1"/>
          <p:nvPr/>
        </p:nvSpPr>
        <p:spPr>
          <a:xfrm>
            <a:off x="8965720" y="1963946"/>
            <a:ext cx="3232030" cy="497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Transition Table:</a:t>
            </a:r>
            <a:r>
              <a:rPr lang="en-US" sz="2000" dirty="0"/>
              <a:t>   </a:t>
            </a:r>
            <a:endParaRPr lang="en-US" sz="2000" dirty="0">
              <a:ea typeface="+mn-lt"/>
              <a:cs typeface="+mn-lt"/>
            </a:endParaRPr>
          </a:p>
        </p:txBody>
      </p:sp>
      <p:graphicFrame>
        <p:nvGraphicFramePr>
          <p:cNvPr id="7" name="Table 18">
            <a:extLst>
              <a:ext uri="{FF2B5EF4-FFF2-40B4-BE49-F238E27FC236}">
                <a16:creationId xmlns:a16="http://schemas.microsoft.com/office/drawing/2014/main" xmlns="" id="{DA6EE249-FB76-49C5-B339-9F52544BB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099011"/>
              </p:ext>
            </p:extLst>
          </p:nvPr>
        </p:nvGraphicFramePr>
        <p:xfrm>
          <a:off x="8870830" y="2832339"/>
          <a:ext cx="3061305" cy="2103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20435">
                  <a:extLst>
                    <a:ext uri="{9D8B030D-6E8A-4147-A177-3AD203B41FA5}">
                      <a16:colId xmlns:a16="http://schemas.microsoft.com/office/drawing/2014/main" xmlns="" val="3875298723"/>
                    </a:ext>
                  </a:extLst>
                </a:gridCol>
                <a:gridCol w="1020435">
                  <a:extLst>
                    <a:ext uri="{9D8B030D-6E8A-4147-A177-3AD203B41FA5}">
                      <a16:colId xmlns:a16="http://schemas.microsoft.com/office/drawing/2014/main" xmlns="" val="1670455816"/>
                    </a:ext>
                  </a:extLst>
                </a:gridCol>
                <a:gridCol w="1020435">
                  <a:extLst>
                    <a:ext uri="{9D8B030D-6E8A-4147-A177-3AD203B41FA5}">
                      <a16:colId xmlns:a16="http://schemas.microsoft.com/office/drawing/2014/main" xmlns="" val="2852681778"/>
                    </a:ext>
                  </a:extLst>
                </a:gridCol>
              </a:tblGrid>
              <a:tr h="6349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Input/States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815837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err="1"/>
                        <a:t>qo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731562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947018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0174580"/>
                  </a:ext>
                </a:extLst>
              </a:tr>
              <a:tr h="33019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5016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40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0157"/>
            <a:ext cx="9667335" cy="608623"/>
          </a:xfrm>
        </p:spPr>
        <p:txBody>
          <a:bodyPr>
            <a:normAutofit/>
          </a:bodyPr>
          <a:lstStyle/>
          <a:p>
            <a:r>
              <a:rPr lang="en-US" sz="3200" b="1"/>
              <a:t>Examples on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95705" y="902552"/>
            <a:ext cx="8215220" cy="239239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Ex. 10 Design DFA to check whether given decimal number is divisible by 3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Solution: 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Logic is Divisibility test of 3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Here, q3 represents remainder 0 state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q1 represents remainder 1 state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ea typeface="+mn-lt"/>
                <a:cs typeface="+mn-lt"/>
              </a:rPr>
              <a:t>q2 represents remainder 2 state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b="1" dirty="0">
                <a:solidFill>
                  <a:srgbClr val="92D050"/>
                </a:solidFill>
              </a:rPr>
              <a:t>Transition Diagram: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FCB411CB-7FD1-4AC4-A547-93E0F14B1336}"/>
              </a:ext>
            </a:extLst>
          </p:cNvPr>
          <p:cNvSpPr/>
          <p:nvPr/>
        </p:nvSpPr>
        <p:spPr>
          <a:xfrm>
            <a:off x="4445479" y="3733800"/>
            <a:ext cx="833885" cy="747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/>
              <a:t>q2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00866BB1-0BFD-4A23-9615-1C744F350B1D}"/>
              </a:ext>
            </a:extLst>
          </p:cNvPr>
          <p:cNvCxnSpPr>
            <a:cxnSpLocks/>
          </p:cNvCxnSpPr>
          <p:nvPr/>
        </p:nvCxnSpPr>
        <p:spPr>
          <a:xfrm flipV="1">
            <a:off x="2229567" y="4143193"/>
            <a:ext cx="2222738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5947DAC-66FE-4528-ADEF-7E2D91A06B03}"/>
              </a:ext>
            </a:extLst>
          </p:cNvPr>
          <p:cNvSpPr txBox="1"/>
          <p:nvPr/>
        </p:nvSpPr>
        <p:spPr>
          <a:xfrm>
            <a:off x="612475" y="4983191"/>
            <a:ext cx="110418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0, 3, 6, 9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E032DD8-A8B9-4CCE-9E69-2FA117639885}"/>
              </a:ext>
            </a:extLst>
          </p:cNvPr>
          <p:cNvSpPr txBox="1"/>
          <p:nvPr/>
        </p:nvSpPr>
        <p:spPr>
          <a:xfrm>
            <a:off x="3430435" y="5673304"/>
            <a:ext cx="93165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1, 4,7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4A11F87-35BB-4DBA-B796-0D96FDD66CF8}"/>
              </a:ext>
            </a:extLst>
          </p:cNvPr>
          <p:cNvSpPr txBox="1"/>
          <p:nvPr/>
        </p:nvSpPr>
        <p:spPr>
          <a:xfrm>
            <a:off x="8577531" y="770625"/>
            <a:ext cx="3706483" cy="25348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Above DFA can be represented as</a:t>
            </a:r>
          </a:p>
          <a:p>
            <a:pPr>
              <a:lnSpc>
                <a:spcPct val="150000"/>
              </a:lnSpc>
            </a:pPr>
            <a:r>
              <a:rPr lang="en-US" dirty="0"/>
              <a:t>M = ( Q , Σ ,  δ , q</a:t>
            </a:r>
            <a:r>
              <a:rPr lang="en-US" baseline="-25000" dirty="0"/>
              <a:t>0 </a:t>
            </a:r>
            <a:r>
              <a:rPr lang="en-US" dirty="0"/>
              <a:t>, F )</a:t>
            </a:r>
          </a:p>
          <a:p>
            <a:pPr>
              <a:lnSpc>
                <a:spcPct val="150000"/>
              </a:lnSpc>
            </a:pPr>
            <a:r>
              <a:rPr lang="en-US" dirty="0"/>
              <a:t>Where     Q  =  { q0, q1, q2, q3 }</a:t>
            </a:r>
          </a:p>
          <a:p>
            <a:pPr>
              <a:lnSpc>
                <a:spcPct val="150000"/>
              </a:lnSpc>
            </a:pPr>
            <a:r>
              <a:rPr lang="en-US" dirty="0"/>
              <a:t>                 </a:t>
            </a:r>
            <a:r>
              <a:rPr lang="en-US" dirty="0">
                <a:ea typeface="+mn-lt"/>
                <a:cs typeface="+mn-lt"/>
              </a:rPr>
              <a:t> Σ  =  { 0, 1, 2, 3, … , 9 }</a:t>
            </a:r>
          </a:p>
          <a:p>
            <a:pPr>
              <a:lnSpc>
                <a:spcPct val="150000"/>
              </a:lnSpc>
            </a:pPr>
            <a:r>
              <a:rPr lang="en-US" dirty="0"/>
              <a:t>                  q0  =  q0</a:t>
            </a:r>
          </a:p>
          <a:p>
            <a:pPr>
              <a:lnSpc>
                <a:spcPct val="150000"/>
              </a:lnSpc>
            </a:pPr>
            <a:r>
              <a:rPr lang="en-US" dirty="0"/>
              <a:t>                  F   =  { q3 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4CC89AA7-79DE-4BC3-82BA-3B30897550E6}"/>
              </a:ext>
            </a:extLst>
          </p:cNvPr>
          <p:cNvCxnSpPr>
            <a:cxnSpLocks/>
          </p:cNvCxnSpPr>
          <p:nvPr/>
        </p:nvCxnSpPr>
        <p:spPr>
          <a:xfrm>
            <a:off x="1677478" y="4588888"/>
            <a:ext cx="23004" cy="102942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F483AE8-2232-4C57-9A33-373758DA9514}"/>
              </a:ext>
            </a:extLst>
          </p:cNvPr>
          <p:cNvSpPr txBox="1"/>
          <p:nvPr/>
        </p:nvSpPr>
        <p:spPr>
          <a:xfrm>
            <a:off x="2375137" y="3740987"/>
            <a:ext cx="8885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2, 5, 8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D156BBD-AF10-4311-BF06-974B7B7682E9}"/>
              </a:ext>
            </a:extLst>
          </p:cNvPr>
          <p:cNvSpPr txBox="1"/>
          <p:nvPr/>
        </p:nvSpPr>
        <p:spPr>
          <a:xfrm>
            <a:off x="2582171" y="6392174"/>
            <a:ext cx="93165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2, 5,8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125F6EFF-181C-41E6-A155-C4632D3D6C84}"/>
              </a:ext>
            </a:extLst>
          </p:cNvPr>
          <p:cNvCxnSpPr>
            <a:cxnSpLocks/>
          </p:cNvCxnSpPr>
          <p:nvPr/>
        </p:nvCxnSpPr>
        <p:spPr>
          <a:xfrm flipV="1">
            <a:off x="556045" y="4281221"/>
            <a:ext cx="856889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E320CF5-03B6-425C-A2D8-ECDA42B02EEE}"/>
              </a:ext>
            </a:extLst>
          </p:cNvPr>
          <p:cNvSpPr txBox="1"/>
          <p:nvPr/>
        </p:nvSpPr>
        <p:spPr>
          <a:xfrm>
            <a:off x="2543353" y="5468967"/>
            <a:ext cx="91727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1, 4, 7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0D51357-9BD5-4ADD-B2F8-D20983B3C651}"/>
              </a:ext>
            </a:extLst>
          </p:cNvPr>
          <p:cNvSpPr txBox="1"/>
          <p:nvPr/>
        </p:nvSpPr>
        <p:spPr>
          <a:xfrm>
            <a:off x="2467155" y="4595006"/>
            <a:ext cx="90289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2, 5, 8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FC5651D7-F839-4833-B9BB-C2FA3F38B20D}"/>
              </a:ext>
            </a:extLst>
          </p:cNvPr>
          <p:cNvSpPr/>
          <p:nvPr/>
        </p:nvSpPr>
        <p:spPr>
          <a:xfrm>
            <a:off x="4444580" y="5803242"/>
            <a:ext cx="833885" cy="74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q1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3A7B0A51-FF40-4B32-A017-7F7185A2E5F6}"/>
              </a:ext>
            </a:extLst>
          </p:cNvPr>
          <p:cNvCxnSpPr/>
          <p:nvPr/>
        </p:nvCxnSpPr>
        <p:spPr>
          <a:xfrm flipH="1">
            <a:off x="2181585" y="4408639"/>
            <a:ext cx="2349258" cy="147511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187803E2-C404-4586-BB7C-8B24F9E188B0}"/>
              </a:ext>
            </a:extLst>
          </p:cNvPr>
          <p:cNvCxnSpPr/>
          <p:nvPr/>
        </p:nvCxnSpPr>
        <p:spPr>
          <a:xfrm>
            <a:off x="2228670" y="6002727"/>
            <a:ext cx="2280248" cy="230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29798204-3A76-42CB-B21E-1D407F832DEB}"/>
              </a:ext>
            </a:extLst>
          </p:cNvPr>
          <p:cNvCxnSpPr/>
          <p:nvPr/>
        </p:nvCxnSpPr>
        <p:spPr>
          <a:xfrm flipH="1" flipV="1">
            <a:off x="2150135" y="6312379"/>
            <a:ext cx="2320504" cy="5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3C943375-93D2-46EE-B2A0-721A93C9B13A}"/>
              </a:ext>
            </a:extLst>
          </p:cNvPr>
          <p:cNvCxnSpPr/>
          <p:nvPr/>
        </p:nvCxnSpPr>
        <p:spPr>
          <a:xfrm>
            <a:off x="4714157" y="4491308"/>
            <a:ext cx="80512" cy="13744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58C99398-4966-4678-9F19-B0D28AA356F8}"/>
              </a:ext>
            </a:extLst>
          </p:cNvPr>
          <p:cNvCxnSpPr/>
          <p:nvPr/>
        </p:nvCxnSpPr>
        <p:spPr>
          <a:xfrm flipH="1" flipV="1">
            <a:off x="5009432" y="4455904"/>
            <a:ext cx="63261" cy="14434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BB00B5E-228A-40A8-A24B-6E4D2DC6EA26}"/>
              </a:ext>
            </a:extLst>
          </p:cNvPr>
          <p:cNvSpPr txBox="1"/>
          <p:nvPr/>
        </p:nvSpPr>
        <p:spPr>
          <a:xfrm>
            <a:off x="3927356" y="5120675"/>
            <a:ext cx="83101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2, 5, 8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B71F15D-ADEB-4072-A4CC-DC5209C8BEF5}"/>
              </a:ext>
            </a:extLst>
          </p:cNvPr>
          <p:cNvSpPr txBox="1"/>
          <p:nvPr/>
        </p:nvSpPr>
        <p:spPr>
          <a:xfrm>
            <a:off x="5148533" y="5119778"/>
            <a:ext cx="8310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1, 4, 7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D2BC4D03-93A8-4EE3-9ED4-AACB635A568C}"/>
              </a:ext>
            </a:extLst>
          </p:cNvPr>
          <p:cNvSpPr/>
          <p:nvPr/>
        </p:nvSpPr>
        <p:spPr>
          <a:xfrm>
            <a:off x="1397479" y="3834442"/>
            <a:ext cx="833886" cy="74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q0</a:t>
            </a:r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xmlns="" id="{04568155-13A2-4A4E-AF36-B31E6FF64594}"/>
              </a:ext>
            </a:extLst>
          </p:cNvPr>
          <p:cNvSpPr/>
          <p:nvPr/>
        </p:nvSpPr>
        <p:spPr>
          <a:xfrm>
            <a:off x="1308519" y="5628915"/>
            <a:ext cx="920150" cy="92015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45D99E3B-9A70-4E2F-8062-2EA53765D96C}"/>
              </a:ext>
            </a:extLst>
          </p:cNvPr>
          <p:cNvCxnSpPr/>
          <p:nvPr/>
        </p:nvCxnSpPr>
        <p:spPr>
          <a:xfrm flipV="1">
            <a:off x="1997734" y="4256417"/>
            <a:ext cx="2395268" cy="14434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0585F48D-5391-41F5-A1B5-101C99674344}"/>
              </a:ext>
            </a:extLst>
          </p:cNvPr>
          <p:cNvCxnSpPr/>
          <p:nvPr/>
        </p:nvCxnSpPr>
        <p:spPr>
          <a:xfrm flipH="1" flipV="1">
            <a:off x="1749724" y="3439064"/>
            <a:ext cx="2" cy="460075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654B904A-C18E-43E1-9958-526A97460065}"/>
              </a:ext>
            </a:extLst>
          </p:cNvPr>
          <p:cNvCxnSpPr/>
          <p:nvPr/>
        </p:nvCxnSpPr>
        <p:spPr>
          <a:xfrm flipV="1">
            <a:off x="1691317" y="3423789"/>
            <a:ext cx="4758905" cy="28754"/>
          </a:xfrm>
          <a:prstGeom prst="straightConnector1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B9EB66DE-F5F6-4AF7-80B3-1AAE1450325E}"/>
              </a:ext>
            </a:extLst>
          </p:cNvPr>
          <p:cNvCxnSpPr/>
          <p:nvPr/>
        </p:nvCxnSpPr>
        <p:spPr>
          <a:xfrm>
            <a:off x="6405293" y="3436368"/>
            <a:ext cx="71887" cy="2645433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245F83BA-762B-41CA-8407-577E59D2877E}"/>
              </a:ext>
            </a:extLst>
          </p:cNvPr>
          <p:cNvCxnSpPr/>
          <p:nvPr/>
        </p:nvCxnSpPr>
        <p:spPr>
          <a:xfrm flipH="1">
            <a:off x="5248454" y="6080902"/>
            <a:ext cx="1242205" cy="230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row: Curved Left 39">
            <a:extLst>
              <a:ext uri="{FF2B5EF4-FFF2-40B4-BE49-F238E27FC236}">
                <a16:creationId xmlns:a16="http://schemas.microsoft.com/office/drawing/2014/main" xmlns="" id="{58019C5B-4C3D-46C5-BD87-ADF504378416}"/>
              </a:ext>
            </a:extLst>
          </p:cNvPr>
          <p:cNvSpPr/>
          <p:nvPr/>
        </p:nvSpPr>
        <p:spPr>
          <a:xfrm>
            <a:off x="5229727" y="6173542"/>
            <a:ext cx="1107055" cy="56071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Curved Left 40">
            <a:extLst>
              <a:ext uri="{FF2B5EF4-FFF2-40B4-BE49-F238E27FC236}">
                <a16:creationId xmlns:a16="http://schemas.microsoft.com/office/drawing/2014/main" xmlns="" id="{5B309C5D-CAF7-4C70-BCA1-79E210EE46DB}"/>
              </a:ext>
            </a:extLst>
          </p:cNvPr>
          <p:cNvSpPr/>
          <p:nvPr/>
        </p:nvSpPr>
        <p:spPr>
          <a:xfrm>
            <a:off x="5228830" y="3843514"/>
            <a:ext cx="704491" cy="61822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CCC917B4-0A17-47A7-A810-C00F500E4F2B}"/>
              </a:ext>
            </a:extLst>
          </p:cNvPr>
          <p:cNvSpPr txBox="1"/>
          <p:nvPr/>
        </p:nvSpPr>
        <p:spPr>
          <a:xfrm>
            <a:off x="6436205" y="6306808"/>
            <a:ext cx="11185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0, 3, 6, 9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357260D8-FB9A-456A-964C-B7899C255015}"/>
              </a:ext>
            </a:extLst>
          </p:cNvPr>
          <p:cNvSpPr txBox="1"/>
          <p:nvPr/>
        </p:nvSpPr>
        <p:spPr>
          <a:xfrm>
            <a:off x="5285117" y="4350589"/>
            <a:ext cx="12479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0, 3, 6, 9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5EF1DDCA-03D2-462B-AD2C-A68EC48787F3}"/>
              </a:ext>
            </a:extLst>
          </p:cNvPr>
          <p:cNvSpPr txBox="1"/>
          <p:nvPr/>
        </p:nvSpPr>
        <p:spPr>
          <a:xfrm>
            <a:off x="138023" y="6449683"/>
            <a:ext cx="1132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0, 3, 6, 9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DCBAA00F-6766-46F3-ACA1-A72F4C0DD7F0}"/>
              </a:ext>
            </a:extLst>
          </p:cNvPr>
          <p:cNvSpPr txBox="1"/>
          <p:nvPr/>
        </p:nvSpPr>
        <p:spPr>
          <a:xfrm>
            <a:off x="6520672" y="5111690"/>
            <a:ext cx="874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1, 4, 7</a:t>
            </a:r>
          </a:p>
        </p:txBody>
      </p:sp>
      <p:sp>
        <p:nvSpPr>
          <p:cNvPr id="46" name="Arrow: Curved Right 45">
            <a:extLst>
              <a:ext uri="{FF2B5EF4-FFF2-40B4-BE49-F238E27FC236}">
                <a16:creationId xmlns:a16="http://schemas.microsoft.com/office/drawing/2014/main" xmlns="" id="{65AFEA05-02F1-4E43-8713-6E8DD0695C7D}"/>
              </a:ext>
            </a:extLst>
          </p:cNvPr>
          <p:cNvSpPr/>
          <p:nvPr/>
        </p:nvSpPr>
        <p:spPr>
          <a:xfrm>
            <a:off x="423198" y="5766485"/>
            <a:ext cx="977660" cy="81950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A4A7037A-D554-4A32-85DD-41B28C75DD0A}"/>
              </a:ext>
            </a:extLst>
          </p:cNvPr>
          <p:cNvSpPr txBox="1"/>
          <p:nvPr/>
        </p:nvSpPr>
        <p:spPr>
          <a:xfrm>
            <a:off x="8575735" y="3903094"/>
            <a:ext cx="333267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Here, we will make group of inputs to represent transitions as they have similar next state on current Input.</a:t>
            </a:r>
          </a:p>
          <a:p>
            <a:endParaRPr lang="en-US" dirty="0"/>
          </a:p>
          <a:p>
            <a:r>
              <a:rPr lang="en-US" dirty="0"/>
              <a:t>Group 1: 0, 3, 6, 9</a:t>
            </a:r>
          </a:p>
          <a:p>
            <a:r>
              <a:rPr lang="en-US" dirty="0"/>
              <a:t>Group 2: 1, 4, 7</a:t>
            </a:r>
          </a:p>
          <a:p>
            <a:r>
              <a:rPr lang="en-US" dirty="0"/>
              <a:t>Group 3: 2, 5, 8</a:t>
            </a:r>
          </a:p>
        </p:txBody>
      </p:sp>
    </p:spTree>
    <p:extLst>
      <p:ext uri="{BB962C8B-B14F-4D97-AF65-F5344CB8AC3E}">
        <p14:creationId xmlns:p14="http://schemas.microsoft.com/office/powerpoint/2010/main" val="133567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2" grpId="0"/>
      <p:bldP spid="13" grpId="0"/>
      <p:bldP spid="15" grpId="0" build="p"/>
      <p:bldP spid="30" grpId="0"/>
      <p:bldP spid="32" grpId="0"/>
      <p:bldP spid="36" grpId="0"/>
      <p:bldP spid="4" grpId="0"/>
      <p:bldP spid="9" grpId="0" animBg="1"/>
      <p:bldP spid="24" grpId="0"/>
      <p:bldP spid="25" grpId="0"/>
      <p:bldP spid="11" grpId="0" animBg="1"/>
      <p:bldP spid="26" grpId="0" animBg="1"/>
      <p:bldP spid="40" grpId="0" animBg="1"/>
      <p:bldP spid="41" grpId="0" animBg="1"/>
      <p:bldP spid="42" grpId="0"/>
      <p:bldP spid="43" grpId="0"/>
      <p:bldP spid="44" grpId="0"/>
      <p:bldP spid="45" grpId="0"/>
      <p:bldP spid="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0157"/>
            <a:ext cx="9667335" cy="608623"/>
          </a:xfrm>
        </p:spPr>
        <p:txBody>
          <a:bodyPr>
            <a:normAutofit/>
          </a:bodyPr>
          <a:lstStyle/>
          <a:p>
            <a:r>
              <a:rPr lang="en-US" sz="3200" b="1"/>
              <a:t>Examples on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95705" y="902552"/>
            <a:ext cx="8215220" cy="239239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Ex. 10 Design DFA to check whether given decimal number is divisible by 3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Solution: 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Logic is Divisibility test of 3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Here, q3 represents remainder 0 state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q1 represents remainder 1 state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ea typeface="+mn-lt"/>
                <a:cs typeface="+mn-lt"/>
              </a:rPr>
              <a:t>q2 represents remainder 2 state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b="1" dirty="0">
                <a:solidFill>
                  <a:srgbClr val="92D050"/>
                </a:solidFill>
              </a:rPr>
              <a:t>Transition Diagram: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FCB411CB-7FD1-4AC4-A547-93E0F14B1336}"/>
              </a:ext>
            </a:extLst>
          </p:cNvPr>
          <p:cNvSpPr/>
          <p:nvPr/>
        </p:nvSpPr>
        <p:spPr>
          <a:xfrm>
            <a:off x="4445479" y="3733800"/>
            <a:ext cx="833885" cy="747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/>
              <a:t>q2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00866BB1-0BFD-4A23-9615-1C744F350B1D}"/>
              </a:ext>
            </a:extLst>
          </p:cNvPr>
          <p:cNvCxnSpPr>
            <a:cxnSpLocks/>
          </p:cNvCxnSpPr>
          <p:nvPr/>
        </p:nvCxnSpPr>
        <p:spPr>
          <a:xfrm flipV="1">
            <a:off x="2229567" y="4143193"/>
            <a:ext cx="2222738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5947DAC-66FE-4528-ADEF-7E2D91A06B03}"/>
              </a:ext>
            </a:extLst>
          </p:cNvPr>
          <p:cNvSpPr txBox="1"/>
          <p:nvPr/>
        </p:nvSpPr>
        <p:spPr>
          <a:xfrm>
            <a:off x="612475" y="4983191"/>
            <a:ext cx="110418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0, 3, 6, 9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E032DD8-A8B9-4CCE-9E69-2FA117639885}"/>
              </a:ext>
            </a:extLst>
          </p:cNvPr>
          <p:cNvSpPr txBox="1"/>
          <p:nvPr/>
        </p:nvSpPr>
        <p:spPr>
          <a:xfrm>
            <a:off x="3430435" y="5673304"/>
            <a:ext cx="93165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1, 4,7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4A11F87-35BB-4DBA-B796-0D96FDD66CF8}"/>
              </a:ext>
            </a:extLst>
          </p:cNvPr>
          <p:cNvSpPr txBox="1"/>
          <p:nvPr/>
        </p:nvSpPr>
        <p:spPr>
          <a:xfrm>
            <a:off x="8577531" y="770625"/>
            <a:ext cx="3706483" cy="58588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Transition Function: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δ  ( q0 , ( 0, 3, 6, 9 ) ) =  q3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δ  ( q1 , ( 0, 3, 6, 9 ) ) =  q1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δ  ( q2 , ( 0, 3, 6, 9 ) ) =  q2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δ  ( q3 , ( 0, 3, 6, 9 ) ) =  q3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δ  ( q0 , ( 1, 4, 7 ) ) =  q1</a:t>
            </a:r>
          </a:p>
          <a:p>
            <a:pPr>
              <a:lnSpc>
                <a:spcPct val="150000"/>
              </a:lnSpc>
            </a:pPr>
            <a:r>
              <a:rPr lang="en-US" dirty="0"/>
              <a:t>δ  ( q1 , ( 1, 4, 7 ) ) =  q2</a:t>
            </a:r>
          </a:p>
          <a:p>
            <a:pPr>
              <a:lnSpc>
                <a:spcPct val="150000"/>
              </a:lnSpc>
            </a:pPr>
            <a:r>
              <a:rPr lang="en-US" dirty="0"/>
              <a:t>δ  ( q2 , ( 1, 4, 7 ) ) =  q3</a:t>
            </a:r>
          </a:p>
          <a:p>
            <a:pPr>
              <a:lnSpc>
                <a:spcPct val="150000"/>
              </a:lnSpc>
            </a:pPr>
            <a:r>
              <a:rPr lang="en-US" dirty="0"/>
              <a:t>δ  ( q3, ( 1, 4, 7 ) ) =  q1</a:t>
            </a:r>
          </a:p>
          <a:p>
            <a:pPr>
              <a:lnSpc>
                <a:spcPct val="150000"/>
              </a:lnSpc>
            </a:pPr>
            <a:r>
              <a:rPr lang="en-US" dirty="0"/>
              <a:t>δ  ( q0 , ( 2, 5, 8 ) ) =  q2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δ  ( q1 , ( 2, 5, 8 ) ) =  q3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δ  ( q2 , ( 2, 5, 8 ) ) =  q1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δ  ( q3 , ( 2, 5, 8 ) ) =  q2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4CC89AA7-79DE-4BC3-82BA-3B30897550E6}"/>
              </a:ext>
            </a:extLst>
          </p:cNvPr>
          <p:cNvCxnSpPr>
            <a:cxnSpLocks/>
          </p:cNvCxnSpPr>
          <p:nvPr/>
        </p:nvCxnSpPr>
        <p:spPr>
          <a:xfrm>
            <a:off x="1677478" y="4588888"/>
            <a:ext cx="23004" cy="102942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F483AE8-2232-4C57-9A33-373758DA9514}"/>
              </a:ext>
            </a:extLst>
          </p:cNvPr>
          <p:cNvSpPr txBox="1"/>
          <p:nvPr/>
        </p:nvSpPr>
        <p:spPr>
          <a:xfrm>
            <a:off x="2375137" y="3740987"/>
            <a:ext cx="8885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2, 5, 8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D156BBD-AF10-4311-BF06-974B7B7682E9}"/>
              </a:ext>
            </a:extLst>
          </p:cNvPr>
          <p:cNvSpPr txBox="1"/>
          <p:nvPr/>
        </p:nvSpPr>
        <p:spPr>
          <a:xfrm>
            <a:off x="2582171" y="6392174"/>
            <a:ext cx="93165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2, 5,8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125F6EFF-181C-41E6-A155-C4632D3D6C84}"/>
              </a:ext>
            </a:extLst>
          </p:cNvPr>
          <p:cNvCxnSpPr>
            <a:cxnSpLocks/>
          </p:cNvCxnSpPr>
          <p:nvPr/>
        </p:nvCxnSpPr>
        <p:spPr>
          <a:xfrm flipV="1">
            <a:off x="556045" y="4281221"/>
            <a:ext cx="856889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E320CF5-03B6-425C-A2D8-ECDA42B02EEE}"/>
              </a:ext>
            </a:extLst>
          </p:cNvPr>
          <p:cNvSpPr txBox="1"/>
          <p:nvPr/>
        </p:nvSpPr>
        <p:spPr>
          <a:xfrm>
            <a:off x="2543353" y="5468967"/>
            <a:ext cx="91727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1, 4, 7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0D51357-9BD5-4ADD-B2F8-D20983B3C651}"/>
              </a:ext>
            </a:extLst>
          </p:cNvPr>
          <p:cNvSpPr txBox="1"/>
          <p:nvPr/>
        </p:nvSpPr>
        <p:spPr>
          <a:xfrm>
            <a:off x="2467155" y="4595006"/>
            <a:ext cx="90289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2, 5, 8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FC5651D7-F839-4833-B9BB-C2FA3F38B20D}"/>
              </a:ext>
            </a:extLst>
          </p:cNvPr>
          <p:cNvSpPr/>
          <p:nvPr/>
        </p:nvSpPr>
        <p:spPr>
          <a:xfrm>
            <a:off x="4444580" y="5803242"/>
            <a:ext cx="833885" cy="74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q1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3A7B0A51-FF40-4B32-A017-7F7185A2E5F6}"/>
              </a:ext>
            </a:extLst>
          </p:cNvPr>
          <p:cNvCxnSpPr/>
          <p:nvPr/>
        </p:nvCxnSpPr>
        <p:spPr>
          <a:xfrm flipH="1">
            <a:off x="2181585" y="4408639"/>
            <a:ext cx="2349258" cy="147511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187803E2-C404-4586-BB7C-8B24F9E188B0}"/>
              </a:ext>
            </a:extLst>
          </p:cNvPr>
          <p:cNvCxnSpPr/>
          <p:nvPr/>
        </p:nvCxnSpPr>
        <p:spPr>
          <a:xfrm>
            <a:off x="2228670" y="6002727"/>
            <a:ext cx="2280248" cy="230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29798204-3A76-42CB-B21E-1D407F832DEB}"/>
              </a:ext>
            </a:extLst>
          </p:cNvPr>
          <p:cNvCxnSpPr/>
          <p:nvPr/>
        </p:nvCxnSpPr>
        <p:spPr>
          <a:xfrm flipH="1" flipV="1">
            <a:off x="2150135" y="6312379"/>
            <a:ext cx="2320504" cy="5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3C943375-93D2-46EE-B2A0-721A93C9B13A}"/>
              </a:ext>
            </a:extLst>
          </p:cNvPr>
          <p:cNvCxnSpPr/>
          <p:nvPr/>
        </p:nvCxnSpPr>
        <p:spPr>
          <a:xfrm>
            <a:off x="4714157" y="4491308"/>
            <a:ext cx="80512" cy="13744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58C99398-4966-4678-9F19-B0D28AA356F8}"/>
              </a:ext>
            </a:extLst>
          </p:cNvPr>
          <p:cNvCxnSpPr/>
          <p:nvPr/>
        </p:nvCxnSpPr>
        <p:spPr>
          <a:xfrm flipH="1" flipV="1">
            <a:off x="5009432" y="4455904"/>
            <a:ext cx="63261" cy="14434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BB00B5E-228A-40A8-A24B-6E4D2DC6EA26}"/>
              </a:ext>
            </a:extLst>
          </p:cNvPr>
          <p:cNvSpPr txBox="1"/>
          <p:nvPr/>
        </p:nvSpPr>
        <p:spPr>
          <a:xfrm>
            <a:off x="3927356" y="5120675"/>
            <a:ext cx="83101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2, 5, 8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B71F15D-ADEB-4072-A4CC-DC5209C8BEF5}"/>
              </a:ext>
            </a:extLst>
          </p:cNvPr>
          <p:cNvSpPr txBox="1"/>
          <p:nvPr/>
        </p:nvSpPr>
        <p:spPr>
          <a:xfrm>
            <a:off x="5148533" y="5119778"/>
            <a:ext cx="8310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1, 4, 7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D2BC4D03-93A8-4EE3-9ED4-AACB635A568C}"/>
              </a:ext>
            </a:extLst>
          </p:cNvPr>
          <p:cNvSpPr/>
          <p:nvPr/>
        </p:nvSpPr>
        <p:spPr>
          <a:xfrm>
            <a:off x="1397479" y="3834442"/>
            <a:ext cx="833886" cy="74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q0</a:t>
            </a:r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xmlns="" id="{04568155-13A2-4A4E-AF36-B31E6FF64594}"/>
              </a:ext>
            </a:extLst>
          </p:cNvPr>
          <p:cNvSpPr/>
          <p:nvPr/>
        </p:nvSpPr>
        <p:spPr>
          <a:xfrm>
            <a:off x="1308519" y="5628915"/>
            <a:ext cx="920150" cy="92015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45D99E3B-9A70-4E2F-8062-2EA53765D96C}"/>
              </a:ext>
            </a:extLst>
          </p:cNvPr>
          <p:cNvCxnSpPr/>
          <p:nvPr/>
        </p:nvCxnSpPr>
        <p:spPr>
          <a:xfrm flipV="1">
            <a:off x="1997734" y="4256417"/>
            <a:ext cx="2395268" cy="14434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0585F48D-5391-41F5-A1B5-101C99674344}"/>
              </a:ext>
            </a:extLst>
          </p:cNvPr>
          <p:cNvCxnSpPr/>
          <p:nvPr/>
        </p:nvCxnSpPr>
        <p:spPr>
          <a:xfrm flipH="1" flipV="1">
            <a:off x="1749724" y="3439064"/>
            <a:ext cx="2" cy="460075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654B904A-C18E-43E1-9958-526A97460065}"/>
              </a:ext>
            </a:extLst>
          </p:cNvPr>
          <p:cNvCxnSpPr/>
          <p:nvPr/>
        </p:nvCxnSpPr>
        <p:spPr>
          <a:xfrm flipV="1">
            <a:off x="1691317" y="3423789"/>
            <a:ext cx="4758905" cy="28754"/>
          </a:xfrm>
          <a:prstGeom prst="straightConnector1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B9EB66DE-F5F6-4AF7-80B3-1AAE1450325E}"/>
              </a:ext>
            </a:extLst>
          </p:cNvPr>
          <p:cNvCxnSpPr/>
          <p:nvPr/>
        </p:nvCxnSpPr>
        <p:spPr>
          <a:xfrm>
            <a:off x="6405293" y="3436368"/>
            <a:ext cx="71887" cy="2645433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245F83BA-762B-41CA-8407-577E59D2877E}"/>
              </a:ext>
            </a:extLst>
          </p:cNvPr>
          <p:cNvCxnSpPr/>
          <p:nvPr/>
        </p:nvCxnSpPr>
        <p:spPr>
          <a:xfrm flipH="1">
            <a:off x="5248454" y="6080902"/>
            <a:ext cx="1242205" cy="230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row: Curved Left 39">
            <a:extLst>
              <a:ext uri="{FF2B5EF4-FFF2-40B4-BE49-F238E27FC236}">
                <a16:creationId xmlns:a16="http://schemas.microsoft.com/office/drawing/2014/main" xmlns="" id="{58019C5B-4C3D-46C5-BD87-ADF504378416}"/>
              </a:ext>
            </a:extLst>
          </p:cNvPr>
          <p:cNvSpPr/>
          <p:nvPr/>
        </p:nvSpPr>
        <p:spPr>
          <a:xfrm>
            <a:off x="5229727" y="6173542"/>
            <a:ext cx="1107055" cy="56071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Curved Left 40">
            <a:extLst>
              <a:ext uri="{FF2B5EF4-FFF2-40B4-BE49-F238E27FC236}">
                <a16:creationId xmlns:a16="http://schemas.microsoft.com/office/drawing/2014/main" xmlns="" id="{5B309C5D-CAF7-4C70-BCA1-79E210EE46DB}"/>
              </a:ext>
            </a:extLst>
          </p:cNvPr>
          <p:cNvSpPr/>
          <p:nvPr/>
        </p:nvSpPr>
        <p:spPr>
          <a:xfrm>
            <a:off x="5228830" y="3843514"/>
            <a:ext cx="704491" cy="61822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CCC917B4-0A17-47A7-A810-C00F500E4F2B}"/>
              </a:ext>
            </a:extLst>
          </p:cNvPr>
          <p:cNvSpPr txBox="1"/>
          <p:nvPr/>
        </p:nvSpPr>
        <p:spPr>
          <a:xfrm>
            <a:off x="6436205" y="6306808"/>
            <a:ext cx="11185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0, 3, 6, 9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357260D8-FB9A-456A-964C-B7899C255015}"/>
              </a:ext>
            </a:extLst>
          </p:cNvPr>
          <p:cNvSpPr txBox="1"/>
          <p:nvPr/>
        </p:nvSpPr>
        <p:spPr>
          <a:xfrm>
            <a:off x="5285117" y="4350589"/>
            <a:ext cx="12479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0, 3, 6, 9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5EF1DDCA-03D2-462B-AD2C-A68EC48787F3}"/>
              </a:ext>
            </a:extLst>
          </p:cNvPr>
          <p:cNvSpPr txBox="1"/>
          <p:nvPr/>
        </p:nvSpPr>
        <p:spPr>
          <a:xfrm>
            <a:off x="138023" y="6449683"/>
            <a:ext cx="1132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0, 3, 6, 9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DCBAA00F-6766-46F3-ACA1-A72F4C0DD7F0}"/>
              </a:ext>
            </a:extLst>
          </p:cNvPr>
          <p:cNvSpPr txBox="1"/>
          <p:nvPr/>
        </p:nvSpPr>
        <p:spPr>
          <a:xfrm>
            <a:off x="6520672" y="5111690"/>
            <a:ext cx="874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1, 4, 7</a:t>
            </a:r>
          </a:p>
        </p:txBody>
      </p:sp>
      <p:sp>
        <p:nvSpPr>
          <p:cNvPr id="46" name="Arrow: Curved Right 45">
            <a:extLst>
              <a:ext uri="{FF2B5EF4-FFF2-40B4-BE49-F238E27FC236}">
                <a16:creationId xmlns:a16="http://schemas.microsoft.com/office/drawing/2014/main" xmlns="" id="{65AFEA05-02F1-4E43-8713-6E8DD0695C7D}"/>
              </a:ext>
            </a:extLst>
          </p:cNvPr>
          <p:cNvSpPr/>
          <p:nvPr/>
        </p:nvSpPr>
        <p:spPr>
          <a:xfrm>
            <a:off x="423198" y="5766485"/>
            <a:ext cx="977660" cy="81950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31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0157"/>
            <a:ext cx="9667335" cy="608623"/>
          </a:xfrm>
        </p:spPr>
        <p:txBody>
          <a:bodyPr>
            <a:normAutofit/>
          </a:bodyPr>
          <a:lstStyle/>
          <a:p>
            <a:r>
              <a:rPr lang="en-US" sz="3200" b="1"/>
              <a:t>Examples on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95705" y="902552"/>
            <a:ext cx="8215220" cy="239239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Ex. 10 Design DFA to check whether given decimal number is divisible by 3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Solution: 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Logic is Divisibility test of 3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Here, q3 represents remainder 0 state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q1 represents remainder 1 state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ea typeface="+mn-lt"/>
                <a:cs typeface="+mn-lt"/>
              </a:rPr>
              <a:t>q2 represents remainder 2 state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b="1" dirty="0">
                <a:solidFill>
                  <a:srgbClr val="92D050"/>
                </a:solidFill>
              </a:rPr>
              <a:t>Transition Diagram: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FCB411CB-7FD1-4AC4-A547-93E0F14B1336}"/>
              </a:ext>
            </a:extLst>
          </p:cNvPr>
          <p:cNvSpPr/>
          <p:nvPr/>
        </p:nvSpPr>
        <p:spPr>
          <a:xfrm>
            <a:off x="4445479" y="3733800"/>
            <a:ext cx="833885" cy="747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/>
              <a:t>q2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00866BB1-0BFD-4A23-9615-1C744F350B1D}"/>
              </a:ext>
            </a:extLst>
          </p:cNvPr>
          <p:cNvCxnSpPr>
            <a:cxnSpLocks/>
          </p:cNvCxnSpPr>
          <p:nvPr/>
        </p:nvCxnSpPr>
        <p:spPr>
          <a:xfrm flipV="1">
            <a:off x="2229567" y="4143193"/>
            <a:ext cx="2222738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5947DAC-66FE-4528-ADEF-7E2D91A06B03}"/>
              </a:ext>
            </a:extLst>
          </p:cNvPr>
          <p:cNvSpPr txBox="1"/>
          <p:nvPr/>
        </p:nvSpPr>
        <p:spPr>
          <a:xfrm>
            <a:off x="612475" y="4983191"/>
            <a:ext cx="110418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0, 3, 6, 9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E032DD8-A8B9-4CCE-9E69-2FA117639885}"/>
              </a:ext>
            </a:extLst>
          </p:cNvPr>
          <p:cNvSpPr txBox="1"/>
          <p:nvPr/>
        </p:nvSpPr>
        <p:spPr>
          <a:xfrm>
            <a:off x="3430435" y="5673304"/>
            <a:ext cx="93165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1, 4,7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4A11F87-35BB-4DBA-B796-0D96FDD66CF8}"/>
              </a:ext>
            </a:extLst>
          </p:cNvPr>
          <p:cNvSpPr txBox="1"/>
          <p:nvPr/>
        </p:nvSpPr>
        <p:spPr>
          <a:xfrm>
            <a:off x="8577531" y="770625"/>
            <a:ext cx="3706483" cy="4573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Transition Table: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4CC89AA7-79DE-4BC3-82BA-3B30897550E6}"/>
              </a:ext>
            </a:extLst>
          </p:cNvPr>
          <p:cNvCxnSpPr>
            <a:cxnSpLocks/>
          </p:cNvCxnSpPr>
          <p:nvPr/>
        </p:nvCxnSpPr>
        <p:spPr>
          <a:xfrm>
            <a:off x="1677478" y="4588888"/>
            <a:ext cx="23004" cy="102942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F483AE8-2232-4C57-9A33-373758DA9514}"/>
              </a:ext>
            </a:extLst>
          </p:cNvPr>
          <p:cNvSpPr txBox="1"/>
          <p:nvPr/>
        </p:nvSpPr>
        <p:spPr>
          <a:xfrm>
            <a:off x="2375137" y="3740987"/>
            <a:ext cx="8885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2, 5, 8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D156BBD-AF10-4311-BF06-974B7B7682E9}"/>
              </a:ext>
            </a:extLst>
          </p:cNvPr>
          <p:cNvSpPr txBox="1"/>
          <p:nvPr/>
        </p:nvSpPr>
        <p:spPr>
          <a:xfrm>
            <a:off x="2582171" y="6392174"/>
            <a:ext cx="93165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2, 5,8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125F6EFF-181C-41E6-A155-C4632D3D6C84}"/>
              </a:ext>
            </a:extLst>
          </p:cNvPr>
          <p:cNvCxnSpPr>
            <a:cxnSpLocks/>
          </p:cNvCxnSpPr>
          <p:nvPr/>
        </p:nvCxnSpPr>
        <p:spPr>
          <a:xfrm flipV="1">
            <a:off x="556045" y="4281221"/>
            <a:ext cx="856889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E320CF5-03B6-425C-A2D8-ECDA42B02EEE}"/>
              </a:ext>
            </a:extLst>
          </p:cNvPr>
          <p:cNvSpPr txBox="1"/>
          <p:nvPr/>
        </p:nvSpPr>
        <p:spPr>
          <a:xfrm>
            <a:off x="2543353" y="5468967"/>
            <a:ext cx="91727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1, 4, 7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0D51357-9BD5-4ADD-B2F8-D20983B3C651}"/>
              </a:ext>
            </a:extLst>
          </p:cNvPr>
          <p:cNvSpPr txBox="1"/>
          <p:nvPr/>
        </p:nvSpPr>
        <p:spPr>
          <a:xfrm>
            <a:off x="2467155" y="4595006"/>
            <a:ext cx="90289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2, 5, 8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FC5651D7-F839-4833-B9BB-C2FA3F38B20D}"/>
              </a:ext>
            </a:extLst>
          </p:cNvPr>
          <p:cNvSpPr/>
          <p:nvPr/>
        </p:nvSpPr>
        <p:spPr>
          <a:xfrm>
            <a:off x="4444580" y="5803242"/>
            <a:ext cx="833885" cy="74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q1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3A7B0A51-FF40-4B32-A017-7F7185A2E5F6}"/>
              </a:ext>
            </a:extLst>
          </p:cNvPr>
          <p:cNvCxnSpPr/>
          <p:nvPr/>
        </p:nvCxnSpPr>
        <p:spPr>
          <a:xfrm flipH="1">
            <a:off x="2181585" y="4408639"/>
            <a:ext cx="2349258" cy="147511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187803E2-C404-4586-BB7C-8B24F9E188B0}"/>
              </a:ext>
            </a:extLst>
          </p:cNvPr>
          <p:cNvCxnSpPr/>
          <p:nvPr/>
        </p:nvCxnSpPr>
        <p:spPr>
          <a:xfrm>
            <a:off x="2228670" y="6002727"/>
            <a:ext cx="2280248" cy="230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29798204-3A76-42CB-B21E-1D407F832DEB}"/>
              </a:ext>
            </a:extLst>
          </p:cNvPr>
          <p:cNvCxnSpPr/>
          <p:nvPr/>
        </p:nvCxnSpPr>
        <p:spPr>
          <a:xfrm flipH="1" flipV="1">
            <a:off x="2150135" y="6312379"/>
            <a:ext cx="2320504" cy="5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3C943375-93D2-46EE-B2A0-721A93C9B13A}"/>
              </a:ext>
            </a:extLst>
          </p:cNvPr>
          <p:cNvCxnSpPr/>
          <p:nvPr/>
        </p:nvCxnSpPr>
        <p:spPr>
          <a:xfrm>
            <a:off x="4714157" y="4491308"/>
            <a:ext cx="80512" cy="13744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58C99398-4966-4678-9F19-B0D28AA356F8}"/>
              </a:ext>
            </a:extLst>
          </p:cNvPr>
          <p:cNvCxnSpPr/>
          <p:nvPr/>
        </p:nvCxnSpPr>
        <p:spPr>
          <a:xfrm flipH="1" flipV="1">
            <a:off x="5009432" y="4455904"/>
            <a:ext cx="63261" cy="14434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BB00B5E-228A-40A8-A24B-6E4D2DC6EA26}"/>
              </a:ext>
            </a:extLst>
          </p:cNvPr>
          <p:cNvSpPr txBox="1"/>
          <p:nvPr/>
        </p:nvSpPr>
        <p:spPr>
          <a:xfrm>
            <a:off x="3927356" y="5120675"/>
            <a:ext cx="83101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2, 5, 8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B71F15D-ADEB-4072-A4CC-DC5209C8BEF5}"/>
              </a:ext>
            </a:extLst>
          </p:cNvPr>
          <p:cNvSpPr txBox="1"/>
          <p:nvPr/>
        </p:nvSpPr>
        <p:spPr>
          <a:xfrm>
            <a:off x="5148533" y="5119778"/>
            <a:ext cx="8310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1, 4, 7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D2BC4D03-93A8-4EE3-9ED4-AACB635A568C}"/>
              </a:ext>
            </a:extLst>
          </p:cNvPr>
          <p:cNvSpPr/>
          <p:nvPr/>
        </p:nvSpPr>
        <p:spPr>
          <a:xfrm>
            <a:off x="1397479" y="3834442"/>
            <a:ext cx="833886" cy="74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q0</a:t>
            </a:r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xmlns="" id="{04568155-13A2-4A4E-AF36-B31E6FF64594}"/>
              </a:ext>
            </a:extLst>
          </p:cNvPr>
          <p:cNvSpPr/>
          <p:nvPr/>
        </p:nvSpPr>
        <p:spPr>
          <a:xfrm>
            <a:off x="1308519" y="5628915"/>
            <a:ext cx="920150" cy="92015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45D99E3B-9A70-4E2F-8062-2EA53765D96C}"/>
              </a:ext>
            </a:extLst>
          </p:cNvPr>
          <p:cNvCxnSpPr/>
          <p:nvPr/>
        </p:nvCxnSpPr>
        <p:spPr>
          <a:xfrm flipV="1">
            <a:off x="1997734" y="4256417"/>
            <a:ext cx="2395268" cy="14434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0585F48D-5391-41F5-A1B5-101C99674344}"/>
              </a:ext>
            </a:extLst>
          </p:cNvPr>
          <p:cNvCxnSpPr/>
          <p:nvPr/>
        </p:nvCxnSpPr>
        <p:spPr>
          <a:xfrm flipH="1" flipV="1">
            <a:off x="1749724" y="3439064"/>
            <a:ext cx="2" cy="460075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654B904A-C18E-43E1-9958-526A97460065}"/>
              </a:ext>
            </a:extLst>
          </p:cNvPr>
          <p:cNvCxnSpPr/>
          <p:nvPr/>
        </p:nvCxnSpPr>
        <p:spPr>
          <a:xfrm flipV="1">
            <a:off x="1691317" y="3423789"/>
            <a:ext cx="4758905" cy="28754"/>
          </a:xfrm>
          <a:prstGeom prst="straightConnector1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B9EB66DE-F5F6-4AF7-80B3-1AAE1450325E}"/>
              </a:ext>
            </a:extLst>
          </p:cNvPr>
          <p:cNvCxnSpPr/>
          <p:nvPr/>
        </p:nvCxnSpPr>
        <p:spPr>
          <a:xfrm>
            <a:off x="6405293" y="3436368"/>
            <a:ext cx="71887" cy="2645433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245F83BA-762B-41CA-8407-577E59D2877E}"/>
              </a:ext>
            </a:extLst>
          </p:cNvPr>
          <p:cNvCxnSpPr/>
          <p:nvPr/>
        </p:nvCxnSpPr>
        <p:spPr>
          <a:xfrm flipH="1">
            <a:off x="5248454" y="6080902"/>
            <a:ext cx="1242205" cy="230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row: Curved Left 39">
            <a:extLst>
              <a:ext uri="{FF2B5EF4-FFF2-40B4-BE49-F238E27FC236}">
                <a16:creationId xmlns:a16="http://schemas.microsoft.com/office/drawing/2014/main" xmlns="" id="{58019C5B-4C3D-46C5-BD87-ADF504378416}"/>
              </a:ext>
            </a:extLst>
          </p:cNvPr>
          <p:cNvSpPr/>
          <p:nvPr/>
        </p:nvSpPr>
        <p:spPr>
          <a:xfrm>
            <a:off x="5229727" y="6173542"/>
            <a:ext cx="1107055" cy="56071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Curved Left 40">
            <a:extLst>
              <a:ext uri="{FF2B5EF4-FFF2-40B4-BE49-F238E27FC236}">
                <a16:creationId xmlns:a16="http://schemas.microsoft.com/office/drawing/2014/main" xmlns="" id="{5B309C5D-CAF7-4C70-BCA1-79E210EE46DB}"/>
              </a:ext>
            </a:extLst>
          </p:cNvPr>
          <p:cNvSpPr/>
          <p:nvPr/>
        </p:nvSpPr>
        <p:spPr>
          <a:xfrm>
            <a:off x="5228830" y="3843514"/>
            <a:ext cx="704491" cy="61822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CCC917B4-0A17-47A7-A810-C00F500E4F2B}"/>
              </a:ext>
            </a:extLst>
          </p:cNvPr>
          <p:cNvSpPr txBox="1"/>
          <p:nvPr/>
        </p:nvSpPr>
        <p:spPr>
          <a:xfrm>
            <a:off x="6436205" y="6306808"/>
            <a:ext cx="11185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0, 3, 6, 9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357260D8-FB9A-456A-964C-B7899C255015}"/>
              </a:ext>
            </a:extLst>
          </p:cNvPr>
          <p:cNvSpPr txBox="1"/>
          <p:nvPr/>
        </p:nvSpPr>
        <p:spPr>
          <a:xfrm>
            <a:off x="5285117" y="4350589"/>
            <a:ext cx="12479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0, 3, 6, 9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5EF1DDCA-03D2-462B-AD2C-A68EC48787F3}"/>
              </a:ext>
            </a:extLst>
          </p:cNvPr>
          <p:cNvSpPr txBox="1"/>
          <p:nvPr/>
        </p:nvSpPr>
        <p:spPr>
          <a:xfrm>
            <a:off x="138023" y="6449683"/>
            <a:ext cx="1132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0, 3, 6, 9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DCBAA00F-6766-46F3-ACA1-A72F4C0DD7F0}"/>
              </a:ext>
            </a:extLst>
          </p:cNvPr>
          <p:cNvSpPr txBox="1"/>
          <p:nvPr/>
        </p:nvSpPr>
        <p:spPr>
          <a:xfrm>
            <a:off x="6520672" y="5111690"/>
            <a:ext cx="874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1, 4, 7</a:t>
            </a:r>
          </a:p>
        </p:txBody>
      </p:sp>
      <p:sp>
        <p:nvSpPr>
          <p:cNvPr id="46" name="Arrow: Curved Right 45">
            <a:extLst>
              <a:ext uri="{FF2B5EF4-FFF2-40B4-BE49-F238E27FC236}">
                <a16:creationId xmlns:a16="http://schemas.microsoft.com/office/drawing/2014/main" xmlns="" id="{65AFEA05-02F1-4E43-8713-6E8DD0695C7D}"/>
              </a:ext>
            </a:extLst>
          </p:cNvPr>
          <p:cNvSpPr/>
          <p:nvPr/>
        </p:nvSpPr>
        <p:spPr>
          <a:xfrm>
            <a:off x="423198" y="5766485"/>
            <a:ext cx="977660" cy="81950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xmlns="" id="{2222A7DC-63DC-4AE3-AA94-4599BDCFA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140521"/>
              </p:ext>
            </p:extLst>
          </p:nvPr>
        </p:nvGraphicFramePr>
        <p:xfrm>
          <a:off x="7231810" y="1725283"/>
          <a:ext cx="4691037" cy="21234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72759">
                  <a:extLst>
                    <a:ext uri="{9D8B030D-6E8A-4147-A177-3AD203B41FA5}">
                      <a16:colId xmlns:a16="http://schemas.microsoft.com/office/drawing/2014/main" xmlns="" val="3056528284"/>
                    </a:ext>
                  </a:extLst>
                </a:gridCol>
                <a:gridCol w="1329446">
                  <a:extLst>
                    <a:ext uri="{9D8B030D-6E8A-4147-A177-3AD203B41FA5}">
                      <a16:colId xmlns:a16="http://schemas.microsoft.com/office/drawing/2014/main" xmlns="" val="2480669049"/>
                    </a:ext>
                  </a:extLst>
                </a:gridCol>
                <a:gridCol w="1016073">
                  <a:extLst>
                    <a:ext uri="{9D8B030D-6E8A-4147-A177-3AD203B41FA5}">
                      <a16:colId xmlns:a16="http://schemas.microsoft.com/office/drawing/2014/main" xmlns="" val="947178033"/>
                    </a:ext>
                  </a:extLst>
                </a:gridCol>
                <a:gridCol w="1172759">
                  <a:extLst>
                    <a:ext uri="{9D8B030D-6E8A-4147-A177-3AD203B41FA5}">
                      <a16:colId xmlns:a16="http://schemas.microsoft.com/office/drawing/2014/main" xmlns="" val="3208003149"/>
                    </a:ext>
                  </a:extLst>
                </a:gridCol>
              </a:tblGrid>
              <a:tr h="372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Inputs/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0, 3, 6, 9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1, 4, 7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2, 5, 8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6664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86798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63309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2271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61562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13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84" y="236420"/>
            <a:ext cx="9667335" cy="709265"/>
          </a:xfrm>
        </p:spPr>
        <p:txBody>
          <a:bodyPr>
            <a:normAutofit/>
          </a:bodyPr>
          <a:lstStyle/>
          <a:p>
            <a:r>
              <a:rPr lang="en-US" sz="3200" b="1"/>
              <a:t>Examples on DFA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11365" y="1161345"/>
            <a:ext cx="7956429" cy="53253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Ex. 10 Design DFA to check whether given decimal number is divisible by 3</a:t>
            </a:r>
          </a:p>
          <a:p>
            <a:r>
              <a:rPr lang="en-US" sz="2000" dirty="0">
                <a:latin typeface="Georgia"/>
                <a:ea typeface="+mn-lt"/>
                <a:cs typeface="+mn-lt"/>
              </a:rPr>
              <a:t>Solution:</a:t>
            </a:r>
            <a:endParaRPr lang="en-US" sz="20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Simulation for the string  532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δ ( q0 ,  5 3 2 )  |--  δ ( q2 ,  3 2 )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|--  δ ( q2 ,  2 )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|--  δ ( q1 ,  </a:t>
            </a:r>
            <a:r>
              <a:rPr lang="en-US" sz="2000" dirty="0">
                <a:latin typeface="TW Cen MT"/>
                <a:ea typeface="+mn-lt"/>
                <a:cs typeface="+mn-lt"/>
              </a:rPr>
              <a:t>ε )</a:t>
            </a:r>
            <a:endParaRPr lang="en-US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=   q1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q3 is not a final state. 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Hence given string 532 is not accepted by given DFA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F0A686-A1E2-4773-8540-66FFC3D92F7A}"/>
              </a:ext>
            </a:extLst>
          </p:cNvPr>
          <p:cNvSpPr txBox="1"/>
          <p:nvPr/>
        </p:nvSpPr>
        <p:spPr>
          <a:xfrm>
            <a:off x="8965720" y="1963946"/>
            <a:ext cx="3232030" cy="497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Transition Table:</a:t>
            </a:r>
            <a:r>
              <a:rPr lang="en-US" sz="2000" dirty="0"/>
              <a:t>   </a:t>
            </a:r>
            <a:endParaRPr lang="en-US" sz="2000" dirty="0">
              <a:ea typeface="+mn-lt"/>
              <a:cs typeface="+mn-lt"/>
            </a:endParaRPr>
          </a:p>
        </p:txBody>
      </p:sp>
      <p:graphicFrame>
        <p:nvGraphicFramePr>
          <p:cNvPr id="7" name="Table 18">
            <a:extLst>
              <a:ext uri="{FF2B5EF4-FFF2-40B4-BE49-F238E27FC236}">
                <a16:creationId xmlns:a16="http://schemas.microsoft.com/office/drawing/2014/main" xmlns="" id="{DA6EE249-FB76-49C5-B339-9F52544BB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868700"/>
              </p:ext>
            </p:extLst>
          </p:nvPr>
        </p:nvGraphicFramePr>
        <p:xfrm>
          <a:off x="8036943" y="2832339"/>
          <a:ext cx="3912790" cy="2103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91862">
                  <a:extLst>
                    <a:ext uri="{9D8B030D-6E8A-4147-A177-3AD203B41FA5}">
                      <a16:colId xmlns:a16="http://schemas.microsoft.com/office/drawing/2014/main" xmlns="" val="3875298723"/>
                    </a:ext>
                  </a:extLst>
                </a:gridCol>
                <a:gridCol w="871660">
                  <a:extLst>
                    <a:ext uri="{9D8B030D-6E8A-4147-A177-3AD203B41FA5}">
                      <a16:colId xmlns:a16="http://schemas.microsoft.com/office/drawing/2014/main" xmlns="" val="1670455816"/>
                    </a:ext>
                  </a:extLst>
                </a:gridCol>
                <a:gridCol w="871070">
                  <a:extLst>
                    <a:ext uri="{9D8B030D-6E8A-4147-A177-3AD203B41FA5}">
                      <a16:colId xmlns:a16="http://schemas.microsoft.com/office/drawing/2014/main" xmlns="" val="2852681778"/>
                    </a:ext>
                  </a:extLst>
                </a:gridCol>
                <a:gridCol w="978198">
                  <a:extLst>
                    <a:ext uri="{9D8B030D-6E8A-4147-A177-3AD203B41FA5}">
                      <a16:colId xmlns:a16="http://schemas.microsoft.com/office/drawing/2014/main" xmlns="" val="2646305095"/>
                    </a:ext>
                  </a:extLst>
                </a:gridCol>
              </a:tblGrid>
              <a:tr h="63499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Inputs/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0, 3, 6, 9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1, 4, 7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2, 5, 8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815837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731562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947018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0174580"/>
                  </a:ext>
                </a:extLst>
              </a:tr>
              <a:tr h="33019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5016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76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408949"/>
            <a:ext cx="9667335" cy="93930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Finite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4535" y="1707685"/>
            <a:ext cx="10170543" cy="49515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Char char="•"/>
            </a:pPr>
            <a:r>
              <a:rPr lang="en-US" dirty="0"/>
              <a:t>There are two types of Finite Automata</a:t>
            </a:r>
          </a:p>
          <a:p>
            <a:pPr marL="1257300" lvl="1" indent="-457200">
              <a:lnSpc>
                <a:spcPct val="150000"/>
              </a:lnSpc>
              <a:buAutoNum type="arabicPeriod"/>
            </a:pPr>
            <a:r>
              <a:rPr lang="en-US" dirty="0"/>
              <a:t>Deterministic Finite Automata (DFA)</a:t>
            </a:r>
          </a:p>
          <a:p>
            <a:pPr marL="1257300" lvl="1" indent="-457200">
              <a:lnSpc>
                <a:spcPct val="150000"/>
              </a:lnSpc>
              <a:buAutoNum type="arabicPeriod"/>
            </a:pPr>
            <a:r>
              <a:rPr lang="en-US" dirty="0"/>
              <a:t>Non – deterministic Finite Automata (NFA)</a:t>
            </a:r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US" dirty="0"/>
              <a:t>DFA is deterministic in nature. Each transition in this automata is uniquely determined on current state and current input</a:t>
            </a:r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US" dirty="0"/>
              <a:t>NFA is non – deterministic in nature. Next state can not be determined uniquely for a given transition with current state and current input</a:t>
            </a:r>
          </a:p>
        </p:txBody>
      </p:sp>
    </p:spTree>
    <p:extLst>
      <p:ext uri="{BB962C8B-B14F-4D97-AF65-F5344CB8AC3E}">
        <p14:creationId xmlns:p14="http://schemas.microsoft.com/office/powerpoint/2010/main" val="244045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84" y="236420"/>
            <a:ext cx="9667335" cy="709265"/>
          </a:xfrm>
        </p:spPr>
        <p:txBody>
          <a:bodyPr>
            <a:normAutofit/>
          </a:bodyPr>
          <a:lstStyle/>
          <a:p>
            <a:r>
              <a:rPr lang="en-US" sz="3200" b="1"/>
              <a:t>Examples on DFA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11365" y="1161345"/>
            <a:ext cx="7956429" cy="53253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>
                <a:ea typeface="+mn-lt"/>
                <a:cs typeface="+mn-lt"/>
              </a:rPr>
              <a:t>Ex. 10 Design DFA to check whether given decimal number is divisible by 3</a:t>
            </a:r>
          </a:p>
          <a:p>
            <a:r>
              <a:rPr lang="en-US" sz="2000" dirty="0">
                <a:latin typeface="Georgia"/>
                <a:ea typeface="+mn-lt"/>
                <a:cs typeface="+mn-lt"/>
              </a:rPr>
              <a:t>Solution:</a:t>
            </a:r>
            <a:endParaRPr lang="en-US" sz="20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Simulation for the string  324531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δ ( q0 ,  3 2 4 5 3 1 )  |--  δ ( q3 ,  2 4 5 3 1 )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    |--  δ ( q2 ,  4 5 3 1 )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    |--  δ ( q3 ,  5 3 1 )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    |--  δ ( q2  ,  3 1 )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    |--  δ ( q2  ,  1 )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    |--  δ ( q3 ,  </a:t>
            </a:r>
            <a:r>
              <a:rPr lang="en-US" sz="2000" dirty="0">
                <a:latin typeface="TW Cen MT"/>
                <a:ea typeface="+mn-lt"/>
                <a:cs typeface="+mn-lt"/>
              </a:rPr>
              <a:t>ε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=   q3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q3 is a final state. 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Hence given string 324531 is accepted by given DFA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F0A686-A1E2-4773-8540-66FFC3D92F7A}"/>
              </a:ext>
            </a:extLst>
          </p:cNvPr>
          <p:cNvSpPr txBox="1"/>
          <p:nvPr/>
        </p:nvSpPr>
        <p:spPr>
          <a:xfrm>
            <a:off x="8965720" y="1963946"/>
            <a:ext cx="3232030" cy="497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Transition Table:</a:t>
            </a:r>
            <a:r>
              <a:rPr lang="en-US" sz="2000" dirty="0"/>
              <a:t>   </a:t>
            </a:r>
            <a:endParaRPr lang="en-US" sz="2000" dirty="0">
              <a:ea typeface="+mn-lt"/>
              <a:cs typeface="+mn-lt"/>
            </a:endParaRPr>
          </a:p>
        </p:txBody>
      </p:sp>
      <p:graphicFrame>
        <p:nvGraphicFramePr>
          <p:cNvPr id="7" name="Table 18">
            <a:extLst>
              <a:ext uri="{FF2B5EF4-FFF2-40B4-BE49-F238E27FC236}">
                <a16:creationId xmlns:a16="http://schemas.microsoft.com/office/drawing/2014/main" xmlns="" id="{DA6EE249-FB76-49C5-B339-9F52544BBA15}"/>
              </a:ext>
            </a:extLst>
          </p:cNvPr>
          <p:cNvGraphicFramePr>
            <a:graphicFrameLocks noGrp="1"/>
          </p:cNvGraphicFramePr>
          <p:nvPr/>
        </p:nvGraphicFramePr>
        <p:xfrm>
          <a:off x="8036943" y="2832339"/>
          <a:ext cx="3912790" cy="2103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91862">
                  <a:extLst>
                    <a:ext uri="{9D8B030D-6E8A-4147-A177-3AD203B41FA5}">
                      <a16:colId xmlns:a16="http://schemas.microsoft.com/office/drawing/2014/main" xmlns="" val="3875298723"/>
                    </a:ext>
                  </a:extLst>
                </a:gridCol>
                <a:gridCol w="871660">
                  <a:extLst>
                    <a:ext uri="{9D8B030D-6E8A-4147-A177-3AD203B41FA5}">
                      <a16:colId xmlns:a16="http://schemas.microsoft.com/office/drawing/2014/main" xmlns="" val="1670455816"/>
                    </a:ext>
                  </a:extLst>
                </a:gridCol>
                <a:gridCol w="871070">
                  <a:extLst>
                    <a:ext uri="{9D8B030D-6E8A-4147-A177-3AD203B41FA5}">
                      <a16:colId xmlns:a16="http://schemas.microsoft.com/office/drawing/2014/main" xmlns="" val="2852681778"/>
                    </a:ext>
                  </a:extLst>
                </a:gridCol>
                <a:gridCol w="978198">
                  <a:extLst>
                    <a:ext uri="{9D8B030D-6E8A-4147-A177-3AD203B41FA5}">
                      <a16:colId xmlns:a16="http://schemas.microsoft.com/office/drawing/2014/main" xmlns="" val="2646305095"/>
                    </a:ext>
                  </a:extLst>
                </a:gridCol>
              </a:tblGrid>
              <a:tr h="63499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Inputs/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0, 3, 6, 9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1, 4, 7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2, 5, 8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815837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731562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947018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0174580"/>
                  </a:ext>
                </a:extLst>
              </a:tr>
              <a:tr h="33019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5016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26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408949"/>
            <a:ext cx="9667335" cy="939302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Deterministic Finite Automata (DFA)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4535" y="1707685"/>
            <a:ext cx="10630618" cy="180292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 algn="just">
              <a:lnSpc>
                <a:spcPct val="150000"/>
              </a:lnSpc>
              <a:buChar char="•"/>
            </a:pPr>
            <a:r>
              <a:rPr lang="en-US" dirty="0"/>
              <a:t>The Finite Automata is called Deterministic Finite Automata (DFA) if there is only one path for a specific input from current state to next state.</a:t>
            </a:r>
          </a:p>
          <a:p>
            <a:pPr marL="342900" indent="-342900" algn="just">
              <a:lnSpc>
                <a:spcPct val="150000"/>
              </a:lnSpc>
              <a:buChar char="•"/>
            </a:pPr>
            <a:r>
              <a:rPr lang="en-US" dirty="0"/>
              <a:t>E.g.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189F9A9-EEAD-4CBE-B056-9C896EB655D1}"/>
              </a:ext>
            </a:extLst>
          </p:cNvPr>
          <p:cNvSpPr/>
          <p:nvPr/>
        </p:nvSpPr>
        <p:spPr>
          <a:xfrm>
            <a:off x="2691441" y="3101196"/>
            <a:ext cx="718867" cy="747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BAF694FE-C685-4C40-8D85-D8BEE9091500}"/>
              </a:ext>
            </a:extLst>
          </p:cNvPr>
          <p:cNvSpPr/>
          <p:nvPr/>
        </p:nvSpPr>
        <p:spPr>
          <a:xfrm>
            <a:off x="4891177" y="3101195"/>
            <a:ext cx="718867" cy="747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60ED53EC-4484-47D3-9480-058B68544C64}"/>
              </a:ext>
            </a:extLst>
          </p:cNvPr>
          <p:cNvSpPr/>
          <p:nvPr/>
        </p:nvSpPr>
        <p:spPr>
          <a:xfrm>
            <a:off x="3856007" y="4409536"/>
            <a:ext cx="718867" cy="747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S2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EFA2211E-4B61-4C3C-B00D-EDCEA7991EFE}"/>
              </a:ext>
            </a:extLst>
          </p:cNvPr>
          <p:cNvCxnSpPr/>
          <p:nvPr/>
        </p:nvCxnSpPr>
        <p:spPr>
          <a:xfrm flipV="1">
            <a:off x="3409412" y="3497113"/>
            <a:ext cx="1475116" cy="5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F32CE7D3-F05D-481A-A800-1C18DD7AD044}"/>
              </a:ext>
            </a:extLst>
          </p:cNvPr>
          <p:cNvCxnSpPr>
            <a:cxnSpLocks/>
          </p:cNvCxnSpPr>
          <p:nvPr/>
        </p:nvCxnSpPr>
        <p:spPr>
          <a:xfrm>
            <a:off x="3093109" y="3833541"/>
            <a:ext cx="785004" cy="78500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xmlns="" id="{C380753D-6A4D-499E-9214-DF0DA9B7ECDA}"/>
              </a:ext>
            </a:extLst>
          </p:cNvPr>
          <p:cNvSpPr/>
          <p:nvPr/>
        </p:nvSpPr>
        <p:spPr>
          <a:xfrm>
            <a:off x="5610727" y="3247750"/>
            <a:ext cx="776377" cy="67573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26216BC-9295-49F0-BA2F-1B625C1A0C92}"/>
              </a:ext>
            </a:extLst>
          </p:cNvPr>
          <p:cNvSpPr txBox="1"/>
          <p:nvPr/>
        </p:nvSpPr>
        <p:spPr>
          <a:xfrm>
            <a:off x="3956110" y="3136600"/>
            <a:ext cx="370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AE68ED-4FB0-41B6-A5B1-1DFD9A920540}"/>
              </a:ext>
            </a:extLst>
          </p:cNvPr>
          <p:cNvSpPr txBox="1"/>
          <p:nvPr/>
        </p:nvSpPr>
        <p:spPr>
          <a:xfrm>
            <a:off x="2949694" y="4286788"/>
            <a:ext cx="370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A079E42-85C8-47DA-9500-D0C2DD4F391B}"/>
              </a:ext>
            </a:extLst>
          </p:cNvPr>
          <p:cNvSpPr txBox="1"/>
          <p:nvPr/>
        </p:nvSpPr>
        <p:spPr>
          <a:xfrm>
            <a:off x="6558412" y="3395392"/>
            <a:ext cx="370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E8F76F1-9CA3-4666-87FD-880AB76463A6}"/>
              </a:ext>
            </a:extLst>
          </p:cNvPr>
          <p:cNvSpPr txBox="1"/>
          <p:nvPr/>
        </p:nvSpPr>
        <p:spPr>
          <a:xfrm>
            <a:off x="806570" y="5306683"/>
            <a:ext cx="10377577" cy="14212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From state S0 for input 'a' there is only one path going to S1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Similarly all the transitions can be described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655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408949"/>
            <a:ext cx="9667335" cy="939302"/>
          </a:xfrm>
        </p:spPr>
        <p:txBody>
          <a:bodyPr>
            <a:normAutofit/>
          </a:bodyPr>
          <a:lstStyle/>
          <a:p>
            <a:r>
              <a:rPr lang="en-US" sz="3600" b="1" dirty="0"/>
              <a:t>Definition of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4535" y="1506402"/>
            <a:ext cx="11090693" cy="509533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>
                <a:latin typeface="Georgia"/>
              </a:rPr>
              <a:t>Deterministic Finite automata or DFA is defined as</a:t>
            </a:r>
            <a:endParaRPr lang="en-US" dirty="0">
              <a:latin typeface="Georgi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>
                <a:latin typeface="Georgia"/>
              </a:rPr>
              <a:t>              M = ( Q , Σ ,  δ , q</a:t>
            </a:r>
            <a:r>
              <a:rPr lang="en-US" baseline="-25000" dirty="0">
                <a:latin typeface="Georgia"/>
              </a:rPr>
              <a:t>0 </a:t>
            </a:r>
            <a:r>
              <a:rPr lang="en-US">
                <a:latin typeface="Georgia"/>
              </a:rPr>
              <a:t>, F )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>
                <a:latin typeface="Georgia"/>
              </a:rPr>
              <a:t>Where 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>
                <a:latin typeface="Georgia"/>
              </a:rPr>
              <a:t>                  Q  is a finite set of internal states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>
                <a:latin typeface="Georgia"/>
              </a:rPr>
              <a:t>                  Σ is a finite set of symbols called the input alphabet</a:t>
            </a:r>
            <a:endParaRPr lang="en-US">
              <a:latin typeface="Georgia"/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latin typeface="Georgia"/>
              </a:rPr>
              <a:t>                 δ : Q  X  Σ  </a:t>
            </a:r>
            <a:r>
              <a:rPr lang="en-US" dirty="0">
                <a:ea typeface="+mn-lt"/>
                <a:cs typeface="+mn-lt"/>
              </a:rPr>
              <a:t>→ </a:t>
            </a:r>
            <a:r>
              <a:rPr lang="en-US">
                <a:latin typeface="Georgia"/>
              </a:rPr>
              <a:t> Q  is a Total Function called Transition Function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>
                <a:latin typeface="Georgia"/>
              </a:rPr>
              <a:t>                 q</a:t>
            </a:r>
            <a:r>
              <a:rPr lang="en-US" baseline="-25000">
                <a:latin typeface="Georgia"/>
              </a:rPr>
              <a:t>0</a:t>
            </a:r>
            <a:r>
              <a:rPr lang="en-US">
                <a:latin typeface="Georgia"/>
              </a:rPr>
              <a:t> is an initial state     q</a:t>
            </a:r>
            <a:r>
              <a:rPr lang="en-US" baseline="-25000" dirty="0">
                <a:latin typeface="Georgia"/>
              </a:rPr>
              <a:t>0</a:t>
            </a:r>
            <a:r>
              <a:rPr lang="en-US" dirty="0">
                <a:latin typeface="Georgia"/>
              </a:rPr>
              <a:t> </a:t>
            </a:r>
            <a:r>
              <a:rPr lang="en-US" dirty="0">
                <a:latin typeface="TW Cen MT"/>
              </a:rPr>
              <a:t>ε</a:t>
            </a:r>
            <a:r>
              <a:rPr lang="en-US" dirty="0">
                <a:latin typeface="Georgia"/>
              </a:rPr>
              <a:t> Q</a:t>
            </a:r>
            <a:endParaRPr lang="en-US">
              <a:latin typeface="Georgia"/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>
                <a:latin typeface="Georgia"/>
              </a:rPr>
              <a:t>                 F is a set of final states   F </a:t>
            </a:r>
            <a:r>
              <a:rPr lang="en-US">
                <a:ea typeface="+mn-lt"/>
                <a:cs typeface="+mn-lt"/>
              </a:rPr>
              <a:t>⊆ Q</a:t>
            </a:r>
            <a:endParaRPr lang="en-US">
              <a:latin typeface="Georgi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937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408949"/>
            <a:ext cx="9667335" cy="939302"/>
          </a:xfrm>
        </p:spPr>
        <p:txBody>
          <a:bodyPr>
            <a:normAutofit/>
          </a:bodyPr>
          <a:lstStyle/>
          <a:p>
            <a:r>
              <a:rPr lang="en-US" sz="3600" b="1" dirty="0"/>
              <a:t>Definition of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4535" y="1506402"/>
            <a:ext cx="11090693" cy="5095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1000"/>
              </a:spcBef>
              <a:buChar char="•"/>
            </a:pPr>
            <a:r>
              <a:rPr lang="en-US">
                <a:latin typeface="Georgia"/>
                <a:ea typeface="+mn-lt"/>
                <a:cs typeface="+mn-lt"/>
              </a:rPr>
              <a:t>Transition Function accepts two parameters one is current state and other is input symbol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Char char="•"/>
            </a:pPr>
            <a:r>
              <a:rPr lang="en-US">
                <a:latin typeface="Georgia"/>
                <a:ea typeface="+mn-lt"/>
                <a:cs typeface="+mn-lt"/>
              </a:rPr>
              <a:t>It returns a state which can be called as next state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Char char="•"/>
            </a:pPr>
            <a:r>
              <a:rPr lang="en-US">
                <a:latin typeface="Georgia"/>
                <a:ea typeface="+mn-lt"/>
                <a:cs typeface="+mn-lt"/>
              </a:rPr>
              <a:t>It is described as   δ : Q  X  Σ  →  Q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Char char="•"/>
            </a:pPr>
            <a:r>
              <a:rPr lang="en-US">
                <a:latin typeface="Georgia"/>
                <a:ea typeface="+mn-lt"/>
                <a:cs typeface="+mn-lt"/>
              </a:rPr>
              <a:t>For example: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>
                <a:latin typeface="Georgia"/>
                <a:ea typeface="+mn-lt"/>
                <a:cs typeface="+mn-lt"/>
              </a:rPr>
              <a:t>     q1 =  δ ( q0, a) means from current state 'q0' with input a next state transition is 'q1'</a:t>
            </a:r>
            <a:endParaRPr lang="en-US" dirty="0">
              <a:latin typeface="Georgi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891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0157"/>
            <a:ext cx="9667335" cy="608623"/>
          </a:xfrm>
        </p:spPr>
        <p:txBody>
          <a:bodyPr>
            <a:normAutofit/>
          </a:bodyPr>
          <a:lstStyle/>
          <a:p>
            <a:r>
              <a:rPr lang="en-US" sz="3200" b="1"/>
              <a:t>Examples on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82610" y="1261986"/>
            <a:ext cx="11090693" cy="140035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Ex. 1 Design FA which accepts the only string 101 over  Σ = { 0 , 1 }</a:t>
            </a:r>
            <a:endParaRPr lang="en-US" sz="200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Solution: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Transition Diagram:</a:t>
            </a:r>
            <a:endParaRPr lang="en-US" sz="2000" dirty="0">
              <a:solidFill>
                <a:srgbClr val="FFFFFF"/>
              </a:solidFill>
              <a:latin typeface="Georgia"/>
              <a:ea typeface="+mn-lt"/>
              <a:cs typeface="+mn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011E9744-0FF7-44ED-B7C4-6D2F2EE7B049}"/>
              </a:ext>
            </a:extLst>
          </p:cNvPr>
          <p:cNvSpPr/>
          <p:nvPr/>
        </p:nvSpPr>
        <p:spPr>
          <a:xfrm>
            <a:off x="1124309" y="3244970"/>
            <a:ext cx="718867" cy="67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q0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7B0CB77D-FA2A-4118-A35C-30AF494A2C71}"/>
              </a:ext>
            </a:extLst>
          </p:cNvPr>
          <p:cNvSpPr/>
          <p:nvPr/>
        </p:nvSpPr>
        <p:spPr>
          <a:xfrm>
            <a:off x="2907101" y="3244969"/>
            <a:ext cx="718867" cy="67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q1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FCB411CB-7FD1-4AC4-A547-93E0F14B1336}"/>
              </a:ext>
            </a:extLst>
          </p:cNvPr>
          <p:cNvSpPr/>
          <p:nvPr/>
        </p:nvSpPr>
        <p:spPr>
          <a:xfrm>
            <a:off x="4718648" y="3244970"/>
            <a:ext cx="718867" cy="67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q2</a:t>
            </a: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xmlns="" id="{07E0776B-9218-439F-8512-3D2E2D3E7A8E}"/>
              </a:ext>
            </a:extLst>
          </p:cNvPr>
          <p:cNvSpPr/>
          <p:nvPr/>
        </p:nvSpPr>
        <p:spPr>
          <a:xfrm>
            <a:off x="6658694" y="3186562"/>
            <a:ext cx="790754" cy="79075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q3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74945BE3-ED84-4BE1-AD17-3A5B631ADD74}"/>
              </a:ext>
            </a:extLst>
          </p:cNvPr>
          <p:cNvCxnSpPr/>
          <p:nvPr/>
        </p:nvCxnSpPr>
        <p:spPr>
          <a:xfrm flipV="1">
            <a:off x="1841381" y="3611234"/>
            <a:ext cx="1058173" cy="5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A1BED541-18CD-4FD9-9E9A-2CFAC0FFBC35}"/>
              </a:ext>
            </a:extLst>
          </p:cNvPr>
          <p:cNvCxnSpPr>
            <a:cxnSpLocks/>
          </p:cNvCxnSpPr>
          <p:nvPr/>
        </p:nvCxnSpPr>
        <p:spPr>
          <a:xfrm flipV="1">
            <a:off x="3624174" y="3596856"/>
            <a:ext cx="1144436" cy="5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00866BB1-0BFD-4A23-9615-1C744F350B1D}"/>
              </a:ext>
            </a:extLst>
          </p:cNvPr>
          <p:cNvCxnSpPr>
            <a:cxnSpLocks/>
          </p:cNvCxnSpPr>
          <p:nvPr/>
        </p:nvCxnSpPr>
        <p:spPr>
          <a:xfrm>
            <a:off x="5450097" y="3588227"/>
            <a:ext cx="1201946" cy="2300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203E4F8-3AF8-4FC3-9FEC-31BFA0285A82}"/>
              </a:ext>
            </a:extLst>
          </p:cNvPr>
          <p:cNvSpPr txBox="1"/>
          <p:nvPr/>
        </p:nvSpPr>
        <p:spPr>
          <a:xfrm>
            <a:off x="2208362" y="3071004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5947DAC-66FE-4528-ADEF-7E2D91A06B03}"/>
              </a:ext>
            </a:extLst>
          </p:cNvPr>
          <p:cNvSpPr txBox="1"/>
          <p:nvPr/>
        </p:nvSpPr>
        <p:spPr>
          <a:xfrm>
            <a:off x="5773946" y="3071003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E032DD8-A8B9-4CCE-9E69-2FA117639885}"/>
              </a:ext>
            </a:extLst>
          </p:cNvPr>
          <p:cNvSpPr txBox="1"/>
          <p:nvPr/>
        </p:nvSpPr>
        <p:spPr>
          <a:xfrm>
            <a:off x="3919266" y="3071002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0</a:t>
            </a:r>
            <a:endParaRPr lang="en-US" sz="20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CAB8ADA5-64B9-4024-8A25-D37A3A74EC7B}"/>
              </a:ext>
            </a:extLst>
          </p:cNvPr>
          <p:cNvCxnSpPr>
            <a:cxnSpLocks/>
          </p:cNvCxnSpPr>
          <p:nvPr/>
        </p:nvCxnSpPr>
        <p:spPr>
          <a:xfrm flipV="1">
            <a:off x="274248" y="3611233"/>
            <a:ext cx="856891" cy="201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4A11F87-35BB-4DBA-B796-0D96FDD66CF8}"/>
              </a:ext>
            </a:extLst>
          </p:cNvPr>
          <p:cNvSpPr txBox="1"/>
          <p:nvPr/>
        </p:nvSpPr>
        <p:spPr>
          <a:xfrm>
            <a:off x="339306" y="3976777"/>
            <a:ext cx="4813539" cy="28062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Above DFA can be represented as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000"/>
              <a:t>M = ( Q , Σ ,  δ , q</a:t>
            </a:r>
            <a:r>
              <a:rPr lang="en-US" sz="2000" baseline="-25000"/>
              <a:t>0 </a:t>
            </a:r>
            <a:r>
              <a:rPr lang="en-US" sz="2000"/>
              <a:t>, F )</a:t>
            </a:r>
          </a:p>
          <a:p>
            <a:pPr>
              <a:lnSpc>
                <a:spcPct val="150000"/>
              </a:lnSpc>
            </a:pPr>
            <a:r>
              <a:rPr lang="en-US" sz="2000"/>
              <a:t>Where     Q  =  { q0, q1, q2, q3 }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                 </a:t>
            </a:r>
            <a:r>
              <a:rPr lang="en-US" sz="2000">
                <a:ea typeface="+mn-lt"/>
                <a:cs typeface="+mn-lt"/>
              </a:rPr>
              <a:t> Σ  =  { 0, 1 }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/>
              <a:t>                 q0  =  q0</a:t>
            </a:r>
          </a:p>
          <a:p>
            <a:pPr>
              <a:lnSpc>
                <a:spcPct val="150000"/>
              </a:lnSpc>
            </a:pPr>
            <a:r>
              <a:rPr lang="en-US" sz="2000"/>
              <a:t>                  F   =  { q3 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283D745-C4DF-4361-B166-EE081B8039AD}"/>
              </a:ext>
            </a:extLst>
          </p:cNvPr>
          <p:cNvSpPr txBox="1"/>
          <p:nvPr/>
        </p:nvSpPr>
        <p:spPr>
          <a:xfrm>
            <a:off x="5241984" y="4436852"/>
            <a:ext cx="3232030" cy="18829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Transition Function ( </a:t>
            </a:r>
            <a:r>
              <a:rPr lang="en-US" sz="2000">
                <a:ea typeface="+mn-lt"/>
                <a:cs typeface="+mn-lt"/>
              </a:rPr>
              <a:t>δ ):</a:t>
            </a:r>
            <a:endParaRPr lang="en-US" sz="2000"/>
          </a:p>
          <a:p>
            <a:pPr>
              <a:lnSpc>
                <a:spcPct val="150000"/>
              </a:lnSpc>
            </a:pPr>
            <a:r>
              <a:rPr lang="en-US" sz="2000" dirty="0"/>
              <a:t>      </a:t>
            </a:r>
            <a:r>
              <a:rPr lang="en-US" sz="2000">
                <a:ea typeface="+mn-lt"/>
                <a:cs typeface="+mn-lt"/>
              </a:rPr>
              <a:t>δ  ( q0 , 1 ) = q1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      </a:t>
            </a:r>
            <a:r>
              <a:rPr lang="en-US" sz="2000">
                <a:ea typeface="+mn-lt"/>
                <a:cs typeface="+mn-lt"/>
              </a:rPr>
              <a:t>δ  ( q1 , 0 ) = q2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      </a:t>
            </a:r>
            <a:r>
              <a:rPr lang="en-US" sz="2000">
                <a:ea typeface="+mn-lt"/>
                <a:cs typeface="+mn-lt"/>
              </a:rPr>
              <a:t>δ  ( q2 , 1 ) = q3</a:t>
            </a:r>
            <a:endParaRPr lang="en-US" sz="2000" dirty="0">
              <a:ea typeface="+mn-lt"/>
              <a:cs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9864578-CB2E-47D7-A0EC-BE747A84E4A0}"/>
              </a:ext>
            </a:extLst>
          </p:cNvPr>
          <p:cNvSpPr txBox="1"/>
          <p:nvPr/>
        </p:nvSpPr>
        <p:spPr>
          <a:xfrm>
            <a:off x="8563154" y="4077417"/>
            <a:ext cx="3232030" cy="497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Transition Table:</a:t>
            </a:r>
            <a:r>
              <a:rPr lang="en-US" sz="2000" dirty="0"/>
              <a:t>   </a:t>
            </a:r>
            <a:endParaRPr lang="en-US" sz="2000" dirty="0">
              <a:ea typeface="+mn-lt"/>
              <a:cs typeface="+mn-lt"/>
            </a:endParaRP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xmlns="" id="{7FD59990-A49E-4C8F-998E-CFC5FDA6A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025133"/>
              </p:ext>
            </p:extLst>
          </p:nvPr>
        </p:nvGraphicFramePr>
        <p:xfrm>
          <a:off x="8755811" y="4672641"/>
          <a:ext cx="3061305" cy="2103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20435">
                  <a:extLst>
                    <a:ext uri="{9D8B030D-6E8A-4147-A177-3AD203B41FA5}">
                      <a16:colId xmlns:a16="http://schemas.microsoft.com/office/drawing/2014/main" xmlns="" val="3875298723"/>
                    </a:ext>
                  </a:extLst>
                </a:gridCol>
                <a:gridCol w="1020435">
                  <a:extLst>
                    <a:ext uri="{9D8B030D-6E8A-4147-A177-3AD203B41FA5}">
                      <a16:colId xmlns:a16="http://schemas.microsoft.com/office/drawing/2014/main" xmlns="" val="1670455816"/>
                    </a:ext>
                  </a:extLst>
                </a:gridCol>
                <a:gridCol w="1020435">
                  <a:extLst>
                    <a:ext uri="{9D8B030D-6E8A-4147-A177-3AD203B41FA5}">
                      <a16:colId xmlns:a16="http://schemas.microsoft.com/office/drawing/2014/main" xmlns="" val="2852681778"/>
                    </a:ext>
                  </a:extLst>
                </a:gridCol>
              </a:tblGrid>
              <a:tr h="63499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Input/States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815837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731562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947018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017458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3577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61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11" grpId="0"/>
      <p:bldP spid="12" grpId="0"/>
      <p:bldP spid="13" grpId="0"/>
      <p:bldP spid="15" grpId="0" build="p"/>
      <p:bldP spid="16" grpId="0" build="p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0157"/>
            <a:ext cx="9667335" cy="608623"/>
          </a:xfrm>
        </p:spPr>
        <p:txBody>
          <a:bodyPr>
            <a:normAutofit/>
          </a:bodyPr>
          <a:lstStyle/>
          <a:p>
            <a:r>
              <a:rPr lang="en-US" sz="3200" b="1"/>
              <a:t>Examples on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96987" y="1003194"/>
            <a:ext cx="8301486" cy="23492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Ex. 2 Design FA which checks whether the given binary number is even.</a:t>
            </a:r>
            <a:endParaRPr lang="en-US" sz="20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Solution: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Binary no is made up of 1's and 0's.   Hence Σ = { 0 , 1 }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When binary number is ended with 1  </a:t>
            </a:r>
            <a:r>
              <a:rPr lang="en-US" sz="2000" dirty="0">
                <a:latin typeface="Georgia"/>
                <a:ea typeface="+mn-lt"/>
                <a:cs typeface="+mn-lt"/>
              </a:rPr>
              <a:t>→  Odd Number</a:t>
            </a:r>
            <a:endParaRPr lang="en-US" sz="2000" dirty="0">
              <a:solidFill>
                <a:srgbClr val="FFFFFF"/>
              </a:solidFill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When binary number is ended with 0  </a:t>
            </a:r>
            <a:r>
              <a:rPr lang="en-US" sz="2000" dirty="0">
                <a:latin typeface="Georgia"/>
                <a:ea typeface="+mn-lt"/>
                <a:cs typeface="+mn-lt"/>
              </a:rPr>
              <a:t>→  Even Number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7B0CB77D-FA2A-4118-A35C-30AF494A2C71}"/>
              </a:ext>
            </a:extLst>
          </p:cNvPr>
          <p:cNvSpPr/>
          <p:nvPr/>
        </p:nvSpPr>
        <p:spPr>
          <a:xfrm>
            <a:off x="9146874" y="2181045"/>
            <a:ext cx="718867" cy="67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q0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FCB411CB-7FD1-4AC4-A547-93E0F14B1336}"/>
              </a:ext>
            </a:extLst>
          </p:cNvPr>
          <p:cNvSpPr/>
          <p:nvPr/>
        </p:nvSpPr>
        <p:spPr>
          <a:xfrm>
            <a:off x="10814648" y="2957423"/>
            <a:ext cx="718867" cy="67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q1</a:t>
            </a: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xmlns="" id="{07E0776B-9218-439F-8512-3D2E2D3E7A8E}"/>
              </a:ext>
            </a:extLst>
          </p:cNvPr>
          <p:cNvSpPr/>
          <p:nvPr/>
        </p:nvSpPr>
        <p:spPr>
          <a:xfrm>
            <a:off x="10741863" y="1159354"/>
            <a:ext cx="790754" cy="79075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q2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A1BED541-18CD-4FD9-9E9A-2CFAC0FFBC35}"/>
              </a:ext>
            </a:extLst>
          </p:cNvPr>
          <p:cNvCxnSpPr>
            <a:cxnSpLocks/>
          </p:cNvCxnSpPr>
          <p:nvPr/>
        </p:nvCxnSpPr>
        <p:spPr>
          <a:xfrm>
            <a:off x="9705796" y="2811852"/>
            <a:ext cx="1230700" cy="42557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00866BB1-0BFD-4A23-9615-1C744F350B1D}"/>
              </a:ext>
            </a:extLst>
          </p:cNvPr>
          <p:cNvCxnSpPr>
            <a:cxnSpLocks/>
          </p:cNvCxnSpPr>
          <p:nvPr/>
        </p:nvCxnSpPr>
        <p:spPr>
          <a:xfrm flipV="1">
            <a:off x="9849567" y="1799685"/>
            <a:ext cx="928777" cy="56646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5947DAC-66FE-4528-ADEF-7E2D91A06B03}"/>
              </a:ext>
            </a:extLst>
          </p:cNvPr>
          <p:cNvSpPr txBox="1"/>
          <p:nvPr/>
        </p:nvSpPr>
        <p:spPr>
          <a:xfrm>
            <a:off x="9957757" y="3301041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E032DD8-A8B9-4CCE-9E69-2FA117639885}"/>
              </a:ext>
            </a:extLst>
          </p:cNvPr>
          <p:cNvSpPr txBox="1"/>
          <p:nvPr/>
        </p:nvSpPr>
        <p:spPr>
          <a:xfrm>
            <a:off x="9871492" y="1460738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0</a:t>
            </a:r>
            <a:endParaRPr 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4A11F87-35BB-4DBA-B796-0D96FDD66CF8}"/>
              </a:ext>
            </a:extLst>
          </p:cNvPr>
          <p:cNvSpPr txBox="1"/>
          <p:nvPr/>
        </p:nvSpPr>
        <p:spPr>
          <a:xfrm>
            <a:off x="324929" y="3487947"/>
            <a:ext cx="4813539" cy="28062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Above DFA can be represented as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000"/>
              <a:t>M = ( Q , Σ ,  δ , q</a:t>
            </a:r>
            <a:r>
              <a:rPr lang="en-US" sz="2000" baseline="-25000"/>
              <a:t>0 </a:t>
            </a:r>
            <a:r>
              <a:rPr lang="en-US" sz="2000"/>
              <a:t>, F )</a:t>
            </a:r>
          </a:p>
          <a:p>
            <a:pPr>
              <a:lnSpc>
                <a:spcPct val="150000"/>
              </a:lnSpc>
            </a:pPr>
            <a:r>
              <a:rPr lang="en-US" sz="2000"/>
              <a:t>Where     Q  =  { q0, q1, q2 }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                 </a:t>
            </a:r>
            <a:r>
              <a:rPr lang="en-US" sz="2000">
                <a:ea typeface="+mn-lt"/>
                <a:cs typeface="+mn-lt"/>
              </a:rPr>
              <a:t> Σ  =  { 0, 1 }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/>
              <a:t>                 q0  =  q0</a:t>
            </a:r>
          </a:p>
          <a:p>
            <a:pPr>
              <a:lnSpc>
                <a:spcPct val="150000"/>
              </a:lnSpc>
            </a:pPr>
            <a:r>
              <a:rPr lang="en-US" sz="2000"/>
              <a:t>                  F   =  { q2 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283D745-C4DF-4361-B166-EE081B8039AD}"/>
              </a:ext>
            </a:extLst>
          </p:cNvPr>
          <p:cNvSpPr txBox="1"/>
          <p:nvPr/>
        </p:nvSpPr>
        <p:spPr>
          <a:xfrm>
            <a:off x="4968814" y="3602965"/>
            <a:ext cx="3232030" cy="4191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Transition Function ( </a:t>
            </a:r>
            <a:r>
              <a:rPr lang="en-US" sz="2000">
                <a:ea typeface="+mn-lt"/>
                <a:cs typeface="+mn-lt"/>
              </a:rPr>
              <a:t>δ ):</a:t>
            </a:r>
            <a:endParaRPr lang="en-US" sz="2000"/>
          </a:p>
          <a:p>
            <a:pPr>
              <a:lnSpc>
                <a:spcPct val="150000"/>
              </a:lnSpc>
            </a:pPr>
            <a:r>
              <a:rPr lang="en-US" sz="2000" dirty="0"/>
              <a:t>      </a:t>
            </a:r>
            <a:r>
              <a:rPr lang="en-US" sz="2000">
                <a:ea typeface="+mn-lt"/>
                <a:cs typeface="+mn-lt"/>
              </a:rPr>
              <a:t>δ  ( q0 , 0 ) =  q2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      </a:t>
            </a:r>
            <a:r>
              <a:rPr lang="en-US" sz="2000">
                <a:ea typeface="+mn-lt"/>
                <a:cs typeface="+mn-lt"/>
              </a:rPr>
              <a:t>δ  ( q0 , 1 ) =  q1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      </a:t>
            </a:r>
            <a:r>
              <a:rPr lang="en-US" sz="2000">
                <a:ea typeface="+mn-lt"/>
                <a:cs typeface="+mn-lt"/>
              </a:rPr>
              <a:t>δ  ( q1 , 0 ) = q2</a:t>
            </a:r>
          </a:p>
          <a:p>
            <a:pPr>
              <a:lnSpc>
                <a:spcPct val="150000"/>
              </a:lnSpc>
            </a:pPr>
            <a:r>
              <a:rPr lang="en-US" sz="2000">
                <a:ea typeface="+mn-lt"/>
                <a:cs typeface="+mn-lt"/>
              </a:rPr>
              <a:t>      δ  ( q1 , 1 ) =  q1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>
                <a:ea typeface="+mn-lt"/>
                <a:cs typeface="+mn-lt"/>
              </a:rPr>
              <a:t>      δ  ( q2 , 0 ) = q2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>
                <a:ea typeface="+mn-lt"/>
                <a:cs typeface="+mn-lt"/>
              </a:rPr>
              <a:t>      δ  ( q2 , 1 ) =  q1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sz="2000" dirty="0">
              <a:ea typeface="+mn-lt"/>
              <a:cs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9864578-CB2E-47D7-A0EC-BE747A84E4A0}"/>
              </a:ext>
            </a:extLst>
          </p:cNvPr>
          <p:cNvSpPr txBox="1"/>
          <p:nvPr/>
        </p:nvSpPr>
        <p:spPr>
          <a:xfrm>
            <a:off x="8663796" y="4307455"/>
            <a:ext cx="3232030" cy="497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Transition Table:</a:t>
            </a:r>
            <a:r>
              <a:rPr lang="en-US" sz="2000" dirty="0"/>
              <a:t>   </a:t>
            </a:r>
            <a:endParaRPr lang="en-US" sz="2000" dirty="0">
              <a:ea typeface="+mn-lt"/>
              <a:cs typeface="+mn-lt"/>
            </a:endParaRP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xmlns="" id="{7FD59990-A49E-4C8F-998E-CFC5FDA6A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360876"/>
              </p:ext>
            </p:extLst>
          </p:nvPr>
        </p:nvGraphicFramePr>
        <p:xfrm>
          <a:off x="8755811" y="4902679"/>
          <a:ext cx="3061305" cy="1737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20435">
                  <a:extLst>
                    <a:ext uri="{9D8B030D-6E8A-4147-A177-3AD203B41FA5}">
                      <a16:colId xmlns:a16="http://schemas.microsoft.com/office/drawing/2014/main" xmlns="" val="3875298723"/>
                    </a:ext>
                  </a:extLst>
                </a:gridCol>
                <a:gridCol w="1020435">
                  <a:extLst>
                    <a:ext uri="{9D8B030D-6E8A-4147-A177-3AD203B41FA5}">
                      <a16:colId xmlns:a16="http://schemas.microsoft.com/office/drawing/2014/main" xmlns="" val="1670455816"/>
                    </a:ext>
                  </a:extLst>
                </a:gridCol>
                <a:gridCol w="1020435">
                  <a:extLst>
                    <a:ext uri="{9D8B030D-6E8A-4147-A177-3AD203B41FA5}">
                      <a16:colId xmlns:a16="http://schemas.microsoft.com/office/drawing/2014/main" xmlns="" val="2852681778"/>
                    </a:ext>
                  </a:extLst>
                </a:gridCol>
              </a:tblGrid>
              <a:tr h="63499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Input/States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815837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731562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947018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0174580"/>
                  </a:ext>
                </a:extLst>
              </a:tr>
            </a:tbl>
          </a:graphicData>
        </a:graphic>
      </p:graphicFrame>
      <p:sp>
        <p:nvSpPr>
          <p:cNvPr id="19" name="Arrow: Curved Down 18">
            <a:extLst>
              <a:ext uri="{FF2B5EF4-FFF2-40B4-BE49-F238E27FC236}">
                <a16:creationId xmlns:a16="http://schemas.microsoft.com/office/drawing/2014/main" xmlns="" id="{9481D26F-42A5-43FB-B617-DA927609B15A}"/>
              </a:ext>
            </a:extLst>
          </p:cNvPr>
          <p:cNvSpPr/>
          <p:nvPr/>
        </p:nvSpPr>
        <p:spPr>
          <a:xfrm>
            <a:off x="10807545" y="446559"/>
            <a:ext cx="733246" cy="71886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4CC89AA7-79DE-4BC3-82BA-3B30897550E6}"/>
              </a:ext>
            </a:extLst>
          </p:cNvPr>
          <p:cNvCxnSpPr>
            <a:cxnSpLocks/>
          </p:cNvCxnSpPr>
          <p:nvPr/>
        </p:nvCxnSpPr>
        <p:spPr>
          <a:xfrm flipV="1">
            <a:off x="11037136" y="1952086"/>
            <a:ext cx="23005" cy="98340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FB713DD5-2424-4286-8365-4D70CAA25E3F}"/>
              </a:ext>
            </a:extLst>
          </p:cNvPr>
          <p:cNvCxnSpPr>
            <a:cxnSpLocks/>
          </p:cNvCxnSpPr>
          <p:nvPr/>
        </p:nvCxnSpPr>
        <p:spPr>
          <a:xfrm>
            <a:off x="11333309" y="1851442"/>
            <a:ext cx="8627" cy="118757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xmlns="" id="{DF4266B7-026F-4D4C-8A4B-11719D4CA732}"/>
              </a:ext>
            </a:extLst>
          </p:cNvPr>
          <p:cNvSpPr/>
          <p:nvPr/>
        </p:nvSpPr>
        <p:spPr>
          <a:xfrm rot="10620000">
            <a:off x="10821922" y="3623955"/>
            <a:ext cx="733246" cy="71886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E5923DD-1BC2-4753-A900-8D75EBC41BD2}"/>
              </a:ext>
            </a:extLst>
          </p:cNvPr>
          <p:cNvSpPr txBox="1"/>
          <p:nvPr/>
        </p:nvSpPr>
        <p:spPr>
          <a:xfrm>
            <a:off x="11533515" y="563591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0</a:t>
            </a:r>
            <a:endParaRPr lang="en-US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F483AE8-2232-4C57-9A33-373758DA9514}"/>
              </a:ext>
            </a:extLst>
          </p:cNvPr>
          <p:cNvSpPr txBox="1"/>
          <p:nvPr/>
        </p:nvSpPr>
        <p:spPr>
          <a:xfrm>
            <a:off x="10570232" y="2346383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0</a:t>
            </a:r>
            <a:endParaRPr lang="en-US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D156BBD-AF10-4311-BF06-974B7B7682E9}"/>
              </a:ext>
            </a:extLst>
          </p:cNvPr>
          <p:cNvSpPr txBox="1"/>
          <p:nvPr/>
        </p:nvSpPr>
        <p:spPr>
          <a:xfrm>
            <a:off x="11539266" y="2179607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125F6EFF-181C-41E6-A155-C4632D3D6C84}"/>
              </a:ext>
            </a:extLst>
          </p:cNvPr>
          <p:cNvCxnSpPr>
            <a:cxnSpLocks/>
          </p:cNvCxnSpPr>
          <p:nvPr/>
        </p:nvCxnSpPr>
        <p:spPr>
          <a:xfrm>
            <a:off x="8305441" y="2518554"/>
            <a:ext cx="842512" cy="373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E320CF5-03B6-425C-A2D8-ECDA42B02EEE}"/>
              </a:ext>
            </a:extLst>
          </p:cNvPr>
          <p:cNvSpPr txBox="1"/>
          <p:nvPr/>
        </p:nvSpPr>
        <p:spPr>
          <a:xfrm>
            <a:off x="11557957" y="3786816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762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12" grpId="0"/>
      <p:bldP spid="13" grpId="0"/>
      <p:bldP spid="15" grpId="0" build="p"/>
      <p:bldP spid="16" grpId="0" build="p"/>
      <p:bldP spid="17" grpId="0"/>
      <p:bldP spid="19" grpId="0" animBg="1"/>
      <p:bldP spid="26" grpId="0" animBg="1"/>
      <p:bldP spid="28" grpId="0"/>
      <p:bldP spid="30" grpId="0"/>
      <p:bldP spid="32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84" y="236420"/>
            <a:ext cx="9667335" cy="709265"/>
          </a:xfrm>
        </p:spPr>
        <p:txBody>
          <a:bodyPr>
            <a:normAutofit/>
          </a:bodyPr>
          <a:lstStyle/>
          <a:p>
            <a:r>
              <a:rPr lang="en-US" sz="3200" b="1"/>
              <a:t>Examples on DFA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11365" y="1161345"/>
            <a:ext cx="8330241" cy="53253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Ex. 2 Design FA which checks whether the given binary number is even.</a:t>
            </a:r>
            <a:endParaRPr lang="en-US" sz="20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Solution:</a:t>
            </a:r>
            <a:endParaRPr lang="en-US" sz="20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The simulation to check whether given binary number is even or not.</a:t>
            </a:r>
            <a:endParaRPr lang="en-US" sz="2000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Suppose input number is 11010</a:t>
            </a:r>
            <a:endParaRPr lang="en-US" sz="2000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</a:t>
            </a:r>
            <a:r>
              <a:rPr lang="en-US" sz="2000">
                <a:latin typeface="Georgia"/>
                <a:ea typeface="+mn-lt"/>
                <a:cs typeface="+mn-lt"/>
              </a:rPr>
              <a:t>δ ( q0 ,  1 1 0 1 0 )  |--  δ ( q1 ,  1 0 1 0 )</a:t>
            </a:r>
            <a:endParaRPr lang="en-US" sz="2000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                                     |--  δ ( q1 ,  0 1 0 )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                                     |--  δ ( q2 ,  1 0 )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                                     |--  δ ( q1  ,  0 )</a:t>
            </a:r>
            <a:endParaRPr lang="en-US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                                     |--  δ ( q2 ,  </a:t>
            </a:r>
            <a:r>
              <a:rPr lang="en-US" sz="2000" dirty="0">
                <a:latin typeface="TW Cen MT"/>
                <a:ea typeface="+mn-lt"/>
                <a:cs typeface="+mn-lt"/>
              </a:rPr>
              <a:t>ε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                                     =   q2</a:t>
            </a:r>
            <a:endParaRPr lang="en-US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q2 is a final state. </a:t>
            </a:r>
            <a:endParaRPr lang="en-US" sz="2000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Hence given number 11010 is accepted by given DFA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F0A686-A1E2-4773-8540-66FFC3D92F7A}"/>
              </a:ext>
            </a:extLst>
          </p:cNvPr>
          <p:cNvSpPr txBox="1"/>
          <p:nvPr/>
        </p:nvSpPr>
        <p:spPr>
          <a:xfrm>
            <a:off x="8965720" y="1963946"/>
            <a:ext cx="3232030" cy="497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Transition Table:</a:t>
            </a:r>
            <a:r>
              <a:rPr lang="en-US" sz="2000" dirty="0"/>
              <a:t>   </a:t>
            </a:r>
            <a:endParaRPr lang="en-US" sz="2000" dirty="0">
              <a:ea typeface="+mn-lt"/>
              <a:cs typeface="+mn-lt"/>
            </a:endParaRPr>
          </a:p>
        </p:txBody>
      </p:sp>
      <p:graphicFrame>
        <p:nvGraphicFramePr>
          <p:cNvPr id="7" name="Table 18">
            <a:extLst>
              <a:ext uri="{FF2B5EF4-FFF2-40B4-BE49-F238E27FC236}">
                <a16:creationId xmlns:a16="http://schemas.microsoft.com/office/drawing/2014/main" xmlns="" id="{DA6EE249-FB76-49C5-B339-9F52544BB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097313"/>
              </p:ext>
            </p:extLst>
          </p:nvPr>
        </p:nvGraphicFramePr>
        <p:xfrm>
          <a:off x="8870830" y="2832339"/>
          <a:ext cx="3061305" cy="1737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20435">
                  <a:extLst>
                    <a:ext uri="{9D8B030D-6E8A-4147-A177-3AD203B41FA5}">
                      <a16:colId xmlns:a16="http://schemas.microsoft.com/office/drawing/2014/main" xmlns="" val="3875298723"/>
                    </a:ext>
                  </a:extLst>
                </a:gridCol>
                <a:gridCol w="1020435">
                  <a:extLst>
                    <a:ext uri="{9D8B030D-6E8A-4147-A177-3AD203B41FA5}">
                      <a16:colId xmlns:a16="http://schemas.microsoft.com/office/drawing/2014/main" xmlns="" val="1670455816"/>
                    </a:ext>
                  </a:extLst>
                </a:gridCol>
                <a:gridCol w="1020435">
                  <a:extLst>
                    <a:ext uri="{9D8B030D-6E8A-4147-A177-3AD203B41FA5}">
                      <a16:colId xmlns:a16="http://schemas.microsoft.com/office/drawing/2014/main" xmlns="" val="2852681778"/>
                    </a:ext>
                  </a:extLst>
                </a:gridCol>
              </a:tblGrid>
              <a:tr h="63499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Input/States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815837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731562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947018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0174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01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14CB3C-DD6A-4589-8D58-5C0829F3884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C5835C7-785B-4573-B65C-743B0CF8D8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FF20D-36EF-4221-967D-256FA4FE1D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1587</Words>
  <Application>Microsoft Office PowerPoint</Application>
  <PresentationFormat>Custom</PresentationFormat>
  <Paragraphs>793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Brushed Metal 16x9</vt:lpstr>
      <vt:lpstr>Finite Automata</vt:lpstr>
      <vt:lpstr>Content</vt:lpstr>
      <vt:lpstr>Finite Automata</vt:lpstr>
      <vt:lpstr>Deterministic Finite Automata (DFA)</vt:lpstr>
      <vt:lpstr>Definition of DFA</vt:lpstr>
      <vt:lpstr>Definition of DFA</vt:lpstr>
      <vt:lpstr>Examples on DFA</vt:lpstr>
      <vt:lpstr>Examples on DFA</vt:lpstr>
      <vt:lpstr>Examples on DFA</vt:lpstr>
      <vt:lpstr>Examples on DFA</vt:lpstr>
      <vt:lpstr>Examples on DFA</vt:lpstr>
      <vt:lpstr>Examples on DFA</vt:lpstr>
      <vt:lpstr>Examples on DFA</vt:lpstr>
      <vt:lpstr>Examples on DFA</vt:lpstr>
      <vt:lpstr>Examples on DFA</vt:lpstr>
      <vt:lpstr>Examples on DFA</vt:lpstr>
      <vt:lpstr>Examples on DFA</vt:lpstr>
      <vt:lpstr>Examples on DFA</vt:lpstr>
      <vt:lpstr>Examples on DFA</vt:lpstr>
      <vt:lpstr>Examples on DFA</vt:lpstr>
      <vt:lpstr>Examples on DFA</vt:lpstr>
      <vt:lpstr>Examples on DFA</vt:lpstr>
      <vt:lpstr>Examples on DFA</vt:lpstr>
      <vt:lpstr>Examples on DFA</vt:lpstr>
      <vt:lpstr>Examples on DFA</vt:lpstr>
      <vt:lpstr>Examples on DFA</vt:lpstr>
      <vt:lpstr>Examples on DFA</vt:lpstr>
      <vt:lpstr>Examples on DFA</vt:lpstr>
      <vt:lpstr>Examples on DFA</vt:lpstr>
      <vt:lpstr>Examples on DFA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Lenovo</cp:lastModifiedBy>
  <cp:revision>3316</cp:revision>
  <dcterms:created xsi:type="dcterms:W3CDTF">2020-09-08T18:04:01Z</dcterms:created>
  <dcterms:modified xsi:type="dcterms:W3CDTF">2023-08-11T07:59:42Z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