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5" r:id="rId2"/>
    <p:sldId id="310" r:id="rId3"/>
    <p:sldId id="321" r:id="rId4"/>
    <p:sldId id="322" r:id="rId5"/>
    <p:sldId id="320" r:id="rId6"/>
    <p:sldId id="323" r:id="rId7"/>
    <p:sldId id="324" r:id="rId8"/>
    <p:sldId id="325" r:id="rId9"/>
    <p:sldId id="327" r:id="rId10"/>
    <p:sldId id="328" r:id="rId11"/>
    <p:sldId id="329" r:id="rId12"/>
    <p:sldId id="331" r:id="rId13"/>
    <p:sldId id="332" r:id="rId14"/>
    <p:sldId id="333" r:id="rId15"/>
    <p:sldId id="334" r:id="rId16"/>
    <p:sldId id="335" r:id="rId17"/>
    <p:sldId id="336" r:id="rId18"/>
    <p:sldId id="338" r:id="rId19"/>
    <p:sldId id="339" r:id="rId20"/>
    <p:sldId id="340" r:id="rId21"/>
    <p:sldId id="345" r:id="rId22"/>
    <p:sldId id="364" r:id="rId23"/>
    <p:sldId id="365" r:id="rId24"/>
    <p:sldId id="35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62" r:id="rId35"/>
    <p:sldId id="363" r:id="rId36"/>
    <p:sldId id="353" r:id="rId37"/>
  </p:sldIdLst>
  <p:sldSz cx="12188825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-756" y="-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handoutMaster" Target="handoutMasters/handout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tags" Target="tags/tag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9/25/2023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7897091" y="6482127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itchFamily="18" charset="0"/>
              </a:rPr>
              <a:t>Prepared</a:t>
            </a:r>
            <a:r>
              <a:rPr lang="en-US" sz="18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itchFamily="18" charset="0"/>
              </a:rPr>
              <a:t> By: Mr. Vaibhav Ambhire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aramond"/>
              </a:rPr>
              <a:t>FSM with Output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/>
              </a:rPr>
              <a:t>Examples on Moore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69" y="1025814"/>
            <a:ext cx="7883889" cy="2288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Garamond"/>
              </a:rPr>
              <a:t>Ex. 1 Design a Moore machine to generate 1's complement of given binary number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Simulation for the input:  1  1  0  1 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8177349" y="1856786"/>
            <a:ext cx="1161766" cy="859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q0 / 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10270223" y="1859418"/>
            <a:ext cx="1046777" cy="917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q1 / 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3A16FC-9572-42A5-8682-946D44278905}"/>
              </a:ext>
            </a:extLst>
          </p:cNvPr>
          <p:cNvSpPr/>
          <p:nvPr/>
        </p:nvSpPr>
        <p:spPr>
          <a:xfrm>
            <a:off x="9496820" y="3654803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q2 / 0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7448536" y="2326757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A2D18F-6AD4-4E28-8D4C-ED5C8C3CC776}"/>
              </a:ext>
            </a:extLst>
          </p:cNvPr>
          <p:cNvCxnSpPr>
            <a:cxnSpLocks/>
          </p:cNvCxnSpPr>
          <p:nvPr/>
        </p:nvCxnSpPr>
        <p:spPr>
          <a:xfrm flipV="1">
            <a:off x="9332724" y="2324428"/>
            <a:ext cx="957522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B717C6-42BF-449B-9F59-85D79B9DD9D6}"/>
              </a:ext>
            </a:extLst>
          </p:cNvPr>
          <p:cNvCxnSpPr>
            <a:cxnSpLocks/>
          </p:cNvCxnSpPr>
          <p:nvPr/>
        </p:nvCxnSpPr>
        <p:spPr>
          <a:xfrm flipH="1">
            <a:off x="10211228" y="2783672"/>
            <a:ext cx="393598" cy="9143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>
            <a:off x="8967975" y="2662894"/>
            <a:ext cx="741917" cy="10294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EEBF1BBE-8739-43B0-9480-CA6C7DC92AC9}"/>
              </a:ext>
            </a:extLst>
          </p:cNvPr>
          <p:cNvSpPr/>
          <p:nvPr/>
        </p:nvSpPr>
        <p:spPr>
          <a:xfrm>
            <a:off x="10414412" y="1217763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0BA80A7C-5E14-45AA-94E5-AF14E68A9A8D}"/>
              </a:ext>
            </a:extLst>
          </p:cNvPr>
          <p:cNvSpPr/>
          <p:nvPr/>
        </p:nvSpPr>
        <p:spPr>
          <a:xfrm rot="10380000">
            <a:off x="9601390" y="4593662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58BFBF-1F1A-41D6-B151-C36A1905C945}"/>
              </a:ext>
            </a:extLst>
          </p:cNvPr>
          <p:cNvSpPr txBox="1"/>
          <p:nvPr/>
        </p:nvSpPr>
        <p:spPr>
          <a:xfrm>
            <a:off x="9398605" y="1665259"/>
            <a:ext cx="6446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BD5530-A0EA-4361-A0C1-E97E8E91E53E}"/>
              </a:ext>
            </a:extLst>
          </p:cNvPr>
          <p:cNvSpPr txBox="1"/>
          <p:nvPr/>
        </p:nvSpPr>
        <p:spPr>
          <a:xfrm>
            <a:off x="10897007" y="625620"/>
            <a:ext cx="3571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FB790E-849E-4F23-93FD-E9ADFD992132}"/>
              </a:ext>
            </a:extLst>
          </p:cNvPr>
          <p:cNvSpPr txBox="1"/>
          <p:nvPr/>
        </p:nvSpPr>
        <p:spPr>
          <a:xfrm>
            <a:off x="10638444" y="3173897"/>
            <a:ext cx="4003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10275019" y="5459109"/>
            <a:ext cx="7740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8570556" y="3222959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D86720-0129-463E-8164-DA01D3D71F74}"/>
              </a:ext>
            </a:extLst>
          </p:cNvPr>
          <p:cNvSpPr txBox="1"/>
          <p:nvPr/>
        </p:nvSpPr>
        <p:spPr>
          <a:xfrm>
            <a:off x="9738048" y="2828921"/>
            <a:ext cx="3284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26312-3ADA-41AB-9AAC-499BF6383F3D}"/>
              </a:ext>
            </a:extLst>
          </p:cNvPr>
          <p:cNvCxnSpPr>
            <a:cxnSpLocks/>
          </p:cNvCxnSpPr>
          <p:nvPr/>
        </p:nvCxnSpPr>
        <p:spPr>
          <a:xfrm flipV="1">
            <a:off x="10009408" y="2689818"/>
            <a:ext cx="396952" cy="9546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BB21ED3-9C2C-472E-96CB-A68B2B9CB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79261"/>
              </p:ext>
            </p:extLst>
          </p:nvPr>
        </p:nvGraphicFramePr>
        <p:xfrm>
          <a:off x="285294" y="3664266"/>
          <a:ext cx="166621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636">
                  <a:extLst>
                    <a:ext uri="{9D8B030D-6E8A-4147-A177-3AD203B41FA5}">
                      <a16:colId xmlns:a16="http://schemas.microsoft.com/office/drawing/2014/main" val="1292502424"/>
                    </a:ext>
                  </a:extLst>
                </a:gridCol>
                <a:gridCol w="742582">
                  <a:extLst>
                    <a:ext uri="{9D8B030D-6E8A-4147-A177-3AD203B41FA5}">
                      <a16:colId xmlns:a16="http://schemas.microsoft.com/office/drawing/2014/main" val="1050767245"/>
                    </a:ext>
                  </a:extLst>
                </a:gridCol>
              </a:tblGrid>
              <a:tr h="3607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9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9620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9B4B360-9A49-4433-BD60-B3B4190FB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74551"/>
              </p:ext>
            </p:extLst>
          </p:nvPr>
        </p:nvGraphicFramePr>
        <p:xfrm>
          <a:off x="1926746" y="3667557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09B87504-A69E-4CE7-B00D-F47BD481F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75260"/>
              </p:ext>
            </p:extLst>
          </p:nvPr>
        </p:nvGraphicFramePr>
        <p:xfrm>
          <a:off x="2764653" y="3669735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965D80-BBCF-4B4A-B30E-A73AD8461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26571"/>
              </p:ext>
            </p:extLst>
          </p:nvPr>
        </p:nvGraphicFramePr>
        <p:xfrm>
          <a:off x="3610689" y="3680540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0BD400-C249-4C64-88B3-0A795E8CD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19657"/>
              </p:ext>
            </p:extLst>
          </p:nvPr>
        </p:nvGraphicFramePr>
        <p:xfrm>
          <a:off x="4442569" y="3677185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2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/>
              </a:rPr>
              <a:t>Examples on Moore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46" y="855682"/>
            <a:ext cx="11247315" cy="1670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Garamond"/>
              </a:rPr>
              <a:t>Ex. 2 Design a Moore machine for binary number input sequence such that if it has a substring 101 then machine outputs A, if input has substring  110, it outputs B, otherwise it gives output C</a:t>
            </a:r>
            <a:endParaRPr lang="en-US" dirty="0">
              <a:latin typeface="Corbel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Partial Transition Diagram for Moore Machine can be drawn as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1212680" y="3386015"/>
            <a:ext cx="1161766" cy="859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q0 / C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3064687" y="3388646"/>
            <a:ext cx="1104270" cy="94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q1 / C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3A16FC-9572-42A5-8682-946D44278905}"/>
              </a:ext>
            </a:extLst>
          </p:cNvPr>
          <p:cNvSpPr/>
          <p:nvPr/>
        </p:nvSpPr>
        <p:spPr>
          <a:xfrm>
            <a:off x="5037733" y="3385773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q2 / C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455555" y="3799348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A2D18F-6AD4-4E28-8D4C-ED5C8C3CC776}"/>
              </a:ext>
            </a:extLst>
          </p:cNvPr>
          <p:cNvCxnSpPr>
            <a:cxnSpLocks/>
          </p:cNvCxnSpPr>
          <p:nvPr/>
        </p:nvCxnSpPr>
        <p:spPr>
          <a:xfrm>
            <a:off x="6190129" y="3803420"/>
            <a:ext cx="813786" cy="86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B717C6-42BF-449B-9F59-85D79B9DD9D6}"/>
              </a:ext>
            </a:extLst>
          </p:cNvPr>
          <p:cNvCxnSpPr>
            <a:cxnSpLocks/>
          </p:cNvCxnSpPr>
          <p:nvPr/>
        </p:nvCxnSpPr>
        <p:spPr>
          <a:xfrm>
            <a:off x="4164629" y="3836271"/>
            <a:ext cx="900028" cy="23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>
            <a:off x="2353718" y="3830509"/>
            <a:ext cx="727543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6254763" y="3278543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2710042" y="3279597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26312-3ADA-41AB-9AAC-499BF6383F3D}"/>
              </a:ext>
            </a:extLst>
          </p:cNvPr>
          <p:cNvCxnSpPr>
            <a:cxnSpLocks/>
          </p:cNvCxnSpPr>
          <p:nvPr/>
        </p:nvCxnSpPr>
        <p:spPr>
          <a:xfrm>
            <a:off x="3606616" y="4322823"/>
            <a:ext cx="8865" cy="5549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34BB7FA-A89A-436B-B4B4-C1C1EDB34AFD}"/>
              </a:ext>
            </a:extLst>
          </p:cNvPr>
          <p:cNvSpPr/>
          <p:nvPr/>
        </p:nvSpPr>
        <p:spPr>
          <a:xfrm>
            <a:off x="6980897" y="3373791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q3 / A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7A65E4-B292-445B-BFD1-490AB1D4AEEC}"/>
              </a:ext>
            </a:extLst>
          </p:cNvPr>
          <p:cNvSpPr/>
          <p:nvPr/>
        </p:nvSpPr>
        <p:spPr>
          <a:xfrm>
            <a:off x="3003649" y="4848560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q4 / C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A866A5-558C-44B1-A33F-E9263824191A}"/>
              </a:ext>
            </a:extLst>
          </p:cNvPr>
          <p:cNvSpPr/>
          <p:nvPr/>
        </p:nvSpPr>
        <p:spPr>
          <a:xfrm>
            <a:off x="5101820" y="4907376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q5 / B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BF3325-8A83-47C5-AD39-FC6B76E55341}"/>
              </a:ext>
            </a:extLst>
          </p:cNvPr>
          <p:cNvSpPr txBox="1"/>
          <p:nvPr/>
        </p:nvSpPr>
        <p:spPr>
          <a:xfrm>
            <a:off x="4291256" y="3337359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D5E533-CAA6-4FC2-863A-CEDCA9B718DF}"/>
              </a:ext>
            </a:extLst>
          </p:cNvPr>
          <p:cNvSpPr txBox="1"/>
          <p:nvPr/>
        </p:nvSpPr>
        <p:spPr>
          <a:xfrm>
            <a:off x="4450502" y="4911244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7837EC-DA33-4FBC-BB52-E34B2D5FFD23}"/>
              </a:ext>
            </a:extLst>
          </p:cNvPr>
          <p:cNvCxnSpPr>
            <a:cxnSpLocks/>
          </p:cNvCxnSpPr>
          <p:nvPr/>
        </p:nvCxnSpPr>
        <p:spPr>
          <a:xfrm>
            <a:off x="4145900" y="5367895"/>
            <a:ext cx="1029391" cy="23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318023-8C6F-4A59-95B3-E6EB74F09B43}"/>
              </a:ext>
            </a:extLst>
          </p:cNvPr>
          <p:cNvSpPr txBox="1"/>
          <p:nvPr/>
        </p:nvSpPr>
        <p:spPr>
          <a:xfrm>
            <a:off x="2882833" y="4457015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22865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9" grpId="0" animBg="1"/>
      <p:bldP spid="31" grpId="0"/>
      <p:bldP spid="33" grpId="0"/>
      <p:bldP spid="24" grpId="0" animBg="1"/>
      <p:bldP spid="26" grpId="0" animBg="1"/>
      <p:bldP spid="28" grpId="0" animBg="1"/>
      <p:bldP spid="30" grpId="0"/>
      <p:bldP spid="32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/>
              </a:rPr>
              <a:t>Examples on Moore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46" y="855682"/>
            <a:ext cx="11247315" cy="1670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Garamond"/>
              </a:rPr>
              <a:t>Ex. 2 Design a Moore machine for binary number input sequence such that if it has a substring 101 then machine outputs A, if input has substring  110, it outputs B, otherwise it gives output C</a:t>
            </a:r>
            <a:endParaRPr lang="en-US" dirty="0">
              <a:latin typeface="Corbel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Transition Diagram for Moore Machine can be drawn as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1212680" y="3386015"/>
            <a:ext cx="1161766" cy="859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q0 / C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3064687" y="3388646"/>
            <a:ext cx="1104270" cy="94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q1 / C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3A16FC-9572-42A5-8682-946D44278905}"/>
              </a:ext>
            </a:extLst>
          </p:cNvPr>
          <p:cNvSpPr/>
          <p:nvPr/>
        </p:nvSpPr>
        <p:spPr>
          <a:xfrm>
            <a:off x="5037733" y="3385773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q2 / C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455555" y="3799348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A2D18F-6AD4-4E28-8D4C-ED5C8C3CC776}"/>
              </a:ext>
            </a:extLst>
          </p:cNvPr>
          <p:cNvCxnSpPr>
            <a:cxnSpLocks/>
          </p:cNvCxnSpPr>
          <p:nvPr/>
        </p:nvCxnSpPr>
        <p:spPr>
          <a:xfrm>
            <a:off x="6190129" y="3803420"/>
            <a:ext cx="813786" cy="86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B717C6-42BF-449B-9F59-85D79B9DD9D6}"/>
              </a:ext>
            </a:extLst>
          </p:cNvPr>
          <p:cNvCxnSpPr>
            <a:cxnSpLocks/>
          </p:cNvCxnSpPr>
          <p:nvPr/>
        </p:nvCxnSpPr>
        <p:spPr>
          <a:xfrm>
            <a:off x="4164629" y="3836271"/>
            <a:ext cx="900028" cy="23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>
            <a:off x="2353718" y="3830509"/>
            <a:ext cx="727543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6254763" y="3278543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2710042" y="3279597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26312-3ADA-41AB-9AAC-499BF6383F3D}"/>
              </a:ext>
            </a:extLst>
          </p:cNvPr>
          <p:cNvCxnSpPr>
            <a:cxnSpLocks/>
          </p:cNvCxnSpPr>
          <p:nvPr/>
        </p:nvCxnSpPr>
        <p:spPr>
          <a:xfrm>
            <a:off x="3606616" y="4322823"/>
            <a:ext cx="8865" cy="5549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34BB7FA-A89A-436B-B4B4-C1C1EDB34AFD}"/>
              </a:ext>
            </a:extLst>
          </p:cNvPr>
          <p:cNvSpPr/>
          <p:nvPr/>
        </p:nvSpPr>
        <p:spPr>
          <a:xfrm>
            <a:off x="6980897" y="3373791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q3 / A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7A65E4-B292-445B-BFD1-490AB1D4AEEC}"/>
              </a:ext>
            </a:extLst>
          </p:cNvPr>
          <p:cNvSpPr/>
          <p:nvPr/>
        </p:nvSpPr>
        <p:spPr>
          <a:xfrm>
            <a:off x="3003649" y="4848560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q4 / C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A866A5-558C-44B1-A33F-E9263824191A}"/>
              </a:ext>
            </a:extLst>
          </p:cNvPr>
          <p:cNvSpPr/>
          <p:nvPr/>
        </p:nvSpPr>
        <p:spPr>
          <a:xfrm>
            <a:off x="5101820" y="4907376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q5 / B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BF3325-8A83-47C5-AD39-FC6B76E55341}"/>
              </a:ext>
            </a:extLst>
          </p:cNvPr>
          <p:cNvSpPr txBox="1"/>
          <p:nvPr/>
        </p:nvSpPr>
        <p:spPr>
          <a:xfrm>
            <a:off x="4291256" y="3337359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D5E533-CAA6-4FC2-863A-CEDCA9B718DF}"/>
              </a:ext>
            </a:extLst>
          </p:cNvPr>
          <p:cNvSpPr txBox="1"/>
          <p:nvPr/>
        </p:nvSpPr>
        <p:spPr>
          <a:xfrm>
            <a:off x="4450502" y="4911244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7837EC-DA33-4FBC-BB52-E34B2D5FFD23}"/>
              </a:ext>
            </a:extLst>
          </p:cNvPr>
          <p:cNvCxnSpPr>
            <a:cxnSpLocks/>
          </p:cNvCxnSpPr>
          <p:nvPr/>
        </p:nvCxnSpPr>
        <p:spPr>
          <a:xfrm>
            <a:off x="4145900" y="5367895"/>
            <a:ext cx="1029391" cy="23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318023-8C6F-4A59-95B3-E6EB74F09B43}"/>
              </a:ext>
            </a:extLst>
          </p:cNvPr>
          <p:cNvSpPr txBox="1"/>
          <p:nvPr/>
        </p:nvSpPr>
        <p:spPr>
          <a:xfrm>
            <a:off x="3066859" y="4457015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C63F3321-FFA2-4DA7-9A0A-45B71D6EC944}"/>
              </a:ext>
            </a:extLst>
          </p:cNvPr>
          <p:cNvSpPr/>
          <p:nvPr/>
        </p:nvSpPr>
        <p:spPr>
          <a:xfrm>
            <a:off x="1362695" y="2710445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10058-297E-4C37-A39A-0F88D72D79D6}"/>
              </a:ext>
            </a:extLst>
          </p:cNvPr>
          <p:cNvSpPr txBox="1"/>
          <p:nvPr/>
        </p:nvSpPr>
        <p:spPr>
          <a:xfrm>
            <a:off x="967968" y="2773156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49008C18-3462-4567-A7B2-626A1C5C7D9C}"/>
              </a:ext>
            </a:extLst>
          </p:cNvPr>
          <p:cNvSpPr/>
          <p:nvPr/>
        </p:nvSpPr>
        <p:spPr>
          <a:xfrm flipH="1">
            <a:off x="2081558" y="2768251"/>
            <a:ext cx="3944798" cy="705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9612E-1544-4B9A-83D2-76E886CA71D3}"/>
              </a:ext>
            </a:extLst>
          </p:cNvPr>
          <p:cNvSpPr txBox="1"/>
          <p:nvPr/>
        </p:nvSpPr>
        <p:spPr>
          <a:xfrm>
            <a:off x="5423741" y="2444132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99FF01DA-656E-403A-885A-BABCED6DF47C}"/>
              </a:ext>
            </a:extLst>
          </p:cNvPr>
          <p:cNvSpPr/>
          <p:nvPr/>
        </p:nvSpPr>
        <p:spPr>
          <a:xfrm flipH="1">
            <a:off x="5808415" y="2779056"/>
            <a:ext cx="1760009" cy="705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67476-C8AC-407C-A1D3-B1FD415ACF61}"/>
              </a:ext>
            </a:extLst>
          </p:cNvPr>
          <p:cNvSpPr txBox="1"/>
          <p:nvPr/>
        </p:nvSpPr>
        <p:spPr>
          <a:xfrm>
            <a:off x="7444711" y="2653170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E4A43E-4BEB-4F8A-9D04-38F9867EC70E}"/>
              </a:ext>
            </a:extLst>
          </p:cNvPr>
          <p:cNvCxnSpPr>
            <a:cxnSpLocks/>
          </p:cNvCxnSpPr>
          <p:nvPr/>
        </p:nvCxnSpPr>
        <p:spPr>
          <a:xfrm flipH="1">
            <a:off x="4015854" y="4134099"/>
            <a:ext cx="3196450" cy="9287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1A0A58-9E1F-4B43-AE16-696E19F1E809}"/>
              </a:ext>
            </a:extLst>
          </p:cNvPr>
          <p:cNvSpPr txBox="1"/>
          <p:nvPr/>
        </p:nvSpPr>
        <p:spPr>
          <a:xfrm>
            <a:off x="6651250" y="4459193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45862596-411E-41C7-8774-2FA3140DCB42}"/>
              </a:ext>
            </a:extLst>
          </p:cNvPr>
          <p:cNvSpPr/>
          <p:nvPr/>
        </p:nvSpPr>
        <p:spPr>
          <a:xfrm rot="-5400000">
            <a:off x="2437641" y="5073678"/>
            <a:ext cx="710736" cy="5614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68B5B0-D858-463B-8A2B-9E15BAD02D70}"/>
              </a:ext>
            </a:extLst>
          </p:cNvPr>
          <p:cNvSpPr txBox="1"/>
          <p:nvPr/>
        </p:nvSpPr>
        <p:spPr>
          <a:xfrm>
            <a:off x="2418704" y="5606114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A9E5F1-0ACD-4338-BA2C-16341E444192}"/>
              </a:ext>
            </a:extLst>
          </p:cNvPr>
          <p:cNvCxnSpPr>
            <a:cxnSpLocks/>
          </p:cNvCxnSpPr>
          <p:nvPr/>
        </p:nvCxnSpPr>
        <p:spPr>
          <a:xfrm flipV="1">
            <a:off x="1523402" y="4204157"/>
            <a:ext cx="8866" cy="21192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1E216B-618F-438E-AF59-FA8D2D03F30E}"/>
              </a:ext>
            </a:extLst>
          </p:cNvPr>
          <p:cNvCxnSpPr>
            <a:cxnSpLocks/>
          </p:cNvCxnSpPr>
          <p:nvPr/>
        </p:nvCxnSpPr>
        <p:spPr>
          <a:xfrm flipH="1">
            <a:off x="1523946" y="6291485"/>
            <a:ext cx="4288843" cy="23005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4B50A0-4E26-4505-BC95-B0C3C7C817C6}"/>
              </a:ext>
            </a:extLst>
          </p:cNvPr>
          <p:cNvCxnSpPr>
            <a:cxnSpLocks/>
          </p:cNvCxnSpPr>
          <p:nvPr/>
        </p:nvCxnSpPr>
        <p:spPr>
          <a:xfrm flipH="1" flipV="1">
            <a:off x="5715815" y="5849187"/>
            <a:ext cx="48626" cy="465825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A7A042-4223-41B7-88DC-7EF74D6CCBEB}"/>
              </a:ext>
            </a:extLst>
          </p:cNvPr>
          <p:cNvSpPr txBox="1"/>
          <p:nvPr/>
        </p:nvSpPr>
        <p:spPr>
          <a:xfrm>
            <a:off x="5826945" y="6225778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0 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7FC074-E08A-4419-AD8B-AE45FBE433E1}"/>
              </a:ext>
            </a:extLst>
          </p:cNvPr>
          <p:cNvCxnSpPr>
            <a:cxnSpLocks/>
          </p:cNvCxnSpPr>
          <p:nvPr/>
        </p:nvCxnSpPr>
        <p:spPr>
          <a:xfrm flipH="1" flipV="1">
            <a:off x="7852254" y="4262668"/>
            <a:ext cx="63003" cy="1170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AAC99D-AD7E-489E-98CE-17916E8A48D5}"/>
              </a:ext>
            </a:extLst>
          </p:cNvPr>
          <p:cNvCxnSpPr>
            <a:cxnSpLocks/>
          </p:cNvCxnSpPr>
          <p:nvPr/>
        </p:nvCxnSpPr>
        <p:spPr>
          <a:xfrm flipH="1">
            <a:off x="6263053" y="5367762"/>
            <a:ext cx="1744714" cy="23005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3EF05E4-0CE4-4BBD-B5E3-0DCDFBD2229D}"/>
              </a:ext>
            </a:extLst>
          </p:cNvPr>
          <p:cNvSpPr txBox="1"/>
          <p:nvPr/>
        </p:nvSpPr>
        <p:spPr>
          <a:xfrm>
            <a:off x="8037433" y="4996078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1 </a:t>
            </a:r>
          </a:p>
        </p:txBody>
      </p:sp>
      <p:graphicFrame>
        <p:nvGraphicFramePr>
          <p:cNvPr id="58" name="Table 20">
            <a:extLst>
              <a:ext uri="{FF2B5EF4-FFF2-40B4-BE49-F238E27FC236}">
                <a16:creationId xmlns:a16="http://schemas.microsoft.com/office/drawing/2014/main" id="{5253041A-3094-4E72-89D6-0364F3F58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79292"/>
              </p:ext>
            </p:extLst>
          </p:nvPr>
        </p:nvGraphicFramePr>
        <p:xfrm>
          <a:off x="8723819" y="2702384"/>
          <a:ext cx="3172299" cy="28651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772">
                  <a:extLst>
                    <a:ext uri="{9D8B030D-6E8A-4147-A177-3AD203B41FA5}">
                      <a16:colId xmlns:a16="http://schemas.microsoft.com/office/drawing/2014/main" val="2644506235"/>
                    </a:ext>
                  </a:extLst>
                </a:gridCol>
                <a:gridCol w="591704">
                  <a:extLst>
                    <a:ext uri="{9D8B030D-6E8A-4147-A177-3AD203B41FA5}">
                      <a16:colId xmlns:a16="http://schemas.microsoft.com/office/drawing/2014/main" val="2578735241"/>
                    </a:ext>
                  </a:extLst>
                </a:gridCol>
                <a:gridCol w="637053">
                  <a:extLst>
                    <a:ext uri="{9D8B030D-6E8A-4147-A177-3AD203B41FA5}">
                      <a16:colId xmlns:a16="http://schemas.microsoft.com/office/drawing/2014/main" val="3988053080"/>
                    </a:ext>
                  </a:extLst>
                </a:gridCol>
                <a:gridCol w="1048770">
                  <a:extLst>
                    <a:ext uri="{9D8B030D-6E8A-4147-A177-3AD203B41FA5}">
                      <a16:colId xmlns:a16="http://schemas.microsoft.com/office/drawing/2014/main" val="202363999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 State/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Output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λ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12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69113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4940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69442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28585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B6856CF1-54ED-47C4-8D28-9AC029F29B41}"/>
              </a:ext>
            </a:extLst>
          </p:cNvPr>
          <p:cNvSpPr txBox="1"/>
          <p:nvPr/>
        </p:nvSpPr>
        <p:spPr>
          <a:xfrm>
            <a:off x="8902893" y="1981808"/>
            <a:ext cx="1938405" cy="46487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latin typeface="Garamond"/>
              </a:rPr>
              <a:t>Transition Table:</a:t>
            </a:r>
            <a:r>
              <a:rPr lang="en-US" dirty="0">
                <a:latin typeface="Garamond"/>
              </a:rPr>
              <a:t>   </a:t>
            </a:r>
            <a:endParaRPr lang="en-US" dirty="0">
              <a:latin typeface="Garamon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194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/>
      <p:bldP spid="6" grpId="0" animBg="1"/>
      <p:bldP spid="8" grpId="0"/>
      <p:bldP spid="10" grpId="0" animBg="1"/>
      <p:bldP spid="12" grpId="0"/>
      <p:bldP spid="39" grpId="0"/>
      <p:bldP spid="14" grpId="0" animBg="1"/>
      <p:bldP spid="41" grpId="0"/>
      <p:bldP spid="22" grpId="0"/>
      <p:bldP spid="56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/>
              </a:rPr>
              <a:t>Examples on Moore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46" y="855682"/>
            <a:ext cx="11247315" cy="1670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Garamond"/>
              </a:rPr>
              <a:t>Ex. 2 Design a Moore machine for binary number input sequence such that if it has a substring 101 then machine outputs A, if input has substring  110, it outputs B, otherwise it gives output C</a:t>
            </a:r>
            <a:endParaRPr lang="en-US" dirty="0">
              <a:latin typeface="Corbel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Transition Diagram for Moore Machine can be drawn as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1212680" y="3386015"/>
            <a:ext cx="1161766" cy="859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q0 / C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3064687" y="3388646"/>
            <a:ext cx="1104270" cy="94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q1 / C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3A16FC-9572-42A5-8682-946D44278905}"/>
              </a:ext>
            </a:extLst>
          </p:cNvPr>
          <p:cNvSpPr/>
          <p:nvPr/>
        </p:nvSpPr>
        <p:spPr>
          <a:xfrm>
            <a:off x="5037733" y="3385773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q2 / C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455555" y="3799348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A2D18F-6AD4-4E28-8D4C-ED5C8C3CC776}"/>
              </a:ext>
            </a:extLst>
          </p:cNvPr>
          <p:cNvCxnSpPr>
            <a:cxnSpLocks/>
          </p:cNvCxnSpPr>
          <p:nvPr/>
        </p:nvCxnSpPr>
        <p:spPr>
          <a:xfrm>
            <a:off x="6190129" y="3803420"/>
            <a:ext cx="813786" cy="86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B717C6-42BF-449B-9F59-85D79B9DD9D6}"/>
              </a:ext>
            </a:extLst>
          </p:cNvPr>
          <p:cNvCxnSpPr>
            <a:cxnSpLocks/>
          </p:cNvCxnSpPr>
          <p:nvPr/>
        </p:nvCxnSpPr>
        <p:spPr>
          <a:xfrm>
            <a:off x="4164629" y="3836271"/>
            <a:ext cx="900028" cy="23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>
            <a:off x="2353718" y="3830509"/>
            <a:ext cx="727543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6254763" y="3278543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2710042" y="3279597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26312-3ADA-41AB-9AAC-499BF6383F3D}"/>
              </a:ext>
            </a:extLst>
          </p:cNvPr>
          <p:cNvCxnSpPr>
            <a:cxnSpLocks/>
          </p:cNvCxnSpPr>
          <p:nvPr/>
        </p:nvCxnSpPr>
        <p:spPr>
          <a:xfrm>
            <a:off x="3606616" y="4322823"/>
            <a:ext cx="8865" cy="5549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34BB7FA-A89A-436B-B4B4-C1C1EDB34AFD}"/>
              </a:ext>
            </a:extLst>
          </p:cNvPr>
          <p:cNvSpPr/>
          <p:nvPr/>
        </p:nvSpPr>
        <p:spPr>
          <a:xfrm>
            <a:off x="6980897" y="3373791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q3 / A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7A65E4-B292-445B-BFD1-490AB1D4AEEC}"/>
              </a:ext>
            </a:extLst>
          </p:cNvPr>
          <p:cNvSpPr/>
          <p:nvPr/>
        </p:nvSpPr>
        <p:spPr>
          <a:xfrm>
            <a:off x="3003649" y="4848560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q4 / C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A866A5-558C-44B1-A33F-E9263824191A}"/>
              </a:ext>
            </a:extLst>
          </p:cNvPr>
          <p:cNvSpPr/>
          <p:nvPr/>
        </p:nvSpPr>
        <p:spPr>
          <a:xfrm>
            <a:off x="5101820" y="4907376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q5 / B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BF3325-8A83-47C5-AD39-FC6B76E55341}"/>
              </a:ext>
            </a:extLst>
          </p:cNvPr>
          <p:cNvSpPr txBox="1"/>
          <p:nvPr/>
        </p:nvSpPr>
        <p:spPr>
          <a:xfrm>
            <a:off x="4291256" y="3337359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D5E533-CAA6-4FC2-863A-CEDCA9B718DF}"/>
              </a:ext>
            </a:extLst>
          </p:cNvPr>
          <p:cNvSpPr txBox="1"/>
          <p:nvPr/>
        </p:nvSpPr>
        <p:spPr>
          <a:xfrm>
            <a:off x="4450502" y="4911244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7837EC-DA33-4FBC-BB52-E34B2D5FFD23}"/>
              </a:ext>
            </a:extLst>
          </p:cNvPr>
          <p:cNvCxnSpPr>
            <a:cxnSpLocks/>
          </p:cNvCxnSpPr>
          <p:nvPr/>
        </p:nvCxnSpPr>
        <p:spPr>
          <a:xfrm>
            <a:off x="4145900" y="5367895"/>
            <a:ext cx="1029391" cy="23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318023-8C6F-4A59-95B3-E6EB74F09B43}"/>
              </a:ext>
            </a:extLst>
          </p:cNvPr>
          <p:cNvSpPr txBox="1"/>
          <p:nvPr/>
        </p:nvSpPr>
        <p:spPr>
          <a:xfrm>
            <a:off x="3066859" y="4457015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C63F3321-FFA2-4DA7-9A0A-45B71D6EC944}"/>
              </a:ext>
            </a:extLst>
          </p:cNvPr>
          <p:cNvSpPr/>
          <p:nvPr/>
        </p:nvSpPr>
        <p:spPr>
          <a:xfrm>
            <a:off x="1362695" y="2710445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10058-297E-4C37-A39A-0F88D72D79D6}"/>
              </a:ext>
            </a:extLst>
          </p:cNvPr>
          <p:cNvSpPr txBox="1"/>
          <p:nvPr/>
        </p:nvSpPr>
        <p:spPr>
          <a:xfrm>
            <a:off x="967968" y="2773156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49008C18-3462-4567-A7B2-626A1C5C7D9C}"/>
              </a:ext>
            </a:extLst>
          </p:cNvPr>
          <p:cNvSpPr/>
          <p:nvPr/>
        </p:nvSpPr>
        <p:spPr>
          <a:xfrm flipH="1">
            <a:off x="2081558" y="2768251"/>
            <a:ext cx="3944798" cy="705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9612E-1544-4B9A-83D2-76E886CA71D3}"/>
              </a:ext>
            </a:extLst>
          </p:cNvPr>
          <p:cNvSpPr txBox="1"/>
          <p:nvPr/>
        </p:nvSpPr>
        <p:spPr>
          <a:xfrm>
            <a:off x="5423741" y="2444132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99FF01DA-656E-403A-885A-BABCED6DF47C}"/>
              </a:ext>
            </a:extLst>
          </p:cNvPr>
          <p:cNvSpPr/>
          <p:nvPr/>
        </p:nvSpPr>
        <p:spPr>
          <a:xfrm flipH="1">
            <a:off x="5808415" y="2779056"/>
            <a:ext cx="1760009" cy="705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67476-C8AC-407C-A1D3-B1FD415ACF61}"/>
              </a:ext>
            </a:extLst>
          </p:cNvPr>
          <p:cNvSpPr txBox="1"/>
          <p:nvPr/>
        </p:nvSpPr>
        <p:spPr>
          <a:xfrm>
            <a:off x="7444711" y="2653170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E4A43E-4BEB-4F8A-9D04-38F9867EC70E}"/>
              </a:ext>
            </a:extLst>
          </p:cNvPr>
          <p:cNvCxnSpPr>
            <a:cxnSpLocks/>
          </p:cNvCxnSpPr>
          <p:nvPr/>
        </p:nvCxnSpPr>
        <p:spPr>
          <a:xfrm flipH="1">
            <a:off x="4015854" y="4134099"/>
            <a:ext cx="3196450" cy="9287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1A0A58-9E1F-4B43-AE16-696E19F1E809}"/>
              </a:ext>
            </a:extLst>
          </p:cNvPr>
          <p:cNvSpPr txBox="1"/>
          <p:nvPr/>
        </p:nvSpPr>
        <p:spPr>
          <a:xfrm>
            <a:off x="6651250" y="4459193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45862596-411E-41C7-8774-2FA3140DCB42}"/>
              </a:ext>
            </a:extLst>
          </p:cNvPr>
          <p:cNvSpPr/>
          <p:nvPr/>
        </p:nvSpPr>
        <p:spPr>
          <a:xfrm rot="-5400000">
            <a:off x="2437641" y="5073678"/>
            <a:ext cx="710736" cy="5614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68B5B0-D858-463B-8A2B-9E15BAD02D70}"/>
              </a:ext>
            </a:extLst>
          </p:cNvPr>
          <p:cNvSpPr txBox="1"/>
          <p:nvPr/>
        </p:nvSpPr>
        <p:spPr>
          <a:xfrm>
            <a:off x="2418704" y="5606114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A9E5F1-0ACD-4338-BA2C-16341E444192}"/>
              </a:ext>
            </a:extLst>
          </p:cNvPr>
          <p:cNvCxnSpPr>
            <a:cxnSpLocks/>
          </p:cNvCxnSpPr>
          <p:nvPr/>
        </p:nvCxnSpPr>
        <p:spPr>
          <a:xfrm flipV="1">
            <a:off x="1523402" y="4204157"/>
            <a:ext cx="8866" cy="21192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1E216B-618F-438E-AF59-FA8D2D03F30E}"/>
              </a:ext>
            </a:extLst>
          </p:cNvPr>
          <p:cNvCxnSpPr>
            <a:cxnSpLocks/>
          </p:cNvCxnSpPr>
          <p:nvPr/>
        </p:nvCxnSpPr>
        <p:spPr>
          <a:xfrm flipH="1">
            <a:off x="1523946" y="6291485"/>
            <a:ext cx="4288843" cy="23005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4B50A0-4E26-4505-BC95-B0C3C7C817C6}"/>
              </a:ext>
            </a:extLst>
          </p:cNvPr>
          <p:cNvCxnSpPr>
            <a:cxnSpLocks/>
          </p:cNvCxnSpPr>
          <p:nvPr/>
        </p:nvCxnSpPr>
        <p:spPr>
          <a:xfrm flipH="1" flipV="1">
            <a:off x="5715815" y="5849187"/>
            <a:ext cx="48626" cy="465825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A7A042-4223-41B7-88DC-7EF74D6CCBEB}"/>
              </a:ext>
            </a:extLst>
          </p:cNvPr>
          <p:cNvSpPr txBox="1"/>
          <p:nvPr/>
        </p:nvSpPr>
        <p:spPr>
          <a:xfrm>
            <a:off x="5826945" y="6225778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0 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7FC074-E08A-4419-AD8B-AE45FBE433E1}"/>
              </a:ext>
            </a:extLst>
          </p:cNvPr>
          <p:cNvCxnSpPr>
            <a:cxnSpLocks/>
          </p:cNvCxnSpPr>
          <p:nvPr/>
        </p:nvCxnSpPr>
        <p:spPr>
          <a:xfrm flipH="1" flipV="1">
            <a:off x="7852254" y="4262668"/>
            <a:ext cx="63003" cy="1170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AAC99D-AD7E-489E-98CE-17916E8A48D5}"/>
              </a:ext>
            </a:extLst>
          </p:cNvPr>
          <p:cNvCxnSpPr>
            <a:cxnSpLocks/>
          </p:cNvCxnSpPr>
          <p:nvPr/>
        </p:nvCxnSpPr>
        <p:spPr>
          <a:xfrm flipH="1">
            <a:off x="6263053" y="5367762"/>
            <a:ext cx="1744714" cy="23005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3EF05E4-0CE4-4BBD-B5E3-0DCDFBD2229D}"/>
              </a:ext>
            </a:extLst>
          </p:cNvPr>
          <p:cNvSpPr txBox="1"/>
          <p:nvPr/>
        </p:nvSpPr>
        <p:spPr>
          <a:xfrm>
            <a:off x="8037433" y="4996078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32533F-2F88-4BE3-9CED-9082BAF21104}"/>
              </a:ext>
            </a:extLst>
          </p:cNvPr>
          <p:cNvSpPr txBox="1"/>
          <p:nvPr/>
        </p:nvSpPr>
        <p:spPr>
          <a:xfrm>
            <a:off x="8408131" y="2694794"/>
            <a:ext cx="3606157" cy="301223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latin typeface="Garamond"/>
              </a:rPr>
              <a:t>Above FSM can be represented as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Garamond"/>
              </a:rPr>
              <a:t>M = ( </a:t>
            </a:r>
            <a:r>
              <a:rPr lang="en-US" sz="1600" dirty="0">
                <a:latin typeface="Georgia"/>
              </a:rPr>
              <a:t>Q , Σ , Δ , δ , </a:t>
            </a:r>
            <a:r>
              <a:rPr lang="en-US" sz="1600" dirty="0">
                <a:latin typeface="Garamond"/>
              </a:rPr>
              <a:t>λ, </a:t>
            </a:r>
            <a:r>
              <a:rPr lang="en-US" sz="1600" dirty="0">
                <a:latin typeface="Georgia"/>
              </a:rPr>
              <a:t>q</a:t>
            </a:r>
            <a:r>
              <a:rPr lang="en-US" sz="1600" baseline="-25000" dirty="0">
                <a:latin typeface="Georgia"/>
              </a:rPr>
              <a:t>0  </a:t>
            </a:r>
            <a:r>
              <a:rPr lang="en-US" sz="1600" dirty="0">
                <a:latin typeface="Garamond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Garamond"/>
              </a:rPr>
              <a:t>Where     Q  =  { q0, q1, q2, q3, q4, q5 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Garamond"/>
              </a:rPr>
              <a:t>                 </a:t>
            </a:r>
            <a:r>
              <a:rPr lang="en-US" sz="1600" dirty="0">
                <a:latin typeface="Garamond"/>
                <a:ea typeface="+mn-lt"/>
                <a:cs typeface="+mn-lt"/>
              </a:rPr>
              <a:t>Σ  =  { 0, 1 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Garamond"/>
              </a:rPr>
              <a:t>                Δ  =  { A, B, C 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Garamond"/>
              </a:rPr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Garamond"/>
              </a:rPr>
              <a:t>   </a:t>
            </a:r>
            <a:r>
              <a:rPr lang="en-US" sz="1600" dirty="0">
                <a:latin typeface="Georgia"/>
              </a:rPr>
              <a:t>δ and </a:t>
            </a:r>
            <a:r>
              <a:rPr lang="en-US" sz="1600" dirty="0">
                <a:latin typeface="Garamond"/>
              </a:rPr>
              <a:t>λ are shown in transition table 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18660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/>
              </a:rPr>
              <a:t>Examples on Moore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46" y="855682"/>
            <a:ext cx="11247315" cy="1670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Garamond"/>
              </a:rPr>
              <a:t>Ex. 2 Design a Moore machine for binary number input sequence such that if it has a substring 101 then machine outputs A, if input has substring  110, it outputs B, otherwise it gives output C</a:t>
            </a:r>
            <a:endParaRPr lang="en-US" dirty="0">
              <a:latin typeface="Corbel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Simulation for String: 1  0  1  1  0  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1212680" y="3386015"/>
            <a:ext cx="1161766" cy="859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q0 / C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3064687" y="3388646"/>
            <a:ext cx="1104270" cy="94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q1 / C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3A16FC-9572-42A5-8682-946D44278905}"/>
              </a:ext>
            </a:extLst>
          </p:cNvPr>
          <p:cNvSpPr/>
          <p:nvPr/>
        </p:nvSpPr>
        <p:spPr>
          <a:xfrm>
            <a:off x="5037733" y="3385773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q2 / C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455555" y="3799348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A2D18F-6AD4-4E28-8D4C-ED5C8C3CC776}"/>
              </a:ext>
            </a:extLst>
          </p:cNvPr>
          <p:cNvCxnSpPr>
            <a:cxnSpLocks/>
          </p:cNvCxnSpPr>
          <p:nvPr/>
        </p:nvCxnSpPr>
        <p:spPr>
          <a:xfrm>
            <a:off x="6190129" y="3803420"/>
            <a:ext cx="813786" cy="86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B717C6-42BF-449B-9F59-85D79B9DD9D6}"/>
              </a:ext>
            </a:extLst>
          </p:cNvPr>
          <p:cNvCxnSpPr>
            <a:cxnSpLocks/>
          </p:cNvCxnSpPr>
          <p:nvPr/>
        </p:nvCxnSpPr>
        <p:spPr>
          <a:xfrm>
            <a:off x="4164629" y="3836271"/>
            <a:ext cx="900028" cy="23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>
            <a:off x="2353718" y="3830509"/>
            <a:ext cx="727543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6254763" y="3278543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2710042" y="3279597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26312-3ADA-41AB-9AAC-499BF6383F3D}"/>
              </a:ext>
            </a:extLst>
          </p:cNvPr>
          <p:cNvCxnSpPr>
            <a:cxnSpLocks/>
          </p:cNvCxnSpPr>
          <p:nvPr/>
        </p:nvCxnSpPr>
        <p:spPr>
          <a:xfrm>
            <a:off x="3606616" y="4322823"/>
            <a:ext cx="8865" cy="5549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34BB7FA-A89A-436B-B4B4-C1C1EDB34AFD}"/>
              </a:ext>
            </a:extLst>
          </p:cNvPr>
          <p:cNvSpPr/>
          <p:nvPr/>
        </p:nvSpPr>
        <p:spPr>
          <a:xfrm>
            <a:off x="6980897" y="3373791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q3 / A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7A65E4-B292-445B-BFD1-490AB1D4AEEC}"/>
              </a:ext>
            </a:extLst>
          </p:cNvPr>
          <p:cNvSpPr/>
          <p:nvPr/>
        </p:nvSpPr>
        <p:spPr>
          <a:xfrm>
            <a:off x="3003649" y="4848560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q4 / C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A866A5-558C-44B1-A33F-E9263824191A}"/>
              </a:ext>
            </a:extLst>
          </p:cNvPr>
          <p:cNvSpPr/>
          <p:nvPr/>
        </p:nvSpPr>
        <p:spPr>
          <a:xfrm>
            <a:off x="5101820" y="4907376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q5 / B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BF3325-8A83-47C5-AD39-FC6B76E55341}"/>
              </a:ext>
            </a:extLst>
          </p:cNvPr>
          <p:cNvSpPr txBox="1"/>
          <p:nvPr/>
        </p:nvSpPr>
        <p:spPr>
          <a:xfrm>
            <a:off x="4291256" y="3337359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D5E533-CAA6-4FC2-863A-CEDCA9B718DF}"/>
              </a:ext>
            </a:extLst>
          </p:cNvPr>
          <p:cNvSpPr txBox="1"/>
          <p:nvPr/>
        </p:nvSpPr>
        <p:spPr>
          <a:xfrm>
            <a:off x="4450502" y="4911244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7837EC-DA33-4FBC-BB52-E34B2D5FFD23}"/>
              </a:ext>
            </a:extLst>
          </p:cNvPr>
          <p:cNvCxnSpPr>
            <a:cxnSpLocks/>
          </p:cNvCxnSpPr>
          <p:nvPr/>
        </p:nvCxnSpPr>
        <p:spPr>
          <a:xfrm>
            <a:off x="4145900" y="5367895"/>
            <a:ext cx="1029391" cy="23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318023-8C6F-4A59-95B3-E6EB74F09B43}"/>
              </a:ext>
            </a:extLst>
          </p:cNvPr>
          <p:cNvSpPr txBox="1"/>
          <p:nvPr/>
        </p:nvSpPr>
        <p:spPr>
          <a:xfrm>
            <a:off x="3066859" y="4457015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C63F3321-FFA2-4DA7-9A0A-45B71D6EC944}"/>
              </a:ext>
            </a:extLst>
          </p:cNvPr>
          <p:cNvSpPr/>
          <p:nvPr/>
        </p:nvSpPr>
        <p:spPr>
          <a:xfrm>
            <a:off x="1362695" y="2710445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10058-297E-4C37-A39A-0F88D72D79D6}"/>
              </a:ext>
            </a:extLst>
          </p:cNvPr>
          <p:cNvSpPr txBox="1"/>
          <p:nvPr/>
        </p:nvSpPr>
        <p:spPr>
          <a:xfrm>
            <a:off x="967968" y="2773156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49008C18-3462-4567-A7B2-626A1C5C7D9C}"/>
              </a:ext>
            </a:extLst>
          </p:cNvPr>
          <p:cNvSpPr/>
          <p:nvPr/>
        </p:nvSpPr>
        <p:spPr>
          <a:xfrm flipH="1">
            <a:off x="2081558" y="2768251"/>
            <a:ext cx="3944798" cy="705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9612E-1544-4B9A-83D2-76E886CA71D3}"/>
              </a:ext>
            </a:extLst>
          </p:cNvPr>
          <p:cNvSpPr txBox="1"/>
          <p:nvPr/>
        </p:nvSpPr>
        <p:spPr>
          <a:xfrm>
            <a:off x="5423741" y="2444132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99FF01DA-656E-403A-885A-BABCED6DF47C}"/>
              </a:ext>
            </a:extLst>
          </p:cNvPr>
          <p:cNvSpPr/>
          <p:nvPr/>
        </p:nvSpPr>
        <p:spPr>
          <a:xfrm flipH="1">
            <a:off x="5808415" y="2779056"/>
            <a:ext cx="1760009" cy="705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67476-C8AC-407C-A1D3-B1FD415ACF61}"/>
              </a:ext>
            </a:extLst>
          </p:cNvPr>
          <p:cNvSpPr txBox="1"/>
          <p:nvPr/>
        </p:nvSpPr>
        <p:spPr>
          <a:xfrm>
            <a:off x="7444711" y="2653170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E4A43E-4BEB-4F8A-9D04-38F9867EC70E}"/>
              </a:ext>
            </a:extLst>
          </p:cNvPr>
          <p:cNvCxnSpPr>
            <a:cxnSpLocks/>
          </p:cNvCxnSpPr>
          <p:nvPr/>
        </p:nvCxnSpPr>
        <p:spPr>
          <a:xfrm flipH="1">
            <a:off x="4015854" y="4134099"/>
            <a:ext cx="3196450" cy="9287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1A0A58-9E1F-4B43-AE16-696E19F1E809}"/>
              </a:ext>
            </a:extLst>
          </p:cNvPr>
          <p:cNvSpPr txBox="1"/>
          <p:nvPr/>
        </p:nvSpPr>
        <p:spPr>
          <a:xfrm>
            <a:off x="6651250" y="4459193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45862596-411E-41C7-8774-2FA3140DCB42}"/>
              </a:ext>
            </a:extLst>
          </p:cNvPr>
          <p:cNvSpPr/>
          <p:nvPr/>
        </p:nvSpPr>
        <p:spPr>
          <a:xfrm rot="-5400000">
            <a:off x="2437641" y="5073678"/>
            <a:ext cx="710736" cy="5614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68B5B0-D858-463B-8A2B-9E15BAD02D70}"/>
              </a:ext>
            </a:extLst>
          </p:cNvPr>
          <p:cNvSpPr txBox="1"/>
          <p:nvPr/>
        </p:nvSpPr>
        <p:spPr>
          <a:xfrm>
            <a:off x="2418704" y="5606114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A9E5F1-0ACD-4338-BA2C-16341E444192}"/>
              </a:ext>
            </a:extLst>
          </p:cNvPr>
          <p:cNvCxnSpPr>
            <a:cxnSpLocks/>
          </p:cNvCxnSpPr>
          <p:nvPr/>
        </p:nvCxnSpPr>
        <p:spPr>
          <a:xfrm flipV="1">
            <a:off x="1523402" y="4204157"/>
            <a:ext cx="8866" cy="21192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1E216B-618F-438E-AF59-FA8D2D03F30E}"/>
              </a:ext>
            </a:extLst>
          </p:cNvPr>
          <p:cNvCxnSpPr>
            <a:cxnSpLocks/>
          </p:cNvCxnSpPr>
          <p:nvPr/>
        </p:nvCxnSpPr>
        <p:spPr>
          <a:xfrm flipH="1">
            <a:off x="1523946" y="6291485"/>
            <a:ext cx="4288843" cy="23005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4B50A0-4E26-4505-BC95-B0C3C7C817C6}"/>
              </a:ext>
            </a:extLst>
          </p:cNvPr>
          <p:cNvCxnSpPr>
            <a:cxnSpLocks/>
          </p:cNvCxnSpPr>
          <p:nvPr/>
        </p:nvCxnSpPr>
        <p:spPr>
          <a:xfrm flipH="1" flipV="1">
            <a:off x="5715815" y="5849187"/>
            <a:ext cx="48626" cy="465825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A7A042-4223-41B7-88DC-7EF74D6CCBEB}"/>
              </a:ext>
            </a:extLst>
          </p:cNvPr>
          <p:cNvSpPr txBox="1"/>
          <p:nvPr/>
        </p:nvSpPr>
        <p:spPr>
          <a:xfrm>
            <a:off x="5826945" y="6225778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0 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7FC074-E08A-4419-AD8B-AE45FBE433E1}"/>
              </a:ext>
            </a:extLst>
          </p:cNvPr>
          <p:cNvCxnSpPr>
            <a:cxnSpLocks/>
          </p:cNvCxnSpPr>
          <p:nvPr/>
        </p:nvCxnSpPr>
        <p:spPr>
          <a:xfrm flipH="1" flipV="1">
            <a:off x="7852254" y="4262668"/>
            <a:ext cx="63003" cy="1170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AAC99D-AD7E-489E-98CE-17916E8A48D5}"/>
              </a:ext>
            </a:extLst>
          </p:cNvPr>
          <p:cNvCxnSpPr>
            <a:cxnSpLocks/>
          </p:cNvCxnSpPr>
          <p:nvPr/>
        </p:nvCxnSpPr>
        <p:spPr>
          <a:xfrm flipH="1">
            <a:off x="6263053" y="5367762"/>
            <a:ext cx="1744714" cy="23005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3EF05E4-0CE4-4BBD-B5E3-0DCDFBD2229D}"/>
              </a:ext>
            </a:extLst>
          </p:cNvPr>
          <p:cNvSpPr txBox="1"/>
          <p:nvPr/>
        </p:nvSpPr>
        <p:spPr>
          <a:xfrm>
            <a:off x="8037433" y="4996078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1 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60DAAD22-3ABC-4A52-8180-4C62B7965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79602"/>
              </p:ext>
            </p:extLst>
          </p:nvPr>
        </p:nvGraphicFramePr>
        <p:xfrm>
          <a:off x="9189313" y="3324438"/>
          <a:ext cx="261491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54">
                  <a:extLst>
                    <a:ext uri="{9D8B030D-6E8A-4147-A177-3AD203B41FA5}">
                      <a16:colId xmlns:a16="http://schemas.microsoft.com/office/drawing/2014/main" val="1292502424"/>
                    </a:ext>
                  </a:extLst>
                </a:gridCol>
                <a:gridCol w="822612">
                  <a:extLst>
                    <a:ext uri="{9D8B030D-6E8A-4147-A177-3AD203B41FA5}">
                      <a16:colId xmlns:a16="http://schemas.microsoft.com/office/drawing/2014/main" val="1050767245"/>
                    </a:ext>
                  </a:extLst>
                </a:gridCol>
                <a:gridCol w="1041847">
                  <a:extLst>
                    <a:ext uri="{9D8B030D-6E8A-4147-A177-3AD203B41FA5}">
                      <a16:colId xmlns:a16="http://schemas.microsoft.com/office/drawing/2014/main" val="35602874"/>
                    </a:ext>
                  </a:extLst>
                </a:gridCol>
              </a:tblGrid>
              <a:tr h="3607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9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96204"/>
                  </a:ext>
                </a:extLst>
              </a:tr>
            </a:tbl>
          </a:graphicData>
        </a:graphic>
      </p:graphicFrame>
      <p:graphicFrame>
        <p:nvGraphicFramePr>
          <p:cNvPr id="25" name="Table 26">
            <a:extLst>
              <a:ext uri="{FF2B5EF4-FFF2-40B4-BE49-F238E27FC236}">
                <a16:creationId xmlns:a16="http://schemas.microsoft.com/office/drawing/2014/main" id="{2E3A5717-9A49-4C49-A6B9-1B7338F68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50565"/>
              </p:ext>
            </p:extLst>
          </p:nvPr>
        </p:nvGraphicFramePr>
        <p:xfrm>
          <a:off x="9187352" y="4461119"/>
          <a:ext cx="2587913" cy="37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17">
                  <a:extLst>
                    <a:ext uri="{9D8B030D-6E8A-4147-A177-3AD203B41FA5}">
                      <a16:colId xmlns:a16="http://schemas.microsoft.com/office/drawing/2014/main" val="3585746213"/>
                    </a:ext>
                  </a:extLst>
                </a:gridCol>
                <a:gridCol w="808181">
                  <a:extLst>
                    <a:ext uri="{9D8B030D-6E8A-4147-A177-3AD203B41FA5}">
                      <a16:colId xmlns:a16="http://schemas.microsoft.com/office/drawing/2014/main" val="231045202"/>
                    </a:ext>
                  </a:extLst>
                </a:gridCol>
                <a:gridCol w="1000415">
                  <a:extLst>
                    <a:ext uri="{9D8B030D-6E8A-4147-A177-3AD203B41FA5}">
                      <a16:colId xmlns:a16="http://schemas.microsoft.com/office/drawing/2014/main" val="1081451906"/>
                    </a:ext>
                  </a:extLst>
                </a:gridCol>
              </a:tblGrid>
              <a:tr h="375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1397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7EE907F-D2EE-4990-94F0-B3119028B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23504"/>
              </p:ext>
            </p:extLst>
          </p:nvPr>
        </p:nvGraphicFramePr>
        <p:xfrm>
          <a:off x="9169882" y="4840071"/>
          <a:ext cx="2587913" cy="37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17">
                  <a:extLst>
                    <a:ext uri="{9D8B030D-6E8A-4147-A177-3AD203B41FA5}">
                      <a16:colId xmlns:a16="http://schemas.microsoft.com/office/drawing/2014/main" val="3585746213"/>
                    </a:ext>
                  </a:extLst>
                </a:gridCol>
                <a:gridCol w="808181">
                  <a:extLst>
                    <a:ext uri="{9D8B030D-6E8A-4147-A177-3AD203B41FA5}">
                      <a16:colId xmlns:a16="http://schemas.microsoft.com/office/drawing/2014/main" val="231045202"/>
                    </a:ext>
                  </a:extLst>
                </a:gridCol>
                <a:gridCol w="1000415">
                  <a:extLst>
                    <a:ext uri="{9D8B030D-6E8A-4147-A177-3AD203B41FA5}">
                      <a16:colId xmlns:a16="http://schemas.microsoft.com/office/drawing/2014/main" val="1081451906"/>
                    </a:ext>
                  </a:extLst>
                </a:gridCol>
              </a:tblGrid>
              <a:tr h="375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1397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384FC10-70F2-4EB1-9EAA-CC8C8A2A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44430"/>
              </p:ext>
            </p:extLst>
          </p:nvPr>
        </p:nvGraphicFramePr>
        <p:xfrm>
          <a:off x="9166568" y="5219023"/>
          <a:ext cx="2587913" cy="37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17">
                  <a:extLst>
                    <a:ext uri="{9D8B030D-6E8A-4147-A177-3AD203B41FA5}">
                      <a16:colId xmlns:a16="http://schemas.microsoft.com/office/drawing/2014/main" val="3585746213"/>
                    </a:ext>
                  </a:extLst>
                </a:gridCol>
                <a:gridCol w="808181">
                  <a:extLst>
                    <a:ext uri="{9D8B030D-6E8A-4147-A177-3AD203B41FA5}">
                      <a16:colId xmlns:a16="http://schemas.microsoft.com/office/drawing/2014/main" val="231045202"/>
                    </a:ext>
                  </a:extLst>
                </a:gridCol>
                <a:gridCol w="1000415">
                  <a:extLst>
                    <a:ext uri="{9D8B030D-6E8A-4147-A177-3AD203B41FA5}">
                      <a16:colId xmlns:a16="http://schemas.microsoft.com/office/drawing/2014/main" val="1081451906"/>
                    </a:ext>
                  </a:extLst>
                </a:gridCol>
              </a:tblGrid>
              <a:tr h="375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1397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AE900E4-ED32-4AE8-B2FD-0E2D1538A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70456"/>
              </p:ext>
            </p:extLst>
          </p:nvPr>
        </p:nvGraphicFramePr>
        <p:xfrm>
          <a:off x="9163254" y="5597976"/>
          <a:ext cx="2587913" cy="37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17">
                  <a:extLst>
                    <a:ext uri="{9D8B030D-6E8A-4147-A177-3AD203B41FA5}">
                      <a16:colId xmlns:a16="http://schemas.microsoft.com/office/drawing/2014/main" val="3585746213"/>
                    </a:ext>
                  </a:extLst>
                </a:gridCol>
                <a:gridCol w="808181">
                  <a:extLst>
                    <a:ext uri="{9D8B030D-6E8A-4147-A177-3AD203B41FA5}">
                      <a16:colId xmlns:a16="http://schemas.microsoft.com/office/drawing/2014/main" val="231045202"/>
                    </a:ext>
                  </a:extLst>
                </a:gridCol>
                <a:gridCol w="1000415">
                  <a:extLst>
                    <a:ext uri="{9D8B030D-6E8A-4147-A177-3AD203B41FA5}">
                      <a16:colId xmlns:a16="http://schemas.microsoft.com/office/drawing/2014/main" val="1081451906"/>
                    </a:ext>
                  </a:extLst>
                </a:gridCol>
              </a:tblGrid>
              <a:tr h="375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1397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6F6A909-E555-4AA9-819F-0A9879595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68659"/>
              </p:ext>
            </p:extLst>
          </p:nvPr>
        </p:nvGraphicFramePr>
        <p:xfrm>
          <a:off x="9144232" y="5963553"/>
          <a:ext cx="25879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17">
                  <a:extLst>
                    <a:ext uri="{9D8B030D-6E8A-4147-A177-3AD203B41FA5}">
                      <a16:colId xmlns:a16="http://schemas.microsoft.com/office/drawing/2014/main" val="3585746213"/>
                    </a:ext>
                  </a:extLst>
                </a:gridCol>
                <a:gridCol w="808181">
                  <a:extLst>
                    <a:ext uri="{9D8B030D-6E8A-4147-A177-3AD203B41FA5}">
                      <a16:colId xmlns:a16="http://schemas.microsoft.com/office/drawing/2014/main" val="231045202"/>
                    </a:ext>
                  </a:extLst>
                </a:gridCol>
                <a:gridCol w="1000415">
                  <a:extLst>
                    <a:ext uri="{9D8B030D-6E8A-4147-A177-3AD203B41FA5}">
                      <a16:colId xmlns:a16="http://schemas.microsoft.com/office/drawing/2014/main" val="1081451906"/>
                    </a:ext>
                  </a:extLst>
                </a:gridCol>
              </a:tblGrid>
              <a:tr h="3607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1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5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/>
              </a:rPr>
              <a:t>Examples on Mealy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69" y="1025814"/>
            <a:ext cx="9033778" cy="5394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Garamond"/>
              </a:rPr>
              <a:t>Ex. 3 Design a Mealy machine to generate 2's complement of given binary number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For designing 2's complement of binary number, we assume that input is read from LSB to MSB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Suppose Given Number is   1  0  1  1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               2's complement:    0  1  0  1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Suppose Given Number is   1  0  1  0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               2's complement:    0  1  1  0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We can observe that to get output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We keep binary input as it is until we read first 1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Keep that 1 as it is and then change remaining 1's by 0's and 0's by 1's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Transition Diagram can be drawn as</a:t>
            </a:r>
          </a:p>
          <a:p>
            <a:pPr marL="0" indent="0">
              <a:buNone/>
            </a:pPr>
            <a:endParaRPr lang="en-US" sz="1800" dirty="0">
              <a:latin typeface="Garamond"/>
            </a:endParaRPr>
          </a:p>
          <a:p>
            <a:pPr marL="0" indent="0">
              <a:buNone/>
            </a:pPr>
            <a:endParaRPr lang="en-US" sz="1800" dirty="0">
              <a:latin typeface="Garamond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10470594" y="794822"/>
            <a:ext cx="974910" cy="744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10581651" y="2510756"/>
            <a:ext cx="859921" cy="759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9755937" y="1165676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 flipH="1">
            <a:off x="11035750" y="1528391"/>
            <a:ext cx="5509" cy="9862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0BA80A7C-5E14-45AA-94E5-AF14E68A9A8D}"/>
              </a:ext>
            </a:extLst>
          </p:cNvPr>
          <p:cNvSpPr/>
          <p:nvPr/>
        </p:nvSpPr>
        <p:spPr>
          <a:xfrm rot="10380000">
            <a:off x="11049446" y="3206068"/>
            <a:ext cx="653240" cy="7626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11294239" y="4085636"/>
            <a:ext cx="7740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/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10283412" y="4242444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 / 1</a:t>
            </a: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FCDDF36E-1BCD-4666-A6B7-F7B3E3794EE5}"/>
              </a:ext>
            </a:extLst>
          </p:cNvPr>
          <p:cNvSpPr/>
          <p:nvPr/>
        </p:nvSpPr>
        <p:spPr>
          <a:xfrm rot="11220000" flipH="1">
            <a:off x="10453258" y="3143306"/>
            <a:ext cx="538252" cy="8633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CB1A0804-25E0-4DFC-8F89-F0FE6BEE6206}"/>
              </a:ext>
            </a:extLst>
          </p:cNvPr>
          <p:cNvSpPr/>
          <p:nvPr/>
        </p:nvSpPr>
        <p:spPr>
          <a:xfrm>
            <a:off x="10585040" y="182465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8960A-C763-4589-B8BD-14BDA3ABEF68}"/>
              </a:ext>
            </a:extLst>
          </p:cNvPr>
          <p:cNvSpPr txBox="1"/>
          <p:nvPr/>
        </p:nvSpPr>
        <p:spPr>
          <a:xfrm>
            <a:off x="11222591" y="322435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 /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0AA95-037C-4BC2-A494-09A5E0AC7A85}"/>
              </a:ext>
            </a:extLst>
          </p:cNvPr>
          <p:cNvSpPr txBox="1"/>
          <p:nvPr/>
        </p:nvSpPr>
        <p:spPr>
          <a:xfrm>
            <a:off x="11298508" y="1768884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1/ 1</a:t>
            </a:r>
          </a:p>
        </p:txBody>
      </p:sp>
    </p:spTree>
    <p:extLst>
      <p:ext uri="{BB962C8B-B14F-4D97-AF65-F5344CB8AC3E}">
        <p14:creationId xmlns:p14="http://schemas.microsoft.com/office/powerpoint/2010/main" val="20753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23" grpId="0" animBg="1"/>
      <p:bldP spid="31" grpId="0"/>
      <p:bldP spid="33" grpId="0"/>
      <p:bldP spid="24" grpId="0" animBg="1"/>
      <p:bldP spid="26" grpId="0" animBg="1"/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/>
              </a:rPr>
              <a:t>Examples on Mealy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69" y="1025814"/>
            <a:ext cx="9033778" cy="937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Garamond"/>
              </a:rPr>
              <a:t>Ex. 3 Design a Mealy machine to generate 2's complement of given binary number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</a:p>
          <a:p>
            <a:pPr marL="0" indent="0">
              <a:buNone/>
            </a:pPr>
            <a:endParaRPr lang="en-US" sz="1800" dirty="0">
              <a:latin typeface="Garamond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10470594" y="794822"/>
            <a:ext cx="974910" cy="744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10581651" y="2510756"/>
            <a:ext cx="859921" cy="759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9755937" y="1165676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 flipH="1">
            <a:off x="11035750" y="1528391"/>
            <a:ext cx="5509" cy="9862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0BA80A7C-5E14-45AA-94E5-AF14E68A9A8D}"/>
              </a:ext>
            </a:extLst>
          </p:cNvPr>
          <p:cNvSpPr/>
          <p:nvPr/>
        </p:nvSpPr>
        <p:spPr>
          <a:xfrm rot="10380000">
            <a:off x="11049446" y="3206068"/>
            <a:ext cx="653240" cy="7626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11294239" y="4085636"/>
            <a:ext cx="7740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/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10283412" y="4242444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 / 1</a:t>
            </a: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9387EF63-A550-46A1-B4B7-094182004628}"/>
              </a:ext>
            </a:extLst>
          </p:cNvPr>
          <p:cNvSpPr txBox="1"/>
          <p:nvPr/>
        </p:nvSpPr>
        <p:spPr>
          <a:xfrm>
            <a:off x="338615" y="1840213"/>
            <a:ext cx="1938405" cy="46487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latin typeface="Garamond"/>
              </a:rPr>
              <a:t>Transition Table:</a:t>
            </a:r>
            <a:r>
              <a:rPr lang="en-US" dirty="0">
                <a:latin typeface="Garamond"/>
              </a:rPr>
              <a:t>   </a:t>
            </a:r>
            <a:endParaRPr lang="en-US" dirty="0">
              <a:latin typeface="Garamond"/>
              <a:ea typeface="+mn-lt"/>
              <a:cs typeface="+mn-lt"/>
            </a:endParaRP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BE70DBE4-89D9-4F8B-A39A-AF99AD9E29C3}"/>
              </a:ext>
            </a:extLst>
          </p:cNvPr>
          <p:cNvSpPr txBox="1"/>
          <p:nvPr/>
        </p:nvSpPr>
        <p:spPr>
          <a:xfrm>
            <a:off x="6086574" y="2354748"/>
            <a:ext cx="3922377" cy="33772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Above FSM can be represented as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M = ( </a:t>
            </a:r>
            <a:r>
              <a:rPr lang="en-US" dirty="0">
                <a:latin typeface="Georgia"/>
              </a:rPr>
              <a:t>Q , Σ , Δ , δ , </a:t>
            </a:r>
            <a:r>
              <a:rPr lang="en-US" dirty="0">
                <a:latin typeface="Garamond"/>
              </a:rPr>
              <a:t>λ, </a:t>
            </a:r>
            <a:r>
              <a:rPr lang="en-US" dirty="0">
                <a:latin typeface="Georgia"/>
              </a:rPr>
              <a:t>q</a:t>
            </a:r>
            <a:r>
              <a:rPr lang="en-US" baseline="-25000" dirty="0">
                <a:latin typeface="Georgia"/>
              </a:rPr>
              <a:t>0  </a:t>
            </a:r>
            <a:r>
              <a:rPr lang="en-US" dirty="0">
                <a:latin typeface="Garamond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Where     Q  =  { q0, q1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              </a:t>
            </a:r>
            <a:r>
              <a:rPr lang="en-US" dirty="0">
                <a:latin typeface="Garamond"/>
                <a:ea typeface="+mn-lt"/>
                <a:cs typeface="+mn-lt"/>
              </a:rPr>
              <a:t>Σ  =  { 0, 1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             Δ  =  { 0, 1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</a:t>
            </a:r>
            <a:r>
              <a:rPr lang="en-US" dirty="0">
                <a:latin typeface="Georgia"/>
              </a:rPr>
              <a:t>δ and </a:t>
            </a:r>
            <a:r>
              <a:rPr lang="en-US" dirty="0">
                <a:latin typeface="Garamond"/>
              </a:rPr>
              <a:t>λ are shown in transition table               </a:t>
            </a: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FCDDF36E-1BCD-4666-A6B7-F7B3E3794EE5}"/>
              </a:ext>
            </a:extLst>
          </p:cNvPr>
          <p:cNvSpPr/>
          <p:nvPr/>
        </p:nvSpPr>
        <p:spPr>
          <a:xfrm rot="11220000" flipH="1">
            <a:off x="10453258" y="3143306"/>
            <a:ext cx="538252" cy="8633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CB1A0804-25E0-4DFC-8F89-F0FE6BEE6206}"/>
              </a:ext>
            </a:extLst>
          </p:cNvPr>
          <p:cNvSpPr/>
          <p:nvPr/>
        </p:nvSpPr>
        <p:spPr>
          <a:xfrm>
            <a:off x="10585040" y="182465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8960A-C763-4589-B8BD-14BDA3ABEF68}"/>
              </a:ext>
            </a:extLst>
          </p:cNvPr>
          <p:cNvSpPr txBox="1"/>
          <p:nvPr/>
        </p:nvSpPr>
        <p:spPr>
          <a:xfrm>
            <a:off x="11222591" y="322435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 /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0AA95-037C-4BC2-A494-09A5E0AC7A85}"/>
              </a:ext>
            </a:extLst>
          </p:cNvPr>
          <p:cNvSpPr txBox="1"/>
          <p:nvPr/>
        </p:nvSpPr>
        <p:spPr>
          <a:xfrm>
            <a:off x="11100326" y="1768884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1/ 1</a:t>
            </a:r>
          </a:p>
        </p:txBody>
      </p:sp>
      <p:graphicFrame>
        <p:nvGraphicFramePr>
          <p:cNvPr id="4" name="Table 20">
            <a:extLst>
              <a:ext uri="{FF2B5EF4-FFF2-40B4-BE49-F238E27FC236}">
                <a16:creationId xmlns:a16="http://schemas.microsoft.com/office/drawing/2014/main" id="{8BBAAB56-03AF-4A13-BFB1-99B173291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92123"/>
              </p:ext>
            </p:extLst>
          </p:nvPr>
        </p:nvGraphicFramePr>
        <p:xfrm>
          <a:off x="244351" y="2744696"/>
          <a:ext cx="5239806" cy="180144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53519">
                  <a:extLst>
                    <a:ext uri="{9D8B030D-6E8A-4147-A177-3AD203B41FA5}">
                      <a16:colId xmlns:a16="http://schemas.microsoft.com/office/drawing/2014/main" val="2644506235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3816491559"/>
                    </a:ext>
                  </a:extLst>
                </a:gridCol>
                <a:gridCol w="1212272">
                  <a:extLst>
                    <a:ext uri="{9D8B030D-6E8A-4147-A177-3AD203B41FA5}">
                      <a16:colId xmlns:a16="http://schemas.microsoft.com/office/drawing/2014/main" val="2578735241"/>
                    </a:ext>
                  </a:extLst>
                </a:gridCol>
                <a:gridCol w="986274">
                  <a:extLst>
                    <a:ext uri="{9D8B030D-6E8A-4147-A177-3AD203B41FA5}">
                      <a16:colId xmlns:a16="http://schemas.microsoft.com/office/drawing/2014/main" val="4161276075"/>
                    </a:ext>
                  </a:extLst>
                </a:gridCol>
                <a:gridCol w="1193991">
                  <a:extLst>
                    <a:ext uri="{9D8B030D-6E8A-4147-A177-3AD203B41FA5}">
                      <a16:colId xmlns:a16="http://schemas.microsoft.com/office/drawing/2014/main" val="3988053080"/>
                    </a:ext>
                  </a:extLst>
                </a:gridCol>
              </a:tblGrid>
              <a:tr h="68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Current State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Input 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Input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126489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46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27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/>
              </a:rPr>
              <a:t>Examples on Mealy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69" y="1025814"/>
            <a:ext cx="9033778" cy="16275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Garamond"/>
              </a:rPr>
              <a:t>Ex. 3 Design a Mealy machine to generate 2's complement of given binary number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</a:p>
          <a:p>
            <a:pPr marL="223520" indent="-223520">
              <a:buNone/>
            </a:pPr>
            <a:r>
              <a:rPr lang="en-US" sz="1800" dirty="0">
                <a:latin typeface="Garamond"/>
              </a:rPr>
              <a:t>Simulation for the input:  1  0  1  1 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Garamond"/>
            </a:endParaRPr>
          </a:p>
          <a:p>
            <a:pPr marL="0" indent="0">
              <a:buNone/>
            </a:pPr>
            <a:endParaRPr lang="en-US" sz="1800" dirty="0">
              <a:latin typeface="Garamond"/>
            </a:endParaRPr>
          </a:p>
          <a:p>
            <a:pPr marL="0" indent="0">
              <a:buNone/>
            </a:pPr>
            <a:endParaRPr lang="en-US" sz="1800" dirty="0">
              <a:latin typeface="Garamond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10470594" y="794822"/>
            <a:ext cx="974910" cy="744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10581651" y="2510756"/>
            <a:ext cx="859921" cy="759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9755937" y="1165676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 flipH="1">
            <a:off x="11035750" y="1528391"/>
            <a:ext cx="5509" cy="9862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0BA80A7C-5E14-45AA-94E5-AF14E68A9A8D}"/>
              </a:ext>
            </a:extLst>
          </p:cNvPr>
          <p:cNvSpPr/>
          <p:nvPr/>
        </p:nvSpPr>
        <p:spPr>
          <a:xfrm rot="10380000">
            <a:off x="11049446" y="3206068"/>
            <a:ext cx="653240" cy="7626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11294239" y="4085636"/>
            <a:ext cx="7740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/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10283412" y="4242444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 / 1</a:t>
            </a: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FCDDF36E-1BCD-4666-A6B7-F7B3E3794EE5}"/>
              </a:ext>
            </a:extLst>
          </p:cNvPr>
          <p:cNvSpPr/>
          <p:nvPr/>
        </p:nvSpPr>
        <p:spPr>
          <a:xfrm rot="11220000" flipH="1">
            <a:off x="10453258" y="3143306"/>
            <a:ext cx="538252" cy="8633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CB1A0804-25E0-4DFC-8F89-F0FE6BEE6206}"/>
              </a:ext>
            </a:extLst>
          </p:cNvPr>
          <p:cNvSpPr/>
          <p:nvPr/>
        </p:nvSpPr>
        <p:spPr>
          <a:xfrm>
            <a:off x="10585040" y="182465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8960A-C763-4589-B8BD-14BDA3ABEF68}"/>
              </a:ext>
            </a:extLst>
          </p:cNvPr>
          <p:cNvSpPr txBox="1"/>
          <p:nvPr/>
        </p:nvSpPr>
        <p:spPr>
          <a:xfrm>
            <a:off x="11222591" y="322435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 /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0AA95-037C-4BC2-A494-09A5E0AC7A85}"/>
              </a:ext>
            </a:extLst>
          </p:cNvPr>
          <p:cNvSpPr txBox="1"/>
          <p:nvPr/>
        </p:nvSpPr>
        <p:spPr>
          <a:xfrm>
            <a:off x="11100326" y="1768884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1/ 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B1ECA7-43A7-42A1-BA14-651686725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126183"/>
              </p:ext>
            </p:extLst>
          </p:nvPr>
        </p:nvGraphicFramePr>
        <p:xfrm>
          <a:off x="554255" y="2998769"/>
          <a:ext cx="166621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636">
                  <a:extLst>
                    <a:ext uri="{9D8B030D-6E8A-4147-A177-3AD203B41FA5}">
                      <a16:colId xmlns:a16="http://schemas.microsoft.com/office/drawing/2014/main" val="1292502424"/>
                    </a:ext>
                  </a:extLst>
                </a:gridCol>
                <a:gridCol w="742582">
                  <a:extLst>
                    <a:ext uri="{9D8B030D-6E8A-4147-A177-3AD203B41FA5}">
                      <a16:colId xmlns:a16="http://schemas.microsoft.com/office/drawing/2014/main" val="1050767245"/>
                    </a:ext>
                  </a:extLst>
                </a:gridCol>
              </a:tblGrid>
              <a:tr h="3607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9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962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BBCCBA-675D-4673-98BF-AB78B1856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86971"/>
              </p:ext>
            </p:extLst>
          </p:nvPr>
        </p:nvGraphicFramePr>
        <p:xfrm>
          <a:off x="2195707" y="3002060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B18B502B-5989-4799-A354-16267FE7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1366"/>
              </p:ext>
            </p:extLst>
          </p:nvPr>
        </p:nvGraphicFramePr>
        <p:xfrm>
          <a:off x="3033614" y="3004238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9A2BCD-1D14-4612-AF02-22730BD92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7700"/>
              </p:ext>
            </p:extLst>
          </p:nvPr>
        </p:nvGraphicFramePr>
        <p:xfrm>
          <a:off x="3879650" y="3015043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42A525-12CD-4024-8E2A-2C52C906E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3177"/>
              </p:ext>
            </p:extLst>
          </p:nvPr>
        </p:nvGraphicFramePr>
        <p:xfrm>
          <a:off x="4711530" y="3011688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/>
              </a:rPr>
              <a:t>Examples on Mealy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69" y="1025814"/>
            <a:ext cx="9033778" cy="5394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Garamond"/>
              </a:rPr>
              <a:t>Ex.4 Design a Mealy machine to increment given binary number by 1</a:t>
            </a:r>
            <a:endParaRPr lang="en-US" dirty="0">
              <a:latin typeface="Corbel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For designing incrementor of binary number, we assume that input is read from LSB to MSB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Suppose Given Number is       1  0  1  1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               Resultant Number:    1  1  0  0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Suppose Given Number is        1  1  0  1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               Resultant Number:     1  1  1  0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We can observe that to get output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We invert each binary input '1' until we read first 0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Once we get first 0 we will replace it by 1 and then keep remaining bits as it is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Transition Diagram can be drawn as</a:t>
            </a:r>
          </a:p>
          <a:p>
            <a:pPr marL="0" indent="0">
              <a:buNone/>
            </a:pPr>
            <a:endParaRPr lang="en-US" sz="1800" dirty="0">
              <a:latin typeface="Garamond"/>
            </a:endParaRPr>
          </a:p>
          <a:p>
            <a:pPr marL="0" indent="0">
              <a:buNone/>
            </a:pPr>
            <a:endParaRPr lang="en-US" sz="1800" dirty="0">
              <a:latin typeface="Garamond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10470594" y="794822"/>
            <a:ext cx="974910" cy="744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10581651" y="2510756"/>
            <a:ext cx="859921" cy="759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9755937" y="1165676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 flipH="1">
            <a:off x="11035750" y="1528391"/>
            <a:ext cx="5509" cy="9862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0BA80A7C-5E14-45AA-94E5-AF14E68A9A8D}"/>
              </a:ext>
            </a:extLst>
          </p:cNvPr>
          <p:cNvSpPr/>
          <p:nvPr/>
        </p:nvSpPr>
        <p:spPr>
          <a:xfrm rot="10380000">
            <a:off x="11049446" y="3206068"/>
            <a:ext cx="653240" cy="7626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11294239" y="4085636"/>
            <a:ext cx="7740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 /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10283412" y="4242444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1/ 1</a:t>
            </a: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FCDDF36E-1BCD-4666-A6B7-F7B3E3794EE5}"/>
              </a:ext>
            </a:extLst>
          </p:cNvPr>
          <p:cNvSpPr/>
          <p:nvPr/>
        </p:nvSpPr>
        <p:spPr>
          <a:xfrm rot="11220000" flipH="1">
            <a:off x="10453258" y="3143306"/>
            <a:ext cx="538252" cy="8633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CB1A0804-25E0-4DFC-8F89-F0FE6BEE6206}"/>
              </a:ext>
            </a:extLst>
          </p:cNvPr>
          <p:cNvSpPr/>
          <p:nvPr/>
        </p:nvSpPr>
        <p:spPr>
          <a:xfrm>
            <a:off x="10585040" y="182465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8960A-C763-4589-B8BD-14BDA3ABEF68}"/>
              </a:ext>
            </a:extLst>
          </p:cNvPr>
          <p:cNvSpPr txBox="1"/>
          <p:nvPr/>
        </p:nvSpPr>
        <p:spPr>
          <a:xfrm>
            <a:off x="11222591" y="322435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1/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0AA95-037C-4BC2-A494-09A5E0AC7A85}"/>
              </a:ext>
            </a:extLst>
          </p:cNvPr>
          <p:cNvSpPr txBox="1"/>
          <p:nvPr/>
        </p:nvSpPr>
        <p:spPr>
          <a:xfrm>
            <a:off x="11298508" y="1768884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 / 1</a:t>
            </a:r>
          </a:p>
        </p:txBody>
      </p:sp>
    </p:spTree>
    <p:extLst>
      <p:ext uri="{BB962C8B-B14F-4D97-AF65-F5344CB8AC3E}">
        <p14:creationId xmlns:p14="http://schemas.microsoft.com/office/powerpoint/2010/main" val="168534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23" grpId="0" animBg="1"/>
      <p:bldP spid="31" grpId="0"/>
      <p:bldP spid="33" grpId="0"/>
      <p:bldP spid="24" grpId="0" animBg="1"/>
      <p:bldP spid="26" grpId="0" animBg="1"/>
      <p:bldP spid="28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/>
              </a:rPr>
              <a:t>Examples on Mealy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69" y="1025814"/>
            <a:ext cx="9033778" cy="851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Garamond"/>
              </a:rPr>
              <a:t>Ex.4 Design a Mealy machine to increment given binary number by 1</a:t>
            </a:r>
            <a:endParaRPr lang="en-US" dirty="0">
              <a:latin typeface="Corbel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Garamond"/>
            </a:endParaRPr>
          </a:p>
          <a:p>
            <a:pPr marL="0" indent="0">
              <a:buNone/>
            </a:pPr>
            <a:endParaRPr lang="en-US" sz="1800" dirty="0">
              <a:latin typeface="Garamond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10470594" y="794822"/>
            <a:ext cx="974910" cy="744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10581651" y="2510756"/>
            <a:ext cx="859921" cy="759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9755937" y="1165676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 flipH="1">
            <a:off x="11035750" y="1528391"/>
            <a:ext cx="5509" cy="9862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0BA80A7C-5E14-45AA-94E5-AF14E68A9A8D}"/>
              </a:ext>
            </a:extLst>
          </p:cNvPr>
          <p:cNvSpPr/>
          <p:nvPr/>
        </p:nvSpPr>
        <p:spPr>
          <a:xfrm rot="10380000">
            <a:off x="11049446" y="3206068"/>
            <a:ext cx="653240" cy="7626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11294239" y="4085636"/>
            <a:ext cx="7740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 /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10283412" y="4242444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1/ 1</a:t>
            </a: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FCDDF36E-1BCD-4666-A6B7-F7B3E3794EE5}"/>
              </a:ext>
            </a:extLst>
          </p:cNvPr>
          <p:cNvSpPr/>
          <p:nvPr/>
        </p:nvSpPr>
        <p:spPr>
          <a:xfrm rot="11220000" flipH="1">
            <a:off x="10453258" y="3143306"/>
            <a:ext cx="538252" cy="8633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CB1A0804-25E0-4DFC-8F89-F0FE6BEE6206}"/>
              </a:ext>
            </a:extLst>
          </p:cNvPr>
          <p:cNvSpPr/>
          <p:nvPr/>
        </p:nvSpPr>
        <p:spPr>
          <a:xfrm>
            <a:off x="10585040" y="182465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8960A-C763-4589-B8BD-14BDA3ABEF68}"/>
              </a:ext>
            </a:extLst>
          </p:cNvPr>
          <p:cNvSpPr txBox="1"/>
          <p:nvPr/>
        </p:nvSpPr>
        <p:spPr>
          <a:xfrm>
            <a:off x="11222591" y="322435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1/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0AA95-037C-4BC2-A494-09A5E0AC7A85}"/>
              </a:ext>
            </a:extLst>
          </p:cNvPr>
          <p:cNvSpPr txBox="1"/>
          <p:nvPr/>
        </p:nvSpPr>
        <p:spPr>
          <a:xfrm>
            <a:off x="11298508" y="1768884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 / 1</a:t>
            </a:r>
          </a:p>
        </p:txBody>
      </p:sp>
      <p:graphicFrame>
        <p:nvGraphicFramePr>
          <p:cNvPr id="4" name="Table 20">
            <a:extLst>
              <a:ext uri="{FF2B5EF4-FFF2-40B4-BE49-F238E27FC236}">
                <a16:creationId xmlns:a16="http://schemas.microsoft.com/office/drawing/2014/main" id="{6DC51DD2-9B11-49CB-8568-53353EBF8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81589"/>
              </p:ext>
            </p:extLst>
          </p:nvPr>
        </p:nvGraphicFramePr>
        <p:xfrm>
          <a:off x="244351" y="2744696"/>
          <a:ext cx="5239806" cy="180144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53519">
                  <a:extLst>
                    <a:ext uri="{9D8B030D-6E8A-4147-A177-3AD203B41FA5}">
                      <a16:colId xmlns:a16="http://schemas.microsoft.com/office/drawing/2014/main" val="2644506235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3816491559"/>
                    </a:ext>
                  </a:extLst>
                </a:gridCol>
                <a:gridCol w="1212272">
                  <a:extLst>
                    <a:ext uri="{9D8B030D-6E8A-4147-A177-3AD203B41FA5}">
                      <a16:colId xmlns:a16="http://schemas.microsoft.com/office/drawing/2014/main" val="2578735241"/>
                    </a:ext>
                  </a:extLst>
                </a:gridCol>
                <a:gridCol w="986274">
                  <a:extLst>
                    <a:ext uri="{9D8B030D-6E8A-4147-A177-3AD203B41FA5}">
                      <a16:colId xmlns:a16="http://schemas.microsoft.com/office/drawing/2014/main" val="4161276075"/>
                    </a:ext>
                  </a:extLst>
                </a:gridCol>
                <a:gridCol w="1193991">
                  <a:extLst>
                    <a:ext uri="{9D8B030D-6E8A-4147-A177-3AD203B41FA5}">
                      <a16:colId xmlns:a16="http://schemas.microsoft.com/office/drawing/2014/main" val="3988053080"/>
                    </a:ext>
                  </a:extLst>
                </a:gridCol>
              </a:tblGrid>
              <a:tr h="68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Current State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Input 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Input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126489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46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08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D74A28-0951-41BD-B768-09B2F740220B}"/>
              </a:ext>
            </a:extLst>
          </p:cNvPr>
          <p:cNvSpPr txBox="1"/>
          <p:nvPr/>
        </p:nvSpPr>
        <p:spPr>
          <a:xfrm>
            <a:off x="5789302" y="2326429"/>
            <a:ext cx="3922377" cy="33772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Above FSM can be represented as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M = ( </a:t>
            </a:r>
            <a:r>
              <a:rPr lang="en-US" dirty="0">
                <a:latin typeface="Georgia"/>
              </a:rPr>
              <a:t>Q , Σ , Δ , δ , </a:t>
            </a:r>
            <a:r>
              <a:rPr lang="en-US" dirty="0">
                <a:latin typeface="Garamond"/>
              </a:rPr>
              <a:t>λ, </a:t>
            </a:r>
            <a:r>
              <a:rPr lang="en-US" dirty="0">
                <a:latin typeface="Georgia"/>
              </a:rPr>
              <a:t>q</a:t>
            </a:r>
            <a:r>
              <a:rPr lang="en-US" baseline="-25000" dirty="0">
                <a:latin typeface="Georgia"/>
              </a:rPr>
              <a:t>0  </a:t>
            </a:r>
            <a:r>
              <a:rPr lang="en-US" dirty="0">
                <a:latin typeface="Garamond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Where     Q  =  { q0, q1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              </a:t>
            </a:r>
            <a:r>
              <a:rPr lang="en-US" dirty="0">
                <a:latin typeface="Garamond"/>
                <a:ea typeface="+mn-lt"/>
                <a:cs typeface="+mn-lt"/>
              </a:rPr>
              <a:t>Σ  =  { 0, 1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             Δ  =  { 0, 1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</a:t>
            </a:r>
            <a:r>
              <a:rPr lang="en-US" dirty="0">
                <a:latin typeface="Georgia"/>
              </a:rPr>
              <a:t>δ and </a:t>
            </a:r>
            <a:r>
              <a:rPr lang="en-US" dirty="0">
                <a:latin typeface="Garamond"/>
              </a:rPr>
              <a:t>λ are shown in transition table 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79533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23" grpId="0" animBg="1"/>
      <p:bldP spid="31" grpId="0"/>
      <p:bldP spid="33" grpId="0"/>
      <p:bldP spid="24" grpId="0" animBg="1"/>
      <p:bldP spid="26" grpId="0" animBg="1"/>
      <p:bldP spid="28" grpId="0"/>
      <p:bldP spid="30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aramond"/>
              </a:rPr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dirty="0">
                <a:latin typeface="Garamond"/>
              </a:rPr>
              <a:t>Definition of Moore Machine</a:t>
            </a:r>
            <a:endParaRPr lang="en-US" dirty="0"/>
          </a:p>
          <a:p>
            <a:pPr marL="223520" indent="-223520"/>
            <a:r>
              <a:rPr lang="en-US" dirty="0">
                <a:latin typeface="Garamond"/>
              </a:rPr>
              <a:t>Definition of Mealy Machine</a:t>
            </a:r>
          </a:p>
          <a:p>
            <a:pPr marL="223520" indent="-223520"/>
            <a:r>
              <a:rPr lang="en-US" dirty="0">
                <a:latin typeface="Garamond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/>
              </a:rPr>
              <a:t>Examples on Mealy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69" y="1025814"/>
            <a:ext cx="9033778" cy="2648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Garamond"/>
              </a:rPr>
              <a:t>Ex.4 Design a Mealy machine to increment given binary number by 1</a:t>
            </a:r>
            <a:endParaRPr lang="en-US" dirty="0">
              <a:latin typeface="Corbel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Simulation for the sting : 1 0 1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10470594" y="794822"/>
            <a:ext cx="974910" cy="744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10581651" y="2510756"/>
            <a:ext cx="859921" cy="759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9755937" y="1165676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 flipH="1">
            <a:off x="11035750" y="1528391"/>
            <a:ext cx="5509" cy="9862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0BA80A7C-5E14-45AA-94E5-AF14E68A9A8D}"/>
              </a:ext>
            </a:extLst>
          </p:cNvPr>
          <p:cNvSpPr/>
          <p:nvPr/>
        </p:nvSpPr>
        <p:spPr>
          <a:xfrm rot="10380000">
            <a:off x="11049446" y="3206068"/>
            <a:ext cx="653240" cy="7626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11294239" y="4085636"/>
            <a:ext cx="7740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 /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10283412" y="4242444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1/ 1</a:t>
            </a: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FCDDF36E-1BCD-4666-A6B7-F7B3E3794EE5}"/>
              </a:ext>
            </a:extLst>
          </p:cNvPr>
          <p:cNvSpPr/>
          <p:nvPr/>
        </p:nvSpPr>
        <p:spPr>
          <a:xfrm rot="11220000" flipH="1">
            <a:off x="10453258" y="3143306"/>
            <a:ext cx="538252" cy="8633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CB1A0804-25E0-4DFC-8F89-F0FE6BEE6206}"/>
              </a:ext>
            </a:extLst>
          </p:cNvPr>
          <p:cNvSpPr/>
          <p:nvPr/>
        </p:nvSpPr>
        <p:spPr>
          <a:xfrm>
            <a:off x="10585040" y="182465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8960A-C763-4589-B8BD-14BDA3ABEF68}"/>
              </a:ext>
            </a:extLst>
          </p:cNvPr>
          <p:cNvSpPr txBox="1"/>
          <p:nvPr/>
        </p:nvSpPr>
        <p:spPr>
          <a:xfrm>
            <a:off x="11222591" y="322435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1/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0AA95-037C-4BC2-A494-09A5E0AC7A85}"/>
              </a:ext>
            </a:extLst>
          </p:cNvPr>
          <p:cNvSpPr txBox="1"/>
          <p:nvPr/>
        </p:nvSpPr>
        <p:spPr>
          <a:xfrm>
            <a:off x="11298508" y="1768884"/>
            <a:ext cx="6446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 / 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0EB784-0D1C-4313-85BC-441366608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57377"/>
              </p:ext>
            </p:extLst>
          </p:nvPr>
        </p:nvGraphicFramePr>
        <p:xfrm>
          <a:off x="554255" y="2998769"/>
          <a:ext cx="166621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636">
                  <a:extLst>
                    <a:ext uri="{9D8B030D-6E8A-4147-A177-3AD203B41FA5}">
                      <a16:colId xmlns:a16="http://schemas.microsoft.com/office/drawing/2014/main" val="1292502424"/>
                    </a:ext>
                  </a:extLst>
                </a:gridCol>
                <a:gridCol w="742582">
                  <a:extLst>
                    <a:ext uri="{9D8B030D-6E8A-4147-A177-3AD203B41FA5}">
                      <a16:colId xmlns:a16="http://schemas.microsoft.com/office/drawing/2014/main" val="1050767245"/>
                    </a:ext>
                  </a:extLst>
                </a:gridCol>
              </a:tblGrid>
              <a:tr h="3607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9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962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C837789-1740-47CD-B1F9-5C53D541C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85052"/>
              </p:ext>
            </p:extLst>
          </p:nvPr>
        </p:nvGraphicFramePr>
        <p:xfrm>
          <a:off x="2195707" y="3002060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CD47BDC4-E089-4329-AEB7-E46EBD327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90908"/>
              </p:ext>
            </p:extLst>
          </p:nvPr>
        </p:nvGraphicFramePr>
        <p:xfrm>
          <a:off x="3033614" y="3004238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E2C5DEF-97EE-4267-AAB2-8690934FB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72867"/>
              </p:ext>
            </p:extLst>
          </p:nvPr>
        </p:nvGraphicFramePr>
        <p:xfrm>
          <a:off x="3879650" y="3015043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B712909-27F6-41B1-A404-A61EEE290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93182"/>
              </p:ext>
            </p:extLst>
          </p:nvPr>
        </p:nvGraphicFramePr>
        <p:xfrm>
          <a:off x="4711530" y="3011688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04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23" grpId="0" animBg="1"/>
      <p:bldP spid="31" grpId="0"/>
      <p:bldP spid="33" grpId="0"/>
      <p:bldP spid="24" grpId="0" animBg="1"/>
      <p:bldP spid="26" grpId="0" animBg="1"/>
      <p:bldP spid="28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0E84-E74D-4CF5-A1F3-2E9924D6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220" y="381000"/>
            <a:ext cx="3020842" cy="45145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Garamond"/>
              </a:rPr>
              <a:t>Examples</a:t>
            </a:r>
            <a:endParaRPr lang="en-US" dirty="0">
              <a:latin typeface="Garamon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3E62-D319-457E-A436-DC162D40B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028" y="1082535"/>
            <a:ext cx="4175495" cy="24182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Garamond"/>
              </a:rPr>
              <a:t>Ex.1 The Moore machine to determine residue mod 3 for binary number is given. </a:t>
            </a:r>
            <a:endParaRPr lang="en-US" sz="20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9EC1E9-4B0F-4A5C-A868-96AE5993F1BF}"/>
              </a:ext>
            </a:extLst>
          </p:cNvPr>
          <p:cNvSpPr/>
          <p:nvPr/>
        </p:nvSpPr>
        <p:spPr>
          <a:xfrm>
            <a:off x="1332371" y="1950573"/>
            <a:ext cx="1006609" cy="848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 / 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05798A-3A86-4CF2-B950-65B7F5590A71}"/>
              </a:ext>
            </a:extLst>
          </p:cNvPr>
          <p:cNvCxnSpPr/>
          <p:nvPr/>
        </p:nvCxnSpPr>
        <p:spPr>
          <a:xfrm>
            <a:off x="667893" y="2425873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E8AC4B5-15CC-477D-BDAF-33F0B0CB8071}"/>
              </a:ext>
            </a:extLst>
          </p:cNvPr>
          <p:cNvSpPr/>
          <p:nvPr/>
        </p:nvSpPr>
        <p:spPr>
          <a:xfrm>
            <a:off x="3260126" y="1952751"/>
            <a:ext cx="1006609" cy="848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q1 /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846063-BA80-498E-AF9B-33C8FD9B22A6}"/>
              </a:ext>
            </a:extLst>
          </p:cNvPr>
          <p:cNvSpPr/>
          <p:nvPr/>
        </p:nvSpPr>
        <p:spPr>
          <a:xfrm>
            <a:off x="5187534" y="1954930"/>
            <a:ext cx="1006609" cy="848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q2 /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48422C-0342-4AD7-A75E-E5E1130B2C03}"/>
              </a:ext>
            </a:extLst>
          </p:cNvPr>
          <p:cNvCxnSpPr/>
          <p:nvPr/>
        </p:nvCxnSpPr>
        <p:spPr>
          <a:xfrm flipV="1">
            <a:off x="2320811" y="2275173"/>
            <a:ext cx="943148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781B87-A10F-4AF3-A228-A06C6408F2CE}"/>
              </a:ext>
            </a:extLst>
          </p:cNvPr>
          <p:cNvCxnSpPr/>
          <p:nvPr/>
        </p:nvCxnSpPr>
        <p:spPr>
          <a:xfrm flipV="1">
            <a:off x="4256846" y="2271818"/>
            <a:ext cx="943148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F666F3-11E1-434B-8A5C-3A24FFE6BDE3}"/>
              </a:ext>
            </a:extLst>
          </p:cNvPr>
          <p:cNvCxnSpPr/>
          <p:nvPr/>
        </p:nvCxnSpPr>
        <p:spPr>
          <a:xfrm flipH="1" flipV="1">
            <a:off x="4152027" y="2555009"/>
            <a:ext cx="1097904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FDEB1D-C75C-4268-893C-B143FB2019AA}"/>
              </a:ext>
            </a:extLst>
          </p:cNvPr>
          <p:cNvCxnSpPr/>
          <p:nvPr/>
        </p:nvCxnSpPr>
        <p:spPr>
          <a:xfrm flipH="1" flipV="1">
            <a:off x="2243167" y="2571347"/>
            <a:ext cx="1097904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47B447D5-D364-42F4-A29D-9EC6E04EBE90}"/>
              </a:ext>
            </a:extLst>
          </p:cNvPr>
          <p:cNvSpPr/>
          <p:nvPr/>
        </p:nvSpPr>
        <p:spPr>
          <a:xfrm>
            <a:off x="5404005" y="1343546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6E338332-6C0F-49BE-B9E7-CB859AC11F6B}"/>
              </a:ext>
            </a:extLst>
          </p:cNvPr>
          <p:cNvSpPr/>
          <p:nvPr/>
        </p:nvSpPr>
        <p:spPr>
          <a:xfrm>
            <a:off x="1468684" y="1386024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DEC7D6-C987-454E-AA28-CCB606404F28}"/>
              </a:ext>
            </a:extLst>
          </p:cNvPr>
          <p:cNvSpPr txBox="1"/>
          <p:nvPr/>
        </p:nvSpPr>
        <p:spPr>
          <a:xfrm>
            <a:off x="1777964" y="892398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481A6-E549-4B02-9B37-83A59D606228}"/>
              </a:ext>
            </a:extLst>
          </p:cNvPr>
          <p:cNvSpPr txBox="1"/>
          <p:nvPr/>
        </p:nvSpPr>
        <p:spPr>
          <a:xfrm>
            <a:off x="2609844" y="1696136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F3BA9F-2856-4E45-A333-35846D92627C}"/>
              </a:ext>
            </a:extLst>
          </p:cNvPr>
          <p:cNvSpPr txBox="1"/>
          <p:nvPr/>
        </p:nvSpPr>
        <p:spPr>
          <a:xfrm>
            <a:off x="2680623" y="2857217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F28917-CF6D-4742-9896-34F956E4B1DB}"/>
              </a:ext>
            </a:extLst>
          </p:cNvPr>
          <p:cNvSpPr txBox="1"/>
          <p:nvPr/>
        </p:nvSpPr>
        <p:spPr>
          <a:xfrm>
            <a:off x="4489256" y="1806057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E18CD4-9702-4DB9-AA7C-0619001F6166}"/>
              </a:ext>
            </a:extLst>
          </p:cNvPr>
          <p:cNvSpPr txBox="1"/>
          <p:nvPr/>
        </p:nvSpPr>
        <p:spPr>
          <a:xfrm>
            <a:off x="5929837" y="967291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C6CB4C-5E0D-4C80-A2CB-0E69F0BEC8CB}"/>
              </a:ext>
            </a:extLst>
          </p:cNvPr>
          <p:cNvSpPr txBox="1"/>
          <p:nvPr/>
        </p:nvSpPr>
        <p:spPr>
          <a:xfrm>
            <a:off x="4638342" y="2790514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FF01E3-6374-472D-B6FB-DC926DD2E037}"/>
              </a:ext>
            </a:extLst>
          </p:cNvPr>
          <p:cNvSpPr txBox="1"/>
          <p:nvPr/>
        </p:nvSpPr>
        <p:spPr>
          <a:xfrm>
            <a:off x="494329" y="3270324"/>
            <a:ext cx="5517434" cy="4687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Transition Diagram can be drawn as above  </a:t>
            </a:r>
            <a:endParaRPr lang="en-US" dirty="0">
              <a:latin typeface="Garamond"/>
              <a:ea typeface="+mn-lt"/>
              <a:cs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C99BC6-1DDC-4B53-BCFE-4ED756348841}"/>
              </a:ext>
            </a:extLst>
          </p:cNvPr>
          <p:cNvSpPr txBox="1"/>
          <p:nvPr/>
        </p:nvSpPr>
        <p:spPr>
          <a:xfrm>
            <a:off x="490990" y="4263146"/>
            <a:ext cx="5934268" cy="171521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If we have original no 'n' and we put 0 at the right side of it then value become 2n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If we have original no 'n' and we put '1' at the right side of it then value become 2n+1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40C8B-852E-4485-AF33-80323AB5371B}"/>
              </a:ext>
            </a:extLst>
          </p:cNvPr>
          <p:cNvSpPr txBox="1"/>
          <p:nvPr/>
        </p:nvSpPr>
        <p:spPr>
          <a:xfrm>
            <a:off x="7375095" y="3433133"/>
            <a:ext cx="4168731" cy="296170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Solution:</a:t>
            </a:r>
            <a:endParaRPr lang="en-US" dirty="0">
              <a:latin typeface="Corbel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There will be three states representing the remainder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  <a:ea typeface="+mn-lt"/>
                <a:cs typeface="+mn-lt"/>
              </a:rPr>
              <a:t>q0 represents state with remainder 0 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  <a:ea typeface="+mn-lt"/>
                <a:cs typeface="+mn-lt"/>
              </a:rPr>
              <a:t>q1 represents state with remainder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  <a:ea typeface="+mn-lt"/>
                <a:cs typeface="+mn-lt"/>
              </a:rPr>
              <a:t>q2 represents state with remainder 2</a:t>
            </a:r>
          </a:p>
          <a:p>
            <a:pPr>
              <a:lnSpc>
                <a:spcPct val="150000"/>
              </a:lnSpc>
            </a:pPr>
            <a:endParaRPr lang="en-US" dirty="0">
              <a:latin typeface="Garamon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354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  <p:bldP spid="10" grpId="0" animBg="1"/>
      <p:bldP spid="20" grpId="0" animBg="1"/>
      <p:bldP spid="22" grpId="0" animBg="1"/>
      <p:bldP spid="23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0E84-E74D-4CF5-A1F3-2E9924D6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220" y="381000"/>
            <a:ext cx="3020842" cy="45145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Garamond"/>
              </a:rPr>
              <a:t>Examples</a:t>
            </a:r>
            <a:endParaRPr lang="en-US" dirty="0">
              <a:latin typeface="Garamon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3E62-D319-457E-A436-DC162D40B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028" y="1082535"/>
            <a:ext cx="4175495" cy="24182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Garamond"/>
              </a:rPr>
              <a:t>Ex.1 The Moore machine to determine residue mod 3 for binary number is given. </a:t>
            </a:r>
            <a:endParaRPr lang="en-US" sz="2000"/>
          </a:p>
        </p:txBody>
      </p:sp>
      <p:graphicFrame>
        <p:nvGraphicFramePr>
          <p:cNvPr id="5" name="Table 20">
            <a:extLst>
              <a:ext uri="{FF2B5EF4-FFF2-40B4-BE49-F238E27FC236}">
                <a16:creationId xmlns:a16="http://schemas.microsoft.com/office/drawing/2014/main" id="{99FB3391-4DA3-41EA-84CE-961F3137D4F3}"/>
              </a:ext>
            </a:extLst>
          </p:cNvPr>
          <p:cNvGraphicFramePr>
            <a:graphicFrameLocks noGrp="1"/>
          </p:cNvGraphicFramePr>
          <p:nvPr/>
        </p:nvGraphicFramePr>
        <p:xfrm>
          <a:off x="7332771" y="3891178"/>
          <a:ext cx="4264987" cy="1752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5941">
                  <a:extLst>
                    <a:ext uri="{9D8B030D-6E8A-4147-A177-3AD203B41FA5}">
                      <a16:colId xmlns:a16="http://schemas.microsoft.com/office/drawing/2014/main" val="2644506235"/>
                    </a:ext>
                  </a:extLst>
                </a:gridCol>
                <a:gridCol w="894772">
                  <a:extLst>
                    <a:ext uri="{9D8B030D-6E8A-4147-A177-3AD203B41FA5}">
                      <a16:colId xmlns:a16="http://schemas.microsoft.com/office/drawing/2014/main" val="2578735241"/>
                    </a:ext>
                  </a:extLst>
                </a:gridCol>
                <a:gridCol w="951030">
                  <a:extLst>
                    <a:ext uri="{9D8B030D-6E8A-4147-A177-3AD203B41FA5}">
                      <a16:colId xmlns:a16="http://schemas.microsoft.com/office/drawing/2014/main" val="3988053080"/>
                    </a:ext>
                  </a:extLst>
                </a:gridCol>
                <a:gridCol w="1403244">
                  <a:extLst>
                    <a:ext uri="{9D8B030D-6E8A-4147-A177-3AD203B41FA5}">
                      <a16:colId xmlns:a16="http://schemas.microsoft.com/office/drawing/2014/main" val="202363999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Current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Input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Input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Output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λ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12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691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8D9EC1E9-4B0F-4A5C-A868-96AE5993F1BF}"/>
              </a:ext>
            </a:extLst>
          </p:cNvPr>
          <p:cNvSpPr/>
          <p:nvPr/>
        </p:nvSpPr>
        <p:spPr>
          <a:xfrm>
            <a:off x="1332371" y="1950573"/>
            <a:ext cx="1006609" cy="848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 / 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05798A-3A86-4CF2-B950-65B7F5590A71}"/>
              </a:ext>
            </a:extLst>
          </p:cNvPr>
          <p:cNvCxnSpPr/>
          <p:nvPr/>
        </p:nvCxnSpPr>
        <p:spPr>
          <a:xfrm>
            <a:off x="667893" y="2425873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E8AC4B5-15CC-477D-BDAF-33F0B0CB8071}"/>
              </a:ext>
            </a:extLst>
          </p:cNvPr>
          <p:cNvSpPr/>
          <p:nvPr/>
        </p:nvSpPr>
        <p:spPr>
          <a:xfrm>
            <a:off x="3260126" y="1952751"/>
            <a:ext cx="1006609" cy="848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q1 /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846063-BA80-498E-AF9B-33C8FD9B22A6}"/>
              </a:ext>
            </a:extLst>
          </p:cNvPr>
          <p:cNvSpPr/>
          <p:nvPr/>
        </p:nvSpPr>
        <p:spPr>
          <a:xfrm>
            <a:off x="5187534" y="1954930"/>
            <a:ext cx="1006609" cy="848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q2 /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48422C-0342-4AD7-A75E-E5E1130B2C03}"/>
              </a:ext>
            </a:extLst>
          </p:cNvPr>
          <p:cNvCxnSpPr/>
          <p:nvPr/>
        </p:nvCxnSpPr>
        <p:spPr>
          <a:xfrm flipV="1">
            <a:off x="2320811" y="2275173"/>
            <a:ext cx="943148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781B87-A10F-4AF3-A228-A06C6408F2CE}"/>
              </a:ext>
            </a:extLst>
          </p:cNvPr>
          <p:cNvCxnSpPr/>
          <p:nvPr/>
        </p:nvCxnSpPr>
        <p:spPr>
          <a:xfrm flipV="1">
            <a:off x="4256846" y="2271818"/>
            <a:ext cx="943148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F666F3-11E1-434B-8A5C-3A24FFE6BDE3}"/>
              </a:ext>
            </a:extLst>
          </p:cNvPr>
          <p:cNvCxnSpPr/>
          <p:nvPr/>
        </p:nvCxnSpPr>
        <p:spPr>
          <a:xfrm flipH="1" flipV="1">
            <a:off x="4152027" y="2555009"/>
            <a:ext cx="1097904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FDEB1D-C75C-4268-893C-B143FB2019AA}"/>
              </a:ext>
            </a:extLst>
          </p:cNvPr>
          <p:cNvCxnSpPr/>
          <p:nvPr/>
        </p:nvCxnSpPr>
        <p:spPr>
          <a:xfrm flipH="1" flipV="1">
            <a:off x="2243167" y="2571347"/>
            <a:ext cx="1097904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47B447D5-D364-42F4-A29D-9EC6E04EBE90}"/>
              </a:ext>
            </a:extLst>
          </p:cNvPr>
          <p:cNvSpPr/>
          <p:nvPr/>
        </p:nvSpPr>
        <p:spPr>
          <a:xfrm>
            <a:off x="5404005" y="1343546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6E338332-6C0F-49BE-B9E7-CB859AC11F6B}"/>
              </a:ext>
            </a:extLst>
          </p:cNvPr>
          <p:cNvSpPr/>
          <p:nvPr/>
        </p:nvSpPr>
        <p:spPr>
          <a:xfrm>
            <a:off x="1468684" y="1386024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DEC7D6-C987-454E-AA28-CCB606404F28}"/>
              </a:ext>
            </a:extLst>
          </p:cNvPr>
          <p:cNvSpPr txBox="1"/>
          <p:nvPr/>
        </p:nvSpPr>
        <p:spPr>
          <a:xfrm>
            <a:off x="1777964" y="892398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481A6-E549-4B02-9B37-83A59D606228}"/>
              </a:ext>
            </a:extLst>
          </p:cNvPr>
          <p:cNvSpPr txBox="1"/>
          <p:nvPr/>
        </p:nvSpPr>
        <p:spPr>
          <a:xfrm>
            <a:off x="2609844" y="1696136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F3BA9F-2856-4E45-A333-35846D92627C}"/>
              </a:ext>
            </a:extLst>
          </p:cNvPr>
          <p:cNvSpPr txBox="1"/>
          <p:nvPr/>
        </p:nvSpPr>
        <p:spPr>
          <a:xfrm>
            <a:off x="2680623" y="2857217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F28917-CF6D-4742-9896-34F956E4B1DB}"/>
              </a:ext>
            </a:extLst>
          </p:cNvPr>
          <p:cNvSpPr txBox="1"/>
          <p:nvPr/>
        </p:nvSpPr>
        <p:spPr>
          <a:xfrm>
            <a:off x="4489256" y="1806057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E18CD4-9702-4DB9-AA7C-0619001F6166}"/>
              </a:ext>
            </a:extLst>
          </p:cNvPr>
          <p:cNvSpPr txBox="1"/>
          <p:nvPr/>
        </p:nvSpPr>
        <p:spPr>
          <a:xfrm>
            <a:off x="5929837" y="967291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C6CB4C-5E0D-4C80-A2CB-0E69F0BEC8CB}"/>
              </a:ext>
            </a:extLst>
          </p:cNvPr>
          <p:cNvSpPr txBox="1"/>
          <p:nvPr/>
        </p:nvSpPr>
        <p:spPr>
          <a:xfrm>
            <a:off x="4638342" y="2790514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FF01E3-6374-472D-B6FB-DC926DD2E037}"/>
              </a:ext>
            </a:extLst>
          </p:cNvPr>
          <p:cNvSpPr txBox="1"/>
          <p:nvPr/>
        </p:nvSpPr>
        <p:spPr>
          <a:xfrm>
            <a:off x="494329" y="3270324"/>
            <a:ext cx="5517434" cy="4687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Transition Diagram can be drawn as above  </a:t>
            </a:r>
            <a:endParaRPr lang="en-US" dirty="0">
              <a:latin typeface="Garamond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1B7D2-A82A-45CA-8D98-D6F044DC469D}"/>
              </a:ext>
            </a:extLst>
          </p:cNvPr>
          <p:cNvSpPr txBox="1"/>
          <p:nvPr/>
        </p:nvSpPr>
        <p:spPr>
          <a:xfrm>
            <a:off x="1215270" y="3813318"/>
            <a:ext cx="4094859" cy="33772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Above FSM can be represented as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M = ( </a:t>
            </a:r>
            <a:r>
              <a:rPr lang="en-US" dirty="0">
                <a:latin typeface="Georgia"/>
              </a:rPr>
              <a:t>Q , Σ , Δ , δ , </a:t>
            </a:r>
            <a:r>
              <a:rPr lang="en-US" dirty="0">
                <a:latin typeface="Garamond"/>
              </a:rPr>
              <a:t>λ, </a:t>
            </a:r>
            <a:r>
              <a:rPr lang="en-US" dirty="0">
                <a:latin typeface="Georgia"/>
              </a:rPr>
              <a:t>q</a:t>
            </a:r>
            <a:r>
              <a:rPr lang="en-US" baseline="-25000" dirty="0">
                <a:latin typeface="Georgia"/>
              </a:rPr>
              <a:t>0  </a:t>
            </a:r>
            <a:r>
              <a:rPr lang="en-US" dirty="0">
                <a:latin typeface="Garamond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Where     Q  =  { q0, q1, q2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              </a:t>
            </a:r>
            <a:r>
              <a:rPr lang="en-US" dirty="0">
                <a:latin typeface="Garamond"/>
                <a:ea typeface="+mn-lt"/>
                <a:cs typeface="+mn-lt"/>
              </a:rPr>
              <a:t>Σ  =  { 0, 1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             Δ  =  { 0, 1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</a:t>
            </a:r>
            <a:r>
              <a:rPr lang="en-US" dirty="0">
                <a:latin typeface="Georgia"/>
              </a:rPr>
              <a:t>δ and </a:t>
            </a:r>
            <a:r>
              <a:rPr lang="en-US" dirty="0">
                <a:latin typeface="Garamond"/>
              </a:rPr>
              <a:t>λ are shown in transition table 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90393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0E84-E74D-4CF5-A1F3-2E9924D6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220" y="381000"/>
            <a:ext cx="3020842" cy="45145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Garamond"/>
              </a:rPr>
              <a:t>Examples</a:t>
            </a:r>
            <a:endParaRPr lang="en-US" dirty="0">
              <a:latin typeface="Garamon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3E62-D319-457E-A436-DC162D40B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028" y="1082535"/>
            <a:ext cx="4175495" cy="24182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Garamond"/>
              </a:rPr>
              <a:t>Ex.1 The Moore machine to determine residue mod 3 for binary number is given. </a:t>
            </a:r>
            <a:endParaRPr lang="en-US" sz="2000"/>
          </a:p>
        </p:txBody>
      </p:sp>
      <p:graphicFrame>
        <p:nvGraphicFramePr>
          <p:cNvPr id="5" name="Table 20">
            <a:extLst>
              <a:ext uri="{FF2B5EF4-FFF2-40B4-BE49-F238E27FC236}">
                <a16:creationId xmlns:a16="http://schemas.microsoft.com/office/drawing/2014/main" id="{99FB3391-4DA3-41EA-84CE-961F3137D4F3}"/>
              </a:ext>
            </a:extLst>
          </p:cNvPr>
          <p:cNvGraphicFramePr>
            <a:graphicFrameLocks noGrp="1"/>
          </p:cNvGraphicFramePr>
          <p:nvPr/>
        </p:nvGraphicFramePr>
        <p:xfrm>
          <a:off x="7332771" y="3891178"/>
          <a:ext cx="4264987" cy="1752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5941">
                  <a:extLst>
                    <a:ext uri="{9D8B030D-6E8A-4147-A177-3AD203B41FA5}">
                      <a16:colId xmlns:a16="http://schemas.microsoft.com/office/drawing/2014/main" val="2644506235"/>
                    </a:ext>
                  </a:extLst>
                </a:gridCol>
                <a:gridCol w="894772">
                  <a:extLst>
                    <a:ext uri="{9D8B030D-6E8A-4147-A177-3AD203B41FA5}">
                      <a16:colId xmlns:a16="http://schemas.microsoft.com/office/drawing/2014/main" val="2578735241"/>
                    </a:ext>
                  </a:extLst>
                </a:gridCol>
                <a:gridCol w="951030">
                  <a:extLst>
                    <a:ext uri="{9D8B030D-6E8A-4147-A177-3AD203B41FA5}">
                      <a16:colId xmlns:a16="http://schemas.microsoft.com/office/drawing/2014/main" val="3988053080"/>
                    </a:ext>
                  </a:extLst>
                </a:gridCol>
                <a:gridCol w="1403244">
                  <a:extLst>
                    <a:ext uri="{9D8B030D-6E8A-4147-A177-3AD203B41FA5}">
                      <a16:colId xmlns:a16="http://schemas.microsoft.com/office/drawing/2014/main" val="202363999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Current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Input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Input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Output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λ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12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691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8D9EC1E9-4B0F-4A5C-A868-96AE5993F1BF}"/>
              </a:ext>
            </a:extLst>
          </p:cNvPr>
          <p:cNvSpPr/>
          <p:nvPr/>
        </p:nvSpPr>
        <p:spPr>
          <a:xfrm>
            <a:off x="1332371" y="1950573"/>
            <a:ext cx="1006609" cy="848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 / 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05798A-3A86-4CF2-B950-65B7F5590A71}"/>
              </a:ext>
            </a:extLst>
          </p:cNvPr>
          <p:cNvCxnSpPr/>
          <p:nvPr/>
        </p:nvCxnSpPr>
        <p:spPr>
          <a:xfrm>
            <a:off x="667893" y="2425873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E8AC4B5-15CC-477D-BDAF-33F0B0CB8071}"/>
              </a:ext>
            </a:extLst>
          </p:cNvPr>
          <p:cNvSpPr/>
          <p:nvPr/>
        </p:nvSpPr>
        <p:spPr>
          <a:xfrm>
            <a:off x="3260126" y="1952751"/>
            <a:ext cx="1006609" cy="848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q1 /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846063-BA80-498E-AF9B-33C8FD9B22A6}"/>
              </a:ext>
            </a:extLst>
          </p:cNvPr>
          <p:cNvSpPr/>
          <p:nvPr/>
        </p:nvSpPr>
        <p:spPr>
          <a:xfrm>
            <a:off x="5187534" y="1954930"/>
            <a:ext cx="1006609" cy="848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q2 /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48422C-0342-4AD7-A75E-E5E1130B2C03}"/>
              </a:ext>
            </a:extLst>
          </p:cNvPr>
          <p:cNvCxnSpPr/>
          <p:nvPr/>
        </p:nvCxnSpPr>
        <p:spPr>
          <a:xfrm flipV="1">
            <a:off x="2320811" y="2275173"/>
            <a:ext cx="943148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781B87-A10F-4AF3-A228-A06C6408F2CE}"/>
              </a:ext>
            </a:extLst>
          </p:cNvPr>
          <p:cNvCxnSpPr/>
          <p:nvPr/>
        </p:nvCxnSpPr>
        <p:spPr>
          <a:xfrm flipV="1">
            <a:off x="4256846" y="2271818"/>
            <a:ext cx="943148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F666F3-11E1-434B-8A5C-3A24FFE6BDE3}"/>
              </a:ext>
            </a:extLst>
          </p:cNvPr>
          <p:cNvCxnSpPr/>
          <p:nvPr/>
        </p:nvCxnSpPr>
        <p:spPr>
          <a:xfrm flipH="1" flipV="1">
            <a:off x="4152027" y="2555009"/>
            <a:ext cx="1097904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FDEB1D-C75C-4268-893C-B143FB2019AA}"/>
              </a:ext>
            </a:extLst>
          </p:cNvPr>
          <p:cNvCxnSpPr/>
          <p:nvPr/>
        </p:nvCxnSpPr>
        <p:spPr>
          <a:xfrm flipH="1" flipV="1">
            <a:off x="2243167" y="2571347"/>
            <a:ext cx="1097904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47B447D5-D364-42F4-A29D-9EC6E04EBE90}"/>
              </a:ext>
            </a:extLst>
          </p:cNvPr>
          <p:cNvSpPr/>
          <p:nvPr/>
        </p:nvSpPr>
        <p:spPr>
          <a:xfrm>
            <a:off x="5404005" y="1343546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6E338332-6C0F-49BE-B9E7-CB859AC11F6B}"/>
              </a:ext>
            </a:extLst>
          </p:cNvPr>
          <p:cNvSpPr/>
          <p:nvPr/>
        </p:nvSpPr>
        <p:spPr>
          <a:xfrm>
            <a:off x="1468684" y="1386024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DEC7D6-C987-454E-AA28-CCB606404F28}"/>
              </a:ext>
            </a:extLst>
          </p:cNvPr>
          <p:cNvSpPr txBox="1"/>
          <p:nvPr/>
        </p:nvSpPr>
        <p:spPr>
          <a:xfrm>
            <a:off x="1777964" y="892398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481A6-E549-4B02-9B37-83A59D606228}"/>
              </a:ext>
            </a:extLst>
          </p:cNvPr>
          <p:cNvSpPr txBox="1"/>
          <p:nvPr/>
        </p:nvSpPr>
        <p:spPr>
          <a:xfrm>
            <a:off x="2609844" y="1696136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F3BA9F-2856-4E45-A333-35846D92627C}"/>
              </a:ext>
            </a:extLst>
          </p:cNvPr>
          <p:cNvSpPr txBox="1"/>
          <p:nvPr/>
        </p:nvSpPr>
        <p:spPr>
          <a:xfrm>
            <a:off x="2680623" y="2857217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F28917-CF6D-4742-9896-34F956E4B1DB}"/>
              </a:ext>
            </a:extLst>
          </p:cNvPr>
          <p:cNvSpPr txBox="1"/>
          <p:nvPr/>
        </p:nvSpPr>
        <p:spPr>
          <a:xfrm>
            <a:off x="4489256" y="1806057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E18CD4-9702-4DB9-AA7C-0619001F6166}"/>
              </a:ext>
            </a:extLst>
          </p:cNvPr>
          <p:cNvSpPr txBox="1"/>
          <p:nvPr/>
        </p:nvSpPr>
        <p:spPr>
          <a:xfrm>
            <a:off x="5929837" y="967291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C6CB4C-5E0D-4C80-A2CB-0E69F0BEC8CB}"/>
              </a:ext>
            </a:extLst>
          </p:cNvPr>
          <p:cNvSpPr txBox="1"/>
          <p:nvPr/>
        </p:nvSpPr>
        <p:spPr>
          <a:xfrm>
            <a:off x="4638342" y="2790514"/>
            <a:ext cx="40030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FF01E3-6374-472D-B6FB-DC926DD2E037}"/>
              </a:ext>
            </a:extLst>
          </p:cNvPr>
          <p:cNvSpPr txBox="1"/>
          <p:nvPr/>
        </p:nvSpPr>
        <p:spPr>
          <a:xfrm>
            <a:off x="494329" y="3270324"/>
            <a:ext cx="5517434" cy="4687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Garamond"/>
                <a:ea typeface="+mn-lt"/>
                <a:cs typeface="+mn-lt"/>
              </a:rPr>
              <a:t>Simulation for the string: 1010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889C9C-2716-4D82-80EF-D7BE0511D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44406"/>
              </p:ext>
            </p:extLst>
          </p:nvPr>
        </p:nvGraphicFramePr>
        <p:xfrm>
          <a:off x="752524" y="4453496"/>
          <a:ext cx="166621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636">
                  <a:extLst>
                    <a:ext uri="{9D8B030D-6E8A-4147-A177-3AD203B41FA5}">
                      <a16:colId xmlns:a16="http://schemas.microsoft.com/office/drawing/2014/main" val="1292502424"/>
                    </a:ext>
                  </a:extLst>
                </a:gridCol>
                <a:gridCol w="742582">
                  <a:extLst>
                    <a:ext uri="{9D8B030D-6E8A-4147-A177-3AD203B41FA5}">
                      <a16:colId xmlns:a16="http://schemas.microsoft.com/office/drawing/2014/main" val="1050767245"/>
                    </a:ext>
                  </a:extLst>
                </a:gridCol>
              </a:tblGrid>
              <a:tr h="3607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9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962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639EB9-A8E9-4063-9B3C-48E445F8A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62957"/>
              </p:ext>
            </p:extLst>
          </p:nvPr>
        </p:nvGraphicFramePr>
        <p:xfrm>
          <a:off x="2393976" y="4456787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429CC77E-5255-4987-9423-547ED616C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00671"/>
              </p:ext>
            </p:extLst>
          </p:nvPr>
        </p:nvGraphicFramePr>
        <p:xfrm>
          <a:off x="3231883" y="4458965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5D9F266-FCA7-4FEA-B92A-29831BA86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90457"/>
              </p:ext>
            </p:extLst>
          </p:nvPr>
        </p:nvGraphicFramePr>
        <p:xfrm>
          <a:off x="4077919" y="4469770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B171CFA-C7AB-4FF8-ADCF-A7534D9E1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62316"/>
              </p:ext>
            </p:extLst>
          </p:nvPr>
        </p:nvGraphicFramePr>
        <p:xfrm>
          <a:off x="4909799" y="4466415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2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0E84-E74D-4CF5-A1F3-2E9924D6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220" y="381000"/>
            <a:ext cx="3020842" cy="45145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Garamond"/>
              </a:rPr>
              <a:t>Examples</a:t>
            </a:r>
            <a:endParaRPr lang="en-US" dirty="0">
              <a:latin typeface="Garamon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3E62-D319-457E-A436-DC162D40B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655" y="1082535"/>
            <a:ext cx="4775233" cy="4286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Ex.2 Construct Mealy machine for given problem: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For input binary string the output symbol toggle between A and B whenever there is input symbol '1'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Assume that A is initial </a:t>
            </a:r>
            <a:r>
              <a:rPr lang="en-US" sz="1800">
                <a:latin typeface="Garamond"/>
              </a:rPr>
              <a:t>output</a:t>
            </a:r>
            <a:r>
              <a:rPr lang="en-US" sz="2000" dirty="0">
                <a:latin typeface="Garamond"/>
              </a:rPr>
              <a:t> symbol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For input 0101 output will be ABBA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For input 0010 output will be AABB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Garamond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9EC1E9-4B0F-4A5C-A868-96AE5993F1BF}"/>
              </a:ext>
            </a:extLst>
          </p:cNvPr>
          <p:cNvSpPr/>
          <p:nvPr/>
        </p:nvSpPr>
        <p:spPr>
          <a:xfrm>
            <a:off x="1447549" y="1670986"/>
            <a:ext cx="733511" cy="71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q0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05798A-3A86-4CF2-B950-65B7F5590A71}"/>
              </a:ext>
            </a:extLst>
          </p:cNvPr>
          <p:cNvCxnSpPr/>
          <p:nvPr/>
        </p:nvCxnSpPr>
        <p:spPr>
          <a:xfrm flipV="1">
            <a:off x="924629" y="2069521"/>
            <a:ext cx="526314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E8AC4B5-15CC-477D-BDAF-33F0B0CB8071}"/>
              </a:ext>
            </a:extLst>
          </p:cNvPr>
          <p:cNvSpPr/>
          <p:nvPr/>
        </p:nvSpPr>
        <p:spPr>
          <a:xfrm>
            <a:off x="3899069" y="1545076"/>
            <a:ext cx="776632" cy="805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48422C-0342-4AD7-A75E-E5E1130B2C03}"/>
              </a:ext>
            </a:extLst>
          </p:cNvPr>
          <p:cNvCxnSpPr/>
          <p:nvPr/>
        </p:nvCxnSpPr>
        <p:spPr>
          <a:xfrm flipV="1">
            <a:off x="2167028" y="1909976"/>
            <a:ext cx="1762443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FDEB1D-C75C-4268-893C-B143FB2019AA}"/>
              </a:ext>
            </a:extLst>
          </p:cNvPr>
          <p:cNvCxnSpPr/>
          <p:nvPr/>
        </p:nvCxnSpPr>
        <p:spPr>
          <a:xfrm flipH="1">
            <a:off x="2134683" y="2141320"/>
            <a:ext cx="1830958" cy="230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47B447D5-D364-42F4-A29D-9EC6E04EBE90}"/>
              </a:ext>
            </a:extLst>
          </p:cNvPr>
          <p:cNvSpPr/>
          <p:nvPr/>
        </p:nvSpPr>
        <p:spPr>
          <a:xfrm>
            <a:off x="3905418" y="1035205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6E338332-6C0F-49BE-B9E7-CB859AC11F6B}"/>
              </a:ext>
            </a:extLst>
          </p:cNvPr>
          <p:cNvSpPr/>
          <p:nvPr/>
        </p:nvSpPr>
        <p:spPr>
          <a:xfrm>
            <a:off x="1442303" y="1176799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DEC7D6-C987-454E-AA28-CCB606404F28}"/>
              </a:ext>
            </a:extLst>
          </p:cNvPr>
          <p:cNvSpPr txBox="1"/>
          <p:nvPr/>
        </p:nvSpPr>
        <p:spPr>
          <a:xfrm>
            <a:off x="2077167" y="1023002"/>
            <a:ext cx="860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0 / A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481A6-E549-4B02-9B37-83A59D606228}"/>
              </a:ext>
            </a:extLst>
          </p:cNvPr>
          <p:cNvSpPr txBox="1"/>
          <p:nvPr/>
        </p:nvSpPr>
        <p:spPr>
          <a:xfrm>
            <a:off x="2909047" y="1373635"/>
            <a:ext cx="745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 / 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F3BA9F-2856-4E45-A333-35846D92627C}"/>
              </a:ext>
            </a:extLst>
          </p:cNvPr>
          <p:cNvSpPr txBox="1"/>
          <p:nvPr/>
        </p:nvSpPr>
        <p:spPr>
          <a:xfrm>
            <a:off x="2909047" y="2378962"/>
            <a:ext cx="745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 / 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E18CD4-9702-4DB9-AA7C-0619001F6166}"/>
              </a:ext>
            </a:extLst>
          </p:cNvPr>
          <p:cNvSpPr txBox="1"/>
          <p:nvPr/>
        </p:nvSpPr>
        <p:spPr>
          <a:xfrm>
            <a:off x="4714366" y="1027098"/>
            <a:ext cx="644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 </a:t>
            </a:r>
            <a:r>
              <a:rPr lang="en-US"/>
              <a:t>/ B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C99BC6-1DDC-4B53-BCFE-4ED756348841}"/>
              </a:ext>
            </a:extLst>
          </p:cNvPr>
          <p:cNvSpPr txBox="1"/>
          <p:nvPr/>
        </p:nvSpPr>
        <p:spPr>
          <a:xfrm>
            <a:off x="729840" y="3429617"/>
            <a:ext cx="6379850" cy="129971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Solution:</a:t>
            </a:r>
            <a:endParaRPr lang="en-US" dirty="0">
              <a:latin typeface="Corbel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Garamond"/>
                <a:ea typeface="+mn-lt"/>
                <a:cs typeface="+mn-lt"/>
              </a:rPr>
              <a:t>State q0 generates output symbol as 'A'</a:t>
            </a:r>
          </a:p>
          <a:p>
            <a:pPr>
              <a:lnSpc>
                <a:spcPct val="150000"/>
              </a:lnSpc>
            </a:pPr>
            <a:r>
              <a:rPr lang="en-US">
                <a:latin typeface="Garamond"/>
                <a:ea typeface="+mn-lt"/>
                <a:cs typeface="+mn-lt"/>
              </a:rPr>
              <a:t>State q1 generates output symbol as 'B'</a:t>
            </a:r>
            <a:endParaRPr lang="en-US" dirty="0">
              <a:latin typeface="Garamon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731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  <p:bldP spid="20" grpId="0" animBg="1"/>
      <p:bldP spid="22" grpId="0" animBg="1"/>
      <p:bldP spid="23" grpId="0"/>
      <p:bldP spid="25" grpId="0"/>
      <p:bldP spid="27" grpId="0"/>
      <p:bldP spid="31" grpId="0"/>
      <p:bldP spid="3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0E84-E74D-4CF5-A1F3-2E9924D6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220" y="381000"/>
            <a:ext cx="3020842" cy="45145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Garamond"/>
              </a:rPr>
              <a:t>Examples</a:t>
            </a:r>
            <a:endParaRPr lang="en-US" dirty="0">
              <a:latin typeface="Garamon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3E62-D319-457E-A436-DC162D40B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655" y="1082535"/>
            <a:ext cx="4775233" cy="4286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Ex.2 Construct Mealy machine for given problem: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For input binary string the output symbol toggle between A and B whenever there is input symbol '1'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Assume that A is initial </a:t>
            </a:r>
            <a:r>
              <a:rPr lang="en-US" sz="1800">
                <a:latin typeface="Garamond"/>
              </a:rPr>
              <a:t>output</a:t>
            </a:r>
            <a:r>
              <a:rPr lang="en-US" sz="2000" dirty="0">
                <a:latin typeface="Garamond"/>
              </a:rPr>
              <a:t> symbol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For input 0101 output will be ABBA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For input 0010 output will be AABB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Garamond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9EC1E9-4B0F-4A5C-A868-96AE5993F1BF}"/>
              </a:ext>
            </a:extLst>
          </p:cNvPr>
          <p:cNvSpPr/>
          <p:nvPr/>
        </p:nvSpPr>
        <p:spPr>
          <a:xfrm>
            <a:off x="1296487" y="990854"/>
            <a:ext cx="733511" cy="71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q0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05798A-3A86-4CF2-B950-65B7F5590A71}"/>
              </a:ext>
            </a:extLst>
          </p:cNvPr>
          <p:cNvCxnSpPr/>
          <p:nvPr/>
        </p:nvCxnSpPr>
        <p:spPr>
          <a:xfrm flipV="1">
            <a:off x="773567" y="1389389"/>
            <a:ext cx="526314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E8AC4B5-15CC-477D-BDAF-33F0B0CB8071}"/>
              </a:ext>
            </a:extLst>
          </p:cNvPr>
          <p:cNvSpPr/>
          <p:nvPr/>
        </p:nvSpPr>
        <p:spPr>
          <a:xfrm>
            <a:off x="3748007" y="864944"/>
            <a:ext cx="776632" cy="805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48422C-0342-4AD7-A75E-E5E1130B2C03}"/>
              </a:ext>
            </a:extLst>
          </p:cNvPr>
          <p:cNvCxnSpPr/>
          <p:nvPr/>
        </p:nvCxnSpPr>
        <p:spPr>
          <a:xfrm flipV="1">
            <a:off x="2015966" y="1229844"/>
            <a:ext cx="1762443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FDEB1D-C75C-4268-893C-B143FB2019AA}"/>
              </a:ext>
            </a:extLst>
          </p:cNvPr>
          <p:cNvCxnSpPr/>
          <p:nvPr/>
        </p:nvCxnSpPr>
        <p:spPr>
          <a:xfrm flipH="1">
            <a:off x="1983621" y="1461188"/>
            <a:ext cx="1830958" cy="230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47B447D5-D364-42F4-A29D-9EC6E04EBE90}"/>
              </a:ext>
            </a:extLst>
          </p:cNvPr>
          <p:cNvSpPr/>
          <p:nvPr/>
        </p:nvSpPr>
        <p:spPr>
          <a:xfrm>
            <a:off x="3754356" y="355073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6E338332-6C0F-49BE-B9E7-CB859AC11F6B}"/>
              </a:ext>
            </a:extLst>
          </p:cNvPr>
          <p:cNvSpPr/>
          <p:nvPr/>
        </p:nvSpPr>
        <p:spPr>
          <a:xfrm>
            <a:off x="1291241" y="496667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DEC7D6-C987-454E-AA28-CCB606404F28}"/>
              </a:ext>
            </a:extLst>
          </p:cNvPr>
          <p:cNvSpPr txBox="1"/>
          <p:nvPr/>
        </p:nvSpPr>
        <p:spPr>
          <a:xfrm>
            <a:off x="1926105" y="342870"/>
            <a:ext cx="860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0 / A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481A6-E549-4B02-9B37-83A59D606228}"/>
              </a:ext>
            </a:extLst>
          </p:cNvPr>
          <p:cNvSpPr txBox="1"/>
          <p:nvPr/>
        </p:nvSpPr>
        <p:spPr>
          <a:xfrm>
            <a:off x="2757985" y="693503"/>
            <a:ext cx="745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 / 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F3BA9F-2856-4E45-A333-35846D92627C}"/>
              </a:ext>
            </a:extLst>
          </p:cNvPr>
          <p:cNvSpPr txBox="1"/>
          <p:nvPr/>
        </p:nvSpPr>
        <p:spPr>
          <a:xfrm>
            <a:off x="2757985" y="1698830"/>
            <a:ext cx="745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 / 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E18CD4-9702-4DB9-AA7C-0619001F6166}"/>
              </a:ext>
            </a:extLst>
          </p:cNvPr>
          <p:cNvSpPr txBox="1"/>
          <p:nvPr/>
        </p:nvSpPr>
        <p:spPr>
          <a:xfrm>
            <a:off x="4563304" y="346966"/>
            <a:ext cx="644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 </a:t>
            </a:r>
            <a:r>
              <a:rPr lang="en-US"/>
              <a:t>/ B</a:t>
            </a:r>
            <a:endParaRPr lang="en-US" dirty="0"/>
          </a:p>
        </p:txBody>
      </p:sp>
      <p:graphicFrame>
        <p:nvGraphicFramePr>
          <p:cNvPr id="4" name="Table 20">
            <a:extLst>
              <a:ext uri="{FF2B5EF4-FFF2-40B4-BE49-F238E27FC236}">
                <a16:creationId xmlns:a16="http://schemas.microsoft.com/office/drawing/2014/main" id="{C768953A-0BC0-4A41-97AF-034B5B481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35371"/>
              </p:ext>
            </p:extLst>
          </p:nvPr>
        </p:nvGraphicFramePr>
        <p:xfrm>
          <a:off x="310440" y="2281828"/>
          <a:ext cx="5239806" cy="180144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53519">
                  <a:extLst>
                    <a:ext uri="{9D8B030D-6E8A-4147-A177-3AD203B41FA5}">
                      <a16:colId xmlns:a16="http://schemas.microsoft.com/office/drawing/2014/main" val="2644506235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3816491559"/>
                    </a:ext>
                  </a:extLst>
                </a:gridCol>
                <a:gridCol w="1212272">
                  <a:extLst>
                    <a:ext uri="{9D8B030D-6E8A-4147-A177-3AD203B41FA5}">
                      <a16:colId xmlns:a16="http://schemas.microsoft.com/office/drawing/2014/main" val="2578735241"/>
                    </a:ext>
                  </a:extLst>
                </a:gridCol>
                <a:gridCol w="986274">
                  <a:extLst>
                    <a:ext uri="{9D8B030D-6E8A-4147-A177-3AD203B41FA5}">
                      <a16:colId xmlns:a16="http://schemas.microsoft.com/office/drawing/2014/main" val="4161276075"/>
                    </a:ext>
                  </a:extLst>
                </a:gridCol>
                <a:gridCol w="1193991">
                  <a:extLst>
                    <a:ext uri="{9D8B030D-6E8A-4147-A177-3AD203B41FA5}">
                      <a16:colId xmlns:a16="http://schemas.microsoft.com/office/drawing/2014/main" val="3988053080"/>
                    </a:ext>
                  </a:extLst>
                </a:gridCol>
              </a:tblGrid>
              <a:tr h="68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Current State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Input 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Input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126489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46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08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4E2D8F-F2C9-4A23-80E6-DB17DA838DCF}"/>
              </a:ext>
            </a:extLst>
          </p:cNvPr>
          <p:cNvSpPr txBox="1"/>
          <p:nvPr/>
        </p:nvSpPr>
        <p:spPr>
          <a:xfrm>
            <a:off x="780967" y="4370648"/>
            <a:ext cx="5322238" cy="212814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Above FSM can be represented as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M = ( </a:t>
            </a:r>
            <a:r>
              <a:rPr lang="en-US" dirty="0">
                <a:latin typeface="Georgia"/>
              </a:rPr>
              <a:t>Q , Σ , Δ , δ , </a:t>
            </a:r>
            <a:r>
              <a:rPr lang="en-US" dirty="0">
                <a:latin typeface="Garamond"/>
              </a:rPr>
              <a:t>λ, </a:t>
            </a:r>
            <a:r>
              <a:rPr lang="en-US" dirty="0">
                <a:latin typeface="Georgia"/>
              </a:rPr>
              <a:t>q</a:t>
            </a:r>
            <a:r>
              <a:rPr lang="en-US" baseline="-25000" dirty="0">
                <a:latin typeface="Georgia"/>
              </a:rPr>
              <a:t>0  </a:t>
            </a:r>
            <a:r>
              <a:rPr lang="en-US" dirty="0">
                <a:latin typeface="Garamond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>
                <a:latin typeface="Garamond"/>
              </a:rPr>
              <a:t>Where     Q  =  { q0, q1}</a:t>
            </a:r>
            <a:r>
              <a:rPr lang="en-US">
                <a:latin typeface="Garamond"/>
                <a:ea typeface="+mn-lt"/>
                <a:cs typeface="+mn-lt"/>
              </a:rPr>
              <a:t>             Σ  =  { 0, 1 }</a:t>
            </a:r>
          </a:p>
          <a:p>
            <a:pPr>
              <a:lnSpc>
                <a:spcPct val="150000"/>
              </a:lnSpc>
            </a:pPr>
            <a:r>
              <a:rPr lang="en-US">
                <a:latin typeface="Garamond"/>
              </a:rPr>
              <a:t>                Δ  =  { A, B }                      q0  =  q0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</a:t>
            </a:r>
            <a:r>
              <a:rPr lang="en-US" dirty="0">
                <a:latin typeface="Georgia"/>
              </a:rPr>
              <a:t>δ and </a:t>
            </a:r>
            <a:r>
              <a:rPr lang="en-US" dirty="0">
                <a:latin typeface="Garamond"/>
              </a:rPr>
              <a:t>λ are shown in transition table          </a:t>
            </a:r>
          </a:p>
        </p:txBody>
      </p:sp>
    </p:spTree>
    <p:extLst>
      <p:ext uri="{BB962C8B-B14F-4D97-AF65-F5344CB8AC3E}">
        <p14:creationId xmlns:p14="http://schemas.microsoft.com/office/powerpoint/2010/main" val="52490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0E84-E74D-4CF5-A1F3-2E9924D6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220" y="381000"/>
            <a:ext cx="3020842" cy="45145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Garamond"/>
              </a:rPr>
              <a:t>Examples</a:t>
            </a:r>
            <a:endParaRPr lang="en-US" dirty="0">
              <a:latin typeface="Garamon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3E62-D319-457E-A436-DC162D40B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655" y="1082535"/>
            <a:ext cx="4775233" cy="4286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Ex.2 Construct Mealy machine for given problem: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For input binary string the output symbol toggle between A and B whenever there is input symbol '1'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Assume that A is initial </a:t>
            </a:r>
            <a:r>
              <a:rPr lang="en-US" sz="1800">
                <a:latin typeface="Garamond"/>
              </a:rPr>
              <a:t>output</a:t>
            </a:r>
            <a:r>
              <a:rPr lang="en-US" sz="2000" dirty="0">
                <a:latin typeface="Garamond"/>
              </a:rPr>
              <a:t> symbol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For input 0101 output will be ABBA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aramond"/>
              </a:rPr>
              <a:t>For input 0010 output will be AABB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Garamond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9EC1E9-4B0F-4A5C-A868-96AE5993F1BF}"/>
              </a:ext>
            </a:extLst>
          </p:cNvPr>
          <p:cNvSpPr/>
          <p:nvPr/>
        </p:nvSpPr>
        <p:spPr>
          <a:xfrm>
            <a:off x="1296487" y="990854"/>
            <a:ext cx="733511" cy="71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q0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05798A-3A86-4CF2-B950-65B7F5590A71}"/>
              </a:ext>
            </a:extLst>
          </p:cNvPr>
          <p:cNvCxnSpPr/>
          <p:nvPr/>
        </p:nvCxnSpPr>
        <p:spPr>
          <a:xfrm flipV="1">
            <a:off x="773567" y="1389389"/>
            <a:ext cx="526314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E8AC4B5-15CC-477D-BDAF-33F0B0CB8071}"/>
              </a:ext>
            </a:extLst>
          </p:cNvPr>
          <p:cNvSpPr/>
          <p:nvPr/>
        </p:nvSpPr>
        <p:spPr>
          <a:xfrm>
            <a:off x="3748007" y="864944"/>
            <a:ext cx="776632" cy="805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48422C-0342-4AD7-A75E-E5E1130B2C03}"/>
              </a:ext>
            </a:extLst>
          </p:cNvPr>
          <p:cNvCxnSpPr/>
          <p:nvPr/>
        </p:nvCxnSpPr>
        <p:spPr>
          <a:xfrm flipV="1">
            <a:off x="2015966" y="1229844"/>
            <a:ext cx="1762443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FDEB1D-C75C-4268-893C-B143FB2019AA}"/>
              </a:ext>
            </a:extLst>
          </p:cNvPr>
          <p:cNvCxnSpPr/>
          <p:nvPr/>
        </p:nvCxnSpPr>
        <p:spPr>
          <a:xfrm flipH="1">
            <a:off x="1983621" y="1461188"/>
            <a:ext cx="1830958" cy="230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47B447D5-D364-42F4-A29D-9EC6E04EBE90}"/>
              </a:ext>
            </a:extLst>
          </p:cNvPr>
          <p:cNvSpPr/>
          <p:nvPr/>
        </p:nvSpPr>
        <p:spPr>
          <a:xfrm>
            <a:off x="3754356" y="355073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6E338332-6C0F-49BE-B9E7-CB859AC11F6B}"/>
              </a:ext>
            </a:extLst>
          </p:cNvPr>
          <p:cNvSpPr/>
          <p:nvPr/>
        </p:nvSpPr>
        <p:spPr>
          <a:xfrm>
            <a:off x="1291241" y="496667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DEC7D6-C987-454E-AA28-CCB606404F28}"/>
              </a:ext>
            </a:extLst>
          </p:cNvPr>
          <p:cNvSpPr txBox="1"/>
          <p:nvPr/>
        </p:nvSpPr>
        <p:spPr>
          <a:xfrm>
            <a:off x="1926105" y="342870"/>
            <a:ext cx="860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0 / A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481A6-E549-4B02-9B37-83A59D606228}"/>
              </a:ext>
            </a:extLst>
          </p:cNvPr>
          <p:cNvSpPr txBox="1"/>
          <p:nvPr/>
        </p:nvSpPr>
        <p:spPr>
          <a:xfrm>
            <a:off x="2757985" y="693503"/>
            <a:ext cx="745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 / 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F3BA9F-2856-4E45-A333-35846D92627C}"/>
              </a:ext>
            </a:extLst>
          </p:cNvPr>
          <p:cNvSpPr txBox="1"/>
          <p:nvPr/>
        </p:nvSpPr>
        <p:spPr>
          <a:xfrm>
            <a:off x="2757985" y="1698830"/>
            <a:ext cx="745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 / 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E18CD4-9702-4DB9-AA7C-0619001F6166}"/>
              </a:ext>
            </a:extLst>
          </p:cNvPr>
          <p:cNvSpPr txBox="1"/>
          <p:nvPr/>
        </p:nvSpPr>
        <p:spPr>
          <a:xfrm>
            <a:off x="4563304" y="346966"/>
            <a:ext cx="644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 </a:t>
            </a:r>
            <a:r>
              <a:rPr lang="en-US"/>
              <a:t>/ 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00C63-3D57-4517-84B0-B48B8F19F8F6}"/>
              </a:ext>
            </a:extLst>
          </p:cNvPr>
          <p:cNvSpPr txBox="1"/>
          <p:nvPr/>
        </p:nvSpPr>
        <p:spPr>
          <a:xfrm>
            <a:off x="729840" y="3429617"/>
            <a:ext cx="6379850" cy="4678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latin typeface="Garamond"/>
              </a:rPr>
              <a:t>Simulation for the string: 0011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A6EFE2-0584-4A06-8FE8-7194CE095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73696"/>
              </p:ext>
            </p:extLst>
          </p:nvPr>
        </p:nvGraphicFramePr>
        <p:xfrm>
          <a:off x="752524" y="4453496"/>
          <a:ext cx="166621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636">
                  <a:extLst>
                    <a:ext uri="{9D8B030D-6E8A-4147-A177-3AD203B41FA5}">
                      <a16:colId xmlns:a16="http://schemas.microsoft.com/office/drawing/2014/main" val="1292502424"/>
                    </a:ext>
                  </a:extLst>
                </a:gridCol>
                <a:gridCol w="742582">
                  <a:extLst>
                    <a:ext uri="{9D8B030D-6E8A-4147-A177-3AD203B41FA5}">
                      <a16:colId xmlns:a16="http://schemas.microsoft.com/office/drawing/2014/main" val="1050767245"/>
                    </a:ext>
                  </a:extLst>
                </a:gridCol>
              </a:tblGrid>
              <a:tr h="3607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9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962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8D11BD5-8E55-48C7-8B6D-E2E54B23D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2017"/>
              </p:ext>
            </p:extLst>
          </p:nvPr>
        </p:nvGraphicFramePr>
        <p:xfrm>
          <a:off x="2393976" y="4456787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17A2FBAB-A9DC-43A1-9C50-FDBB20B69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46080"/>
              </p:ext>
            </p:extLst>
          </p:nvPr>
        </p:nvGraphicFramePr>
        <p:xfrm>
          <a:off x="3231883" y="4458965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C463BE9-0588-4B08-B24A-68E0A9929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2154"/>
              </p:ext>
            </p:extLst>
          </p:nvPr>
        </p:nvGraphicFramePr>
        <p:xfrm>
          <a:off x="4077919" y="4469770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6FCED97-CAC2-4ED8-AF19-1515950C9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03985"/>
              </p:ext>
            </p:extLst>
          </p:nvPr>
        </p:nvGraphicFramePr>
        <p:xfrm>
          <a:off x="4909799" y="4466415"/>
          <a:ext cx="838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24">
                  <a:extLst>
                    <a:ext uri="{9D8B030D-6E8A-4147-A177-3AD203B41FA5}">
                      <a16:colId xmlns:a16="http://schemas.microsoft.com/office/drawing/2014/main" val="239865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Garamond"/>
              </a:rPr>
              <a:t>Example</a:t>
            </a:r>
            <a:endParaRPr lang="en-US" dirty="0">
              <a:latin typeface="Garamon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46" y="855682"/>
            <a:ext cx="11247315" cy="1358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Garamond"/>
              </a:rPr>
              <a:t>Ex. 3 Design a Moore machine to convert each occurrence of substring abb by aba</a:t>
            </a:r>
            <a:endParaRPr lang="en-US" dirty="0">
              <a:latin typeface="Corbel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Transition Diagram for Moore Machine can be drawn as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1212680" y="3386015"/>
            <a:ext cx="1161766" cy="859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q0 / b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3064687" y="3388646"/>
            <a:ext cx="1104270" cy="94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q1 / a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3A16FC-9572-42A5-8682-946D44278905}"/>
              </a:ext>
            </a:extLst>
          </p:cNvPr>
          <p:cNvSpPr/>
          <p:nvPr/>
        </p:nvSpPr>
        <p:spPr>
          <a:xfrm>
            <a:off x="5037733" y="3385773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q2 / b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455555" y="3799348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A2D18F-6AD4-4E28-8D4C-ED5C8C3CC776}"/>
              </a:ext>
            </a:extLst>
          </p:cNvPr>
          <p:cNvCxnSpPr>
            <a:cxnSpLocks/>
          </p:cNvCxnSpPr>
          <p:nvPr/>
        </p:nvCxnSpPr>
        <p:spPr>
          <a:xfrm>
            <a:off x="6190129" y="3803420"/>
            <a:ext cx="813786" cy="86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B717C6-42BF-449B-9F59-85D79B9DD9D6}"/>
              </a:ext>
            </a:extLst>
          </p:cNvPr>
          <p:cNvCxnSpPr>
            <a:cxnSpLocks/>
          </p:cNvCxnSpPr>
          <p:nvPr/>
        </p:nvCxnSpPr>
        <p:spPr>
          <a:xfrm>
            <a:off x="4164629" y="3836271"/>
            <a:ext cx="900028" cy="23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>
            <a:off x="2353718" y="3830509"/>
            <a:ext cx="727543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6254763" y="3278543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2464566" y="3336275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 </a:t>
            </a:r>
            <a:endParaRPr lang="en-US" sz="2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4BB7FA-A89A-436B-B4B4-C1C1EDB34AFD}"/>
              </a:ext>
            </a:extLst>
          </p:cNvPr>
          <p:cNvSpPr/>
          <p:nvPr/>
        </p:nvSpPr>
        <p:spPr>
          <a:xfrm>
            <a:off x="6980897" y="3373791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q3 / 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BF3325-8A83-47C5-AD39-FC6B76E55341}"/>
              </a:ext>
            </a:extLst>
          </p:cNvPr>
          <p:cNvSpPr txBox="1"/>
          <p:nvPr/>
        </p:nvSpPr>
        <p:spPr>
          <a:xfrm>
            <a:off x="4291256" y="3337359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C63F3321-FFA2-4DA7-9A0A-45B71D6EC944}"/>
              </a:ext>
            </a:extLst>
          </p:cNvPr>
          <p:cNvSpPr/>
          <p:nvPr/>
        </p:nvSpPr>
        <p:spPr>
          <a:xfrm>
            <a:off x="1362695" y="2710445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10058-297E-4C37-A39A-0F88D72D79D6}"/>
              </a:ext>
            </a:extLst>
          </p:cNvPr>
          <p:cNvSpPr txBox="1"/>
          <p:nvPr/>
        </p:nvSpPr>
        <p:spPr>
          <a:xfrm>
            <a:off x="967968" y="2773156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49008C18-3462-4567-A7B2-626A1C5C7D9C}"/>
              </a:ext>
            </a:extLst>
          </p:cNvPr>
          <p:cNvSpPr/>
          <p:nvPr/>
        </p:nvSpPr>
        <p:spPr>
          <a:xfrm rot="10800000">
            <a:off x="1571723" y="4279656"/>
            <a:ext cx="6144640" cy="10169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99FF01DA-656E-403A-885A-BABCED6DF47C}"/>
              </a:ext>
            </a:extLst>
          </p:cNvPr>
          <p:cNvSpPr/>
          <p:nvPr/>
        </p:nvSpPr>
        <p:spPr>
          <a:xfrm flipH="1">
            <a:off x="3835166" y="2769610"/>
            <a:ext cx="3723817" cy="7146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67476-C8AC-407C-A1D3-B1FD415ACF61}"/>
              </a:ext>
            </a:extLst>
          </p:cNvPr>
          <p:cNvSpPr txBox="1"/>
          <p:nvPr/>
        </p:nvSpPr>
        <p:spPr>
          <a:xfrm>
            <a:off x="7444711" y="2653170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1A0A58-9E1F-4B43-AE16-696E19F1E809}"/>
              </a:ext>
            </a:extLst>
          </p:cNvPr>
          <p:cNvSpPr txBox="1"/>
          <p:nvPr/>
        </p:nvSpPr>
        <p:spPr>
          <a:xfrm>
            <a:off x="1382958" y="4789813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b</a:t>
            </a:r>
            <a:endParaRPr lang="en-US" sz="2000" dirty="0"/>
          </a:p>
        </p:txBody>
      </p:sp>
      <p:graphicFrame>
        <p:nvGraphicFramePr>
          <p:cNvPr id="58" name="Table 20">
            <a:extLst>
              <a:ext uri="{FF2B5EF4-FFF2-40B4-BE49-F238E27FC236}">
                <a16:creationId xmlns:a16="http://schemas.microsoft.com/office/drawing/2014/main" id="{5253041A-3094-4E72-89D6-0364F3F58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81192"/>
              </p:ext>
            </p:extLst>
          </p:nvPr>
        </p:nvGraphicFramePr>
        <p:xfrm>
          <a:off x="8723819" y="2702384"/>
          <a:ext cx="3172299" cy="212343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772">
                  <a:extLst>
                    <a:ext uri="{9D8B030D-6E8A-4147-A177-3AD203B41FA5}">
                      <a16:colId xmlns:a16="http://schemas.microsoft.com/office/drawing/2014/main" val="2644506235"/>
                    </a:ext>
                  </a:extLst>
                </a:gridCol>
                <a:gridCol w="591704">
                  <a:extLst>
                    <a:ext uri="{9D8B030D-6E8A-4147-A177-3AD203B41FA5}">
                      <a16:colId xmlns:a16="http://schemas.microsoft.com/office/drawing/2014/main" val="2578735241"/>
                    </a:ext>
                  </a:extLst>
                </a:gridCol>
                <a:gridCol w="637053">
                  <a:extLst>
                    <a:ext uri="{9D8B030D-6E8A-4147-A177-3AD203B41FA5}">
                      <a16:colId xmlns:a16="http://schemas.microsoft.com/office/drawing/2014/main" val="3988053080"/>
                    </a:ext>
                  </a:extLst>
                </a:gridCol>
                <a:gridCol w="1048770">
                  <a:extLst>
                    <a:ext uri="{9D8B030D-6E8A-4147-A177-3AD203B41FA5}">
                      <a16:colId xmlns:a16="http://schemas.microsoft.com/office/drawing/2014/main" val="202363999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 State/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Output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λ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12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q1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q1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q2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q1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q3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69113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49406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B6856CF1-54ED-47C4-8D28-9AC029F29B41}"/>
              </a:ext>
            </a:extLst>
          </p:cNvPr>
          <p:cNvSpPr txBox="1"/>
          <p:nvPr/>
        </p:nvSpPr>
        <p:spPr>
          <a:xfrm>
            <a:off x="8902893" y="1981808"/>
            <a:ext cx="1938405" cy="46487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latin typeface="Garamond"/>
              </a:rPr>
              <a:t>Transition Table:</a:t>
            </a:r>
            <a:r>
              <a:rPr lang="en-US" dirty="0">
                <a:latin typeface="Garamond"/>
              </a:rPr>
              <a:t>   </a:t>
            </a:r>
            <a:endParaRPr lang="en-US" dirty="0">
              <a:latin typeface="Garamond"/>
              <a:ea typeface="+mn-lt"/>
              <a:cs typeface="+mn-lt"/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B2E28488-398B-41EC-9CBE-E6F7DF784A36}"/>
              </a:ext>
            </a:extLst>
          </p:cNvPr>
          <p:cNvSpPr/>
          <p:nvPr/>
        </p:nvSpPr>
        <p:spPr>
          <a:xfrm rot="10800000">
            <a:off x="3923963" y="4158115"/>
            <a:ext cx="1726076" cy="6296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4F5F40-46D1-4B0C-82F4-330DBA0B1AA4}"/>
              </a:ext>
            </a:extLst>
          </p:cNvPr>
          <p:cNvSpPr txBox="1"/>
          <p:nvPr/>
        </p:nvSpPr>
        <p:spPr>
          <a:xfrm>
            <a:off x="3669496" y="4335868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</a:t>
            </a:r>
            <a:endParaRPr lang="en-US" sz="2000" dirty="0"/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7A828950-804D-44A8-9DF7-BCED8FCF7A1C}"/>
              </a:ext>
            </a:extLst>
          </p:cNvPr>
          <p:cNvSpPr/>
          <p:nvPr/>
        </p:nvSpPr>
        <p:spPr>
          <a:xfrm>
            <a:off x="3186220" y="2636134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3D787-EC2B-4D70-880E-C146C3D6FDBD}"/>
              </a:ext>
            </a:extLst>
          </p:cNvPr>
          <p:cNvSpPr txBox="1"/>
          <p:nvPr/>
        </p:nvSpPr>
        <p:spPr>
          <a:xfrm>
            <a:off x="2890779" y="2561680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860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31" grpId="0"/>
      <p:bldP spid="33" grpId="0"/>
      <p:bldP spid="24" grpId="0" animBg="1"/>
      <p:bldP spid="30" grpId="0"/>
      <p:bldP spid="4" grpId="0" animBg="1"/>
      <p:bldP spid="23" grpId="0"/>
      <p:bldP spid="6" grpId="0" animBg="1"/>
      <p:bldP spid="10" grpId="0" animBg="1"/>
      <p:bldP spid="12" grpId="0"/>
      <p:bldP spid="39" grpId="0"/>
      <p:bldP spid="60" grpId="0"/>
      <p:bldP spid="16" grpId="0" animBg="1"/>
      <p:bldP spid="21" grpId="0"/>
      <p:bldP spid="25" grpId="0" animBg="1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Garamond"/>
              </a:rPr>
              <a:t>Example</a:t>
            </a:r>
            <a:endParaRPr lang="en-US" dirty="0">
              <a:latin typeface="Garamon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46" y="855682"/>
            <a:ext cx="11247315" cy="1358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Garamond"/>
              </a:rPr>
              <a:t>Ex. 3 Design a Moore machine to convert each occurrence of substring abb by aba</a:t>
            </a:r>
            <a:endParaRPr lang="en-US" dirty="0">
              <a:latin typeface="Corbel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Transition Diagram for Moore Machine can be drawn as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1212680" y="3386015"/>
            <a:ext cx="1161766" cy="859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q0 / b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3064687" y="3388646"/>
            <a:ext cx="1104270" cy="94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q1 / a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3A16FC-9572-42A5-8682-946D44278905}"/>
              </a:ext>
            </a:extLst>
          </p:cNvPr>
          <p:cNvSpPr/>
          <p:nvPr/>
        </p:nvSpPr>
        <p:spPr>
          <a:xfrm>
            <a:off x="5037733" y="3385773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q2 / b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455555" y="3799348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A2D18F-6AD4-4E28-8D4C-ED5C8C3CC776}"/>
              </a:ext>
            </a:extLst>
          </p:cNvPr>
          <p:cNvCxnSpPr>
            <a:cxnSpLocks/>
          </p:cNvCxnSpPr>
          <p:nvPr/>
        </p:nvCxnSpPr>
        <p:spPr>
          <a:xfrm>
            <a:off x="6190129" y="3803420"/>
            <a:ext cx="813786" cy="86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B717C6-42BF-449B-9F59-85D79B9DD9D6}"/>
              </a:ext>
            </a:extLst>
          </p:cNvPr>
          <p:cNvCxnSpPr>
            <a:cxnSpLocks/>
          </p:cNvCxnSpPr>
          <p:nvPr/>
        </p:nvCxnSpPr>
        <p:spPr>
          <a:xfrm>
            <a:off x="4164629" y="3836271"/>
            <a:ext cx="900028" cy="23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>
            <a:off x="2353718" y="3830509"/>
            <a:ext cx="727543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6254763" y="3278543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2464566" y="3336275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 </a:t>
            </a:r>
            <a:endParaRPr lang="en-US" sz="2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4BB7FA-A89A-436B-B4B4-C1C1EDB34AFD}"/>
              </a:ext>
            </a:extLst>
          </p:cNvPr>
          <p:cNvSpPr/>
          <p:nvPr/>
        </p:nvSpPr>
        <p:spPr>
          <a:xfrm>
            <a:off x="6980897" y="3373791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q3 / 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BF3325-8A83-47C5-AD39-FC6B76E55341}"/>
              </a:ext>
            </a:extLst>
          </p:cNvPr>
          <p:cNvSpPr txBox="1"/>
          <p:nvPr/>
        </p:nvSpPr>
        <p:spPr>
          <a:xfrm>
            <a:off x="4291256" y="3337359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C63F3321-FFA2-4DA7-9A0A-45B71D6EC944}"/>
              </a:ext>
            </a:extLst>
          </p:cNvPr>
          <p:cNvSpPr/>
          <p:nvPr/>
        </p:nvSpPr>
        <p:spPr>
          <a:xfrm>
            <a:off x="1362695" y="2710445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10058-297E-4C37-A39A-0F88D72D79D6}"/>
              </a:ext>
            </a:extLst>
          </p:cNvPr>
          <p:cNvSpPr txBox="1"/>
          <p:nvPr/>
        </p:nvSpPr>
        <p:spPr>
          <a:xfrm>
            <a:off x="967968" y="2773156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49008C18-3462-4567-A7B2-626A1C5C7D9C}"/>
              </a:ext>
            </a:extLst>
          </p:cNvPr>
          <p:cNvSpPr/>
          <p:nvPr/>
        </p:nvSpPr>
        <p:spPr>
          <a:xfrm rot="10800000">
            <a:off x="1571723" y="4279656"/>
            <a:ext cx="6144640" cy="10169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99FF01DA-656E-403A-885A-BABCED6DF47C}"/>
              </a:ext>
            </a:extLst>
          </p:cNvPr>
          <p:cNvSpPr/>
          <p:nvPr/>
        </p:nvSpPr>
        <p:spPr>
          <a:xfrm flipH="1">
            <a:off x="3835166" y="2769610"/>
            <a:ext cx="3723817" cy="7146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67476-C8AC-407C-A1D3-B1FD415ACF61}"/>
              </a:ext>
            </a:extLst>
          </p:cNvPr>
          <p:cNvSpPr txBox="1"/>
          <p:nvPr/>
        </p:nvSpPr>
        <p:spPr>
          <a:xfrm>
            <a:off x="7444711" y="2653170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1A0A58-9E1F-4B43-AE16-696E19F1E809}"/>
              </a:ext>
            </a:extLst>
          </p:cNvPr>
          <p:cNvSpPr txBox="1"/>
          <p:nvPr/>
        </p:nvSpPr>
        <p:spPr>
          <a:xfrm>
            <a:off x="1382958" y="4789813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b</a:t>
            </a:r>
            <a:endParaRPr lang="en-US" sz="2000" dirty="0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B2E28488-398B-41EC-9CBE-E6F7DF784A36}"/>
              </a:ext>
            </a:extLst>
          </p:cNvPr>
          <p:cNvSpPr/>
          <p:nvPr/>
        </p:nvSpPr>
        <p:spPr>
          <a:xfrm rot="10800000">
            <a:off x="3923963" y="4158115"/>
            <a:ext cx="1726076" cy="6296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4F5F40-46D1-4B0C-82F4-330DBA0B1AA4}"/>
              </a:ext>
            </a:extLst>
          </p:cNvPr>
          <p:cNvSpPr txBox="1"/>
          <p:nvPr/>
        </p:nvSpPr>
        <p:spPr>
          <a:xfrm>
            <a:off x="3669496" y="4335868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</a:t>
            </a:r>
            <a:endParaRPr lang="en-US" sz="2000" dirty="0"/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7A828950-804D-44A8-9DF7-BCED8FCF7A1C}"/>
              </a:ext>
            </a:extLst>
          </p:cNvPr>
          <p:cNvSpPr/>
          <p:nvPr/>
        </p:nvSpPr>
        <p:spPr>
          <a:xfrm>
            <a:off x="3186220" y="2636134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3D787-EC2B-4D70-880E-C146C3D6FDBD}"/>
              </a:ext>
            </a:extLst>
          </p:cNvPr>
          <p:cNvSpPr txBox="1"/>
          <p:nvPr/>
        </p:nvSpPr>
        <p:spPr>
          <a:xfrm>
            <a:off x="2890779" y="2561680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 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4D7BD-C9C5-41EF-8734-0A605174F552}"/>
              </a:ext>
            </a:extLst>
          </p:cNvPr>
          <p:cNvSpPr txBox="1"/>
          <p:nvPr/>
        </p:nvSpPr>
        <p:spPr>
          <a:xfrm>
            <a:off x="8230218" y="2849798"/>
            <a:ext cx="3802175" cy="379270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Above FSM can be represented as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M = ( </a:t>
            </a:r>
            <a:r>
              <a:rPr lang="en-US" dirty="0">
                <a:latin typeface="Georgia"/>
              </a:rPr>
              <a:t>Q , Σ , Δ , δ , </a:t>
            </a:r>
            <a:r>
              <a:rPr lang="en-US" dirty="0">
                <a:latin typeface="Garamond"/>
              </a:rPr>
              <a:t>λ, </a:t>
            </a:r>
            <a:r>
              <a:rPr lang="en-US" dirty="0">
                <a:latin typeface="Georgia"/>
              </a:rPr>
              <a:t>q</a:t>
            </a:r>
            <a:r>
              <a:rPr lang="en-US" baseline="-25000" dirty="0">
                <a:latin typeface="Georgia"/>
              </a:rPr>
              <a:t>0  </a:t>
            </a:r>
            <a:r>
              <a:rPr lang="en-US" dirty="0">
                <a:latin typeface="Garamond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>
                <a:latin typeface="Garamond"/>
              </a:rPr>
              <a:t>Where     Q  =  { q0, q1, q2, q3 </a:t>
            </a:r>
            <a:r>
              <a:rPr lang="en-US" dirty="0">
                <a:latin typeface="Garamond"/>
              </a:rPr>
              <a:t>}</a:t>
            </a:r>
            <a:r>
              <a:rPr lang="en-US" dirty="0">
                <a:latin typeface="Garamond"/>
                <a:ea typeface="+mn-lt"/>
                <a:cs typeface="+mn-lt"/>
              </a:rPr>
              <a:t>             </a:t>
            </a:r>
          </a:p>
          <a:p>
            <a:pPr>
              <a:lnSpc>
                <a:spcPct val="150000"/>
              </a:lnSpc>
            </a:pPr>
            <a:r>
              <a:rPr lang="en-US">
                <a:latin typeface="Garamond"/>
                <a:ea typeface="+mn-lt"/>
                <a:cs typeface="+mn-lt"/>
              </a:rPr>
              <a:t>                Σ  =  { a, b }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Garamond"/>
              </a:rPr>
              <a:t>                Δ  =  { a, b }                      </a:t>
            </a:r>
          </a:p>
          <a:p>
            <a:pPr>
              <a:lnSpc>
                <a:spcPct val="150000"/>
              </a:lnSpc>
            </a:pPr>
            <a:r>
              <a:rPr lang="en-US">
                <a:latin typeface="Garamond"/>
              </a:rPr>
              <a:t>                q0  =  q0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</a:t>
            </a:r>
            <a:r>
              <a:rPr lang="en-US" dirty="0">
                <a:latin typeface="Georgia"/>
              </a:rPr>
              <a:t>δ and </a:t>
            </a:r>
            <a:r>
              <a:rPr lang="en-US" dirty="0">
                <a:latin typeface="Garamond"/>
              </a:rPr>
              <a:t>λ are shown in transition table          </a:t>
            </a:r>
          </a:p>
        </p:txBody>
      </p:sp>
    </p:spTree>
    <p:extLst>
      <p:ext uri="{BB962C8B-B14F-4D97-AF65-F5344CB8AC3E}">
        <p14:creationId xmlns:p14="http://schemas.microsoft.com/office/powerpoint/2010/main" val="5122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Garamond"/>
              </a:rPr>
              <a:t>Example</a:t>
            </a:r>
            <a:endParaRPr lang="en-US" dirty="0">
              <a:latin typeface="Garamon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46" y="855682"/>
            <a:ext cx="11247315" cy="1358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Garamond"/>
              </a:rPr>
              <a:t>Ex. 3 Design a Moore machine to convert each occurrence of substring abb by aba</a:t>
            </a:r>
            <a:endParaRPr lang="en-US" dirty="0">
              <a:latin typeface="Corbel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  <a:endParaRPr lang="en-US" dirty="0"/>
          </a:p>
          <a:p>
            <a:pPr marL="0" indent="0">
              <a:buNone/>
            </a:pPr>
            <a:r>
              <a:rPr lang="en-US" sz="1800">
                <a:latin typeface="Garamond"/>
              </a:rPr>
              <a:t>Simulation for the string: a b b a b a</a:t>
            </a:r>
            <a:endParaRPr lang="en-US" sz="1800" dirty="0">
              <a:latin typeface="Garamond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1212680" y="3386015"/>
            <a:ext cx="1161766" cy="859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q0 / b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3064687" y="3388646"/>
            <a:ext cx="1104270" cy="94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q1 / a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3A16FC-9572-42A5-8682-946D44278905}"/>
              </a:ext>
            </a:extLst>
          </p:cNvPr>
          <p:cNvSpPr/>
          <p:nvPr/>
        </p:nvSpPr>
        <p:spPr>
          <a:xfrm>
            <a:off x="5037733" y="3385773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q2 / b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455555" y="3799348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A2D18F-6AD4-4E28-8D4C-ED5C8C3CC776}"/>
              </a:ext>
            </a:extLst>
          </p:cNvPr>
          <p:cNvCxnSpPr>
            <a:cxnSpLocks/>
          </p:cNvCxnSpPr>
          <p:nvPr/>
        </p:nvCxnSpPr>
        <p:spPr>
          <a:xfrm>
            <a:off x="6190129" y="3803420"/>
            <a:ext cx="813786" cy="86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B717C6-42BF-449B-9F59-85D79B9DD9D6}"/>
              </a:ext>
            </a:extLst>
          </p:cNvPr>
          <p:cNvCxnSpPr>
            <a:cxnSpLocks/>
          </p:cNvCxnSpPr>
          <p:nvPr/>
        </p:nvCxnSpPr>
        <p:spPr>
          <a:xfrm>
            <a:off x="4164629" y="3836271"/>
            <a:ext cx="900028" cy="23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>
            <a:off x="2353718" y="3830509"/>
            <a:ext cx="727543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6254763" y="3278543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2464566" y="3336275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 </a:t>
            </a:r>
            <a:endParaRPr lang="en-US" sz="2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4BB7FA-A89A-436B-B4B4-C1C1EDB34AFD}"/>
              </a:ext>
            </a:extLst>
          </p:cNvPr>
          <p:cNvSpPr/>
          <p:nvPr/>
        </p:nvSpPr>
        <p:spPr>
          <a:xfrm>
            <a:off x="6980897" y="3373791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q3 / 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BF3325-8A83-47C5-AD39-FC6B76E55341}"/>
              </a:ext>
            </a:extLst>
          </p:cNvPr>
          <p:cNvSpPr txBox="1"/>
          <p:nvPr/>
        </p:nvSpPr>
        <p:spPr>
          <a:xfrm>
            <a:off x="4291256" y="3337359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C63F3321-FFA2-4DA7-9A0A-45B71D6EC944}"/>
              </a:ext>
            </a:extLst>
          </p:cNvPr>
          <p:cNvSpPr/>
          <p:nvPr/>
        </p:nvSpPr>
        <p:spPr>
          <a:xfrm>
            <a:off x="1362695" y="2710445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10058-297E-4C37-A39A-0F88D72D79D6}"/>
              </a:ext>
            </a:extLst>
          </p:cNvPr>
          <p:cNvSpPr txBox="1"/>
          <p:nvPr/>
        </p:nvSpPr>
        <p:spPr>
          <a:xfrm>
            <a:off x="967968" y="2773156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49008C18-3462-4567-A7B2-626A1C5C7D9C}"/>
              </a:ext>
            </a:extLst>
          </p:cNvPr>
          <p:cNvSpPr/>
          <p:nvPr/>
        </p:nvSpPr>
        <p:spPr>
          <a:xfrm rot="10800000">
            <a:off x="1571723" y="4279656"/>
            <a:ext cx="6144640" cy="10169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99FF01DA-656E-403A-885A-BABCED6DF47C}"/>
              </a:ext>
            </a:extLst>
          </p:cNvPr>
          <p:cNvSpPr/>
          <p:nvPr/>
        </p:nvSpPr>
        <p:spPr>
          <a:xfrm flipH="1">
            <a:off x="3835166" y="2769610"/>
            <a:ext cx="3723817" cy="7146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67476-C8AC-407C-A1D3-B1FD415ACF61}"/>
              </a:ext>
            </a:extLst>
          </p:cNvPr>
          <p:cNvSpPr txBox="1"/>
          <p:nvPr/>
        </p:nvSpPr>
        <p:spPr>
          <a:xfrm>
            <a:off x="7444711" y="2653170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1A0A58-9E1F-4B43-AE16-696E19F1E809}"/>
              </a:ext>
            </a:extLst>
          </p:cNvPr>
          <p:cNvSpPr txBox="1"/>
          <p:nvPr/>
        </p:nvSpPr>
        <p:spPr>
          <a:xfrm>
            <a:off x="1382958" y="4789813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b</a:t>
            </a:r>
            <a:endParaRPr lang="en-US" sz="2000" dirty="0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B2E28488-398B-41EC-9CBE-E6F7DF784A36}"/>
              </a:ext>
            </a:extLst>
          </p:cNvPr>
          <p:cNvSpPr/>
          <p:nvPr/>
        </p:nvSpPr>
        <p:spPr>
          <a:xfrm rot="10800000">
            <a:off x="3923963" y="4158115"/>
            <a:ext cx="1726076" cy="6296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4F5F40-46D1-4B0C-82F4-330DBA0B1AA4}"/>
              </a:ext>
            </a:extLst>
          </p:cNvPr>
          <p:cNvSpPr txBox="1"/>
          <p:nvPr/>
        </p:nvSpPr>
        <p:spPr>
          <a:xfrm>
            <a:off x="3669496" y="4335868"/>
            <a:ext cx="400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</a:t>
            </a:r>
            <a:endParaRPr lang="en-US" sz="2000" dirty="0"/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7A828950-804D-44A8-9DF7-BCED8FCF7A1C}"/>
              </a:ext>
            </a:extLst>
          </p:cNvPr>
          <p:cNvSpPr/>
          <p:nvPr/>
        </p:nvSpPr>
        <p:spPr>
          <a:xfrm>
            <a:off x="3186220" y="2636134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3D787-EC2B-4D70-880E-C146C3D6FDBD}"/>
              </a:ext>
            </a:extLst>
          </p:cNvPr>
          <p:cNvSpPr txBox="1"/>
          <p:nvPr/>
        </p:nvSpPr>
        <p:spPr>
          <a:xfrm>
            <a:off x="2890779" y="2561680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 </a:t>
            </a:r>
            <a:endParaRPr lang="en-US" sz="2000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B4D3A5D-550E-483B-9486-687C78AAA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19790"/>
              </p:ext>
            </p:extLst>
          </p:nvPr>
        </p:nvGraphicFramePr>
        <p:xfrm>
          <a:off x="9189313" y="3324438"/>
          <a:ext cx="261491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54">
                  <a:extLst>
                    <a:ext uri="{9D8B030D-6E8A-4147-A177-3AD203B41FA5}">
                      <a16:colId xmlns:a16="http://schemas.microsoft.com/office/drawing/2014/main" val="1292502424"/>
                    </a:ext>
                  </a:extLst>
                </a:gridCol>
                <a:gridCol w="822612">
                  <a:extLst>
                    <a:ext uri="{9D8B030D-6E8A-4147-A177-3AD203B41FA5}">
                      <a16:colId xmlns:a16="http://schemas.microsoft.com/office/drawing/2014/main" val="1050767245"/>
                    </a:ext>
                  </a:extLst>
                </a:gridCol>
                <a:gridCol w="1041847">
                  <a:extLst>
                    <a:ext uri="{9D8B030D-6E8A-4147-A177-3AD203B41FA5}">
                      <a16:colId xmlns:a16="http://schemas.microsoft.com/office/drawing/2014/main" val="35602874"/>
                    </a:ext>
                  </a:extLst>
                </a:gridCol>
              </a:tblGrid>
              <a:tr h="3607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9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96204"/>
                  </a:ext>
                </a:extLst>
              </a:tr>
            </a:tbl>
          </a:graphicData>
        </a:graphic>
      </p:graphicFrame>
      <p:graphicFrame>
        <p:nvGraphicFramePr>
          <p:cNvPr id="18" name="Table 26">
            <a:extLst>
              <a:ext uri="{FF2B5EF4-FFF2-40B4-BE49-F238E27FC236}">
                <a16:creationId xmlns:a16="http://schemas.microsoft.com/office/drawing/2014/main" id="{A7120B71-BDB0-45BE-9E7F-66CCA0AA8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92873"/>
              </p:ext>
            </p:extLst>
          </p:nvPr>
        </p:nvGraphicFramePr>
        <p:xfrm>
          <a:off x="9187352" y="4461119"/>
          <a:ext cx="2587913" cy="37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17">
                  <a:extLst>
                    <a:ext uri="{9D8B030D-6E8A-4147-A177-3AD203B41FA5}">
                      <a16:colId xmlns:a16="http://schemas.microsoft.com/office/drawing/2014/main" val="3585746213"/>
                    </a:ext>
                  </a:extLst>
                </a:gridCol>
                <a:gridCol w="808181">
                  <a:extLst>
                    <a:ext uri="{9D8B030D-6E8A-4147-A177-3AD203B41FA5}">
                      <a16:colId xmlns:a16="http://schemas.microsoft.com/office/drawing/2014/main" val="231045202"/>
                    </a:ext>
                  </a:extLst>
                </a:gridCol>
                <a:gridCol w="1000415">
                  <a:extLst>
                    <a:ext uri="{9D8B030D-6E8A-4147-A177-3AD203B41FA5}">
                      <a16:colId xmlns:a16="http://schemas.microsoft.com/office/drawing/2014/main" val="1081451906"/>
                    </a:ext>
                  </a:extLst>
                </a:gridCol>
              </a:tblGrid>
              <a:tr h="3752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139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0B2AF19-EB65-4974-96CA-C2712AFF2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55112"/>
              </p:ext>
            </p:extLst>
          </p:nvPr>
        </p:nvGraphicFramePr>
        <p:xfrm>
          <a:off x="9169882" y="4840071"/>
          <a:ext cx="2587913" cy="750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17">
                  <a:extLst>
                    <a:ext uri="{9D8B030D-6E8A-4147-A177-3AD203B41FA5}">
                      <a16:colId xmlns:a16="http://schemas.microsoft.com/office/drawing/2014/main" val="3585746213"/>
                    </a:ext>
                  </a:extLst>
                </a:gridCol>
                <a:gridCol w="808181">
                  <a:extLst>
                    <a:ext uri="{9D8B030D-6E8A-4147-A177-3AD203B41FA5}">
                      <a16:colId xmlns:a16="http://schemas.microsoft.com/office/drawing/2014/main" val="231045202"/>
                    </a:ext>
                  </a:extLst>
                </a:gridCol>
                <a:gridCol w="1000415">
                  <a:extLst>
                    <a:ext uri="{9D8B030D-6E8A-4147-A177-3AD203B41FA5}">
                      <a16:colId xmlns:a16="http://schemas.microsoft.com/office/drawing/2014/main" val="1081451906"/>
                    </a:ext>
                  </a:extLst>
                </a:gridCol>
              </a:tblGrid>
              <a:tr h="3752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13972"/>
                  </a:ext>
                </a:extLst>
              </a:tr>
              <a:tr h="3752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0132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C9BDE5F-AB7F-448A-B26C-8D17C0304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90322"/>
              </p:ext>
            </p:extLst>
          </p:nvPr>
        </p:nvGraphicFramePr>
        <p:xfrm>
          <a:off x="9166568" y="5219023"/>
          <a:ext cx="2587913" cy="37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17">
                  <a:extLst>
                    <a:ext uri="{9D8B030D-6E8A-4147-A177-3AD203B41FA5}">
                      <a16:colId xmlns:a16="http://schemas.microsoft.com/office/drawing/2014/main" val="3585746213"/>
                    </a:ext>
                  </a:extLst>
                </a:gridCol>
                <a:gridCol w="808181">
                  <a:extLst>
                    <a:ext uri="{9D8B030D-6E8A-4147-A177-3AD203B41FA5}">
                      <a16:colId xmlns:a16="http://schemas.microsoft.com/office/drawing/2014/main" val="231045202"/>
                    </a:ext>
                  </a:extLst>
                </a:gridCol>
                <a:gridCol w="1000415">
                  <a:extLst>
                    <a:ext uri="{9D8B030D-6E8A-4147-A177-3AD203B41FA5}">
                      <a16:colId xmlns:a16="http://schemas.microsoft.com/office/drawing/2014/main" val="1081451906"/>
                    </a:ext>
                  </a:extLst>
                </a:gridCol>
              </a:tblGrid>
              <a:tr h="3752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1397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130FAA5-5CDB-4669-BE4A-8AB36B21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84425"/>
              </p:ext>
            </p:extLst>
          </p:nvPr>
        </p:nvGraphicFramePr>
        <p:xfrm>
          <a:off x="9163254" y="5597976"/>
          <a:ext cx="2587913" cy="37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17">
                  <a:extLst>
                    <a:ext uri="{9D8B030D-6E8A-4147-A177-3AD203B41FA5}">
                      <a16:colId xmlns:a16="http://schemas.microsoft.com/office/drawing/2014/main" val="3585746213"/>
                    </a:ext>
                  </a:extLst>
                </a:gridCol>
                <a:gridCol w="808181">
                  <a:extLst>
                    <a:ext uri="{9D8B030D-6E8A-4147-A177-3AD203B41FA5}">
                      <a16:colId xmlns:a16="http://schemas.microsoft.com/office/drawing/2014/main" val="231045202"/>
                    </a:ext>
                  </a:extLst>
                </a:gridCol>
                <a:gridCol w="1000415">
                  <a:extLst>
                    <a:ext uri="{9D8B030D-6E8A-4147-A177-3AD203B41FA5}">
                      <a16:colId xmlns:a16="http://schemas.microsoft.com/office/drawing/2014/main" val="1081451906"/>
                    </a:ext>
                  </a:extLst>
                </a:gridCol>
              </a:tblGrid>
              <a:tr h="3752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1397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73B3F00-1236-4E47-83F7-56A7FBEC2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37463"/>
              </p:ext>
            </p:extLst>
          </p:nvPr>
        </p:nvGraphicFramePr>
        <p:xfrm>
          <a:off x="9144232" y="6001338"/>
          <a:ext cx="25879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17">
                  <a:extLst>
                    <a:ext uri="{9D8B030D-6E8A-4147-A177-3AD203B41FA5}">
                      <a16:colId xmlns:a16="http://schemas.microsoft.com/office/drawing/2014/main" val="3585746213"/>
                    </a:ext>
                  </a:extLst>
                </a:gridCol>
                <a:gridCol w="808181">
                  <a:extLst>
                    <a:ext uri="{9D8B030D-6E8A-4147-A177-3AD203B41FA5}">
                      <a16:colId xmlns:a16="http://schemas.microsoft.com/office/drawing/2014/main" val="231045202"/>
                    </a:ext>
                  </a:extLst>
                </a:gridCol>
                <a:gridCol w="1000415">
                  <a:extLst>
                    <a:ext uri="{9D8B030D-6E8A-4147-A177-3AD203B41FA5}">
                      <a16:colId xmlns:a16="http://schemas.microsoft.com/office/drawing/2014/main" val="1081451906"/>
                    </a:ext>
                  </a:extLst>
                </a:gridCol>
              </a:tblGrid>
              <a:tr h="3607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1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06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958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aramond"/>
              </a:rPr>
              <a:t>FSM with Output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76216" y="1416169"/>
            <a:ext cx="10356147" cy="5006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>
              <a:lnSpc>
                <a:spcPct val="150000"/>
              </a:lnSpc>
            </a:pPr>
            <a:r>
              <a:rPr lang="en-US" dirty="0">
                <a:latin typeface="Garamond"/>
              </a:rPr>
              <a:t>DFA and NFA are machines which specifies output 'YES' or 'NO' by reaching to Final State or Non-Final State respectively</a:t>
            </a:r>
            <a:endParaRPr lang="en-US" dirty="0"/>
          </a:p>
          <a:p>
            <a:pPr marL="223520" indent="-223520">
              <a:lnSpc>
                <a:spcPct val="150000"/>
              </a:lnSpc>
            </a:pPr>
            <a:r>
              <a:rPr lang="en-US" dirty="0">
                <a:latin typeface="Garamond"/>
              </a:rPr>
              <a:t>Sometimes it is necessary to specify output other than Yes or No</a:t>
            </a:r>
          </a:p>
          <a:p>
            <a:pPr marL="223520" indent="-223520">
              <a:lnSpc>
                <a:spcPct val="150000"/>
              </a:lnSpc>
            </a:pPr>
            <a:r>
              <a:rPr lang="en-US" dirty="0">
                <a:latin typeface="Garamond"/>
              </a:rPr>
              <a:t>Hence we have Finite Automata with output</a:t>
            </a:r>
          </a:p>
          <a:p>
            <a:pPr marL="223520" indent="-223520">
              <a:lnSpc>
                <a:spcPct val="150000"/>
              </a:lnSpc>
            </a:pPr>
            <a:r>
              <a:rPr lang="en-US" dirty="0">
                <a:latin typeface="Garamond"/>
              </a:rPr>
              <a:t>There are two types of Machines:</a:t>
            </a:r>
          </a:p>
          <a:p>
            <a:pPr marL="806450" lvl="2" indent="-342900">
              <a:lnSpc>
                <a:spcPct val="150000"/>
              </a:lnSpc>
              <a:buAutoNum type="arabicPeriod"/>
            </a:pPr>
            <a:r>
              <a:rPr lang="en-US" dirty="0">
                <a:latin typeface="Garamond"/>
              </a:rPr>
              <a:t>Moore Machine</a:t>
            </a:r>
          </a:p>
          <a:p>
            <a:pPr marL="806450" lvl="2" indent="-342900">
              <a:lnSpc>
                <a:spcPct val="150000"/>
              </a:lnSpc>
              <a:buAutoNum type="arabicPeriod"/>
            </a:pPr>
            <a:r>
              <a:rPr lang="en-US" dirty="0">
                <a:latin typeface="Garamond"/>
              </a:rPr>
              <a:t> Mealy Machine</a:t>
            </a:r>
          </a:p>
          <a:p>
            <a:pPr marL="223520" indent="-223520">
              <a:lnSpc>
                <a:spcPct val="150000"/>
              </a:lnSpc>
            </a:pPr>
            <a:endParaRPr lang="en-US" dirty="0">
              <a:latin typeface="Garamond"/>
            </a:endParaRPr>
          </a:p>
          <a:p>
            <a:pPr marL="223520" indent="-223520"/>
            <a:endParaRPr lang="en-US" dirty="0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647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Garamond"/>
              </a:rPr>
              <a:t>Example</a:t>
            </a:r>
            <a:endParaRPr lang="en-US" dirty="0">
              <a:latin typeface="Garamon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46" y="855682"/>
            <a:ext cx="11247315" cy="1358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Garamond"/>
              </a:rPr>
              <a:t>Ex. 4 Give mealy machine to each occurrence of substring 120 to 121 where Σ  =  { 0, 1, 2 } </a:t>
            </a:r>
            <a:endParaRPr lang="en-US">
              <a:latin typeface="Corbel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  <a:endParaRPr lang="en-US" dirty="0"/>
          </a:p>
          <a:p>
            <a:pPr marL="0" indent="0">
              <a:buNone/>
            </a:pPr>
            <a:r>
              <a:rPr lang="en-US" sz="1800">
                <a:latin typeface="Garamond"/>
              </a:rPr>
              <a:t>Transition Diagram for Mealy Machine can be drawn as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1212680" y="3386015"/>
            <a:ext cx="1161766" cy="859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3064687" y="3388646"/>
            <a:ext cx="1104270" cy="94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3A16FC-9572-42A5-8682-946D44278905}"/>
              </a:ext>
            </a:extLst>
          </p:cNvPr>
          <p:cNvSpPr/>
          <p:nvPr/>
        </p:nvSpPr>
        <p:spPr>
          <a:xfrm>
            <a:off x="5037733" y="3385773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q2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455555" y="3799348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A2D18F-6AD4-4E28-8D4C-ED5C8C3CC776}"/>
              </a:ext>
            </a:extLst>
          </p:cNvPr>
          <p:cNvCxnSpPr>
            <a:cxnSpLocks/>
          </p:cNvCxnSpPr>
          <p:nvPr/>
        </p:nvCxnSpPr>
        <p:spPr>
          <a:xfrm>
            <a:off x="6190129" y="3803420"/>
            <a:ext cx="813786" cy="86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B717C6-42BF-449B-9F59-85D79B9DD9D6}"/>
              </a:ext>
            </a:extLst>
          </p:cNvPr>
          <p:cNvCxnSpPr>
            <a:cxnSpLocks/>
          </p:cNvCxnSpPr>
          <p:nvPr/>
        </p:nvCxnSpPr>
        <p:spPr>
          <a:xfrm>
            <a:off x="4164629" y="3836271"/>
            <a:ext cx="900028" cy="23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>
            <a:off x="2353718" y="3830509"/>
            <a:ext cx="727543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6254763" y="3278543"/>
            <a:ext cx="5796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0/1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2464566" y="3336275"/>
            <a:ext cx="6264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1/1 </a:t>
            </a:r>
            <a:endParaRPr lang="en-US" sz="2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4BB7FA-A89A-436B-B4B4-C1C1EDB34AFD}"/>
              </a:ext>
            </a:extLst>
          </p:cNvPr>
          <p:cNvSpPr/>
          <p:nvPr/>
        </p:nvSpPr>
        <p:spPr>
          <a:xfrm>
            <a:off x="6980897" y="3373791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BF3325-8A83-47C5-AD39-FC6B76E55341}"/>
              </a:ext>
            </a:extLst>
          </p:cNvPr>
          <p:cNvSpPr txBox="1"/>
          <p:nvPr/>
        </p:nvSpPr>
        <p:spPr>
          <a:xfrm>
            <a:off x="4291256" y="3337359"/>
            <a:ext cx="6929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2/2</a:t>
            </a:r>
            <a:endParaRPr lang="en-US" sz="2000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C63F3321-FFA2-4DA7-9A0A-45B71D6EC944}"/>
              </a:ext>
            </a:extLst>
          </p:cNvPr>
          <p:cNvSpPr/>
          <p:nvPr/>
        </p:nvSpPr>
        <p:spPr>
          <a:xfrm>
            <a:off x="1362695" y="2710445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10058-297E-4C37-A39A-0F88D72D79D6}"/>
              </a:ext>
            </a:extLst>
          </p:cNvPr>
          <p:cNvSpPr txBox="1"/>
          <p:nvPr/>
        </p:nvSpPr>
        <p:spPr>
          <a:xfrm>
            <a:off x="816906" y="2773156"/>
            <a:ext cx="5702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0/0</a:t>
            </a:r>
            <a:endParaRPr lang="en-US" sz="2000" dirty="0"/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49008C18-3462-4567-A7B2-626A1C5C7D9C}"/>
              </a:ext>
            </a:extLst>
          </p:cNvPr>
          <p:cNvSpPr/>
          <p:nvPr/>
        </p:nvSpPr>
        <p:spPr>
          <a:xfrm rot="10800000">
            <a:off x="910827" y="4279657"/>
            <a:ext cx="6786654" cy="16592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99FF01DA-656E-403A-885A-BABCED6DF47C}"/>
              </a:ext>
            </a:extLst>
          </p:cNvPr>
          <p:cNvSpPr/>
          <p:nvPr/>
        </p:nvSpPr>
        <p:spPr>
          <a:xfrm flipH="1">
            <a:off x="3835166" y="2769610"/>
            <a:ext cx="3723817" cy="7146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67476-C8AC-407C-A1D3-B1FD415ACF61}"/>
              </a:ext>
            </a:extLst>
          </p:cNvPr>
          <p:cNvSpPr txBox="1"/>
          <p:nvPr/>
        </p:nvSpPr>
        <p:spPr>
          <a:xfrm>
            <a:off x="7444711" y="2643724"/>
            <a:ext cx="6363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1/1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1A0A58-9E1F-4B43-AE16-696E19F1E809}"/>
              </a:ext>
            </a:extLst>
          </p:cNvPr>
          <p:cNvSpPr txBox="1"/>
          <p:nvPr/>
        </p:nvSpPr>
        <p:spPr>
          <a:xfrm>
            <a:off x="561558" y="4903168"/>
            <a:ext cx="8152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0/0</a:t>
            </a:r>
            <a:endParaRPr lang="en-US" sz="2000" dirty="0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B2E28488-398B-41EC-9CBE-E6F7DF784A36}"/>
              </a:ext>
            </a:extLst>
          </p:cNvPr>
          <p:cNvSpPr/>
          <p:nvPr/>
        </p:nvSpPr>
        <p:spPr>
          <a:xfrm rot="10800000">
            <a:off x="3923963" y="4158115"/>
            <a:ext cx="1726076" cy="6296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4F5F40-46D1-4B0C-82F4-330DBA0B1AA4}"/>
              </a:ext>
            </a:extLst>
          </p:cNvPr>
          <p:cNvSpPr txBox="1"/>
          <p:nvPr/>
        </p:nvSpPr>
        <p:spPr>
          <a:xfrm>
            <a:off x="4519221" y="4335868"/>
            <a:ext cx="6457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1/1</a:t>
            </a:r>
            <a:endParaRPr lang="en-US" sz="2000" dirty="0"/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7A828950-804D-44A8-9DF7-BCED8FCF7A1C}"/>
              </a:ext>
            </a:extLst>
          </p:cNvPr>
          <p:cNvSpPr/>
          <p:nvPr/>
        </p:nvSpPr>
        <p:spPr>
          <a:xfrm>
            <a:off x="3186220" y="2636134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3D787-EC2B-4D70-880E-C146C3D6FDBD}"/>
              </a:ext>
            </a:extLst>
          </p:cNvPr>
          <p:cNvSpPr txBox="1"/>
          <p:nvPr/>
        </p:nvSpPr>
        <p:spPr>
          <a:xfrm>
            <a:off x="2701952" y="2561680"/>
            <a:ext cx="5603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1/1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DD38F-ED12-4E8D-8E91-05F898F037D8}"/>
              </a:ext>
            </a:extLst>
          </p:cNvPr>
          <p:cNvSpPr txBox="1"/>
          <p:nvPr/>
        </p:nvSpPr>
        <p:spPr>
          <a:xfrm>
            <a:off x="1082603" y="2254870"/>
            <a:ext cx="5702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2/2</a:t>
            </a:r>
            <a:endParaRPr lang="en-US" sz="2000" dirty="0"/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739C6825-6456-4395-AD6E-29CEE529E09A}"/>
              </a:ext>
            </a:extLst>
          </p:cNvPr>
          <p:cNvSpPr/>
          <p:nvPr/>
        </p:nvSpPr>
        <p:spPr>
          <a:xfrm rot="10800000">
            <a:off x="2074790" y="4187712"/>
            <a:ext cx="1452278" cy="5729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49EE1-4012-4942-AC51-934A63C9025D}"/>
              </a:ext>
            </a:extLst>
          </p:cNvPr>
          <p:cNvSpPr txBox="1"/>
          <p:nvPr/>
        </p:nvSpPr>
        <p:spPr>
          <a:xfrm>
            <a:off x="3244679" y="4588101"/>
            <a:ext cx="5702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0/0</a:t>
            </a:r>
            <a:endParaRPr lang="en-US" sz="2000" dirty="0"/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6CC95AF1-2CFA-424C-A0E6-9B2D4A1B74D3}"/>
              </a:ext>
            </a:extLst>
          </p:cNvPr>
          <p:cNvSpPr/>
          <p:nvPr/>
        </p:nvSpPr>
        <p:spPr>
          <a:xfrm rot="10800000">
            <a:off x="1743004" y="4365934"/>
            <a:ext cx="4180834" cy="11963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DBD51-2077-4C12-B0F1-3F03D85AD0A1}"/>
              </a:ext>
            </a:extLst>
          </p:cNvPr>
          <p:cNvSpPr txBox="1"/>
          <p:nvPr/>
        </p:nvSpPr>
        <p:spPr>
          <a:xfrm>
            <a:off x="5614387" y="4906701"/>
            <a:ext cx="6929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2/2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10DDB-4386-4221-A2E3-2C8027A4D04D}"/>
              </a:ext>
            </a:extLst>
          </p:cNvPr>
          <p:cNvSpPr txBox="1"/>
          <p:nvPr/>
        </p:nvSpPr>
        <p:spPr>
          <a:xfrm>
            <a:off x="808372" y="5244494"/>
            <a:ext cx="8152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2/2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323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31" grpId="0"/>
      <p:bldP spid="33" grpId="0"/>
      <p:bldP spid="24" grpId="0" animBg="1"/>
      <p:bldP spid="30" grpId="0"/>
      <p:bldP spid="4" grpId="0" animBg="1"/>
      <p:bldP spid="23" grpId="0"/>
      <p:bldP spid="6" grpId="0" animBg="1"/>
      <p:bldP spid="10" grpId="0" animBg="1"/>
      <p:bldP spid="12" grpId="0"/>
      <p:bldP spid="39" grpId="0"/>
      <p:bldP spid="16" grpId="0" animBg="1"/>
      <p:bldP spid="21" grpId="0"/>
      <p:bldP spid="25" grpId="0" animBg="1"/>
      <p:bldP spid="46" grpId="0"/>
      <p:bldP spid="8" grpId="0"/>
      <p:bldP spid="14" grpId="0" animBg="1"/>
      <p:bldP spid="18" grpId="0"/>
      <p:bldP spid="19" grpId="0" animBg="1"/>
      <p:bldP spid="20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Garamond"/>
              </a:rPr>
              <a:t>Example</a:t>
            </a:r>
            <a:endParaRPr lang="en-US" dirty="0">
              <a:latin typeface="Garamon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46" y="855682"/>
            <a:ext cx="11247315" cy="1358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Garamond"/>
              </a:rPr>
              <a:t>Ex. 4 Give mealy machine to each occurrence of substring 120 to 121 where Σ  =  { 0, 1, 2 } </a:t>
            </a:r>
            <a:endParaRPr lang="en-US">
              <a:latin typeface="Corbel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  <a:endParaRPr lang="en-US" dirty="0"/>
          </a:p>
          <a:p>
            <a:pPr marL="0" indent="0">
              <a:buNone/>
            </a:pPr>
            <a:r>
              <a:rPr lang="en-US" sz="1800">
                <a:latin typeface="Garamond"/>
              </a:rPr>
              <a:t>Transition Diagram for Mealy Machine can be drawn as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1212680" y="3386015"/>
            <a:ext cx="1161766" cy="859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3064687" y="3388646"/>
            <a:ext cx="1104270" cy="94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3A16FC-9572-42A5-8682-946D44278905}"/>
              </a:ext>
            </a:extLst>
          </p:cNvPr>
          <p:cNvSpPr/>
          <p:nvPr/>
        </p:nvSpPr>
        <p:spPr>
          <a:xfrm>
            <a:off x="5037733" y="3385773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q2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455555" y="3799348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A2D18F-6AD4-4E28-8D4C-ED5C8C3CC776}"/>
              </a:ext>
            </a:extLst>
          </p:cNvPr>
          <p:cNvCxnSpPr>
            <a:cxnSpLocks/>
          </p:cNvCxnSpPr>
          <p:nvPr/>
        </p:nvCxnSpPr>
        <p:spPr>
          <a:xfrm>
            <a:off x="6190129" y="3803420"/>
            <a:ext cx="813786" cy="86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B717C6-42BF-449B-9F59-85D79B9DD9D6}"/>
              </a:ext>
            </a:extLst>
          </p:cNvPr>
          <p:cNvCxnSpPr>
            <a:cxnSpLocks/>
          </p:cNvCxnSpPr>
          <p:nvPr/>
        </p:nvCxnSpPr>
        <p:spPr>
          <a:xfrm>
            <a:off x="4164629" y="3836271"/>
            <a:ext cx="900028" cy="23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>
            <a:off x="2353718" y="3830509"/>
            <a:ext cx="727543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6254763" y="3278543"/>
            <a:ext cx="5796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0/1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2464566" y="3336275"/>
            <a:ext cx="6264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1/1 </a:t>
            </a:r>
            <a:endParaRPr lang="en-US" sz="2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4BB7FA-A89A-436B-B4B4-C1C1EDB34AFD}"/>
              </a:ext>
            </a:extLst>
          </p:cNvPr>
          <p:cNvSpPr/>
          <p:nvPr/>
        </p:nvSpPr>
        <p:spPr>
          <a:xfrm>
            <a:off x="6980897" y="3373791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BF3325-8A83-47C5-AD39-FC6B76E55341}"/>
              </a:ext>
            </a:extLst>
          </p:cNvPr>
          <p:cNvSpPr txBox="1"/>
          <p:nvPr/>
        </p:nvSpPr>
        <p:spPr>
          <a:xfrm>
            <a:off x="4291256" y="3337359"/>
            <a:ext cx="6929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2/2</a:t>
            </a:r>
            <a:endParaRPr lang="en-US" sz="2000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C63F3321-FFA2-4DA7-9A0A-45B71D6EC944}"/>
              </a:ext>
            </a:extLst>
          </p:cNvPr>
          <p:cNvSpPr/>
          <p:nvPr/>
        </p:nvSpPr>
        <p:spPr>
          <a:xfrm>
            <a:off x="1362695" y="2710445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10058-297E-4C37-A39A-0F88D72D79D6}"/>
              </a:ext>
            </a:extLst>
          </p:cNvPr>
          <p:cNvSpPr txBox="1"/>
          <p:nvPr/>
        </p:nvSpPr>
        <p:spPr>
          <a:xfrm>
            <a:off x="816906" y="2773156"/>
            <a:ext cx="5702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0/0</a:t>
            </a:r>
            <a:endParaRPr lang="en-US" sz="2000" dirty="0"/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49008C18-3462-4567-A7B2-626A1C5C7D9C}"/>
              </a:ext>
            </a:extLst>
          </p:cNvPr>
          <p:cNvSpPr/>
          <p:nvPr/>
        </p:nvSpPr>
        <p:spPr>
          <a:xfrm rot="10800000">
            <a:off x="910827" y="4279657"/>
            <a:ext cx="6786654" cy="16592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99FF01DA-656E-403A-885A-BABCED6DF47C}"/>
              </a:ext>
            </a:extLst>
          </p:cNvPr>
          <p:cNvSpPr/>
          <p:nvPr/>
        </p:nvSpPr>
        <p:spPr>
          <a:xfrm flipH="1">
            <a:off x="3835166" y="2769610"/>
            <a:ext cx="3723817" cy="7146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67476-C8AC-407C-A1D3-B1FD415ACF61}"/>
              </a:ext>
            </a:extLst>
          </p:cNvPr>
          <p:cNvSpPr txBox="1"/>
          <p:nvPr/>
        </p:nvSpPr>
        <p:spPr>
          <a:xfrm>
            <a:off x="7444711" y="2643724"/>
            <a:ext cx="6363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1/1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1A0A58-9E1F-4B43-AE16-696E19F1E809}"/>
              </a:ext>
            </a:extLst>
          </p:cNvPr>
          <p:cNvSpPr txBox="1"/>
          <p:nvPr/>
        </p:nvSpPr>
        <p:spPr>
          <a:xfrm>
            <a:off x="561558" y="4903168"/>
            <a:ext cx="8152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0/0</a:t>
            </a:r>
            <a:endParaRPr lang="en-US" sz="2000" dirty="0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B2E28488-398B-41EC-9CBE-E6F7DF784A36}"/>
              </a:ext>
            </a:extLst>
          </p:cNvPr>
          <p:cNvSpPr/>
          <p:nvPr/>
        </p:nvSpPr>
        <p:spPr>
          <a:xfrm rot="10800000">
            <a:off x="3923963" y="4158115"/>
            <a:ext cx="1726076" cy="6296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4F5F40-46D1-4B0C-82F4-330DBA0B1AA4}"/>
              </a:ext>
            </a:extLst>
          </p:cNvPr>
          <p:cNvSpPr txBox="1"/>
          <p:nvPr/>
        </p:nvSpPr>
        <p:spPr>
          <a:xfrm>
            <a:off x="4519221" y="4335868"/>
            <a:ext cx="6457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1/1</a:t>
            </a:r>
            <a:endParaRPr lang="en-US" sz="2000" dirty="0"/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7A828950-804D-44A8-9DF7-BCED8FCF7A1C}"/>
              </a:ext>
            </a:extLst>
          </p:cNvPr>
          <p:cNvSpPr/>
          <p:nvPr/>
        </p:nvSpPr>
        <p:spPr>
          <a:xfrm>
            <a:off x="3186220" y="2636134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3D787-EC2B-4D70-880E-C146C3D6FDBD}"/>
              </a:ext>
            </a:extLst>
          </p:cNvPr>
          <p:cNvSpPr txBox="1"/>
          <p:nvPr/>
        </p:nvSpPr>
        <p:spPr>
          <a:xfrm>
            <a:off x="2701952" y="2561680"/>
            <a:ext cx="5603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1/1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DD38F-ED12-4E8D-8E91-05F898F037D8}"/>
              </a:ext>
            </a:extLst>
          </p:cNvPr>
          <p:cNvSpPr txBox="1"/>
          <p:nvPr/>
        </p:nvSpPr>
        <p:spPr>
          <a:xfrm>
            <a:off x="1082603" y="2254870"/>
            <a:ext cx="5702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2/2</a:t>
            </a:r>
            <a:endParaRPr lang="en-US" sz="2000" dirty="0"/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739C6825-6456-4395-AD6E-29CEE529E09A}"/>
              </a:ext>
            </a:extLst>
          </p:cNvPr>
          <p:cNvSpPr/>
          <p:nvPr/>
        </p:nvSpPr>
        <p:spPr>
          <a:xfrm rot="10800000">
            <a:off x="2074790" y="4187712"/>
            <a:ext cx="1452278" cy="5729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49EE1-4012-4942-AC51-934A63C9025D}"/>
              </a:ext>
            </a:extLst>
          </p:cNvPr>
          <p:cNvSpPr txBox="1"/>
          <p:nvPr/>
        </p:nvSpPr>
        <p:spPr>
          <a:xfrm>
            <a:off x="3244679" y="4588101"/>
            <a:ext cx="5702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0/0</a:t>
            </a:r>
            <a:endParaRPr lang="en-US" sz="2000" dirty="0"/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6CC95AF1-2CFA-424C-A0E6-9B2D4A1B74D3}"/>
              </a:ext>
            </a:extLst>
          </p:cNvPr>
          <p:cNvSpPr/>
          <p:nvPr/>
        </p:nvSpPr>
        <p:spPr>
          <a:xfrm rot="10800000">
            <a:off x="1743004" y="4365934"/>
            <a:ext cx="4180834" cy="11963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DBD51-2077-4C12-B0F1-3F03D85AD0A1}"/>
              </a:ext>
            </a:extLst>
          </p:cNvPr>
          <p:cNvSpPr txBox="1"/>
          <p:nvPr/>
        </p:nvSpPr>
        <p:spPr>
          <a:xfrm>
            <a:off x="5614387" y="4906701"/>
            <a:ext cx="6929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2/2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10DDB-4386-4221-A2E3-2C8027A4D04D}"/>
              </a:ext>
            </a:extLst>
          </p:cNvPr>
          <p:cNvSpPr txBox="1"/>
          <p:nvPr/>
        </p:nvSpPr>
        <p:spPr>
          <a:xfrm>
            <a:off x="808372" y="5244494"/>
            <a:ext cx="8152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2/2</a:t>
            </a:r>
            <a:endParaRPr lang="en-US" sz="2000" dirty="0"/>
          </a:p>
        </p:txBody>
      </p:sp>
      <p:graphicFrame>
        <p:nvGraphicFramePr>
          <p:cNvPr id="26" name="Table 20">
            <a:extLst>
              <a:ext uri="{FF2B5EF4-FFF2-40B4-BE49-F238E27FC236}">
                <a16:creationId xmlns:a16="http://schemas.microsoft.com/office/drawing/2014/main" id="{1C04E5A8-608E-4E94-8FD3-86DBE4081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21446"/>
              </p:ext>
            </p:extLst>
          </p:nvPr>
        </p:nvGraphicFramePr>
        <p:xfrm>
          <a:off x="5806450" y="75570"/>
          <a:ext cx="6041646" cy="25431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66909">
                  <a:extLst>
                    <a:ext uri="{9D8B030D-6E8A-4147-A177-3AD203B41FA5}">
                      <a16:colId xmlns:a16="http://schemas.microsoft.com/office/drawing/2014/main" val="2644506235"/>
                    </a:ext>
                  </a:extLst>
                </a:gridCol>
                <a:gridCol w="731077">
                  <a:extLst>
                    <a:ext uri="{9D8B030D-6E8A-4147-A177-3AD203B41FA5}">
                      <a16:colId xmlns:a16="http://schemas.microsoft.com/office/drawing/2014/main" val="3816491559"/>
                    </a:ext>
                  </a:extLst>
                </a:gridCol>
                <a:gridCol w="978703">
                  <a:extLst>
                    <a:ext uri="{9D8B030D-6E8A-4147-A177-3AD203B41FA5}">
                      <a16:colId xmlns:a16="http://schemas.microsoft.com/office/drawing/2014/main" val="2578735241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4161276075"/>
                    </a:ext>
                  </a:extLst>
                </a:gridCol>
                <a:gridCol w="943319">
                  <a:extLst>
                    <a:ext uri="{9D8B030D-6E8A-4147-A177-3AD203B41FA5}">
                      <a16:colId xmlns:a16="http://schemas.microsoft.com/office/drawing/2014/main" val="3988053080"/>
                    </a:ext>
                  </a:extLst>
                </a:gridCol>
                <a:gridCol w="744847">
                  <a:extLst>
                    <a:ext uri="{9D8B030D-6E8A-4147-A177-3AD203B41FA5}">
                      <a16:colId xmlns:a16="http://schemas.microsoft.com/office/drawing/2014/main" val="2323217816"/>
                    </a:ext>
                  </a:extLst>
                </a:gridCol>
                <a:gridCol w="945712">
                  <a:extLst>
                    <a:ext uri="{9D8B030D-6E8A-4147-A177-3AD203B41FA5}">
                      <a16:colId xmlns:a16="http://schemas.microsoft.com/office/drawing/2014/main" val="2496972742"/>
                    </a:ext>
                  </a:extLst>
                </a:gridCol>
              </a:tblGrid>
              <a:tr h="68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Current State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Input 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Input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Input 2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26489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State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Output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6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2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085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0339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8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71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31" grpId="0"/>
      <p:bldP spid="33" grpId="0"/>
      <p:bldP spid="24" grpId="0" animBg="1"/>
      <p:bldP spid="30" grpId="0"/>
      <p:bldP spid="4" grpId="0" animBg="1"/>
      <p:bldP spid="23" grpId="0"/>
      <p:bldP spid="6" grpId="0" animBg="1"/>
      <p:bldP spid="10" grpId="0" animBg="1"/>
      <p:bldP spid="12" grpId="0"/>
      <p:bldP spid="39" grpId="0"/>
      <p:bldP spid="16" grpId="0" animBg="1"/>
      <p:bldP spid="21" grpId="0"/>
      <p:bldP spid="25" grpId="0" animBg="1"/>
      <p:bldP spid="46" grpId="0"/>
      <p:bldP spid="8" grpId="0"/>
      <p:bldP spid="14" grpId="0" animBg="1"/>
      <p:bldP spid="18" grpId="0"/>
      <p:bldP spid="19" grpId="0" animBg="1"/>
      <p:bldP spid="20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Garamond"/>
              </a:rPr>
              <a:t>Example</a:t>
            </a:r>
            <a:endParaRPr lang="en-US" dirty="0">
              <a:latin typeface="Garamon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46" y="855682"/>
            <a:ext cx="11247315" cy="1358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Garamond"/>
              </a:rPr>
              <a:t>Ex. 4 Give mealy machine to each occurrence of substring 120 to 121 where Σ  =  { 0, 1, 2 } </a:t>
            </a:r>
            <a:endParaRPr lang="en-US">
              <a:latin typeface="Corbel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  <a:endParaRPr lang="en-US" dirty="0"/>
          </a:p>
          <a:p>
            <a:pPr marL="0" indent="0">
              <a:buNone/>
            </a:pPr>
            <a:r>
              <a:rPr lang="en-US" sz="1800">
                <a:latin typeface="Garamond"/>
              </a:rPr>
              <a:t>Transition Diagram for Mealy Machine can be drawn as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1212680" y="3386015"/>
            <a:ext cx="1161766" cy="859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3064687" y="3388646"/>
            <a:ext cx="1104270" cy="94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3A16FC-9572-42A5-8682-946D44278905}"/>
              </a:ext>
            </a:extLst>
          </p:cNvPr>
          <p:cNvSpPr/>
          <p:nvPr/>
        </p:nvSpPr>
        <p:spPr>
          <a:xfrm>
            <a:off x="5037733" y="3385773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q2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455555" y="3799348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A2D18F-6AD4-4E28-8D4C-ED5C8C3CC776}"/>
              </a:ext>
            </a:extLst>
          </p:cNvPr>
          <p:cNvCxnSpPr>
            <a:cxnSpLocks/>
          </p:cNvCxnSpPr>
          <p:nvPr/>
        </p:nvCxnSpPr>
        <p:spPr>
          <a:xfrm>
            <a:off x="6190129" y="3803420"/>
            <a:ext cx="813786" cy="86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B717C6-42BF-449B-9F59-85D79B9DD9D6}"/>
              </a:ext>
            </a:extLst>
          </p:cNvPr>
          <p:cNvCxnSpPr>
            <a:cxnSpLocks/>
          </p:cNvCxnSpPr>
          <p:nvPr/>
        </p:nvCxnSpPr>
        <p:spPr>
          <a:xfrm>
            <a:off x="4164629" y="3836271"/>
            <a:ext cx="900028" cy="23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>
            <a:off x="2353718" y="3830509"/>
            <a:ext cx="727543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6254763" y="3278543"/>
            <a:ext cx="5796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0/1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2464566" y="3336275"/>
            <a:ext cx="6264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1/1 </a:t>
            </a:r>
            <a:endParaRPr lang="en-US" sz="2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4BB7FA-A89A-436B-B4B4-C1C1EDB34AFD}"/>
              </a:ext>
            </a:extLst>
          </p:cNvPr>
          <p:cNvSpPr/>
          <p:nvPr/>
        </p:nvSpPr>
        <p:spPr>
          <a:xfrm>
            <a:off x="6980897" y="3373791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q3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BF3325-8A83-47C5-AD39-FC6B76E55341}"/>
              </a:ext>
            </a:extLst>
          </p:cNvPr>
          <p:cNvSpPr txBox="1"/>
          <p:nvPr/>
        </p:nvSpPr>
        <p:spPr>
          <a:xfrm>
            <a:off x="4291256" y="3337359"/>
            <a:ext cx="6929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2/2</a:t>
            </a:r>
            <a:endParaRPr lang="en-US" sz="2000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C63F3321-FFA2-4DA7-9A0A-45B71D6EC944}"/>
              </a:ext>
            </a:extLst>
          </p:cNvPr>
          <p:cNvSpPr/>
          <p:nvPr/>
        </p:nvSpPr>
        <p:spPr>
          <a:xfrm>
            <a:off x="1362695" y="2710445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10058-297E-4C37-A39A-0F88D72D79D6}"/>
              </a:ext>
            </a:extLst>
          </p:cNvPr>
          <p:cNvSpPr txBox="1"/>
          <p:nvPr/>
        </p:nvSpPr>
        <p:spPr>
          <a:xfrm>
            <a:off x="816906" y="2773156"/>
            <a:ext cx="5702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0/0</a:t>
            </a:r>
            <a:endParaRPr lang="en-US" sz="2000" dirty="0"/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49008C18-3462-4567-A7B2-626A1C5C7D9C}"/>
              </a:ext>
            </a:extLst>
          </p:cNvPr>
          <p:cNvSpPr/>
          <p:nvPr/>
        </p:nvSpPr>
        <p:spPr>
          <a:xfrm rot="10800000">
            <a:off x="910827" y="4279657"/>
            <a:ext cx="6786654" cy="16592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99FF01DA-656E-403A-885A-BABCED6DF47C}"/>
              </a:ext>
            </a:extLst>
          </p:cNvPr>
          <p:cNvSpPr/>
          <p:nvPr/>
        </p:nvSpPr>
        <p:spPr>
          <a:xfrm flipH="1">
            <a:off x="3835166" y="2769610"/>
            <a:ext cx="3723817" cy="7146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67476-C8AC-407C-A1D3-B1FD415ACF61}"/>
              </a:ext>
            </a:extLst>
          </p:cNvPr>
          <p:cNvSpPr txBox="1"/>
          <p:nvPr/>
        </p:nvSpPr>
        <p:spPr>
          <a:xfrm>
            <a:off x="7444711" y="2643724"/>
            <a:ext cx="6363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1/1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1A0A58-9E1F-4B43-AE16-696E19F1E809}"/>
              </a:ext>
            </a:extLst>
          </p:cNvPr>
          <p:cNvSpPr txBox="1"/>
          <p:nvPr/>
        </p:nvSpPr>
        <p:spPr>
          <a:xfrm>
            <a:off x="561558" y="4903168"/>
            <a:ext cx="8152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0/0</a:t>
            </a:r>
            <a:endParaRPr lang="en-US" sz="2000" dirty="0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B2E28488-398B-41EC-9CBE-E6F7DF784A36}"/>
              </a:ext>
            </a:extLst>
          </p:cNvPr>
          <p:cNvSpPr/>
          <p:nvPr/>
        </p:nvSpPr>
        <p:spPr>
          <a:xfrm rot="10800000">
            <a:off x="3923963" y="4158115"/>
            <a:ext cx="1726076" cy="6296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4F5F40-46D1-4B0C-82F4-330DBA0B1AA4}"/>
              </a:ext>
            </a:extLst>
          </p:cNvPr>
          <p:cNvSpPr txBox="1"/>
          <p:nvPr/>
        </p:nvSpPr>
        <p:spPr>
          <a:xfrm>
            <a:off x="4519221" y="4335868"/>
            <a:ext cx="6457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1/1</a:t>
            </a:r>
            <a:endParaRPr lang="en-US" sz="2000" dirty="0"/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7A828950-804D-44A8-9DF7-BCED8FCF7A1C}"/>
              </a:ext>
            </a:extLst>
          </p:cNvPr>
          <p:cNvSpPr/>
          <p:nvPr/>
        </p:nvSpPr>
        <p:spPr>
          <a:xfrm>
            <a:off x="3186220" y="2636134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3D787-EC2B-4D70-880E-C146C3D6FDBD}"/>
              </a:ext>
            </a:extLst>
          </p:cNvPr>
          <p:cNvSpPr txBox="1"/>
          <p:nvPr/>
        </p:nvSpPr>
        <p:spPr>
          <a:xfrm>
            <a:off x="2701952" y="2561680"/>
            <a:ext cx="5603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1/1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DD38F-ED12-4E8D-8E91-05F898F037D8}"/>
              </a:ext>
            </a:extLst>
          </p:cNvPr>
          <p:cNvSpPr txBox="1"/>
          <p:nvPr/>
        </p:nvSpPr>
        <p:spPr>
          <a:xfrm>
            <a:off x="1082603" y="2254870"/>
            <a:ext cx="5702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2/2</a:t>
            </a:r>
            <a:endParaRPr lang="en-US" sz="2000" dirty="0"/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739C6825-6456-4395-AD6E-29CEE529E09A}"/>
              </a:ext>
            </a:extLst>
          </p:cNvPr>
          <p:cNvSpPr/>
          <p:nvPr/>
        </p:nvSpPr>
        <p:spPr>
          <a:xfrm rot="10800000">
            <a:off x="2074790" y="4187712"/>
            <a:ext cx="1452278" cy="5729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49EE1-4012-4942-AC51-934A63C9025D}"/>
              </a:ext>
            </a:extLst>
          </p:cNvPr>
          <p:cNvSpPr txBox="1"/>
          <p:nvPr/>
        </p:nvSpPr>
        <p:spPr>
          <a:xfrm>
            <a:off x="3244679" y="4588101"/>
            <a:ext cx="5702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0/0</a:t>
            </a:r>
            <a:endParaRPr lang="en-US" sz="2000" dirty="0"/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6CC95AF1-2CFA-424C-A0E6-9B2D4A1B74D3}"/>
              </a:ext>
            </a:extLst>
          </p:cNvPr>
          <p:cNvSpPr/>
          <p:nvPr/>
        </p:nvSpPr>
        <p:spPr>
          <a:xfrm rot="10800000">
            <a:off x="1743004" y="4365934"/>
            <a:ext cx="4180834" cy="11963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DBD51-2077-4C12-B0F1-3F03D85AD0A1}"/>
              </a:ext>
            </a:extLst>
          </p:cNvPr>
          <p:cNvSpPr txBox="1"/>
          <p:nvPr/>
        </p:nvSpPr>
        <p:spPr>
          <a:xfrm>
            <a:off x="5614387" y="4906701"/>
            <a:ext cx="6929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2/2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10DDB-4386-4221-A2E3-2C8027A4D04D}"/>
              </a:ext>
            </a:extLst>
          </p:cNvPr>
          <p:cNvSpPr txBox="1"/>
          <p:nvPr/>
        </p:nvSpPr>
        <p:spPr>
          <a:xfrm>
            <a:off x="808372" y="5244494"/>
            <a:ext cx="8152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2/2</a:t>
            </a:r>
            <a:endParaRPr lang="en-US" sz="2000" dirty="0"/>
          </a:p>
        </p:txBody>
      </p:sp>
      <p:graphicFrame>
        <p:nvGraphicFramePr>
          <p:cNvPr id="26" name="Table 20">
            <a:extLst>
              <a:ext uri="{FF2B5EF4-FFF2-40B4-BE49-F238E27FC236}">
                <a16:creationId xmlns:a16="http://schemas.microsoft.com/office/drawing/2014/main" id="{1C04E5A8-608E-4E94-8FD3-86DBE40818F5}"/>
              </a:ext>
            </a:extLst>
          </p:cNvPr>
          <p:cNvGraphicFramePr>
            <a:graphicFrameLocks noGrp="1"/>
          </p:cNvGraphicFramePr>
          <p:nvPr/>
        </p:nvGraphicFramePr>
        <p:xfrm>
          <a:off x="5806450" y="75570"/>
          <a:ext cx="6041646" cy="25431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66909">
                  <a:extLst>
                    <a:ext uri="{9D8B030D-6E8A-4147-A177-3AD203B41FA5}">
                      <a16:colId xmlns:a16="http://schemas.microsoft.com/office/drawing/2014/main" val="2644506235"/>
                    </a:ext>
                  </a:extLst>
                </a:gridCol>
                <a:gridCol w="731077">
                  <a:extLst>
                    <a:ext uri="{9D8B030D-6E8A-4147-A177-3AD203B41FA5}">
                      <a16:colId xmlns:a16="http://schemas.microsoft.com/office/drawing/2014/main" val="3816491559"/>
                    </a:ext>
                  </a:extLst>
                </a:gridCol>
                <a:gridCol w="978703">
                  <a:extLst>
                    <a:ext uri="{9D8B030D-6E8A-4147-A177-3AD203B41FA5}">
                      <a16:colId xmlns:a16="http://schemas.microsoft.com/office/drawing/2014/main" val="2578735241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4161276075"/>
                    </a:ext>
                  </a:extLst>
                </a:gridCol>
                <a:gridCol w="943319">
                  <a:extLst>
                    <a:ext uri="{9D8B030D-6E8A-4147-A177-3AD203B41FA5}">
                      <a16:colId xmlns:a16="http://schemas.microsoft.com/office/drawing/2014/main" val="3988053080"/>
                    </a:ext>
                  </a:extLst>
                </a:gridCol>
                <a:gridCol w="744847">
                  <a:extLst>
                    <a:ext uri="{9D8B030D-6E8A-4147-A177-3AD203B41FA5}">
                      <a16:colId xmlns:a16="http://schemas.microsoft.com/office/drawing/2014/main" val="2323217816"/>
                    </a:ext>
                  </a:extLst>
                </a:gridCol>
                <a:gridCol w="945712">
                  <a:extLst>
                    <a:ext uri="{9D8B030D-6E8A-4147-A177-3AD203B41FA5}">
                      <a16:colId xmlns:a16="http://schemas.microsoft.com/office/drawing/2014/main" val="2496972742"/>
                    </a:ext>
                  </a:extLst>
                </a:gridCol>
              </a:tblGrid>
              <a:tr h="68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Current State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Input 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Input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Input 2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26489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State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Output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6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2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085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0339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8608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C0084D7-7EAD-475A-9229-9D66490C6A84}"/>
              </a:ext>
            </a:extLst>
          </p:cNvPr>
          <p:cNvSpPr txBox="1"/>
          <p:nvPr/>
        </p:nvSpPr>
        <p:spPr>
          <a:xfrm>
            <a:off x="8145245" y="3133186"/>
            <a:ext cx="3688879" cy="33772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Above FSM can be represented as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M = ( </a:t>
            </a:r>
            <a:r>
              <a:rPr lang="en-US" dirty="0">
                <a:latin typeface="Georgia"/>
              </a:rPr>
              <a:t>Q , Σ , Δ , δ , </a:t>
            </a:r>
            <a:r>
              <a:rPr lang="en-US" dirty="0">
                <a:latin typeface="Garamond"/>
              </a:rPr>
              <a:t>λ, </a:t>
            </a:r>
            <a:r>
              <a:rPr lang="en-US" dirty="0">
                <a:latin typeface="Georgia"/>
              </a:rPr>
              <a:t>q</a:t>
            </a:r>
            <a:r>
              <a:rPr lang="en-US" baseline="-25000" dirty="0">
                <a:latin typeface="Georgia"/>
              </a:rPr>
              <a:t>0  </a:t>
            </a:r>
            <a:r>
              <a:rPr lang="en-US" dirty="0">
                <a:latin typeface="Garamond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Where     Q  =  { q0, q1, q2, q3}</a:t>
            </a:r>
            <a:r>
              <a:rPr lang="en-US" dirty="0">
                <a:latin typeface="Garamond"/>
                <a:ea typeface="+mn-lt"/>
                <a:cs typeface="+mn-lt"/>
              </a:rPr>
              <a:t>         </a:t>
            </a:r>
          </a:p>
          <a:p>
            <a:pPr>
              <a:lnSpc>
                <a:spcPct val="150000"/>
              </a:lnSpc>
            </a:pPr>
            <a:r>
              <a:rPr lang="en-US">
                <a:latin typeface="Garamond"/>
                <a:ea typeface="+mn-lt"/>
                <a:cs typeface="+mn-lt"/>
              </a:rPr>
              <a:t>                Σ  =  { 0, 1, 2 }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             Δ  =  { 0, 1, 2 </a:t>
            </a:r>
            <a:r>
              <a:rPr lang="en-US">
                <a:latin typeface="Garamond"/>
              </a:rPr>
              <a:t>}                    </a:t>
            </a:r>
          </a:p>
          <a:p>
            <a:pPr>
              <a:lnSpc>
                <a:spcPct val="150000"/>
              </a:lnSpc>
            </a:pPr>
            <a:r>
              <a:rPr lang="en-US">
                <a:latin typeface="Garamond"/>
              </a:rPr>
              <a:t>                q0  =  q0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</a:t>
            </a:r>
            <a:r>
              <a:rPr lang="en-US" dirty="0">
                <a:latin typeface="Georgia"/>
              </a:rPr>
              <a:t>δ and </a:t>
            </a:r>
            <a:r>
              <a:rPr lang="en-US" dirty="0">
                <a:latin typeface="Garamond"/>
              </a:rPr>
              <a:t>λ are shown in transition table 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67434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Garamond"/>
              </a:rPr>
              <a:t>Example</a:t>
            </a:r>
            <a:endParaRPr lang="en-US" dirty="0">
              <a:latin typeface="Garamon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46" y="855682"/>
            <a:ext cx="11247315" cy="1358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Garamond"/>
              </a:rPr>
              <a:t>Ex. 4 Give mealy machine to each occurrence of substring 120 to 121 where Σ  =  { 0, 1, 2 } </a:t>
            </a:r>
            <a:endParaRPr lang="en-US">
              <a:latin typeface="Corbel"/>
            </a:endParaRP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  <a:endParaRPr lang="en-US" dirty="0"/>
          </a:p>
          <a:p>
            <a:pPr marL="0" indent="0">
              <a:buNone/>
            </a:pPr>
            <a:r>
              <a:rPr lang="en-US" sz="1800">
                <a:latin typeface="Garamond"/>
              </a:rPr>
              <a:t>Simulation for the string 1 2 1 2 0 1</a:t>
            </a:r>
            <a:endParaRPr lang="en-US" sz="1800" dirty="0">
              <a:latin typeface="Garamond"/>
            </a:endParaRPr>
          </a:p>
        </p:txBody>
      </p:sp>
      <p:graphicFrame>
        <p:nvGraphicFramePr>
          <p:cNvPr id="26" name="Table 20">
            <a:extLst>
              <a:ext uri="{FF2B5EF4-FFF2-40B4-BE49-F238E27FC236}">
                <a16:creationId xmlns:a16="http://schemas.microsoft.com/office/drawing/2014/main" id="{1C04E5A8-608E-4E94-8FD3-86DBE4081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96513"/>
              </p:ext>
            </p:extLst>
          </p:nvPr>
        </p:nvGraphicFramePr>
        <p:xfrm>
          <a:off x="434303" y="3211735"/>
          <a:ext cx="6041646" cy="25431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66909">
                  <a:extLst>
                    <a:ext uri="{9D8B030D-6E8A-4147-A177-3AD203B41FA5}">
                      <a16:colId xmlns:a16="http://schemas.microsoft.com/office/drawing/2014/main" val="2644506235"/>
                    </a:ext>
                  </a:extLst>
                </a:gridCol>
                <a:gridCol w="731077">
                  <a:extLst>
                    <a:ext uri="{9D8B030D-6E8A-4147-A177-3AD203B41FA5}">
                      <a16:colId xmlns:a16="http://schemas.microsoft.com/office/drawing/2014/main" val="3816491559"/>
                    </a:ext>
                  </a:extLst>
                </a:gridCol>
                <a:gridCol w="978703">
                  <a:extLst>
                    <a:ext uri="{9D8B030D-6E8A-4147-A177-3AD203B41FA5}">
                      <a16:colId xmlns:a16="http://schemas.microsoft.com/office/drawing/2014/main" val="2578735241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4161276075"/>
                    </a:ext>
                  </a:extLst>
                </a:gridCol>
                <a:gridCol w="943319">
                  <a:extLst>
                    <a:ext uri="{9D8B030D-6E8A-4147-A177-3AD203B41FA5}">
                      <a16:colId xmlns:a16="http://schemas.microsoft.com/office/drawing/2014/main" val="3988053080"/>
                    </a:ext>
                  </a:extLst>
                </a:gridCol>
                <a:gridCol w="744847">
                  <a:extLst>
                    <a:ext uri="{9D8B030D-6E8A-4147-A177-3AD203B41FA5}">
                      <a16:colId xmlns:a16="http://schemas.microsoft.com/office/drawing/2014/main" val="2323217816"/>
                    </a:ext>
                  </a:extLst>
                </a:gridCol>
                <a:gridCol w="945712">
                  <a:extLst>
                    <a:ext uri="{9D8B030D-6E8A-4147-A177-3AD203B41FA5}">
                      <a16:colId xmlns:a16="http://schemas.microsoft.com/office/drawing/2014/main" val="2496972742"/>
                    </a:ext>
                  </a:extLst>
                </a:gridCol>
              </a:tblGrid>
              <a:tr h="68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Current State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Input 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Input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Input 2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26489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State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Output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6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2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085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0339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q0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86084"/>
                  </a:ext>
                </a:extLst>
              </a:tr>
            </a:tbl>
          </a:graphicData>
        </a:graphic>
      </p:graphicFrame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44F6410B-9610-47B9-ACE8-8066B57E7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66528"/>
              </p:ext>
            </p:extLst>
          </p:nvPr>
        </p:nvGraphicFramePr>
        <p:xfrm>
          <a:off x="9189313" y="3324438"/>
          <a:ext cx="261491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54">
                  <a:extLst>
                    <a:ext uri="{9D8B030D-6E8A-4147-A177-3AD203B41FA5}">
                      <a16:colId xmlns:a16="http://schemas.microsoft.com/office/drawing/2014/main" val="1292502424"/>
                    </a:ext>
                  </a:extLst>
                </a:gridCol>
                <a:gridCol w="822612">
                  <a:extLst>
                    <a:ext uri="{9D8B030D-6E8A-4147-A177-3AD203B41FA5}">
                      <a16:colId xmlns:a16="http://schemas.microsoft.com/office/drawing/2014/main" val="1050767245"/>
                    </a:ext>
                  </a:extLst>
                </a:gridCol>
                <a:gridCol w="1041847">
                  <a:extLst>
                    <a:ext uri="{9D8B030D-6E8A-4147-A177-3AD203B41FA5}">
                      <a16:colId xmlns:a16="http://schemas.microsoft.com/office/drawing/2014/main" val="35602874"/>
                    </a:ext>
                  </a:extLst>
                </a:gridCol>
              </a:tblGrid>
              <a:tr h="3607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9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96204"/>
                  </a:ext>
                </a:extLst>
              </a:tr>
            </a:tbl>
          </a:graphicData>
        </a:graphic>
      </p:graphicFrame>
      <p:graphicFrame>
        <p:nvGraphicFramePr>
          <p:cNvPr id="29" name="Table 26">
            <a:extLst>
              <a:ext uri="{FF2B5EF4-FFF2-40B4-BE49-F238E27FC236}">
                <a16:creationId xmlns:a16="http://schemas.microsoft.com/office/drawing/2014/main" id="{4F7F73B9-DCB1-46E4-ABE7-9AC987D48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89731"/>
              </p:ext>
            </p:extLst>
          </p:nvPr>
        </p:nvGraphicFramePr>
        <p:xfrm>
          <a:off x="9187352" y="4461119"/>
          <a:ext cx="2587913" cy="37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17">
                  <a:extLst>
                    <a:ext uri="{9D8B030D-6E8A-4147-A177-3AD203B41FA5}">
                      <a16:colId xmlns:a16="http://schemas.microsoft.com/office/drawing/2014/main" val="3585746213"/>
                    </a:ext>
                  </a:extLst>
                </a:gridCol>
                <a:gridCol w="808181">
                  <a:extLst>
                    <a:ext uri="{9D8B030D-6E8A-4147-A177-3AD203B41FA5}">
                      <a16:colId xmlns:a16="http://schemas.microsoft.com/office/drawing/2014/main" val="231045202"/>
                    </a:ext>
                  </a:extLst>
                </a:gridCol>
                <a:gridCol w="1000415">
                  <a:extLst>
                    <a:ext uri="{9D8B030D-6E8A-4147-A177-3AD203B41FA5}">
                      <a16:colId xmlns:a16="http://schemas.microsoft.com/office/drawing/2014/main" val="1081451906"/>
                    </a:ext>
                  </a:extLst>
                </a:gridCol>
              </a:tblGrid>
              <a:tr h="3752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13972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6B6D665-0A92-4336-8637-B6342C231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27141"/>
              </p:ext>
            </p:extLst>
          </p:nvPr>
        </p:nvGraphicFramePr>
        <p:xfrm>
          <a:off x="9169882" y="4840071"/>
          <a:ext cx="2587913" cy="750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17">
                  <a:extLst>
                    <a:ext uri="{9D8B030D-6E8A-4147-A177-3AD203B41FA5}">
                      <a16:colId xmlns:a16="http://schemas.microsoft.com/office/drawing/2014/main" val="3585746213"/>
                    </a:ext>
                  </a:extLst>
                </a:gridCol>
                <a:gridCol w="808181">
                  <a:extLst>
                    <a:ext uri="{9D8B030D-6E8A-4147-A177-3AD203B41FA5}">
                      <a16:colId xmlns:a16="http://schemas.microsoft.com/office/drawing/2014/main" val="231045202"/>
                    </a:ext>
                  </a:extLst>
                </a:gridCol>
                <a:gridCol w="1000415">
                  <a:extLst>
                    <a:ext uri="{9D8B030D-6E8A-4147-A177-3AD203B41FA5}">
                      <a16:colId xmlns:a16="http://schemas.microsoft.com/office/drawing/2014/main" val="1081451906"/>
                    </a:ext>
                  </a:extLst>
                </a:gridCol>
              </a:tblGrid>
              <a:tr h="3752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13972"/>
                  </a:ext>
                </a:extLst>
              </a:tr>
              <a:tr h="3752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01321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637A375-8F5E-4149-9476-A12AD4765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23774"/>
              </p:ext>
            </p:extLst>
          </p:nvPr>
        </p:nvGraphicFramePr>
        <p:xfrm>
          <a:off x="9166568" y="5219023"/>
          <a:ext cx="2587913" cy="37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17">
                  <a:extLst>
                    <a:ext uri="{9D8B030D-6E8A-4147-A177-3AD203B41FA5}">
                      <a16:colId xmlns:a16="http://schemas.microsoft.com/office/drawing/2014/main" val="3585746213"/>
                    </a:ext>
                  </a:extLst>
                </a:gridCol>
                <a:gridCol w="808181">
                  <a:extLst>
                    <a:ext uri="{9D8B030D-6E8A-4147-A177-3AD203B41FA5}">
                      <a16:colId xmlns:a16="http://schemas.microsoft.com/office/drawing/2014/main" val="231045202"/>
                    </a:ext>
                  </a:extLst>
                </a:gridCol>
                <a:gridCol w="1000415">
                  <a:extLst>
                    <a:ext uri="{9D8B030D-6E8A-4147-A177-3AD203B41FA5}">
                      <a16:colId xmlns:a16="http://schemas.microsoft.com/office/drawing/2014/main" val="1081451906"/>
                    </a:ext>
                  </a:extLst>
                </a:gridCol>
              </a:tblGrid>
              <a:tr h="3752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1397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1F62902-9F8C-47B0-96F3-CCEC97783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87863"/>
              </p:ext>
            </p:extLst>
          </p:nvPr>
        </p:nvGraphicFramePr>
        <p:xfrm>
          <a:off x="9163254" y="5597976"/>
          <a:ext cx="2587913" cy="37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17">
                  <a:extLst>
                    <a:ext uri="{9D8B030D-6E8A-4147-A177-3AD203B41FA5}">
                      <a16:colId xmlns:a16="http://schemas.microsoft.com/office/drawing/2014/main" val="3585746213"/>
                    </a:ext>
                  </a:extLst>
                </a:gridCol>
                <a:gridCol w="808181">
                  <a:extLst>
                    <a:ext uri="{9D8B030D-6E8A-4147-A177-3AD203B41FA5}">
                      <a16:colId xmlns:a16="http://schemas.microsoft.com/office/drawing/2014/main" val="231045202"/>
                    </a:ext>
                  </a:extLst>
                </a:gridCol>
                <a:gridCol w="1000415">
                  <a:extLst>
                    <a:ext uri="{9D8B030D-6E8A-4147-A177-3AD203B41FA5}">
                      <a16:colId xmlns:a16="http://schemas.microsoft.com/office/drawing/2014/main" val="1081451906"/>
                    </a:ext>
                  </a:extLst>
                </a:gridCol>
              </a:tblGrid>
              <a:tr h="3752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1397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352E45F-843B-4289-95E7-64EF772C5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26863"/>
              </p:ext>
            </p:extLst>
          </p:nvPr>
        </p:nvGraphicFramePr>
        <p:xfrm>
          <a:off x="9144232" y="6001338"/>
          <a:ext cx="25879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17">
                  <a:extLst>
                    <a:ext uri="{9D8B030D-6E8A-4147-A177-3AD203B41FA5}">
                      <a16:colId xmlns:a16="http://schemas.microsoft.com/office/drawing/2014/main" val="3585746213"/>
                    </a:ext>
                  </a:extLst>
                </a:gridCol>
                <a:gridCol w="808181">
                  <a:extLst>
                    <a:ext uri="{9D8B030D-6E8A-4147-A177-3AD203B41FA5}">
                      <a16:colId xmlns:a16="http://schemas.microsoft.com/office/drawing/2014/main" val="231045202"/>
                    </a:ext>
                  </a:extLst>
                </a:gridCol>
                <a:gridCol w="1000415">
                  <a:extLst>
                    <a:ext uri="{9D8B030D-6E8A-4147-A177-3AD203B41FA5}">
                      <a16:colId xmlns:a16="http://schemas.microsoft.com/office/drawing/2014/main" val="1081451906"/>
                    </a:ext>
                  </a:extLst>
                </a:gridCol>
              </a:tblGrid>
              <a:tr h="3607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1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78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6B54-1985-41AA-8B7B-67DD1C81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38" y="381000"/>
            <a:ext cx="10739472" cy="925902"/>
          </a:xfrm>
        </p:spPr>
        <p:txBody>
          <a:bodyPr/>
          <a:lstStyle/>
          <a:p>
            <a:r>
              <a:rPr lang="en-US"/>
              <a:t>Comparison Between Moore and Mealy Machine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625B9-3BC4-438E-B448-389A3E541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840" y="1381098"/>
            <a:ext cx="4890881" cy="762000"/>
          </a:xfrm>
        </p:spPr>
        <p:txBody>
          <a:bodyPr/>
          <a:lstStyle/>
          <a:p>
            <a:r>
              <a:rPr lang="en-US"/>
              <a:t>Moore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30D5-8E2E-4451-A267-9461DD363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840" y="2375053"/>
            <a:ext cx="4416552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>
              <a:lnSpc>
                <a:spcPct val="150000"/>
              </a:lnSpc>
            </a:pPr>
            <a:r>
              <a:rPr lang="en-US" sz="2000">
                <a:latin typeface="Garamond"/>
              </a:rPr>
              <a:t>Output: Associated with States</a:t>
            </a:r>
            <a:endParaRPr lang="en-US">
              <a:latin typeface="Garamond"/>
            </a:endParaRPr>
          </a:p>
          <a:p>
            <a:pPr marL="223520" indent="-223520">
              <a:lnSpc>
                <a:spcPct val="150000"/>
              </a:lnSpc>
            </a:pPr>
            <a:r>
              <a:rPr lang="en-US" sz="2000">
                <a:latin typeface="Garamond"/>
              </a:rPr>
              <a:t>If length of input is n then length of output is ( n + 1 )</a:t>
            </a:r>
          </a:p>
          <a:p>
            <a:pPr marL="223520" indent="-223520">
              <a:lnSpc>
                <a:spcPct val="150000"/>
              </a:lnSpc>
            </a:pPr>
            <a:r>
              <a:rPr lang="en-US" sz="2000">
                <a:latin typeface="Garamond"/>
              </a:rPr>
              <a:t>Output Function </a:t>
            </a:r>
            <a:r>
              <a:rPr lang="en-US" sz="2000" dirty="0">
                <a:latin typeface="Garamond"/>
              </a:rPr>
              <a:t> </a:t>
            </a:r>
            <a:r>
              <a:rPr lang="en-US" sz="2000">
                <a:latin typeface="Garamond"/>
              </a:rPr>
              <a:t>λ : Q   →  Δ</a:t>
            </a:r>
            <a:r>
              <a:rPr lang="en-US" sz="2000" dirty="0">
                <a:latin typeface="Garamond"/>
              </a:rPr>
              <a:t> </a:t>
            </a:r>
          </a:p>
          <a:p>
            <a:pPr marL="223520" indent="-223520">
              <a:lnSpc>
                <a:spcPct val="150000"/>
              </a:lnSpc>
            </a:pPr>
            <a:r>
              <a:rPr lang="en-US" sz="2000">
                <a:latin typeface="Garamond"/>
              </a:rPr>
              <a:t>Example:</a:t>
            </a:r>
            <a:endParaRPr lang="en-US" sz="2000" dirty="0">
              <a:latin typeface="Garamond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43D3D-B1CC-4A57-ACA2-DBA36B05E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479" y="1381098"/>
            <a:ext cx="4890881" cy="762000"/>
          </a:xfrm>
        </p:spPr>
        <p:txBody>
          <a:bodyPr/>
          <a:lstStyle/>
          <a:p>
            <a:r>
              <a:rPr lang="en-US"/>
              <a:t>Mealy machine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E63EA-4809-4232-AD8E-E4020EBAB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4358" y="2375053"/>
            <a:ext cx="4934002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>
              <a:lnSpc>
                <a:spcPct val="150000"/>
              </a:lnSpc>
            </a:pPr>
            <a:r>
              <a:rPr lang="en-US" sz="2000">
                <a:latin typeface="Garamond"/>
              </a:rPr>
              <a:t>Output: Associated with Transitions</a:t>
            </a:r>
            <a:endParaRPr lang="en-US">
              <a:latin typeface="Garamond"/>
            </a:endParaRPr>
          </a:p>
          <a:p>
            <a:pPr marL="223520" indent="-223520">
              <a:lnSpc>
                <a:spcPct val="150000"/>
              </a:lnSpc>
            </a:pPr>
            <a:r>
              <a:rPr lang="en-US" sz="2000">
                <a:latin typeface="Garamond"/>
                <a:ea typeface="+mn-lt"/>
                <a:cs typeface="+mn-lt"/>
              </a:rPr>
              <a:t>If length of input is n then length of output is also n</a:t>
            </a:r>
          </a:p>
          <a:p>
            <a:pPr marL="223520" indent="-223520">
              <a:lnSpc>
                <a:spcPct val="150000"/>
              </a:lnSpc>
            </a:pPr>
            <a:r>
              <a:rPr lang="en-US" sz="2000">
                <a:latin typeface="Garamond"/>
              </a:rPr>
              <a:t>Output Function:  λ : Q X  Σ</a:t>
            </a:r>
            <a:r>
              <a:rPr lang="en-US" sz="2000" dirty="0">
                <a:latin typeface="Garamond"/>
              </a:rPr>
              <a:t>  </a:t>
            </a:r>
            <a:r>
              <a:rPr lang="en-US" sz="2000">
                <a:latin typeface="Garamond"/>
              </a:rPr>
              <a:t> →  Δ</a:t>
            </a:r>
            <a:endParaRPr lang="en-US" sz="2000" dirty="0">
              <a:latin typeface="Garamond"/>
            </a:endParaRPr>
          </a:p>
          <a:p>
            <a:pPr marL="223520" indent="-223520">
              <a:lnSpc>
                <a:spcPct val="150000"/>
              </a:lnSpc>
            </a:pPr>
            <a:r>
              <a:rPr lang="en-US" sz="2000">
                <a:latin typeface="Garamond"/>
              </a:rPr>
              <a:t>Example:</a:t>
            </a:r>
            <a:endParaRPr lang="en-US" sz="2000" dirty="0">
              <a:latin typeface="Garamond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979A70-C74E-48D6-9A21-F17E49CB4CBF}"/>
              </a:ext>
            </a:extLst>
          </p:cNvPr>
          <p:cNvSpPr/>
          <p:nvPr/>
        </p:nvSpPr>
        <p:spPr>
          <a:xfrm>
            <a:off x="8013924" y="5505047"/>
            <a:ext cx="733511" cy="71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q0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508C7-520B-41C4-A4C7-478254828CDA}"/>
              </a:ext>
            </a:extLst>
          </p:cNvPr>
          <p:cNvCxnSpPr/>
          <p:nvPr/>
        </p:nvCxnSpPr>
        <p:spPr>
          <a:xfrm flipV="1">
            <a:off x="7491004" y="5903582"/>
            <a:ext cx="526314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925BB71-7D26-468D-8146-EACCA03A99CB}"/>
              </a:ext>
            </a:extLst>
          </p:cNvPr>
          <p:cNvSpPr/>
          <p:nvPr/>
        </p:nvSpPr>
        <p:spPr>
          <a:xfrm>
            <a:off x="10465444" y="5379137"/>
            <a:ext cx="776632" cy="805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59407D-7438-4F41-9ED5-0487F18DAAF7}"/>
              </a:ext>
            </a:extLst>
          </p:cNvPr>
          <p:cNvCxnSpPr/>
          <p:nvPr/>
        </p:nvCxnSpPr>
        <p:spPr>
          <a:xfrm flipV="1">
            <a:off x="8733403" y="5744037"/>
            <a:ext cx="1762443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6B0AEF-B71A-4E21-AF40-92BFC1F87E72}"/>
              </a:ext>
            </a:extLst>
          </p:cNvPr>
          <p:cNvCxnSpPr/>
          <p:nvPr/>
        </p:nvCxnSpPr>
        <p:spPr>
          <a:xfrm flipH="1">
            <a:off x="8701058" y="5975381"/>
            <a:ext cx="1830958" cy="230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931704A9-A0D5-4319-8491-1C691811F9F2}"/>
              </a:ext>
            </a:extLst>
          </p:cNvPr>
          <p:cNvSpPr/>
          <p:nvPr/>
        </p:nvSpPr>
        <p:spPr>
          <a:xfrm>
            <a:off x="10471793" y="4869266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C5167D-C600-4764-B9B2-5E1F4AC8B97D}"/>
              </a:ext>
            </a:extLst>
          </p:cNvPr>
          <p:cNvSpPr txBox="1"/>
          <p:nvPr/>
        </p:nvSpPr>
        <p:spPr>
          <a:xfrm>
            <a:off x="9475422" y="5207696"/>
            <a:ext cx="745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 / B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932826-B59E-45BB-8602-D5CE922AFDF2}"/>
              </a:ext>
            </a:extLst>
          </p:cNvPr>
          <p:cNvSpPr txBox="1"/>
          <p:nvPr/>
        </p:nvSpPr>
        <p:spPr>
          <a:xfrm>
            <a:off x="9475422" y="6213023"/>
            <a:ext cx="745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 / A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287B98-C1CA-485E-BFEB-18594E9BD8FB}"/>
              </a:ext>
            </a:extLst>
          </p:cNvPr>
          <p:cNvSpPr txBox="1"/>
          <p:nvPr/>
        </p:nvSpPr>
        <p:spPr>
          <a:xfrm>
            <a:off x="11280741" y="4861159"/>
            <a:ext cx="644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 </a:t>
            </a:r>
            <a:r>
              <a:rPr lang="en-US"/>
              <a:t>/ B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F1FA4C-B7BE-4818-9348-704A38E1EC02}"/>
              </a:ext>
            </a:extLst>
          </p:cNvPr>
          <p:cNvSpPr/>
          <p:nvPr/>
        </p:nvSpPr>
        <p:spPr>
          <a:xfrm>
            <a:off x="1967206" y="5575410"/>
            <a:ext cx="877247" cy="74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q0/A</a:t>
            </a:r>
            <a:r>
              <a:rPr lang="en-US" sz="1600" dirty="0"/>
              <a:t> 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1EFC02-3B14-405C-B50A-C9CDB22374D4}"/>
              </a:ext>
            </a:extLst>
          </p:cNvPr>
          <p:cNvCxnSpPr/>
          <p:nvPr/>
        </p:nvCxnSpPr>
        <p:spPr>
          <a:xfrm flipV="1">
            <a:off x="1333217" y="5974380"/>
            <a:ext cx="526314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6363FF6-BC26-4D92-B885-85D93AE1C84E}"/>
              </a:ext>
            </a:extLst>
          </p:cNvPr>
          <p:cNvSpPr/>
          <p:nvPr/>
        </p:nvSpPr>
        <p:spPr>
          <a:xfrm>
            <a:off x="4562462" y="5492631"/>
            <a:ext cx="920368" cy="79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q1/B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A9F911-4F0A-4A80-A5BD-4FB917BD37BA}"/>
              </a:ext>
            </a:extLst>
          </p:cNvPr>
          <p:cNvCxnSpPr/>
          <p:nvPr/>
        </p:nvCxnSpPr>
        <p:spPr>
          <a:xfrm flipV="1">
            <a:off x="2830421" y="5843154"/>
            <a:ext cx="1762443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AFA18F-0ADA-469F-9210-349859F86D70}"/>
              </a:ext>
            </a:extLst>
          </p:cNvPr>
          <p:cNvCxnSpPr/>
          <p:nvPr/>
        </p:nvCxnSpPr>
        <p:spPr>
          <a:xfrm flipH="1">
            <a:off x="2798076" y="6074498"/>
            <a:ext cx="1830958" cy="230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Arrow: Curved Down 53">
            <a:extLst>
              <a:ext uri="{FF2B5EF4-FFF2-40B4-BE49-F238E27FC236}">
                <a16:creationId xmlns:a16="http://schemas.microsoft.com/office/drawing/2014/main" id="{3EF6A938-6CEC-4155-9C3C-BF897529D5D5}"/>
              </a:ext>
            </a:extLst>
          </p:cNvPr>
          <p:cNvSpPr/>
          <p:nvPr/>
        </p:nvSpPr>
        <p:spPr>
          <a:xfrm>
            <a:off x="4568811" y="4968383"/>
            <a:ext cx="782602" cy="618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57F74A-22F8-42AF-BE58-4DE1F5717CE2}"/>
              </a:ext>
            </a:extLst>
          </p:cNvPr>
          <p:cNvSpPr txBox="1"/>
          <p:nvPr/>
        </p:nvSpPr>
        <p:spPr>
          <a:xfrm>
            <a:off x="3572440" y="5306813"/>
            <a:ext cx="745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7D2FAC-E867-4D2A-B763-3B20461559AA}"/>
              </a:ext>
            </a:extLst>
          </p:cNvPr>
          <p:cNvSpPr txBox="1"/>
          <p:nvPr/>
        </p:nvSpPr>
        <p:spPr>
          <a:xfrm>
            <a:off x="3572440" y="6312140"/>
            <a:ext cx="745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D81553-DBB4-40CF-AE5F-38EFEC9664F9}"/>
              </a:ext>
            </a:extLst>
          </p:cNvPr>
          <p:cNvSpPr txBox="1"/>
          <p:nvPr/>
        </p:nvSpPr>
        <p:spPr>
          <a:xfrm>
            <a:off x="5377759" y="4974653"/>
            <a:ext cx="3428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20F4-441B-491C-AEDE-C1ACBCC2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54" y="225245"/>
            <a:ext cx="9129628" cy="681487"/>
          </a:xfrm>
        </p:spPr>
        <p:txBody>
          <a:bodyPr/>
          <a:lstStyle/>
          <a:p>
            <a:r>
              <a:rPr lang="en-US"/>
              <a:t>FSM with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BBD48-F8AC-42DB-97EF-FC63209C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089" y="1197023"/>
            <a:ext cx="9134391" cy="53081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sz="2000">
                <a:latin typeface="Garamond"/>
              </a:rPr>
              <a:t>Applications:</a:t>
            </a:r>
          </a:p>
          <a:p>
            <a:pPr marL="0" indent="0">
              <a:buNone/>
            </a:pPr>
            <a:r>
              <a:rPr lang="en-US" sz="2000">
                <a:latin typeface="Garamond"/>
              </a:rPr>
              <a:t>1. Text Editors</a:t>
            </a:r>
          </a:p>
          <a:p>
            <a:pPr marL="0" indent="0">
              <a:buNone/>
            </a:pPr>
            <a:r>
              <a:rPr lang="en-US" sz="2000">
                <a:latin typeface="Garamond"/>
              </a:rPr>
              <a:t>    - Processing Text</a:t>
            </a:r>
          </a:p>
          <a:p>
            <a:pPr marL="0" indent="0">
              <a:buNone/>
            </a:pPr>
            <a:r>
              <a:rPr lang="en-US" sz="2000">
                <a:latin typeface="Garamond"/>
              </a:rPr>
              <a:t>    - Uses Regular Expressions for substituting strings</a:t>
            </a:r>
          </a:p>
          <a:p>
            <a:pPr marL="0" indent="0">
              <a:buNone/>
            </a:pPr>
            <a:r>
              <a:rPr lang="en-US" sz="2000">
                <a:latin typeface="Garamond"/>
              </a:rPr>
              <a:t>2. Lexical Analysis</a:t>
            </a:r>
          </a:p>
          <a:p>
            <a:pPr marL="0" indent="0">
              <a:buNone/>
            </a:pPr>
            <a:r>
              <a:rPr lang="en-US" sz="2000">
                <a:latin typeface="Garamond"/>
              </a:rPr>
              <a:t>    - Separate Tokens and recognize them</a:t>
            </a:r>
          </a:p>
          <a:p>
            <a:pPr marL="0" indent="0">
              <a:buNone/>
            </a:pPr>
            <a:endParaRPr lang="en-US" sz="2000" dirty="0">
              <a:latin typeface="Garamond"/>
            </a:endParaRPr>
          </a:p>
          <a:p>
            <a:pPr marL="223520" indent="-223520"/>
            <a:r>
              <a:rPr lang="en-US" sz="2000">
                <a:latin typeface="Garamond"/>
              </a:rPr>
              <a:t>Limitations</a:t>
            </a:r>
          </a:p>
          <a:p>
            <a:pPr marL="0" indent="0">
              <a:buNone/>
            </a:pPr>
            <a:r>
              <a:rPr lang="en-US" sz="2000">
                <a:latin typeface="Garamond"/>
              </a:rPr>
              <a:t>1.  Well formedness of Parenthesis</a:t>
            </a:r>
          </a:p>
          <a:p>
            <a:pPr marL="0" indent="0">
              <a:buNone/>
            </a:pPr>
            <a:r>
              <a:rPr lang="en-US" sz="2000">
                <a:latin typeface="Garamond"/>
              </a:rPr>
              <a:t>2. Checking palindrome of given language</a:t>
            </a:r>
          </a:p>
        </p:txBody>
      </p:sp>
    </p:spTree>
    <p:extLst>
      <p:ext uri="{BB962C8B-B14F-4D97-AF65-F5344CB8AC3E}">
        <p14:creationId xmlns:p14="http://schemas.microsoft.com/office/powerpoint/2010/main" val="15206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AF4E-1AB1-485B-A648-1B0830E8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757" y="3034132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 … </a:t>
            </a:r>
          </a:p>
        </p:txBody>
      </p:sp>
    </p:spTree>
    <p:extLst>
      <p:ext uri="{BB962C8B-B14F-4D97-AF65-F5344CB8AC3E}">
        <p14:creationId xmlns:p14="http://schemas.microsoft.com/office/powerpoint/2010/main" val="94662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958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aramond"/>
              </a:rPr>
              <a:t>Moore Machine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76216" y="1071113"/>
            <a:ext cx="10356147" cy="562442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23520" indent="-223520">
              <a:lnSpc>
                <a:spcPct val="150000"/>
              </a:lnSpc>
            </a:pPr>
            <a:r>
              <a:rPr lang="en-US" dirty="0">
                <a:latin typeface="Garamond"/>
              </a:rPr>
              <a:t>Next state is decided by Current State and Current input symbol</a:t>
            </a:r>
            <a:endParaRPr lang="en-US" dirty="0">
              <a:latin typeface="Corbel"/>
            </a:endParaRPr>
          </a:p>
          <a:p>
            <a:pPr marL="223520" indent="-223520">
              <a:lnSpc>
                <a:spcPct val="150000"/>
              </a:lnSpc>
            </a:pPr>
            <a:r>
              <a:rPr lang="en-US" dirty="0">
                <a:latin typeface="Garamond"/>
              </a:rPr>
              <a:t>The Output symbol depends only on Present State of the machine</a:t>
            </a:r>
          </a:p>
          <a:p>
            <a:pPr marL="223520" indent="-223520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Georgia"/>
              </a:rPr>
              <a:t>Formal Definition:</a:t>
            </a: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latin typeface="Georgia"/>
              </a:rPr>
              <a:t>                    M = ( Q , Σ , Δ , δ , </a:t>
            </a:r>
            <a:r>
              <a:rPr lang="en-US" dirty="0">
                <a:latin typeface="Garamond"/>
              </a:rPr>
              <a:t>λ, </a:t>
            </a:r>
            <a:r>
              <a:rPr lang="en-US" dirty="0">
                <a:latin typeface="Georgia"/>
              </a:rPr>
              <a:t>q</a:t>
            </a:r>
            <a:r>
              <a:rPr lang="en-US" baseline="-25000" dirty="0">
                <a:latin typeface="Georgia"/>
              </a:rPr>
              <a:t>0  </a:t>
            </a:r>
            <a:r>
              <a:rPr lang="en-US" dirty="0">
                <a:latin typeface="Georgia"/>
              </a:rPr>
              <a:t>)           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latin typeface="Georgia"/>
              </a:rPr>
              <a:t>Where     Q  is a finite set of internal states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latin typeface="Georgia"/>
              </a:rPr>
              <a:t>                  Σ is a finite set of symbols called the input alphabet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latin typeface="Georgia"/>
              </a:rPr>
              <a:t>                 Δ is Output Alphabet</a:t>
            </a: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latin typeface="Georgia"/>
              </a:rPr>
              <a:t>                 δ : Q  X  Σ  →  Q  is a Transition Function (State Function)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latin typeface="Georgia"/>
              </a:rPr>
              <a:t>                 q</a:t>
            </a:r>
            <a:r>
              <a:rPr lang="en-US" baseline="-25000" dirty="0">
                <a:latin typeface="Georgia"/>
              </a:rPr>
              <a:t>0</a:t>
            </a:r>
            <a:r>
              <a:rPr lang="en-US" dirty="0">
                <a:latin typeface="Georgia"/>
              </a:rPr>
              <a:t> is an initial state     q</a:t>
            </a:r>
            <a:r>
              <a:rPr lang="en-US" baseline="-25000" dirty="0">
                <a:latin typeface="Georgia"/>
              </a:rPr>
              <a:t>0</a:t>
            </a:r>
            <a:r>
              <a:rPr lang="en-US" dirty="0">
                <a:latin typeface="Georgia"/>
              </a:rPr>
              <a:t> </a:t>
            </a:r>
            <a:r>
              <a:rPr lang="en-US" dirty="0">
                <a:latin typeface="TW Cen MT"/>
              </a:rPr>
              <a:t>ε</a:t>
            </a:r>
            <a:r>
              <a:rPr lang="en-US" dirty="0">
                <a:latin typeface="Georgia"/>
              </a:rPr>
              <a:t> Q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latin typeface="Georgia"/>
              </a:rPr>
              <a:t>                 </a:t>
            </a:r>
            <a:r>
              <a:rPr lang="en-US" dirty="0">
                <a:latin typeface="Garamond"/>
                <a:ea typeface="+mn-lt"/>
                <a:cs typeface="+mn-lt"/>
              </a:rPr>
              <a:t>λ : Q  </a:t>
            </a:r>
            <a:r>
              <a:rPr lang="en-US" dirty="0">
                <a:latin typeface="Georgia"/>
                <a:ea typeface="+mn-lt"/>
                <a:cs typeface="+mn-lt"/>
              </a:rPr>
              <a:t> →  Δ  is a output Function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554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602F-0C89-481B-82DF-957FE520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29628" cy="609600"/>
          </a:xfrm>
        </p:spPr>
        <p:txBody>
          <a:bodyPr/>
          <a:lstStyle/>
          <a:p>
            <a:r>
              <a:rPr lang="en-US" dirty="0">
                <a:latin typeface="Garamond"/>
              </a:rPr>
              <a:t>Moore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BF7E-C0B6-4240-B191-26A37CF0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76" y="1340435"/>
            <a:ext cx="7308943" cy="122495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23520" indent="-223520"/>
            <a:r>
              <a:rPr lang="en-US" dirty="0">
                <a:latin typeface="Garamond"/>
              </a:rPr>
              <a:t>Given Moore Machine can be described as</a:t>
            </a:r>
          </a:p>
          <a:p>
            <a:pPr marL="223520" indent="-223520"/>
            <a:r>
              <a:rPr lang="en-US" dirty="0">
                <a:latin typeface="Garamond"/>
              </a:rPr>
              <a:t>M = ( { q0, q1, q2 }, { 0, 1 }, { 0, 1 }, δ , λ, q</a:t>
            </a:r>
            <a:r>
              <a:rPr lang="en-US" baseline="-25000" dirty="0">
                <a:latin typeface="Garamond"/>
              </a:rPr>
              <a:t>0  </a:t>
            </a:r>
            <a:r>
              <a:rPr lang="en-US" dirty="0">
                <a:latin typeface="Garamond"/>
              </a:rPr>
              <a:t>)</a:t>
            </a:r>
          </a:p>
          <a:p>
            <a:pPr marL="223520" indent="-223520"/>
            <a:r>
              <a:rPr lang="en-US" dirty="0">
                <a:latin typeface="Garamond"/>
              </a:rPr>
              <a:t>Transition Table: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09CE09-1031-4047-9F7B-04EB0D363353}"/>
              </a:ext>
            </a:extLst>
          </p:cNvPr>
          <p:cNvSpPr/>
          <p:nvPr/>
        </p:nvSpPr>
        <p:spPr>
          <a:xfrm>
            <a:off x="8162976" y="1856786"/>
            <a:ext cx="1032403" cy="859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 /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1C8E38-B6FA-4F9D-B3A6-1FE6159D650E}"/>
              </a:ext>
            </a:extLst>
          </p:cNvPr>
          <p:cNvSpPr/>
          <p:nvPr/>
        </p:nvSpPr>
        <p:spPr>
          <a:xfrm>
            <a:off x="10270223" y="1859418"/>
            <a:ext cx="1046777" cy="917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q1 /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B01940-2200-4B80-91CF-F7D26C259FE8}"/>
              </a:ext>
            </a:extLst>
          </p:cNvPr>
          <p:cNvSpPr/>
          <p:nvPr/>
        </p:nvSpPr>
        <p:spPr>
          <a:xfrm>
            <a:off x="9496820" y="3640426"/>
            <a:ext cx="1032403" cy="917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q2 /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246B0-7969-4A5C-9CA4-AFFDEAE3EB59}"/>
              </a:ext>
            </a:extLst>
          </p:cNvPr>
          <p:cNvCxnSpPr/>
          <p:nvPr/>
        </p:nvCxnSpPr>
        <p:spPr>
          <a:xfrm>
            <a:off x="7448536" y="2326757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E8E40B-0EC3-4AC1-BDB0-7A80D97681FB}"/>
              </a:ext>
            </a:extLst>
          </p:cNvPr>
          <p:cNvCxnSpPr>
            <a:cxnSpLocks/>
          </p:cNvCxnSpPr>
          <p:nvPr/>
        </p:nvCxnSpPr>
        <p:spPr>
          <a:xfrm>
            <a:off x="9174615" y="2315801"/>
            <a:ext cx="1115631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8B7012-5C1A-47B9-A938-0E4A4BC08707}"/>
              </a:ext>
            </a:extLst>
          </p:cNvPr>
          <p:cNvCxnSpPr>
            <a:cxnSpLocks/>
          </p:cNvCxnSpPr>
          <p:nvPr/>
        </p:nvCxnSpPr>
        <p:spPr>
          <a:xfrm flipH="1">
            <a:off x="10211228" y="2783672"/>
            <a:ext cx="393598" cy="9143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D57CD6-CFE0-4EA3-8A7E-C74C0958596D}"/>
              </a:ext>
            </a:extLst>
          </p:cNvPr>
          <p:cNvCxnSpPr>
            <a:cxnSpLocks/>
          </p:cNvCxnSpPr>
          <p:nvPr/>
        </p:nvCxnSpPr>
        <p:spPr>
          <a:xfrm>
            <a:off x="8950098" y="2657596"/>
            <a:ext cx="741917" cy="10294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4032CC-2A45-493D-8DA2-24428D95FD58}"/>
              </a:ext>
            </a:extLst>
          </p:cNvPr>
          <p:cNvCxnSpPr>
            <a:cxnSpLocks/>
          </p:cNvCxnSpPr>
          <p:nvPr/>
        </p:nvCxnSpPr>
        <p:spPr>
          <a:xfrm flipH="1" flipV="1">
            <a:off x="8727507" y="2701982"/>
            <a:ext cx="824806" cy="118469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720D7A11-9B02-42C3-BF8A-A6F437910004}"/>
              </a:ext>
            </a:extLst>
          </p:cNvPr>
          <p:cNvSpPr/>
          <p:nvPr/>
        </p:nvSpPr>
        <p:spPr>
          <a:xfrm>
            <a:off x="10414412" y="1217763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EB196DDB-3275-4406-BF87-51441D446B70}"/>
              </a:ext>
            </a:extLst>
          </p:cNvPr>
          <p:cNvSpPr/>
          <p:nvPr/>
        </p:nvSpPr>
        <p:spPr>
          <a:xfrm rot="10380000">
            <a:off x="9601390" y="4593662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2335A-0BB4-4940-B266-4B65B9E9E617}"/>
              </a:ext>
            </a:extLst>
          </p:cNvPr>
          <p:cNvSpPr txBox="1"/>
          <p:nvPr/>
        </p:nvSpPr>
        <p:spPr>
          <a:xfrm>
            <a:off x="9412782" y="1752114"/>
            <a:ext cx="400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ED158D-22E2-43D5-BDDF-C8FB45FA01FD}"/>
              </a:ext>
            </a:extLst>
          </p:cNvPr>
          <p:cNvSpPr txBox="1"/>
          <p:nvPr/>
        </p:nvSpPr>
        <p:spPr>
          <a:xfrm>
            <a:off x="10897007" y="625620"/>
            <a:ext cx="400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0DC987-859E-4FA2-995E-3948D334841B}"/>
              </a:ext>
            </a:extLst>
          </p:cNvPr>
          <p:cNvSpPr txBox="1"/>
          <p:nvPr/>
        </p:nvSpPr>
        <p:spPr>
          <a:xfrm>
            <a:off x="10638444" y="3188274"/>
            <a:ext cx="400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E2F3F-C71D-4917-89E9-BA7813003EEA}"/>
              </a:ext>
            </a:extLst>
          </p:cNvPr>
          <p:cNvSpPr txBox="1"/>
          <p:nvPr/>
        </p:nvSpPr>
        <p:spPr>
          <a:xfrm>
            <a:off x="10246272" y="5459109"/>
            <a:ext cx="400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05432-2664-4709-B9B8-0B663EFEB895}"/>
              </a:ext>
            </a:extLst>
          </p:cNvPr>
          <p:cNvSpPr txBox="1"/>
          <p:nvPr/>
        </p:nvSpPr>
        <p:spPr>
          <a:xfrm>
            <a:off x="8576871" y="3463671"/>
            <a:ext cx="400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AE70C6-83C6-4B67-B4E7-928128926B67}"/>
              </a:ext>
            </a:extLst>
          </p:cNvPr>
          <p:cNvSpPr txBox="1"/>
          <p:nvPr/>
        </p:nvSpPr>
        <p:spPr>
          <a:xfrm>
            <a:off x="9316066" y="2870063"/>
            <a:ext cx="400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85E78FFC-1308-4BCE-8373-0C14A2C0B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90312"/>
              </p:ext>
            </p:extLst>
          </p:nvPr>
        </p:nvGraphicFramePr>
        <p:xfrm>
          <a:off x="329411" y="2858139"/>
          <a:ext cx="6623131" cy="18897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99573">
                  <a:extLst>
                    <a:ext uri="{9D8B030D-6E8A-4147-A177-3AD203B41FA5}">
                      <a16:colId xmlns:a16="http://schemas.microsoft.com/office/drawing/2014/main" val="2644506235"/>
                    </a:ext>
                  </a:extLst>
                </a:gridCol>
                <a:gridCol w="1534436">
                  <a:extLst>
                    <a:ext uri="{9D8B030D-6E8A-4147-A177-3AD203B41FA5}">
                      <a16:colId xmlns:a16="http://schemas.microsoft.com/office/drawing/2014/main" val="2578735241"/>
                    </a:ext>
                  </a:extLst>
                </a:gridCol>
                <a:gridCol w="2066794">
                  <a:extLst>
                    <a:ext uri="{9D8B030D-6E8A-4147-A177-3AD203B41FA5}">
                      <a16:colId xmlns:a16="http://schemas.microsoft.com/office/drawing/2014/main" val="3988053080"/>
                    </a:ext>
                  </a:extLst>
                </a:gridCol>
                <a:gridCol w="1722328">
                  <a:extLst>
                    <a:ext uri="{9D8B030D-6E8A-4147-A177-3AD203B41FA5}">
                      <a16:colId xmlns:a16="http://schemas.microsoft.com/office/drawing/2014/main" val="202363999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Input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Input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Output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Garamond"/>
                        </a:rPr>
                        <a:t>λ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12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69113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9F86489-B7A9-4CA7-8F0A-BB1D520846C0}"/>
              </a:ext>
            </a:extLst>
          </p:cNvPr>
          <p:cNvSpPr txBox="1"/>
          <p:nvPr/>
        </p:nvSpPr>
        <p:spPr>
          <a:xfrm>
            <a:off x="611565" y="5001312"/>
            <a:ext cx="2743200" cy="171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Output Function: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λ ( q0 ) = 1</a:t>
            </a:r>
            <a:endParaRPr lang="en-US" dirty="0">
              <a:latin typeface="Corbel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λ ( q1 ) = 1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λ ( q2 ) = 0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755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602F-0C89-481B-82DF-957FE520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29628" cy="609600"/>
          </a:xfrm>
        </p:spPr>
        <p:txBody>
          <a:bodyPr/>
          <a:lstStyle/>
          <a:p>
            <a:r>
              <a:rPr lang="en-US" dirty="0">
                <a:latin typeface="Garamond"/>
              </a:rPr>
              <a:t>Moore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BF7E-C0B6-4240-B191-26A37CF0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76" y="1340435"/>
            <a:ext cx="7308943" cy="540876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23520" indent="-223520"/>
            <a:r>
              <a:rPr lang="en-US" dirty="0">
                <a:latin typeface="Garamond"/>
              </a:rPr>
              <a:t>Given Moore Machine can be described as</a:t>
            </a:r>
          </a:p>
          <a:p>
            <a:pPr marL="223520" indent="-223520"/>
            <a:r>
              <a:rPr lang="en-US" dirty="0">
                <a:latin typeface="Garamond"/>
              </a:rPr>
              <a:t>M = ( { q0, q1, q2 }, { 0, 1 }, { 0, 1 }, δ , λ, q</a:t>
            </a:r>
            <a:r>
              <a:rPr lang="en-US" baseline="-25000" dirty="0">
                <a:latin typeface="Garamond"/>
              </a:rPr>
              <a:t>0  </a:t>
            </a:r>
            <a:r>
              <a:rPr lang="en-US" dirty="0">
                <a:latin typeface="Garamond"/>
              </a:rPr>
              <a:t>)</a:t>
            </a:r>
          </a:p>
          <a:p>
            <a:pPr marL="0" indent="0">
              <a:buNone/>
            </a:pPr>
            <a:endParaRPr lang="en-US" dirty="0">
              <a:latin typeface="Garamond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Garamond"/>
                <a:ea typeface="+mn-lt"/>
                <a:cs typeface="+mn-lt"/>
              </a:rPr>
              <a:t>Transition Function ( </a:t>
            </a:r>
            <a:r>
              <a:rPr lang="en-US" dirty="0">
                <a:latin typeface="Garamond"/>
              </a:rPr>
              <a:t>δ ):</a:t>
            </a:r>
            <a:endParaRPr lang="en-US" dirty="0">
              <a:latin typeface="Garamond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Garamond"/>
                <a:ea typeface="+mn-lt"/>
                <a:cs typeface="+mn-lt"/>
              </a:rPr>
              <a:t>      </a:t>
            </a:r>
            <a:r>
              <a:rPr lang="en-US" dirty="0">
                <a:latin typeface="Garamond"/>
              </a:rPr>
              <a:t>δ  ( q0 , 0 ) =  q1                δ  ( q0 , 1 ) =  q2</a:t>
            </a:r>
            <a:endParaRPr lang="en-US" dirty="0">
              <a:latin typeface="Garamond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Garamond"/>
              </a:rPr>
              <a:t>      δ  ( q1 , 0 ) = q2                δ  ( q1 , 1 ) =  q1</a:t>
            </a:r>
            <a:endParaRPr lang="en-US" dirty="0">
              <a:latin typeface="Garamond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Garamond"/>
              </a:rPr>
              <a:t>      δ  ( q2 , 0 ) = q2               δ  ( q2 , 1 ) =  q0</a:t>
            </a:r>
            <a:endParaRPr lang="en-US" dirty="0">
              <a:latin typeface="Garamond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Garamond"/>
              <a:ea typeface="+mn-lt"/>
              <a:cs typeface="+mn-lt"/>
            </a:endParaRPr>
          </a:p>
          <a:p>
            <a:pPr marL="223520" indent="-223520"/>
            <a:r>
              <a:rPr lang="en-US" dirty="0">
                <a:latin typeface="Garamond"/>
              </a:rPr>
              <a:t>If the length of the input string is n</a:t>
            </a:r>
          </a:p>
          <a:p>
            <a:pPr marL="0" indent="0">
              <a:buNone/>
            </a:pPr>
            <a:r>
              <a:rPr lang="en-US" dirty="0">
                <a:latin typeface="Garamond"/>
              </a:rPr>
              <a:t>Then the length of output string is n + 1</a:t>
            </a:r>
          </a:p>
          <a:p>
            <a:pPr marL="0" indent="0">
              <a:buNone/>
            </a:pPr>
            <a:endParaRPr lang="en-US" dirty="0">
              <a:latin typeface="Garamond"/>
            </a:endParaRPr>
          </a:p>
          <a:p>
            <a:pPr marL="0" indent="0">
              <a:buNone/>
            </a:pPr>
            <a:r>
              <a:rPr lang="en-US" dirty="0">
                <a:latin typeface="Garamond"/>
              </a:rPr>
              <a:t>For given machine if input is:      0  1  1  0</a:t>
            </a:r>
          </a:p>
          <a:p>
            <a:pPr marL="0" indent="0">
              <a:buNone/>
            </a:pPr>
            <a:r>
              <a:rPr lang="en-US" dirty="0">
                <a:latin typeface="Garamond"/>
              </a:rPr>
              <a:t>                      Then output is:  1  1  1  1  0</a:t>
            </a:r>
          </a:p>
          <a:p>
            <a:pPr marL="223520" indent="-223520"/>
            <a:endParaRPr lang="en-US" dirty="0">
              <a:latin typeface="Garamond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09CE09-1031-4047-9F7B-04EB0D363353}"/>
              </a:ext>
            </a:extLst>
          </p:cNvPr>
          <p:cNvSpPr/>
          <p:nvPr/>
        </p:nvSpPr>
        <p:spPr>
          <a:xfrm>
            <a:off x="8162976" y="1856786"/>
            <a:ext cx="1032403" cy="859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 /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1C8E38-B6FA-4F9D-B3A6-1FE6159D650E}"/>
              </a:ext>
            </a:extLst>
          </p:cNvPr>
          <p:cNvSpPr/>
          <p:nvPr/>
        </p:nvSpPr>
        <p:spPr>
          <a:xfrm>
            <a:off x="10270223" y="1859418"/>
            <a:ext cx="1046777" cy="917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q1 /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B01940-2200-4B80-91CF-F7D26C259FE8}"/>
              </a:ext>
            </a:extLst>
          </p:cNvPr>
          <p:cNvSpPr/>
          <p:nvPr/>
        </p:nvSpPr>
        <p:spPr>
          <a:xfrm>
            <a:off x="9496820" y="3640426"/>
            <a:ext cx="1032403" cy="917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q2 /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246B0-7969-4A5C-9CA4-AFFDEAE3EB59}"/>
              </a:ext>
            </a:extLst>
          </p:cNvPr>
          <p:cNvCxnSpPr/>
          <p:nvPr/>
        </p:nvCxnSpPr>
        <p:spPr>
          <a:xfrm>
            <a:off x="7448536" y="2326757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E8E40B-0EC3-4AC1-BDB0-7A80D97681FB}"/>
              </a:ext>
            </a:extLst>
          </p:cNvPr>
          <p:cNvCxnSpPr>
            <a:cxnSpLocks/>
          </p:cNvCxnSpPr>
          <p:nvPr/>
        </p:nvCxnSpPr>
        <p:spPr>
          <a:xfrm>
            <a:off x="9174615" y="2315801"/>
            <a:ext cx="1115631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8B7012-5C1A-47B9-A938-0E4A4BC08707}"/>
              </a:ext>
            </a:extLst>
          </p:cNvPr>
          <p:cNvCxnSpPr>
            <a:cxnSpLocks/>
          </p:cNvCxnSpPr>
          <p:nvPr/>
        </p:nvCxnSpPr>
        <p:spPr>
          <a:xfrm flipH="1">
            <a:off x="10211228" y="2783672"/>
            <a:ext cx="393598" cy="9143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D57CD6-CFE0-4EA3-8A7E-C74C0958596D}"/>
              </a:ext>
            </a:extLst>
          </p:cNvPr>
          <p:cNvCxnSpPr>
            <a:cxnSpLocks/>
          </p:cNvCxnSpPr>
          <p:nvPr/>
        </p:nvCxnSpPr>
        <p:spPr>
          <a:xfrm>
            <a:off x="8950098" y="2657596"/>
            <a:ext cx="741917" cy="10294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4032CC-2A45-493D-8DA2-24428D95FD58}"/>
              </a:ext>
            </a:extLst>
          </p:cNvPr>
          <p:cNvCxnSpPr>
            <a:cxnSpLocks/>
          </p:cNvCxnSpPr>
          <p:nvPr/>
        </p:nvCxnSpPr>
        <p:spPr>
          <a:xfrm flipH="1" flipV="1">
            <a:off x="8727507" y="2701982"/>
            <a:ext cx="824806" cy="118469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720D7A11-9B02-42C3-BF8A-A6F437910004}"/>
              </a:ext>
            </a:extLst>
          </p:cNvPr>
          <p:cNvSpPr/>
          <p:nvPr/>
        </p:nvSpPr>
        <p:spPr>
          <a:xfrm>
            <a:off x="10414412" y="1217763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EB196DDB-3275-4406-BF87-51441D446B70}"/>
              </a:ext>
            </a:extLst>
          </p:cNvPr>
          <p:cNvSpPr/>
          <p:nvPr/>
        </p:nvSpPr>
        <p:spPr>
          <a:xfrm rot="10380000">
            <a:off x="9601390" y="4593662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2335A-0BB4-4940-B266-4B65B9E9E617}"/>
              </a:ext>
            </a:extLst>
          </p:cNvPr>
          <p:cNvSpPr txBox="1"/>
          <p:nvPr/>
        </p:nvSpPr>
        <p:spPr>
          <a:xfrm>
            <a:off x="9412782" y="1752114"/>
            <a:ext cx="400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ED158D-22E2-43D5-BDDF-C8FB45FA01FD}"/>
              </a:ext>
            </a:extLst>
          </p:cNvPr>
          <p:cNvSpPr txBox="1"/>
          <p:nvPr/>
        </p:nvSpPr>
        <p:spPr>
          <a:xfrm>
            <a:off x="10897007" y="625620"/>
            <a:ext cx="400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0DC987-859E-4FA2-995E-3948D334841B}"/>
              </a:ext>
            </a:extLst>
          </p:cNvPr>
          <p:cNvSpPr txBox="1"/>
          <p:nvPr/>
        </p:nvSpPr>
        <p:spPr>
          <a:xfrm>
            <a:off x="10638444" y="3188274"/>
            <a:ext cx="400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E2F3F-C71D-4917-89E9-BA7813003EEA}"/>
              </a:ext>
            </a:extLst>
          </p:cNvPr>
          <p:cNvSpPr txBox="1"/>
          <p:nvPr/>
        </p:nvSpPr>
        <p:spPr>
          <a:xfrm>
            <a:off x="10246272" y="5459109"/>
            <a:ext cx="400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05432-2664-4709-B9B8-0B663EFEB895}"/>
              </a:ext>
            </a:extLst>
          </p:cNvPr>
          <p:cNvSpPr txBox="1"/>
          <p:nvPr/>
        </p:nvSpPr>
        <p:spPr>
          <a:xfrm>
            <a:off x="8576871" y="3463671"/>
            <a:ext cx="400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AE70C6-83C6-4B67-B4E7-928128926B67}"/>
              </a:ext>
            </a:extLst>
          </p:cNvPr>
          <p:cNvSpPr txBox="1"/>
          <p:nvPr/>
        </p:nvSpPr>
        <p:spPr>
          <a:xfrm>
            <a:off x="9316066" y="2870063"/>
            <a:ext cx="400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85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958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aramond"/>
              </a:rPr>
              <a:t>Mealy Machine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76216" y="1071113"/>
            <a:ext cx="10356147" cy="56244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</a:pPr>
            <a:r>
              <a:rPr lang="en-US" dirty="0">
                <a:latin typeface="Garamond"/>
              </a:rPr>
              <a:t>The Output symbol depends on Present State and Present Input Symbol of the machine</a:t>
            </a:r>
            <a:endParaRPr lang="en-US" dirty="0"/>
          </a:p>
          <a:p>
            <a:pPr marL="223520" indent="-223520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Georgia"/>
              </a:rPr>
              <a:t>Formal Definition:</a:t>
            </a: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latin typeface="Georgia"/>
              </a:rPr>
              <a:t>                    M = ( Q , Σ , Δ , δ , </a:t>
            </a:r>
            <a:r>
              <a:rPr lang="en-US" dirty="0">
                <a:latin typeface="Garamond"/>
              </a:rPr>
              <a:t>λ, </a:t>
            </a:r>
            <a:r>
              <a:rPr lang="en-US" dirty="0">
                <a:latin typeface="Georgia"/>
              </a:rPr>
              <a:t>q</a:t>
            </a:r>
            <a:r>
              <a:rPr lang="en-US" baseline="-25000" dirty="0">
                <a:latin typeface="Georgia"/>
              </a:rPr>
              <a:t>0  </a:t>
            </a:r>
            <a:r>
              <a:rPr lang="en-US" dirty="0">
                <a:latin typeface="Georgia"/>
              </a:rPr>
              <a:t>)           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latin typeface="Georgia"/>
              </a:rPr>
              <a:t>Where     Q  is a finite set of internal states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latin typeface="Georgia"/>
              </a:rPr>
              <a:t>                  Σ is a finite set of symbols called the input alphabet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latin typeface="Georgia"/>
              </a:rPr>
              <a:t>                 Δ is Output Alphabet</a:t>
            </a: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latin typeface="Georgia"/>
              </a:rPr>
              <a:t>                 δ : Q  X  Σ  →  Q  is a Transition Function (State Function)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latin typeface="Georgia"/>
              </a:rPr>
              <a:t>                 q</a:t>
            </a:r>
            <a:r>
              <a:rPr lang="en-US" baseline="-25000" dirty="0">
                <a:latin typeface="Georgia"/>
              </a:rPr>
              <a:t>0</a:t>
            </a:r>
            <a:r>
              <a:rPr lang="en-US" dirty="0">
                <a:latin typeface="Georgia"/>
              </a:rPr>
              <a:t> is an initial state     q</a:t>
            </a:r>
            <a:r>
              <a:rPr lang="en-US" baseline="-25000" dirty="0">
                <a:latin typeface="Georgia"/>
              </a:rPr>
              <a:t>0</a:t>
            </a:r>
            <a:r>
              <a:rPr lang="en-US" dirty="0">
                <a:latin typeface="Georgia"/>
              </a:rPr>
              <a:t> </a:t>
            </a:r>
            <a:r>
              <a:rPr lang="en-US" dirty="0">
                <a:latin typeface="TW Cen MT"/>
              </a:rPr>
              <a:t>ε</a:t>
            </a:r>
            <a:r>
              <a:rPr lang="en-US" dirty="0">
                <a:latin typeface="Georgia"/>
              </a:rPr>
              <a:t> Q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latin typeface="Georgia"/>
              </a:rPr>
              <a:t>                 </a:t>
            </a:r>
            <a:r>
              <a:rPr lang="en-US" dirty="0">
                <a:latin typeface="Garamond"/>
                <a:ea typeface="+mn-lt"/>
                <a:cs typeface="+mn-lt"/>
              </a:rPr>
              <a:t>λ : Q </a:t>
            </a:r>
            <a:r>
              <a:rPr lang="en-US" dirty="0">
                <a:latin typeface="Georgia"/>
                <a:ea typeface="+mn-lt"/>
                <a:cs typeface="+mn-lt"/>
              </a:rPr>
              <a:t>X  Σ</a:t>
            </a:r>
            <a:r>
              <a:rPr lang="en-US" dirty="0">
                <a:latin typeface="Garamond"/>
                <a:ea typeface="+mn-lt"/>
                <a:cs typeface="+mn-lt"/>
              </a:rPr>
              <a:t>  </a:t>
            </a:r>
            <a:r>
              <a:rPr lang="en-US" dirty="0">
                <a:latin typeface="Georgia"/>
                <a:ea typeface="+mn-lt"/>
                <a:cs typeface="+mn-lt"/>
              </a:rPr>
              <a:t> →  Δ  is a output Function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7832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602F-0C89-481B-82DF-957FE520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29628" cy="609600"/>
          </a:xfrm>
        </p:spPr>
        <p:txBody>
          <a:bodyPr/>
          <a:lstStyle/>
          <a:p>
            <a:r>
              <a:rPr lang="en-US" dirty="0">
                <a:latin typeface="Garamond"/>
              </a:rPr>
              <a:t>Mealy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BF7E-C0B6-4240-B191-26A37CF0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76" y="1340435"/>
            <a:ext cx="7308943" cy="122495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23520" indent="-223520"/>
            <a:r>
              <a:rPr lang="en-US" dirty="0">
                <a:latin typeface="Garamond"/>
              </a:rPr>
              <a:t>Given Mealy Machine can be described as</a:t>
            </a:r>
          </a:p>
          <a:p>
            <a:pPr marL="223520" indent="-223520"/>
            <a:r>
              <a:rPr lang="en-US" dirty="0">
                <a:latin typeface="Garamond"/>
              </a:rPr>
              <a:t>M = ( { q0, q1, q2 }, { 0, 1 }, { 0, 1 }, δ , λ, q</a:t>
            </a:r>
            <a:r>
              <a:rPr lang="en-US" baseline="-25000" dirty="0">
                <a:latin typeface="Garamond"/>
              </a:rPr>
              <a:t>0  </a:t>
            </a:r>
            <a:r>
              <a:rPr lang="en-US" dirty="0">
                <a:latin typeface="Garamond"/>
              </a:rPr>
              <a:t>)</a:t>
            </a:r>
          </a:p>
          <a:p>
            <a:pPr marL="223520" indent="-223520"/>
            <a:r>
              <a:rPr lang="en-US" dirty="0">
                <a:latin typeface="Garamond"/>
              </a:rPr>
              <a:t>Transition Table: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09CE09-1031-4047-9F7B-04EB0D363353}"/>
              </a:ext>
            </a:extLst>
          </p:cNvPr>
          <p:cNvSpPr/>
          <p:nvPr/>
        </p:nvSpPr>
        <p:spPr>
          <a:xfrm>
            <a:off x="8162976" y="1856786"/>
            <a:ext cx="1032403" cy="859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1C8E38-B6FA-4F9D-B3A6-1FE6159D650E}"/>
              </a:ext>
            </a:extLst>
          </p:cNvPr>
          <p:cNvSpPr/>
          <p:nvPr/>
        </p:nvSpPr>
        <p:spPr>
          <a:xfrm>
            <a:off x="10270223" y="1859418"/>
            <a:ext cx="1046777" cy="917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B01940-2200-4B80-91CF-F7D26C259FE8}"/>
              </a:ext>
            </a:extLst>
          </p:cNvPr>
          <p:cNvSpPr/>
          <p:nvPr/>
        </p:nvSpPr>
        <p:spPr>
          <a:xfrm>
            <a:off x="9496820" y="3640426"/>
            <a:ext cx="1032403" cy="917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246B0-7969-4A5C-9CA4-AFFDEAE3EB59}"/>
              </a:ext>
            </a:extLst>
          </p:cNvPr>
          <p:cNvCxnSpPr/>
          <p:nvPr/>
        </p:nvCxnSpPr>
        <p:spPr>
          <a:xfrm>
            <a:off x="7448536" y="2326757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E8E40B-0EC3-4AC1-BDB0-7A80D97681FB}"/>
              </a:ext>
            </a:extLst>
          </p:cNvPr>
          <p:cNvCxnSpPr>
            <a:cxnSpLocks/>
          </p:cNvCxnSpPr>
          <p:nvPr/>
        </p:nvCxnSpPr>
        <p:spPr>
          <a:xfrm>
            <a:off x="9174615" y="2315801"/>
            <a:ext cx="1115631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8B7012-5C1A-47B9-A938-0E4A4BC08707}"/>
              </a:ext>
            </a:extLst>
          </p:cNvPr>
          <p:cNvCxnSpPr>
            <a:cxnSpLocks/>
          </p:cNvCxnSpPr>
          <p:nvPr/>
        </p:nvCxnSpPr>
        <p:spPr>
          <a:xfrm flipH="1">
            <a:off x="10211228" y="2783672"/>
            <a:ext cx="393598" cy="9143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D57CD6-CFE0-4EA3-8A7E-C74C0958596D}"/>
              </a:ext>
            </a:extLst>
          </p:cNvPr>
          <p:cNvCxnSpPr>
            <a:cxnSpLocks/>
          </p:cNvCxnSpPr>
          <p:nvPr/>
        </p:nvCxnSpPr>
        <p:spPr>
          <a:xfrm>
            <a:off x="8950098" y="2657596"/>
            <a:ext cx="741917" cy="10294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4032CC-2A45-493D-8DA2-24428D95FD58}"/>
              </a:ext>
            </a:extLst>
          </p:cNvPr>
          <p:cNvCxnSpPr>
            <a:cxnSpLocks/>
          </p:cNvCxnSpPr>
          <p:nvPr/>
        </p:nvCxnSpPr>
        <p:spPr>
          <a:xfrm flipH="1" flipV="1">
            <a:off x="8727507" y="2701982"/>
            <a:ext cx="824806" cy="118469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720D7A11-9B02-42C3-BF8A-A6F437910004}"/>
              </a:ext>
            </a:extLst>
          </p:cNvPr>
          <p:cNvSpPr/>
          <p:nvPr/>
        </p:nvSpPr>
        <p:spPr>
          <a:xfrm>
            <a:off x="10414412" y="1217763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EB196DDB-3275-4406-BF87-51441D446B70}"/>
              </a:ext>
            </a:extLst>
          </p:cNvPr>
          <p:cNvSpPr/>
          <p:nvPr/>
        </p:nvSpPr>
        <p:spPr>
          <a:xfrm rot="10380000">
            <a:off x="9601390" y="4593662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2335A-0BB4-4940-B266-4B65B9E9E617}"/>
              </a:ext>
            </a:extLst>
          </p:cNvPr>
          <p:cNvSpPr txBox="1"/>
          <p:nvPr/>
        </p:nvSpPr>
        <p:spPr>
          <a:xfrm>
            <a:off x="9398605" y="1665259"/>
            <a:ext cx="6446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1 /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ED158D-22E2-43D5-BDDF-C8FB45FA01FD}"/>
              </a:ext>
            </a:extLst>
          </p:cNvPr>
          <p:cNvSpPr txBox="1"/>
          <p:nvPr/>
        </p:nvSpPr>
        <p:spPr>
          <a:xfrm>
            <a:off x="10897007" y="625620"/>
            <a:ext cx="6877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0 /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0DC987-859E-4FA2-995E-3948D334841B}"/>
              </a:ext>
            </a:extLst>
          </p:cNvPr>
          <p:cNvSpPr txBox="1"/>
          <p:nvPr/>
        </p:nvSpPr>
        <p:spPr>
          <a:xfrm>
            <a:off x="10638444" y="3159520"/>
            <a:ext cx="65902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/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E2F3F-C71D-4917-89E9-BA7813003EEA}"/>
              </a:ext>
            </a:extLst>
          </p:cNvPr>
          <p:cNvSpPr txBox="1"/>
          <p:nvPr/>
        </p:nvSpPr>
        <p:spPr>
          <a:xfrm>
            <a:off x="10275019" y="5459109"/>
            <a:ext cx="7740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 /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05432-2664-4709-B9B8-0B663EFEB895}"/>
              </a:ext>
            </a:extLst>
          </p:cNvPr>
          <p:cNvSpPr txBox="1"/>
          <p:nvPr/>
        </p:nvSpPr>
        <p:spPr>
          <a:xfrm>
            <a:off x="8160037" y="3463671"/>
            <a:ext cx="8171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/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AE70C6-83C6-4B67-B4E7-928128926B67}"/>
              </a:ext>
            </a:extLst>
          </p:cNvPr>
          <p:cNvSpPr txBox="1"/>
          <p:nvPr/>
        </p:nvSpPr>
        <p:spPr>
          <a:xfrm>
            <a:off x="9316066" y="2870063"/>
            <a:ext cx="6446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 / 1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85E78FFC-1308-4BCE-8373-0C14A2C0B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32281"/>
              </p:ext>
            </p:extLst>
          </p:nvPr>
        </p:nvGraphicFramePr>
        <p:xfrm>
          <a:off x="244351" y="2744696"/>
          <a:ext cx="6316904" cy="227388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30064">
                  <a:extLst>
                    <a:ext uri="{9D8B030D-6E8A-4147-A177-3AD203B41FA5}">
                      <a16:colId xmlns:a16="http://schemas.microsoft.com/office/drawing/2014/main" val="2644506235"/>
                    </a:ext>
                  </a:extLst>
                </a:gridCol>
                <a:gridCol w="1216221">
                  <a:extLst>
                    <a:ext uri="{9D8B030D-6E8A-4147-A177-3AD203B41FA5}">
                      <a16:colId xmlns:a16="http://schemas.microsoft.com/office/drawing/2014/main" val="3816491559"/>
                    </a:ext>
                  </a:extLst>
                </a:gridCol>
                <a:gridCol w="1216221">
                  <a:extLst>
                    <a:ext uri="{9D8B030D-6E8A-4147-A177-3AD203B41FA5}">
                      <a16:colId xmlns:a16="http://schemas.microsoft.com/office/drawing/2014/main" val="2578735241"/>
                    </a:ext>
                  </a:extLst>
                </a:gridCol>
                <a:gridCol w="1216221">
                  <a:extLst>
                    <a:ext uri="{9D8B030D-6E8A-4147-A177-3AD203B41FA5}">
                      <a16:colId xmlns:a16="http://schemas.microsoft.com/office/drawing/2014/main" val="4161276075"/>
                    </a:ext>
                  </a:extLst>
                </a:gridCol>
                <a:gridCol w="1638177">
                  <a:extLst>
                    <a:ext uri="{9D8B030D-6E8A-4147-A177-3AD203B41FA5}">
                      <a16:colId xmlns:a16="http://schemas.microsoft.com/office/drawing/2014/main" val="3988053080"/>
                    </a:ext>
                  </a:extLst>
                </a:gridCol>
              </a:tblGrid>
              <a:tr h="68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State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Input 0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Input 1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126489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46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69113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9F86489-B7A9-4CA7-8F0A-BB1D520846C0}"/>
              </a:ext>
            </a:extLst>
          </p:cNvPr>
          <p:cNvSpPr txBox="1"/>
          <p:nvPr/>
        </p:nvSpPr>
        <p:spPr>
          <a:xfrm>
            <a:off x="611565" y="5001312"/>
            <a:ext cx="3907462" cy="171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Output Function: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λ ( q0 , 0 ) = 1         λ ( q0 , 1 ) = 0   </a:t>
            </a:r>
            <a:endParaRPr lang="en-US" dirty="0">
              <a:latin typeface="Corbel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λ ( q1,  0 ) = 0         λ ( q1 , 1 ) = 1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λ ( q2,  0 ) = 0         λ ( q2 , 1 ) = 0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916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84B-3FB5-4346-9FE5-D65F2D2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69" y="324278"/>
            <a:ext cx="9129628" cy="4802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/>
              </a:rPr>
              <a:t>Examples on Moore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524-491E-43FB-B69B-3EB123E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69" y="1025814"/>
            <a:ext cx="7883889" cy="2288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Garamond"/>
              </a:rPr>
              <a:t>Ex. 1 Design a Moore machine to generate 1's complement of given binary number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Solution: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For 1's complement if input is 0 then output will be 1. 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If input is 1 then output will be 0.</a:t>
            </a:r>
          </a:p>
          <a:p>
            <a:pPr marL="0" indent="0">
              <a:buNone/>
            </a:pPr>
            <a:r>
              <a:rPr lang="en-US" sz="1800" dirty="0">
                <a:latin typeface="Garamond"/>
              </a:rPr>
              <a:t>Transition Diagram for Moore Machine can be drawn as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7FFFB-8AFF-4520-892F-BDBAAA79B3B9}"/>
              </a:ext>
            </a:extLst>
          </p:cNvPr>
          <p:cNvSpPr/>
          <p:nvPr/>
        </p:nvSpPr>
        <p:spPr>
          <a:xfrm>
            <a:off x="8177349" y="1856786"/>
            <a:ext cx="1161766" cy="859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q0 / 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B3AFE-1857-4084-A5B8-758ACCDCC674}"/>
              </a:ext>
            </a:extLst>
          </p:cNvPr>
          <p:cNvSpPr/>
          <p:nvPr/>
        </p:nvSpPr>
        <p:spPr>
          <a:xfrm>
            <a:off x="10270223" y="1859418"/>
            <a:ext cx="1046777" cy="917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q1 / 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3A16FC-9572-42A5-8682-946D44278905}"/>
              </a:ext>
            </a:extLst>
          </p:cNvPr>
          <p:cNvSpPr/>
          <p:nvPr/>
        </p:nvSpPr>
        <p:spPr>
          <a:xfrm>
            <a:off x="9496820" y="3654803"/>
            <a:ext cx="1161765" cy="903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q2 / 0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A5B71-BD8A-4964-939C-1703D3290DF3}"/>
              </a:ext>
            </a:extLst>
          </p:cNvPr>
          <p:cNvCxnSpPr/>
          <p:nvPr/>
        </p:nvCxnSpPr>
        <p:spPr>
          <a:xfrm>
            <a:off x="7448536" y="2326757"/>
            <a:ext cx="727544" cy="8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A2D18F-6AD4-4E28-8D4C-ED5C8C3CC776}"/>
              </a:ext>
            </a:extLst>
          </p:cNvPr>
          <p:cNvCxnSpPr>
            <a:cxnSpLocks/>
          </p:cNvCxnSpPr>
          <p:nvPr/>
        </p:nvCxnSpPr>
        <p:spPr>
          <a:xfrm flipV="1">
            <a:off x="9332724" y="2324428"/>
            <a:ext cx="957522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B717C6-42BF-449B-9F59-85D79B9DD9D6}"/>
              </a:ext>
            </a:extLst>
          </p:cNvPr>
          <p:cNvCxnSpPr>
            <a:cxnSpLocks/>
          </p:cNvCxnSpPr>
          <p:nvPr/>
        </p:nvCxnSpPr>
        <p:spPr>
          <a:xfrm flipH="1">
            <a:off x="10211228" y="2783672"/>
            <a:ext cx="393598" cy="9143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981FC-A413-4302-BF9B-ABFFB18C6B0B}"/>
              </a:ext>
            </a:extLst>
          </p:cNvPr>
          <p:cNvCxnSpPr>
            <a:cxnSpLocks/>
          </p:cNvCxnSpPr>
          <p:nvPr/>
        </p:nvCxnSpPr>
        <p:spPr>
          <a:xfrm>
            <a:off x="8967975" y="2662894"/>
            <a:ext cx="741917" cy="10294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EEBF1BBE-8739-43B0-9480-CA6C7DC92AC9}"/>
              </a:ext>
            </a:extLst>
          </p:cNvPr>
          <p:cNvSpPr/>
          <p:nvPr/>
        </p:nvSpPr>
        <p:spPr>
          <a:xfrm>
            <a:off x="10414412" y="1217763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0BA80A7C-5E14-45AA-94E5-AF14E68A9A8D}"/>
              </a:ext>
            </a:extLst>
          </p:cNvPr>
          <p:cNvSpPr/>
          <p:nvPr/>
        </p:nvSpPr>
        <p:spPr>
          <a:xfrm rot="10380000">
            <a:off x="9601390" y="4593662"/>
            <a:ext cx="854471" cy="73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58BFBF-1F1A-41D6-B151-C36A1905C945}"/>
              </a:ext>
            </a:extLst>
          </p:cNvPr>
          <p:cNvSpPr txBox="1"/>
          <p:nvPr/>
        </p:nvSpPr>
        <p:spPr>
          <a:xfrm>
            <a:off x="9398605" y="1665259"/>
            <a:ext cx="6446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BD5530-A0EA-4361-A0C1-E97E8E91E53E}"/>
              </a:ext>
            </a:extLst>
          </p:cNvPr>
          <p:cNvSpPr txBox="1"/>
          <p:nvPr/>
        </p:nvSpPr>
        <p:spPr>
          <a:xfrm>
            <a:off x="10897007" y="625620"/>
            <a:ext cx="3571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FB790E-849E-4F23-93FD-E9ADFD992132}"/>
              </a:ext>
            </a:extLst>
          </p:cNvPr>
          <p:cNvSpPr txBox="1"/>
          <p:nvPr/>
        </p:nvSpPr>
        <p:spPr>
          <a:xfrm>
            <a:off x="10638444" y="3173897"/>
            <a:ext cx="4003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0321CE-C7BE-4A39-BDDF-13758EE5FFEB}"/>
              </a:ext>
            </a:extLst>
          </p:cNvPr>
          <p:cNvSpPr txBox="1"/>
          <p:nvPr/>
        </p:nvSpPr>
        <p:spPr>
          <a:xfrm>
            <a:off x="10275019" y="5459109"/>
            <a:ext cx="7740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620D5-9C11-401C-9CCA-9BC23F8A5049}"/>
              </a:ext>
            </a:extLst>
          </p:cNvPr>
          <p:cNvSpPr txBox="1"/>
          <p:nvPr/>
        </p:nvSpPr>
        <p:spPr>
          <a:xfrm>
            <a:off x="8570556" y="3222959"/>
            <a:ext cx="3715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D86720-0129-463E-8164-DA01D3D71F74}"/>
              </a:ext>
            </a:extLst>
          </p:cNvPr>
          <p:cNvSpPr txBox="1"/>
          <p:nvPr/>
        </p:nvSpPr>
        <p:spPr>
          <a:xfrm>
            <a:off x="9738048" y="2828921"/>
            <a:ext cx="3284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26312-3ADA-41AB-9AAC-499BF6383F3D}"/>
              </a:ext>
            </a:extLst>
          </p:cNvPr>
          <p:cNvCxnSpPr>
            <a:cxnSpLocks/>
          </p:cNvCxnSpPr>
          <p:nvPr/>
        </p:nvCxnSpPr>
        <p:spPr>
          <a:xfrm flipV="1">
            <a:off x="10009408" y="2689818"/>
            <a:ext cx="396952" cy="9546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20">
            <a:extLst>
              <a:ext uri="{FF2B5EF4-FFF2-40B4-BE49-F238E27FC236}">
                <a16:creationId xmlns:a16="http://schemas.microsoft.com/office/drawing/2014/main" id="{E843147B-CDED-422B-8054-D9B054294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02542"/>
              </p:ext>
            </p:extLst>
          </p:nvPr>
        </p:nvGraphicFramePr>
        <p:xfrm>
          <a:off x="286943" y="4302410"/>
          <a:ext cx="4264987" cy="1752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5941">
                  <a:extLst>
                    <a:ext uri="{9D8B030D-6E8A-4147-A177-3AD203B41FA5}">
                      <a16:colId xmlns:a16="http://schemas.microsoft.com/office/drawing/2014/main" val="2644506235"/>
                    </a:ext>
                  </a:extLst>
                </a:gridCol>
                <a:gridCol w="894772">
                  <a:extLst>
                    <a:ext uri="{9D8B030D-6E8A-4147-A177-3AD203B41FA5}">
                      <a16:colId xmlns:a16="http://schemas.microsoft.com/office/drawing/2014/main" val="2578735241"/>
                    </a:ext>
                  </a:extLst>
                </a:gridCol>
                <a:gridCol w="951030">
                  <a:extLst>
                    <a:ext uri="{9D8B030D-6E8A-4147-A177-3AD203B41FA5}">
                      <a16:colId xmlns:a16="http://schemas.microsoft.com/office/drawing/2014/main" val="3988053080"/>
                    </a:ext>
                  </a:extLst>
                </a:gridCol>
                <a:gridCol w="1403244">
                  <a:extLst>
                    <a:ext uri="{9D8B030D-6E8A-4147-A177-3AD203B41FA5}">
                      <a16:colId xmlns:a16="http://schemas.microsoft.com/office/drawing/2014/main" val="202363999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Current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Input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Input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Output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λ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12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q1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q2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q1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q2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691136"/>
                  </a:ext>
                </a:extLst>
              </a:tr>
            </a:tbl>
          </a:graphicData>
        </a:graphic>
      </p:graphicFrame>
      <p:sp>
        <p:nvSpPr>
          <p:cNvPr id="39" name="TextBox 1">
            <a:extLst>
              <a:ext uri="{FF2B5EF4-FFF2-40B4-BE49-F238E27FC236}">
                <a16:creationId xmlns:a16="http://schemas.microsoft.com/office/drawing/2014/main" id="{9387EF63-A550-46A1-B4B7-094182004628}"/>
              </a:ext>
            </a:extLst>
          </p:cNvPr>
          <p:cNvSpPr txBox="1"/>
          <p:nvPr/>
        </p:nvSpPr>
        <p:spPr>
          <a:xfrm>
            <a:off x="494329" y="3567674"/>
            <a:ext cx="1938405" cy="46487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latin typeface="Garamond"/>
              </a:rPr>
              <a:t>Transition Table:</a:t>
            </a:r>
            <a:r>
              <a:rPr lang="en-US" dirty="0">
                <a:latin typeface="Garamond"/>
              </a:rPr>
              <a:t>   </a:t>
            </a:r>
            <a:endParaRPr lang="en-US" dirty="0">
              <a:latin typeface="Garamond"/>
              <a:ea typeface="+mn-lt"/>
              <a:cs typeface="+mn-lt"/>
            </a:endParaRP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BE70DBE4-89D9-4F8B-A39A-AF99AD9E29C3}"/>
              </a:ext>
            </a:extLst>
          </p:cNvPr>
          <p:cNvSpPr txBox="1"/>
          <p:nvPr/>
        </p:nvSpPr>
        <p:spPr>
          <a:xfrm>
            <a:off x="5067354" y="3614946"/>
            <a:ext cx="4094859" cy="33772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Above FSM can be represented as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M = ( </a:t>
            </a:r>
            <a:r>
              <a:rPr lang="en-US" dirty="0">
                <a:latin typeface="Georgia"/>
              </a:rPr>
              <a:t>Q , Σ , Δ , δ , </a:t>
            </a:r>
            <a:r>
              <a:rPr lang="en-US" dirty="0">
                <a:latin typeface="Garamond"/>
              </a:rPr>
              <a:t>λ, </a:t>
            </a:r>
            <a:r>
              <a:rPr lang="en-US" dirty="0">
                <a:latin typeface="Georgia"/>
              </a:rPr>
              <a:t>q</a:t>
            </a:r>
            <a:r>
              <a:rPr lang="en-US" baseline="-25000" dirty="0">
                <a:latin typeface="Georgia"/>
              </a:rPr>
              <a:t>0  </a:t>
            </a:r>
            <a:r>
              <a:rPr lang="en-US" dirty="0">
                <a:latin typeface="Garamond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Where     Q  =  { q0, q1, q2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              </a:t>
            </a:r>
            <a:r>
              <a:rPr lang="en-US" dirty="0">
                <a:latin typeface="Garamond"/>
                <a:ea typeface="+mn-lt"/>
                <a:cs typeface="+mn-lt"/>
              </a:rPr>
              <a:t>Σ  =  { 0, 1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             Δ  =  { 0, 1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/>
              </a:rPr>
              <a:t>   </a:t>
            </a:r>
            <a:r>
              <a:rPr lang="en-US" dirty="0">
                <a:latin typeface="Georgia"/>
              </a:rPr>
              <a:t>δ and </a:t>
            </a:r>
            <a:r>
              <a:rPr lang="en-US" dirty="0">
                <a:latin typeface="Garamond"/>
              </a:rPr>
              <a:t>λ are shown in transition table 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180596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9" grpId="0" animBg="1"/>
      <p:bldP spid="21" grpId="0" animBg="1"/>
      <p:bldP spid="23" grpId="0" animBg="1"/>
      <p:bldP spid="25" grpId="0"/>
      <p:bldP spid="27" grpId="0"/>
      <p:bldP spid="29" grpId="0"/>
      <p:bldP spid="31" grpId="0"/>
      <p:bldP spid="33" grpId="0"/>
      <p:bldP spid="35" grpId="0"/>
      <p:bldP spid="39" grpId="0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2153</Words>
  <Application>Microsoft Office PowerPoint</Application>
  <PresentationFormat>Custom</PresentationFormat>
  <Paragraphs>1026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Digital Blue Tunnel 16x9</vt:lpstr>
      <vt:lpstr>FSM with Output</vt:lpstr>
      <vt:lpstr>Content</vt:lpstr>
      <vt:lpstr>FSM with Output</vt:lpstr>
      <vt:lpstr>Moore Machine</vt:lpstr>
      <vt:lpstr>Moore Machine</vt:lpstr>
      <vt:lpstr>Moore Machine</vt:lpstr>
      <vt:lpstr>Mealy Machine</vt:lpstr>
      <vt:lpstr>Mealy Machine</vt:lpstr>
      <vt:lpstr>Examples on Moore Machine</vt:lpstr>
      <vt:lpstr>Examples on Moore Machine</vt:lpstr>
      <vt:lpstr>Examples on Moore Machine</vt:lpstr>
      <vt:lpstr>Examples on Moore Machine</vt:lpstr>
      <vt:lpstr>Examples on Moore Machine</vt:lpstr>
      <vt:lpstr>Examples on Moore Machine</vt:lpstr>
      <vt:lpstr>Examples on Mealy Machine</vt:lpstr>
      <vt:lpstr>Examples on Mealy Machine</vt:lpstr>
      <vt:lpstr>Examples on Mealy Machine</vt:lpstr>
      <vt:lpstr>Examples on Mealy Machine</vt:lpstr>
      <vt:lpstr>Examples on Mealy Machine</vt:lpstr>
      <vt:lpstr>Examples on Mealy Machine</vt:lpstr>
      <vt:lpstr>Examples</vt:lpstr>
      <vt:lpstr>Examples</vt:lpstr>
      <vt:lpstr>Examples</vt:lpstr>
      <vt:lpstr>Examples</vt:lpstr>
      <vt:lpstr>Examples</vt:lpstr>
      <vt:lpstr>Examples</vt:lpstr>
      <vt:lpstr>Example</vt:lpstr>
      <vt:lpstr>Example</vt:lpstr>
      <vt:lpstr>Example</vt:lpstr>
      <vt:lpstr>Example</vt:lpstr>
      <vt:lpstr>Example</vt:lpstr>
      <vt:lpstr>Example</vt:lpstr>
      <vt:lpstr>Example</vt:lpstr>
      <vt:lpstr>Comparison Between Moore and Mealy Machine</vt:lpstr>
      <vt:lpstr>FSM with Output</vt:lpstr>
      <vt:lpstr>Thank You …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Vaibhav Ambhire</cp:lastModifiedBy>
  <cp:revision>3180</cp:revision>
  <dcterms:created xsi:type="dcterms:W3CDTF">2020-10-21T05:00:41Z</dcterms:created>
  <dcterms:modified xsi:type="dcterms:W3CDTF">2023-09-25T10:32:26Z</dcterms:modified>
</cp:coreProperties>
</file>