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12192000"/>
  <p:notesSz cx="6858000" cy="9144000"/>
  <p:embeddedFontLst>
    <p:embeddedFont>
      <p:font typeface="Century Schoolbook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hqdbwBTN/Y9eRxi7TEYhcQRzW1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BBF4D1-476F-43B6-847E-A127BEA573C2}">
  <a:tblStyle styleId="{1DBBF4D1-476F-43B6-847E-A127BEA573C2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fill>
          <a:solidFill>
            <a:srgbClr val="D4D4D5"/>
          </a:solidFill>
        </a:fill>
      </a:tcStyle>
    </a:band1H>
    <a:band2H>
      <a:tcTxStyle/>
    </a:band2H>
    <a:band1V>
      <a:tcTxStyle/>
      <a:tcStyle>
        <a:fill>
          <a:solidFill>
            <a:srgbClr val="D4D4D5"/>
          </a:solidFill>
        </a:fill>
      </a:tcStyle>
    </a:band1V>
    <a:band2V>
      <a:tcTxStyle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Schoolbook-bold.fntdata"/><Relationship Id="rId30" Type="http://schemas.openxmlformats.org/officeDocument/2006/relationships/font" Target="fonts/CenturySchoolbook-regular.fntdata"/><Relationship Id="rId11" Type="http://schemas.openxmlformats.org/officeDocument/2006/relationships/slide" Target="slides/slide4.xml"/><Relationship Id="rId33" Type="http://schemas.openxmlformats.org/officeDocument/2006/relationships/font" Target="fonts/CenturySchoolbook-boldItalic.fntdata"/><Relationship Id="rId10" Type="http://schemas.openxmlformats.org/officeDocument/2006/relationships/slide" Target="slides/slide3.xml"/><Relationship Id="rId32" Type="http://schemas.openxmlformats.org/officeDocument/2006/relationships/font" Target="fonts/CenturySchoolbook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7" name="Google Shape;87;p35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3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6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4" name="Google Shape;94;p36"/>
          <p:cNvPicPr preferRelativeResize="0"/>
          <p:nvPr>
            <p:ph idx="2" type="pic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95" name="Google Shape;95;p36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3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8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28" name="Google Shape;28;p30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3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2" name="Google Shape;62;p29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3" name="Google Shape;63;p2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32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0" name="Google Shape;70;p32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32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2" name="Google Shape;72;p3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Lexical Analysis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Module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1261872" y="365760"/>
            <a:ext cx="9692640" cy="721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Schoolbook"/>
              <a:buNone/>
            </a:pPr>
            <a:br>
              <a:rPr lang="en-US"/>
            </a:br>
            <a:r>
              <a:rPr lang="en-US"/>
              <a:t>LEX program for Tokens</a:t>
            </a:r>
            <a:endParaRPr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614891" y="1339970"/>
            <a:ext cx="10335020" cy="524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int installID() {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/* Function to install the lexeme whose first character is pointed to by yytext, and whose length is yyleng, into the symbol table and return a pointer to Symbol Table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*/ }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int installNum() {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/* Similar to installID but puts numerical constants into a separate table */ }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/>
          <p:nvPr/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9" name="Google Shape;209;p11"/>
          <p:cNvSpPr txBox="1"/>
          <p:nvPr>
            <p:ph type="title"/>
          </p:nvPr>
        </p:nvSpPr>
        <p:spPr>
          <a:xfrm>
            <a:off x="566058" y="836023"/>
            <a:ext cx="2718788" cy="518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Schoolbook"/>
              <a:buNone/>
            </a:pP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LEX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Program</a:t>
            </a:r>
            <a:endParaRPr sz="3600"/>
          </a:p>
        </p:txBody>
      </p:sp>
      <p:sp>
        <p:nvSpPr>
          <p:cNvPr id="210" name="Google Shape;210;p1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4381580" y="341544"/>
            <a:ext cx="6341764" cy="609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Steps for installation of LEX and YACC</a:t>
            </a:r>
            <a:endParaRPr/>
          </a:p>
          <a:p>
            <a:pPr indent="-285750" lvl="0" marL="28575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sudo apt-get update</a:t>
            </a:r>
            <a:endParaRPr/>
          </a:p>
          <a:p>
            <a:pPr indent="-285750" lvl="0" marL="28575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sudo apt-get install flex</a:t>
            </a:r>
            <a:endParaRPr/>
          </a:p>
          <a:p>
            <a:pPr indent="-285750" lvl="0" marL="28575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sudo apt-get install bison</a:t>
            </a:r>
            <a:endParaRPr/>
          </a:p>
          <a:p>
            <a:pPr indent="-182880" lvl="0" marL="18288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82880" lvl="0" marL="18288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Compilation steps:</a:t>
            </a:r>
            <a:endParaRPr/>
          </a:p>
          <a:p>
            <a:pPr indent="-285750" lvl="0" marL="28575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lex  program.l</a:t>
            </a:r>
            <a:endParaRPr/>
          </a:p>
          <a:p>
            <a:pPr indent="-285750" lvl="0" marL="28575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gcc   lex.yy.c  -lfl</a:t>
            </a:r>
            <a:endParaRPr/>
          </a:p>
          <a:p>
            <a:pPr indent="-285750" lvl="0" marL="28575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./a.out</a:t>
            </a:r>
            <a:endParaRPr/>
          </a:p>
          <a:p>
            <a:pPr indent="-182880" lvl="0" marL="18288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/>
          <p:nvPr/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7" name="Google Shape;217;p12"/>
          <p:cNvSpPr txBox="1"/>
          <p:nvPr>
            <p:ph type="title"/>
          </p:nvPr>
        </p:nvSpPr>
        <p:spPr>
          <a:xfrm>
            <a:off x="566058" y="836023"/>
            <a:ext cx="2718788" cy="518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Schoolbook"/>
              <a:buNone/>
            </a:pP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LEX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Program</a:t>
            </a:r>
            <a:br>
              <a:rPr lang="en-US" sz="3600">
                <a:solidFill>
                  <a:srgbClr val="FFFFFF"/>
                </a:solidFill>
              </a:rPr>
            </a:br>
            <a:br>
              <a:rPr lang="en-US" sz="3600"/>
            </a:br>
            <a:r>
              <a:rPr lang="en-US" sz="3600">
                <a:solidFill>
                  <a:srgbClr val="FFFFFF"/>
                </a:solidFill>
              </a:rPr>
              <a:t>Example 1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4381580" y="341544"/>
            <a:ext cx="6341764" cy="609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%{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%} 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%%</a:t>
            </a:r>
            <a:br>
              <a:rPr lang="en-US"/>
            </a:br>
            <a:r>
              <a:rPr lang="en-US"/>
              <a:t>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\n { printf(“\n Hello Good Morning”);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%%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void main()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{ 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yylex();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}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5" name="Google Shape;225;p13"/>
          <p:cNvSpPr txBox="1"/>
          <p:nvPr>
            <p:ph type="title"/>
          </p:nvPr>
        </p:nvSpPr>
        <p:spPr>
          <a:xfrm>
            <a:off x="566058" y="836023"/>
            <a:ext cx="2718788" cy="518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Schoolbook"/>
              <a:buNone/>
            </a:pP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LEX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Program</a:t>
            </a:r>
            <a:br>
              <a:rPr lang="en-US" sz="3600">
                <a:solidFill>
                  <a:srgbClr val="FFFFFF"/>
                </a:solidFill>
              </a:rPr>
            </a:br>
            <a:br>
              <a:rPr lang="en-US" sz="3600"/>
            </a:br>
            <a:r>
              <a:rPr lang="en-US" sz="3600">
                <a:solidFill>
                  <a:srgbClr val="FFFFFF"/>
                </a:solidFill>
              </a:rPr>
              <a:t>Example 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4050901" y="341544"/>
            <a:ext cx="7405688" cy="6426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%{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char name[10]; 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%}</a:t>
            </a:r>
            <a:br>
              <a:rPr lang="en-US" sz="1600"/>
            </a:br>
            <a:r>
              <a:rPr lang="en-US" sz="1600"/>
              <a:t> 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%%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[\n] {printf("\n Hi........%s......Good Morning\n",name); return 1;}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%% 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void main() 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{ 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      char opt; 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      do { 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              printf("\nWhat is your name?"); scanf("%s",name);</a:t>
            </a:r>
            <a:br>
              <a:rPr lang="en-US" sz="1600"/>
            </a:br>
            <a:r>
              <a:rPr lang="en-US" sz="1600"/>
              <a:t>              yylex();</a:t>
            </a:r>
            <a:br>
              <a:rPr lang="en-US" sz="1600"/>
            </a:br>
            <a:r>
              <a:rPr lang="en-US" sz="1600"/>
              <a:t>              printf("\nPress y to continue"); scanf("%c",&amp;opt); 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              } 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        while(opt=='y');</a:t>
            </a:r>
            <a:br>
              <a:rPr lang="en-US" sz="1600"/>
            </a:br>
            <a:r>
              <a:rPr lang="en-US" sz="1600"/>
              <a:t> } 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3" name="Google Shape;233;p14"/>
          <p:cNvSpPr txBox="1"/>
          <p:nvPr>
            <p:ph type="title"/>
          </p:nvPr>
        </p:nvSpPr>
        <p:spPr>
          <a:xfrm>
            <a:off x="566058" y="836023"/>
            <a:ext cx="2718788" cy="518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Schoolbook"/>
              <a:buNone/>
            </a:pP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LEX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Program</a:t>
            </a:r>
            <a:br>
              <a:rPr lang="en-US" sz="3600">
                <a:solidFill>
                  <a:srgbClr val="FFFFFF"/>
                </a:solidFill>
              </a:rPr>
            </a:br>
            <a:br>
              <a:rPr lang="en-US" sz="3600"/>
            </a:br>
            <a:r>
              <a:rPr lang="en-US" sz="3600">
                <a:solidFill>
                  <a:srgbClr val="FFFFFF"/>
                </a:solidFill>
              </a:rPr>
              <a:t>Example 3</a:t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4050901" y="341544"/>
            <a:ext cx="7405688" cy="6426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%{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int linecount = 0, charcount = 0;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%}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182880" lvl="0" marL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%%</a:t>
            </a:r>
            <a:br>
              <a:rPr lang="en-US" sz="1600"/>
            </a:br>
            <a:r>
              <a:rPr lang="en-US" sz="1600"/>
              <a:t>.     {   charcount++;    }</a:t>
            </a:r>
            <a:br>
              <a:rPr lang="en-US" sz="1600"/>
            </a:br>
            <a:r>
              <a:rPr lang="en-US" sz="1600"/>
              <a:t>\n  {  linecount++;    charcount++;  }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%%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182880" lvl="0" marL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void main()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{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     yylex();</a:t>
            </a:r>
            <a:br>
              <a:rPr lang="en-US" sz="1600"/>
            </a:br>
            <a:r>
              <a:rPr lang="en-US" sz="1600"/>
              <a:t>  printf("# of lines = %d, # of chars = %d", linecount, charcount);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}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945571" y="365760"/>
            <a:ext cx="10008941" cy="8079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</a:pPr>
            <a:br>
              <a:rPr lang="en-US" sz="1400"/>
            </a:br>
            <a:r>
              <a:rPr lang="en-US" sz="2200"/>
              <a:t>LEX Program Example 4</a:t>
            </a:r>
            <a:endParaRPr/>
          </a:p>
        </p:txBody>
      </p:sp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471118" y="1426234"/>
            <a:ext cx="5486973" cy="524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%{</a:t>
            </a:r>
            <a:br>
              <a:rPr lang="en-US"/>
            </a:br>
            <a:r>
              <a:rPr lang="en-US"/>
              <a:t>       void display(int, char *);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       int flag;</a:t>
            </a:r>
            <a:br>
              <a:rPr lang="en-US"/>
            </a:br>
            <a:r>
              <a:rPr lang="en-US"/>
              <a:t>%}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%%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[a|e|i|o|u] { flag =1; display(flag,yytext);  }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.                    { flag =0; display(flag,yytext);  }</a:t>
            </a:r>
            <a:br>
              <a:rPr lang="en-US"/>
            </a:br>
            <a:r>
              <a:rPr lang="en-US"/>
              <a:t> %%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void main()</a:t>
            </a:r>
            <a:br>
              <a:rPr lang="en-US"/>
            </a:br>
            <a:r>
              <a:rPr lang="en-US"/>
              <a:t> {</a:t>
            </a:r>
            <a:br>
              <a:rPr lang="en-US"/>
            </a:br>
            <a:r>
              <a:rPr lang="en-US"/>
              <a:t>       printf("\nEnter the word:"); yylex();</a:t>
            </a:r>
            <a:br>
              <a:rPr lang="en-US"/>
            </a:br>
            <a:r>
              <a:rPr lang="en-US"/>
              <a:t> } </a:t>
            </a:r>
            <a:endParaRPr/>
          </a:p>
        </p:txBody>
      </p:sp>
      <p:sp>
        <p:nvSpPr>
          <p:cNvPr id="242" name="Google Shape;242;p15"/>
          <p:cNvSpPr txBox="1"/>
          <p:nvPr>
            <p:ph idx="2" type="body"/>
          </p:nvPr>
        </p:nvSpPr>
        <p:spPr>
          <a:xfrm>
            <a:off x="5781423" y="1541252"/>
            <a:ext cx="6292105" cy="4753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void display(int flag,char *t)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{ 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     if(flag==1)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     { 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       printf("\nThe given character %s is vowel \n",t);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     } 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     else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     { 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        printf("\nThe given character %s is not vowel \n",t);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      } 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SzPct val="79999"/>
              <a:buNone/>
            </a:pPr>
            <a:r>
              <a:rPr lang="en-US"/>
              <a:t>}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/>
          <p:nvPr/>
        </p:nvSpPr>
        <p:spPr>
          <a:xfrm>
            <a:off x="0" y="0"/>
            <a:ext cx="1129284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rgbClr val="535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 txBox="1"/>
          <p:nvPr>
            <p:ph type="title"/>
          </p:nvPr>
        </p:nvSpPr>
        <p:spPr>
          <a:xfrm>
            <a:off x="6370975" y="169013"/>
            <a:ext cx="4638393" cy="1120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Schoolbook"/>
              <a:buNone/>
            </a:pPr>
            <a:r>
              <a:rPr lang="en-US" sz="2800">
                <a:solidFill>
                  <a:srgbClr val="FFFFFF"/>
                </a:solidFill>
              </a:rPr>
              <a:t>Design of Lexical Analyzer Generator</a:t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>
            <a:off x="592347" y="901460"/>
            <a:ext cx="5046452" cy="460074"/>
          </a:xfrm>
          <a:prstGeom prst="rect">
            <a:avLst/>
          </a:prstGeom>
          <a:solidFill>
            <a:srgbClr val="864A62"/>
          </a:solidFill>
          <a:ln>
            <a:noFill/>
          </a:ln>
          <a:effectLst>
            <a:outerShdw blurRad="76200" rotWithShape="0" algn="tl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Lexeme</a:t>
            </a:r>
            <a:endParaRPr/>
          </a:p>
        </p:txBody>
      </p:sp>
      <p:sp>
        <p:nvSpPr>
          <p:cNvPr id="252" name="Google Shape;252;p16"/>
          <p:cNvSpPr txBox="1"/>
          <p:nvPr/>
        </p:nvSpPr>
        <p:spPr>
          <a:xfrm>
            <a:off x="597200" y="309652"/>
            <a:ext cx="1708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Input Buffer</a:t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3049079" y="2912494"/>
            <a:ext cx="1538376" cy="920150"/>
          </a:xfrm>
          <a:prstGeom prst="roundRect">
            <a:avLst>
              <a:gd fmla="val 16667" name="adj"/>
            </a:avLst>
          </a:prstGeom>
          <a:solidFill>
            <a:srgbClr val="95AC6C"/>
          </a:solidFill>
          <a:ln>
            <a:noFill/>
          </a:ln>
          <a:effectLst>
            <a:outerShdw blurRad="76200" rotWithShape="0" algn="tl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Automaton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Simulator</a:t>
            </a:r>
            <a:endParaRPr/>
          </a:p>
        </p:txBody>
      </p:sp>
      <p:cxnSp>
        <p:nvCxnSpPr>
          <p:cNvPr id="254" name="Google Shape;254;p16"/>
          <p:cNvCxnSpPr/>
          <p:nvPr/>
        </p:nvCxnSpPr>
        <p:spPr>
          <a:xfrm rot="10800000">
            <a:off x="2841146" y="1453732"/>
            <a:ext cx="552091" cy="1357221"/>
          </a:xfrm>
          <a:prstGeom prst="straightConnector1">
            <a:avLst/>
          </a:prstGeom>
          <a:noFill/>
          <a:ln cap="flat" cmpd="sng" w="17125">
            <a:solidFill>
              <a:srgbClr val="A6BD79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cxnSp>
        <p:nvCxnSpPr>
          <p:cNvPr id="255" name="Google Shape;255;p16"/>
          <p:cNvCxnSpPr/>
          <p:nvPr/>
        </p:nvCxnSpPr>
        <p:spPr>
          <a:xfrm rot="10800000">
            <a:off x="3804428" y="1424977"/>
            <a:ext cx="508958" cy="1414730"/>
          </a:xfrm>
          <a:prstGeom prst="straightConnector1">
            <a:avLst/>
          </a:prstGeom>
          <a:noFill/>
          <a:ln cap="flat" cmpd="sng" w="17125">
            <a:solidFill>
              <a:srgbClr val="A6BD79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sp>
        <p:nvSpPr>
          <p:cNvPr id="256" name="Google Shape;256;p16"/>
          <p:cNvSpPr txBox="1"/>
          <p:nvPr/>
        </p:nvSpPr>
        <p:spPr>
          <a:xfrm>
            <a:off x="1359200" y="2135575"/>
            <a:ext cx="1708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Lexeme begin</a:t>
            </a:r>
            <a:endParaRPr/>
          </a:p>
        </p:txBody>
      </p:sp>
      <p:sp>
        <p:nvSpPr>
          <p:cNvPr id="257" name="Google Shape;257;p16"/>
          <p:cNvSpPr txBox="1"/>
          <p:nvPr/>
        </p:nvSpPr>
        <p:spPr>
          <a:xfrm>
            <a:off x="4148407" y="1963046"/>
            <a:ext cx="1219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Forward</a:t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>
            <a:off x="3449847" y="4858914"/>
            <a:ext cx="1754037" cy="1840300"/>
          </a:xfrm>
          <a:prstGeom prst="can">
            <a:avLst>
              <a:gd fmla="val 25000" name="adj"/>
            </a:avLst>
          </a:prstGeom>
          <a:solidFill>
            <a:srgbClr val="864A62"/>
          </a:solidFill>
          <a:ln>
            <a:noFill/>
          </a:ln>
          <a:effectLst>
            <a:outerShdw blurRad="76200" rotWithShape="0" algn="tl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Transition Table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Action</a:t>
            </a:r>
            <a:endParaRPr/>
          </a:p>
        </p:txBody>
      </p:sp>
      <p:cxnSp>
        <p:nvCxnSpPr>
          <p:cNvPr id="259" name="Google Shape;259;p16"/>
          <p:cNvCxnSpPr/>
          <p:nvPr/>
        </p:nvCxnSpPr>
        <p:spPr>
          <a:xfrm>
            <a:off x="4268457" y="3887458"/>
            <a:ext cx="37382" cy="957532"/>
          </a:xfrm>
          <a:prstGeom prst="straightConnector1">
            <a:avLst/>
          </a:prstGeom>
          <a:noFill/>
          <a:ln cap="flat" cmpd="sng" w="17125">
            <a:solidFill>
              <a:srgbClr val="A6BD79">
                <a:alpha val="94901"/>
              </a:srgbClr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sp>
        <p:nvSpPr>
          <p:cNvPr id="260" name="Google Shape;260;p16"/>
          <p:cNvSpPr/>
          <p:nvPr/>
        </p:nvSpPr>
        <p:spPr>
          <a:xfrm>
            <a:off x="1593370" y="5626219"/>
            <a:ext cx="1222074" cy="920150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Compiler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22106" y="5773047"/>
            <a:ext cx="11473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Program</a:t>
            </a:r>
            <a:endParaRPr/>
          </a:p>
        </p:txBody>
      </p:sp>
      <p:cxnSp>
        <p:nvCxnSpPr>
          <p:cNvPr id="262" name="Google Shape;262;p16"/>
          <p:cNvCxnSpPr/>
          <p:nvPr/>
        </p:nvCxnSpPr>
        <p:spPr>
          <a:xfrm flipH="1" rot="10800000">
            <a:off x="1161151" y="6079646"/>
            <a:ext cx="396816" cy="5750"/>
          </a:xfrm>
          <a:prstGeom prst="straightConnector1">
            <a:avLst/>
          </a:prstGeom>
          <a:noFill/>
          <a:ln cap="flat" cmpd="sng" w="17125">
            <a:solidFill>
              <a:srgbClr val="A56A50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cxnSp>
        <p:nvCxnSpPr>
          <p:cNvPr id="263" name="Google Shape;263;p16"/>
          <p:cNvCxnSpPr/>
          <p:nvPr/>
        </p:nvCxnSpPr>
        <p:spPr>
          <a:xfrm flipH="1" rot="10800000">
            <a:off x="2785793" y="6007759"/>
            <a:ext cx="583720" cy="5750"/>
          </a:xfrm>
          <a:prstGeom prst="straightConnector1">
            <a:avLst/>
          </a:prstGeom>
          <a:noFill/>
          <a:ln cap="flat" cmpd="sng" w="17125">
            <a:solidFill>
              <a:srgbClr val="A56A50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sp>
        <p:nvSpPr>
          <p:cNvPr id="264" name="Google Shape;264;p16"/>
          <p:cNvSpPr txBox="1"/>
          <p:nvPr>
            <p:ph idx="1" type="body"/>
          </p:nvPr>
        </p:nvSpPr>
        <p:spPr>
          <a:xfrm>
            <a:off x="6293769" y="1218561"/>
            <a:ext cx="5450369" cy="5319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A Lex program is turned into a transition table and actions which are used by a finite automaton simulator </a:t>
            </a:r>
            <a:endParaRPr>
              <a:solidFill>
                <a:srgbClr val="FFFFFF"/>
              </a:solidFill>
            </a:endParaRPr>
          </a:p>
          <a:p>
            <a:pPr indent="-182880" lvl="0" marL="18288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The program that serves as the lexical analyzer includes a fixed program that simulates an automaton</a:t>
            </a:r>
            <a:endParaRPr/>
          </a:p>
          <a:p>
            <a:pPr indent="-182880" lvl="0" marL="18288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The rest of the lexical analyzer consists of following component</a:t>
            </a:r>
            <a:endParaRPr/>
          </a:p>
          <a:p>
            <a:pPr indent="-342900" lvl="0" marL="34290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AutoNum type="arabicPeriod"/>
            </a:pPr>
            <a:r>
              <a:rPr lang="en-US">
                <a:solidFill>
                  <a:srgbClr val="FFFFFF"/>
                </a:solidFill>
              </a:rPr>
              <a:t>A transition table of the automaton</a:t>
            </a:r>
            <a:endParaRPr/>
          </a:p>
          <a:p>
            <a:pPr indent="-342900" lvl="0" marL="34290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AutoNum type="arabicPeriod"/>
            </a:pPr>
            <a:r>
              <a:rPr lang="en-US">
                <a:solidFill>
                  <a:srgbClr val="FFFFFF"/>
                </a:solidFill>
              </a:rPr>
              <a:t>Those functions that are passed directly through Lex to the output</a:t>
            </a:r>
            <a:endParaRPr/>
          </a:p>
          <a:p>
            <a:pPr indent="-342900" lvl="0" marL="34290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AutoNum type="arabicPeriod"/>
            </a:pPr>
            <a:r>
              <a:rPr lang="en-US">
                <a:solidFill>
                  <a:srgbClr val="FFFFFF"/>
                </a:solidFill>
              </a:rPr>
              <a:t>The action from the input program which is to be invoked at the appropriate time by Automaton Simulator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/>
          <p:nvPr/>
        </p:nvSpPr>
        <p:spPr>
          <a:xfrm>
            <a:off x="0" y="0"/>
            <a:ext cx="1129284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rgbClr val="535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 txBox="1"/>
          <p:nvPr>
            <p:ph type="title"/>
          </p:nvPr>
        </p:nvSpPr>
        <p:spPr>
          <a:xfrm>
            <a:off x="6370975" y="169013"/>
            <a:ext cx="4638393" cy="1120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Schoolbook"/>
              <a:buNone/>
            </a:pPr>
            <a:r>
              <a:rPr lang="en-US" sz="2800">
                <a:solidFill>
                  <a:srgbClr val="FFFFFF"/>
                </a:solidFill>
              </a:rPr>
              <a:t>Design of Lexical Analyzer Generator</a:t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592347" y="901460"/>
            <a:ext cx="5046452" cy="460074"/>
          </a:xfrm>
          <a:prstGeom prst="rect">
            <a:avLst/>
          </a:prstGeom>
          <a:solidFill>
            <a:srgbClr val="864A62"/>
          </a:solidFill>
          <a:ln>
            <a:noFill/>
          </a:ln>
          <a:effectLst>
            <a:outerShdw blurRad="76200" rotWithShape="0" algn="tl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Lexeme</a:t>
            </a:r>
            <a:endParaRPr/>
          </a:p>
        </p:txBody>
      </p:sp>
      <p:sp>
        <p:nvSpPr>
          <p:cNvPr id="274" name="Google Shape;274;p17"/>
          <p:cNvSpPr txBox="1"/>
          <p:nvPr/>
        </p:nvSpPr>
        <p:spPr>
          <a:xfrm>
            <a:off x="597200" y="309652"/>
            <a:ext cx="1708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Input Buffer</a:t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3049079" y="2912494"/>
            <a:ext cx="1538376" cy="920150"/>
          </a:xfrm>
          <a:prstGeom prst="roundRect">
            <a:avLst>
              <a:gd fmla="val 16667" name="adj"/>
            </a:avLst>
          </a:prstGeom>
          <a:solidFill>
            <a:srgbClr val="95AC6C"/>
          </a:solidFill>
          <a:ln>
            <a:noFill/>
          </a:ln>
          <a:effectLst>
            <a:outerShdw blurRad="76200" rotWithShape="0" algn="tl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Automaton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Simulator</a:t>
            </a:r>
            <a:endParaRPr/>
          </a:p>
        </p:txBody>
      </p:sp>
      <p:cxnSp>
        <p:nvCxnSpPr>
          <p:cNvPr id="276" name="Google Shape;276;p17"/>
          <p:cNvCxnSpPr/>
          <p:nvPr/>
        </p:nvCxnSpPr>
        <p:spPr>
          <a:xfrm rot="10800000">
            <a:off x="2841146" y="1453732"/>
            <a:ext cx="552091" cy="1357221"/>
          </a:xfrm>
          <a:prstGeom prst="straightConnector1">
            <a:avLst/>
          </a:prstGeom>
          <a:noFill/>
          <a:ln cap="flat" cmpd="sng" w="17125">
            <a:solidFill>
              <a:srgbClr val="A6BD79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cxnSp>
        <p:nvCxnSpPr>
          <p:cNvPr id="277" name="Google Shape;277;p17"/>
          <p:cNvCxnSpPr/>
          <p:nvPr/>
        </p:nvCxnSpPr>
        <p:spPr>
          <a:xfrm rot="10800000">
            <a:off x="3804428" y="1424977"/>
            <a:ext cx="508958" cy="1414730"/>
          </a:xfrm>
          <a:prstGeom prst="straightConnector1">
            <a:avLst/>
          </a:prstGeom>
          <a:noFill/>
          <a:ln cap="flat" cmpd="sng" w="17125">
            <a:solidFill>
              <a:srgbClr val="A6BD79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sp>
        <p:nvSpPr>
          <p:cNvPr id="278" name="Google Shape;278;p17"/>
          <p:cNvSpPr txBox="1"/>
          <p:nvPr/>
        </p:nvSpPr>
        <p:spPr>
          <a:xfrm>
            <a:off x="1359200" y="2135575"/>
            <a:ext cx="1708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Lexeme begin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4148407" y="1963046"/>
            <a:ext cx="1219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Forward</a:t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3449847" y="4858914"/>
            <a:ext cx="1754037" cy="1840300"/>
          </a:xfrm>
          <a:prstGeom prst="can">
            <a:avLst>
              <a:gd fmla="val 25000" name="adj"/>
            </a:avLst>
          </a:prstGeom>
          <a:solidFill>
            <a:srgbClr val="864A62"/>
          </a:solidFill>
          <a:ln>
            <a:noFill/>
          </a:ln>
          <a:effectLst>
            <a:outerShdw blurRad="76200" rotWithShape="0" algn="tl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Transition Table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Action</a:t>
            </a:r>
            <a:endParaRPr/>
          </a:p>
        </p:txBody>
      </p:sp>
      <p:cxnSp>
        <p:nvCxnSpPr>
          <p:cNvPr id="281" name="Google Shape;281;p17"/>
          <p:cNvCxnSpPr/>
          <p:nvPr/>
        </p:nvCxnSpPr>
        <p:spPr>
          <a:xfrm>
            <a:off x="4268457" y="3887458"/>
            <a:ext cx="37382" cy="957532"/>
          </a:xfrm>
          <a:prstGeom prst="straightConnector1">
            <a:avLst/>
          </a:prstGeom>
          <a:noFill/>
          <a:ln cap="flat" cmpd="sng" w="17125">
            <a:solidFill>
              <a:srgbClr val="A6BD79">
                <a:alpha val="94901"/>
              </a:srgbClr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sp>
        <p:nvSpPr>
          <p:cNvPr id="282" name="Google Shape;282;p17"/>
          <p:cNvSpPr/>
          <p:nvPr/>
        </p:nvSpPr>
        <p:spPr>
          <a:xfrm>
            <a:off x="1593370" y="5626219"/>
            <a:ext cx="1222074" cy="920150"/>
          </a:xfrm>
          <a:prstGeom prst="rect">
            <a:avLst/>
          </a:prstGeom>
          <a:solidFill>
            <a:schemeClr val="accent1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Compiler</a:t>
            </a:r>
            <a:endParaRPr/>
          </a:p>
        </p:txBody>
      </p:sp>
      <p:sp>
        <p:nvSpPr>
          <p:cNvPr id="283" name="Google Shape;283;p17"/>
          <p:cNvSpPr txBox="1"/>
          <p:nvPr/>
        </p:nvSpPr>
        <p:spPr>
          <a:xfrm>
            <a:off x="22106" y="5773047"/>
            <a:ext cx="11473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Program</a:t>
            </a:r>
            <a:endParaRPr/>
          </a:p>
        </p:txBody>
      </p:sp>
      <p:cxnSp>
        <p:nvCxnSpPr>
          <p:cNvPr id="284" name="Google Shape;284;p17"/>
          <p:cNvCxnSpPr/>
          <p:nvPr/>
        </p:nvCxnSpPr>
        <p:spPr>
          <a:xfrm flipH="1" rot="10800000">
            <a:off x="1161151" y="6079646"/>
            <a:ext cx="396816" cy="5750"/>
          </a:xfrm>
          <a:prstGeom prst="straightConnector1">
            <a:avLst/>
          </a:prstGeom>
          <a:noFill/>
          <a:ln cap="flat" cmpd="sng" w="17125">
            <a:solidFill>
              <a:srgbClr val="A56A50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cxnSp>
        <p:nvCxnSpPr>
          <p:cNvPr id="285" name="Google Shape;285;p17"/>
          <p:cNvCxnSpPr/>
          <p:nvPr/>
        </p:nvCxnSpPr>
        <p:spPr>
          <a:xfrm flipH="1" rot="10800000">
            <a:off x="2785793" y="6007759"/>
            <a:ext cx="583720" cy="5750"/>
          </a:xfrm>
          <a:prstGeom prst="straightConnector1">
            <a:avLst/>
          </a:prstGeom>
          <a:noFill/>
          <a:ln cap="flat" cmpd="sng" w="17125">
            <a:solidFill>
              <a:srgbClr val="A56A50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sp>
        <p:nvSpPr>
          <p:cNvPr id="286" name="Google Shape;286;p17"/>
          <p:cNvSpPr txBox="1"/>
          <p:nvPr>
            <p:ph idx="1" type="body"/>
          </p:nvPr>
        </p:nvSpPr>
        <p:spPr>
          <a:xfrm>
            <a:off x="6293769" y="1218561"/>
            <a:ext cx="5450369" cy="5319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To construct the automaton take each regular expression pattern in the Lex program and convert it using Algorithm to an NFA </a:t>
            </a:r>
            <a:endParaRPr/>
          </a:p>
          <a:p>
            <a:pPr indent="-182880" lvl="0" marL="18288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We need a single automaton that will recognize lexemes matching any of the patterns in the program</a:t>
            </a:r>
            <a:endParaRPr/>
          </a:p>
          <a:p>
            <a:pPr indent="-182880" lvl="0" marL="18288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Hence combine all the NFA s into one by introducing a new start state with transitions to each of the start states of the NFA s Ni for pattern pi 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/>
          <p:nvPr/>
        </p:nvSpPr>
        <p:spPr>
          <a:xfrm>
            <a:off x="-4" y="0"/>
            <a:ext cx="1220724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-3" y="-2811"/>
            <a:ext cx="2556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3" name="Google Shape;293;p18"/>
          <p:cNvSpPr txBox="1"/>
          <p:nvPr>
            <p:ph type="title"/>
          </p:nvPr>
        </p:nvSpPr>
        <p:spPr>
          <a:xfrm>
            <a:off x="57322" y="1566039"/>
            <a:ext cx="2308526" cy="290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Schoolbook"/>
              <a:buNone/>
            </a:pPr>
            <a:r>
              <a:rPr lang="en-US" sz="3200">
                <a:solidFill>
                  <a:srgbClr val="FFFFFF"/>
                </a:solidFill>
              </a:rPr>
              <a:t>Data 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Structure used in Lexical Analyzer</a:t>
            </a:r>
            <a:endParaRPr/>
          </a:p>
        </p:txBody>
      </p:sp>
      <p:sp>
        <p:nvSpPr>
          <p:cNvPr id="294" name="Google Shape;294;p18"/>
          <p:cNvSpPr txBox="1"/>
          <p:nvPr>
            <p:ph idx="1" type="body"/>
          </p:nvPr>
        </p:nvSpPr>
        <p:spPr>
          <a:xfrm>
            <a:off x="3102654" y="965199"/>
            <a:ext cx="7619425" cy="520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Symbol: Identifier used in the Source Program 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Examples: Names of variables, functions and Procedures 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Symbol Table: To maintain information about attributes of symbol 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Operations on Symbol Table: </a:t>
            </a:r>
            <a:endParaRPr/>
          </a:p>
          <a:p>
            <a:pPr indent="-45720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AutoNum type="arabicPeriod"/>
            </a:pPr>
            <a:r>
              <a:rPr lang="en-US" sz="2400"/>
              <a:t>Add a symbol and its attributes </a:t>
            </a:r>
            <a:endParaRPr/>
          </a:p>
          <a:p>
            <a:pPr indent="-45720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AutoNum type="arabicPeriod"/>
            </a:pPr>
            <a:r>
              <a:rPr lang="en-US" sz="2400"/>
              <a:t>Locate a symbol’s entry</a:t>
            </a:r>
            <a:endParaRPr/>
          </a:p>
          <a:p>
            <a:pPr indent="-45720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AutoNum type="arabicPeriod"/>
            </a:pPr>
            <a:r>
              <a:rPr lang="en-US" sz="2400"/>
              <a:t>Delete a symbol’s entry</a:t>
            </a:r>
            <a:endParaRPr/>
          </a:p>
          <a:p>
            <a:pPr indent="-45720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AutoNum type="arabicPeriod"/>
            </a:pPr>
            <a:r>
              <a:rPr lang="en-US" sz="2400"/>
              <a:t>Access a symbol’s entry </a:t>
            </a:r>
            <a:endParaRPr/>
          </a:p>
          <a:p>
            <a:pPr indent="-60959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295" name="Google Shape;295;p18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/>
          <p:nvPr/>
        </p:nvSpPr>
        <p:spPr>
          <a:xfrm>
            <a:off x="-4" y="0"/>
            <a:ext cx="1220724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-3" y="-2811"/>
            <a:ext cx="2556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2" name="Google Shape;302;p19"/>
          <p:cNvSpPr txBox="1"/>
          <p:nvPr>
            <p:ph type="title"/>
          </p:nvPr>
        </p:nvSpPr>
        <p:spPr>
          <a:xfrm>
            <a:off x="57322" y="1566039"/>
            <a:ext cx="2308526" cy="290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Schoolbook"/>
              <a:buNone/>
            </a:pPr>
            <a:r>
              <a:rPr lang="en-US" sz="3200">
                <a:solidFill>
                  <a:srgbClr val="FFFFFF"/>
                </a:solidFill>
              </a:rPr>
              <a:t>Data 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Structure used in Lexical Analyzer</a:t>
            </a:r>
            <a:endParaRPr/>
          </a:p>
        </p:txBody>
      </p:sp>
      <p:sp>
        <p:nvSpPr>
          <p:cNvPr id="303" name="Google Shape;303;p19"/>
          <p:cNvSpPr txBox="1"/>
          <p:nvPr>
            <p:ph idx="1" type="body"/>
          </p:nvPr>
        </p:nvSpPr>
        <p:spPr>
          <a:xfrm>
            <a:off x="3102654" y="591388"/>
            <a:ext cx="8338291" cy="5997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Char char="•"/>
            </a:pPr>
            <a:r>
              <a:rPr lang="en-US" sz="2400"/>
              <a:t>Design Goal of Symbol Table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80000"/>
              <a:buAutoNum type="arabicPeriod"/>
            </a:pPr>
            <a:r>
              <a:rPr lang="en-US" sz="2400"/>
              <a:t>The Table’s organization should facilitate efficient search 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80000"/>
              <a:buAutoNum type="arabicPeriod"/>
            </a:pPr>
            <a:r>
              <a:rPr lang="en-US" sz="2400"/>
              <a:t>ii. Table should be compact (Less Memory)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en-US" sz="2400"/>
              <a:t>Time Space Trade off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en-US" sz="2400"/>
              <a:t>To improve search efficiency, allocate more memory to symbol table </a:t>
            </a:r>
            <a:endParaRPr sz="2400"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en-US" sz="2400"/>
              <a:t>Organization of Entries: 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80000"/>
              <a:buAutoNum type="arabicPeriod"/>
            </a:pPr>
            <a:r>
              <a:rPr lang="en-US" sz="2400"/>
              <a:t>Linear Data Structure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80000"/>
              <a:buAutoNum type="arabicPeriod"/>
            </a:pPr>
            <a:r>
              <a:rPr lang="en-US" sz="2400"/>
              <a:t>Non-Linear Data Structure </a:t>
            </a:r>
            <a:endParaRPr sz="2400"/>
          </a:p>
        </p:txBody>
      </p:sp>
      <p:sp>
        <p:nvSpPr>
          <p:cNvPr id="304" name="Google Shape;304;p19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BFB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-4" y="0"/>
            <a:ext cx="12207243" cy="6858000"/>
          </a:xfrm>
          <a:prstGeom prst="rect">
            <a:avLst/>
          </a:prstGeom>
          <a:solidFill>
            <a:srgbClr val="C3BF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-3" y="-2811"/>
            <a:ext cx="2556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" name="Google Shape;123;p2"/>
          <p:cNvSpPr txBox="1"/>
          <p:nvPr>
            <p:ph type="title"/>
          </p:nvPr>
        </p:nvSpPr>
        <p:spPr>
          <a:xfrm rot="-5400000">
            <a:off x="-1322904" y="2514944"/>
            <a:ext cx="5054601" cy="19551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Schoolbook"/>
              <a:buNone/>
            </a:pPr>
            <a:r>
              <a:rPr lang="en-US" sz="4000">
                <a:solidFill>
                  <a:srgbClr val="FFFFFF"/>
                </a:solidFill>
              </a:rPr>
              <a:t>Content</a:t>
            </a:r>
            <a:endParaRPr/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3102654" y="965199"/>
            <a:ext cx="6670520" cy="520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Lex Compiler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Structure of LEX compiler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Design of Lexical Analyzer Generator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Data Structures used in Lexical Analysis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/>
          <p:nvPr/>
        </p:nvSpPr>
        <p:spPr>
          <a:xfrm>
            <a:off x="-4" y="0"/>
            <a:ext cx="1220724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-3" y="-2811"/>
            <a:ext cx="2556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1" name="Google Shape;311;p20"/>
          <p:cNvSpPr txBox="1"/>
          <p:nvPr>
            <p:ph type="title"/>
          </p:nvPr>
        </p:nvSpPr>
        <p:spPr>
          <a:xfrm>
            <a:off x="57322" y="1566039"/>
            <a:ext cx="2308526" cy="290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Schoolbook"/>
              <a:buNone/>
            </a:pPr>
            <a:r>
              <a:rPr lang="en-US" sz="3200">
                <a:solidFill>
                  <a:srgbClr val="FFFFFF"/>
                </a:solidFill>
              </a:rPr>
              <a:t>Data 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Structure used in Lexical Analyzer</a:t>
            </a:r>
            <a:endParaRPr/>
          </a:p>
        </p:txBody>
      </p:sp>
      <p:sp>
        <p:nvSpPr>
          <p:cNvPr id="312" name="Google Shape;312;p20"/>
          <p:cNvSpPr txBox="1"/>
          <p:nvPr>
            <p:ph idx="1" type="body"/>
          </p:nvPr>
        </p:nvSpPr>
        <p:spPr>
          <a:xfrm>
            <a:off x="3102654" y="591388"/>
            <a:ext cx="8338291" cy="5997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Symbol Table Entry Format </a:t>
            </a:r>
            <a:endParaRPr sz="2000"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Number of Fields to accommodate attributes of one symbol 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Symbol Field: The symbol to be stored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Key Field: Basis for the search in table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Entry of Symbol is called record </a:t>
            </a:r>
            <a:endParaRPr sz="2000"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 sz="2000"/>
              <a:t>Each entry can be of type fixed length, variable length or hybrid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/>
          <p:nvPr/>
        </p:nvSpPr>
        <p:spPr>
          <a:xfrm>
            <a:off x="-4" y="0"/>
            <a:ext cx="1220724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-3" y="-2811"/>
            <a:ext cx="2556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0" name="Google Shape;320;p21"/>
          <p:cNvSpPr txBox="1"/>
          <p:nvPr>
            <p:ph type="title"/>
          </p:nvPr>
        </p:nvSpPr>
        <p:spPr>
          <a:xfrm>
            <a:off x="57322" y="1566039"/>
            <a:ext cx="2308526" cy="2904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Schoolbook"/>
              <a:buNone/>
            </a:pPr>
            <a:r>
              <a:rPr lang="en-US" sz="3200">
                <a:solidFill>
                  <a:srgbClr val="FFFFFF"/>
                </a:solidFill>
              </a:rPr>
              <a:t>Data 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Structure used in Lexical Analyzer</a:t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2" name="Google Shape;322;p21"/>
          <p:cNvGraphicFramePr/>
          <p:nvPr/>
        </p:nvGraphicFramePr>
        <p:xfrm>
          <a:off x="2846716" y="13802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{1DBBF4D1-476F-43B6-847E-A127BEA573C2}</a:tableStyleId>
              </a:tblPr>
              <a:tblGrid>
                <a:gridCol w="3071950"/>
                <a:gridCol w="5196600"/>
              </a:tblGrid>
              <a:tr h="63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Symbol Class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Attributes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03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Variable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Type, Length, number and bounds of dimensions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03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Procedure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Number of parameters, address of parameter list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49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Function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Number of parameters, address of parameter list, type and length of returned value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9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Label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Statement Number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" name="Google Shape;131;p3"/>
          <p:cNvSpPr txBox="1"/>
          <p:nvPr>
            <p:ph type="title"/>
          </p:nvPr>
        </p:nvSpPr>
        <p:spPr>
          <a:xfrm>
            <a:off x="566058" y="836023"/>
            <a:ext cx="2718788" cy="518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Schoolbook"/>
              <a:buNone/>
            </a:pP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LEX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Compiler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6875253" y="1332781"/>
            <a:ext cx="1897810" cy="920150"/>
          </a:xfrm>
          <a:prstGeom prst="rect">
            <a:avLst/>
          </a:prstGeom>
          <a:solidFill>
            <a:srgbClr val="AE906B"/>
          </a:solidFill>
          <a:ln>
            <a:noFill/>
          </a:ln>
          <a:effectLst>
            <a:outerShdw blurRad="76200" rotWithShape="0" algn="tl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Compiler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6875252" y="3431875"/>
            <a:ext cx="1897810" cy="920150"/>
          </a:xfrm>
          <a:prstGeom prst="rect">
            <a:avLst/>
          </a:prstGeom>
          <a:solidFill>
            <a:srgbClr val="AE906B"/>
          </a:solidFill>
          <a:ln>
            <a:noFill/>
          </a:ln>
          <a:effectLst>
            <a:outerShdw blurRad="76200" rotWithShape="0" algn="tl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Compiler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6875251" y="5344063"/>
            <a:ext cx="1897810" cy="920150"/>
          </a:xfrm>
          <a:prstGeom prst="rect">
            <a:avLst/>
          </a:prstGeom>
          <a:solidFill>
            <a:srgbClr val="AE906B"/>
          </a:solidFill>
          <a:ln>
            <a:noFill/>
          </a:ln>
          <a:effectLst>
            <a:outerShdw blurRad="76200" rotWithShape="0" algn="tl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a.out</a:t>
            </a:r>
            <a:endParaRPr/>
          </a:p>
        </p:txBody>
      </p:sp>
      <p:cxnSp>
        <p:nvCxnSpPr>
          <p:cNvPr id="136" name="Google Shape;136;p3"/>
          <p:cNvCxnSpPr/>
          <p:nvPr/>
        </p:nvCxnSpPr>
        <p:spPr>
          <a:xfrm flipH="1" rot="10800000">
            <a:off x="5824807" y="1786207"/>
            <a:ext cx="1000664" cy="5750"/>
          </a:xfrm>
          <a:prstGeom prst="straightConnector1">
            <a:avLst/>
          </a:prstGeom>
          <a:noFill/>
          <a:ln cap="flat" cmpd="sng" w="17125">
            <a:solidFill>
              <a:srgbClr val="93556F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cxnSp>
        <p:nvCxnSpPr>
          <p:cNvPr id="137" name="Google Shape;137;p3"/>
          <p:cNvCxnSpPr/>
          <p:nvPr/>
        </p:nvCxnSpPr>
        <p:spPr>
          <a:xfrm flipH="1" rot="10800000">
            <a:off x="8772165" y="1786206"/>
            <a:ext cx="1000664" cy="5750"/>
          </a:xfrm>
          <a:prstGeom prst="straightConnector1">
            <a:avLst/>
          </a:prstGeom>
          <a:noFill/>
          <a:ln cap="flat" cmpd="sng" w="17125">
            <a:solidFill>
              <a:srgbClr val="93556F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cxnSp>
        <p:nvCxnSpPr>
          <p:cNvPr id="138" name="Google Shape;138;p3"/>
          <p:cNvCxnSpPr/>
          <p:nvPr/>
        </p:nvCxnSpPr>
        <p:spPr>
          <a:xfrm flipH="1" rot="10800000">
            <a:off x="5839184" y="3914055"/>
            <a:ext cx="1000664" cy="5750"/>
          </a:xfrm>
          <a:prstGeom prst="straightConnector1">
            <a:avLst/>
          </a:prstGeom>
          <a:noFill/>
          <a:ln cap="flat" cmpd="sng" w="17125">
            <a:solidFill>
              <a:srgbClr val="93556F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cxnSp>
        <p:nvCxnSpPr>
          <p:cNvPr id="139" name="Google Shape;139;p3"/>
          <p:cNvCxnSpPr/>
          <p:nvPr/>
        </p:nvCxnSpPr>
        <p:spPr>
          <a:xfrm flipH="1" rot="10800000">
            <a:off x="8786542" y="3914054"/>
            <a:ext cx="1000664" cy="5750"/>
          </a:xfrm>
          <a:prstGeom prst="straightConnector1">
            <a:avLst/>
          </a:prstGeom>
          <a:noFill/>
          <a:ln cap="flat" cmpd="sng" w="17125">
            <a:solidFill>
              <a:srgbClr val="93556F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cxnSp>
        <p:nvCxnSpPr>
          <p:cNvPr id="140" name="Google Shape;140;p3"/>
          <p:cNvCxnSpPr/>
          <p:nvPr/>
        </p:nvCxnSpPr>
        <p:spPr>
          <a:xfrm flipH="1" rot="10800000">
            <a:off x="5824807" y="5840622"/>
            <a:ext cx="1000664" cy="5750"/>
          </a:xfrm>
          <a:prstGeom prst="straightConnector1">
            <a:avLst/>
          </a:prstGeom>
          <a:noFill/>
          <a:ln cap="flat" cmpd="sng" w="17125">
            <a:solidFill>
              <a:srgbClr val="93556F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cxnSp>
        <p:nvCxnSpPr>
          <p:cNvPr id="141" name="Google Shape;141;p3"/>
          <p:cNvCxnSpPr/>
          <p:nvPr/>
        </p:nvCxnSpPr>
        <p:spPr>
          <a:xfrm flipH="1" rot="10800000">
            <a:off x="8772165" y="5840621"/>
            <a:ext cx="1000664" cy="5750"/>
          </a:xfrm>
          <a:prstGeom prst="straightConnector1">
            <a:avLst/>
          </a:prstGeom>
          <a:noFill/>
          <a:ln cap="flat" cmpd="sng" w="17125">
            <a:solidFill>
              <a:srgbClr val="93556F">
                <a:alpha val="94901"/>
              </a:srgbClr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5400000" dist="15240">
              <a:srgbClr val="000000">
                <a:alpha val="74901"/>
              </a:srgbClr>
            </a:outerShdw>
          </a:effectLst>
        </p:spPr>
      </p:cxnSp>
      <p:sp>
        <p:nvSpPr>
          <p:cNvPr id="142" name="Google Shape;142;p3"/>
          <p:cNvSpPr txBox="1"/>
          <p:nvPr/>
        </p:nvSpPr>
        <p:spPr>
          <a:xfrm>
            <a:off x="4190641" y="1228905"/>
            <a:ext cx="15211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 Source Program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lex.l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9797811" y="1602716"/>
            <a:ext cx="1521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lex.yy.c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4305659" y="3730565"/>
            <a:ext cx="1521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lex.yy.c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9697168" y="3701810"/>
            <a:ext cx="1521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a.out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4248150" y="5383961"/>
            <a:ext cx="15211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Input Stream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9769055" y="5484602"/>
            <a:ext cx="15211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Sequence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Tokens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/>
          <p:nvPr/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3" name="Google Shape;153;p4"/>
          <p:cNvSpPr txBox="1"/>
          <p:nvPr>
            <p:ph type="title"/>
          </p:nvPr>
        </p:nvSpPr>
        <p:spPr>
          <a:xfrm>
            <a:off x="566058" y="836023"/>
            <a:ext cx="2718788" cy="518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Schoolbook"/>
              <a:buNone/>
            </a:pPr>
            <a:r>
              <a:rPr lang="en-US" sz="3600">
                <a:solidFill>
                  <a:srgbClr val="FFFFFF"/>
                </a:solidFill>
              </a:rPr>
              <a:t>Structure of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LEX program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4381580" y="600336"/>
            <a:ext cx="6341764" cy="583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Lex program consists of three parts:-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%{ </a:t>
            </a:r>
            <a:endParaRPr b="1"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Declaration 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%} 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%%</a:t>
            </a:r>
            <a:br>
              <a:rPr lang="en-US"/>
            </a:br>
            <a:r>
              <a:rPr lang="en-US"/>
              <a:t>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Rule Section 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%% 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Auxiliary Procedure 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1" name="Google Shape;161;p5"/>
          <p:cNvSpPr txBox="1"/>
          <p:nvPr>
            <p:ph type="title"/>
          </p:nvPr>
        </p:nvSpPr>
        <p:spPr>
          <a:xfrm>
            <a:off x="566058" y="836023"/>
            <a:ext cx="2718788" cy="518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Schoolbook"/>
              <a:buNone/>
            </a:pPr>
            <a:r>
              <a:rPr lang="en-US" sz="3600">
                <a:solidFill>
                  <a:srgbClr val="FFFFFF"/>
                </a:solidFill>
              </a:rPr>
              <a:t>Structure of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LEX program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4381580" y="600336"/>
            <a:ext cx="6341764" cy="583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Translation Rules are of the form:- 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P1 {action1} </a:t>
            </a:r>
            <a:endParaRPr b="1"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P2 {action2}</a:t>
            </a:r>
            <a:br>
              <a:rPr b="1" lang="en-US"/>
            </a:br>
            <a:r>
              <a:rPr b="1" lang="en-US"/>
              <a:t>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....</a:t>
            </a:r>
            <a:br>
              <a:rPr b="1" lang="en-US"/>
            </a:br>
            <a:endParaRPr b="1"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Pi {action3}</a:t>
            </a:r>
            <a:br>
              <a:rPr b="1" lang="en-US"/>
            </a:br>
            <a:r>
              <a:rPr lang="en-US"/>
              <a:t>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en-US"/>
              <a:t>where each Pi is a regular expression and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en-US"/>
              <a:t>each action i is a program fragment describing what action the lexical analyzer should take when pattern pi matches a lexeme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9" name="Google Shape;169;p6"/>
          <p:cNvSpPr txBox="1"/>
          <p:nvPr>
            <p:ph type="title"/>
          </p:nvPr>
        </p:nvSpPr>
        <p:spPr>
          <a:xfrm>
            <a:off x="566058" y="836023"/>
            <a:ext cx="2718788" cy="518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Schoolbook"/>
              <a:buNone/>
            </a:pPr>
            <a:r>
              <a:rPr lang="en-US" sz="3600">
                <a:solidFill>
                  <a:srgbClr val="FFFFFF"/>
                </a:solidFill>
              </a:rPr>
              <a:t>Structure of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LEX program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4381580" y="600336"/>
            <a:ext cx="6341764" cy="583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Auxiliary Procedures </a:t>
            </a:r>
            <a:endParaRPr b="1"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This section holds whatever auxiliary functions are used in the actions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These functions can be compiled separately and loaded with the lexical analyzer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7" name="Google Shape;177;p7"/>
          <p:cNvSpPr txBox="1"/>
          <p:nvPr>
            <p:ph type="title"/>
          </p:nvPr>
        </p:nvSpPr>
        <p:spPr>
          <a:xfrm>
            <a:off x="566058" y="836023"/>
            <a:ext cx="2718788" cy="518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Schoolbook"/>
              <a:buNone/>
            </a:pPr>
            <a:r>
              <a:rPr lang="en-US" sz="3600">
                <a:solidFill>
                  <a:srgbClr val="FFFFFF"/>
                </a:solidFill>
              </a:rPr>
              <a:t>Working of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Lexical Analyzer with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Parser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4381580" y="600336"/>
            <a:ext cx="6341764" cy="6052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9999"/>
              <a:buChar char="•"/>
            </a:pPr>
            <a:r>
              <a:rPr lang="en-US"/>
              <a:t>When called by the parser, the lexical analyzer begins reading its remaining input, one character at a time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en-US"/>
              <a:t>It reads until it finds the longest prefix of the input that matches one of the patterns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en-US"/>
              <a:t>It then executes action i which returns the control to the parser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en-US"/>
              <a:t>But if it does not then the lexical analyzer proceeds to find additional lexemes, until one of the corresponding actions causes a return to the parser.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en-US"/>
              <a:t>The lexical analyzer returns a single quantity i.e the token to the parser 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en-US"/>
              <a:t>To pass an attribute value with information about the lexeme, a global variable is set known as </a:t>
            </a:r>
            <a:r>
              <a:rPr b="1" lang="en-US"/>
              <a:t>yylval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5" name="Google Shape;185;p8"/>
          <p:cNvSpPr txBox="1"/>
          <p:nvPr>
            <p:ph type="title"/>
          </p:nvPr>
        </p:nvSpPr>
        <p:spPr>
          <a:xfrm>
            <a:off x="1261872" y="365760"/>
            <a:ext cx="9692640" cy="721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Schoolbook"/>
              <a:buNone/>
            </a:pPr>
            <a:br>
              <a:rPr lang="en-US"/>
            </a:br>
            <a:r>
              <a:rPr lang="en-US"/>
              <a:t>LEX program for Tokens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614891" y="1339970"/>
            <a:ext cx="10335020" cy="524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%{</a:t>
            </a:r>
            <a:br>
              <a:rPr lang="en-US"/>
            </a:br>
            <a:r>
              <a:rPr lang="en-US"/>
              <a:t> /* Definitions of manifest constants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LT, LE, EQ, NE, GT, GE, IF, THEN, ELSE, ID, NUMBER, RELOP */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%}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/* Regular definitions */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delim [\t \n]</a:t>
            </a:r>
            <a:br>
              <a:rPr lang="en-US"/>
            </a:br>
            <a:r>
              <a:rPr lang="en-US"/>
              <a:t> ws {delim}+</a:t>
            </a:r>
            <a:br>
              <a:rPr lang="en-US"/>
            </a:br>
            <a:r>
              <a:rPr lang="en-US"/>
              <a:t> letter [A-Za-z]</a:t>
            </a:r>
            <a:br>
              <a:rPr lang="en-US"/>
            </a:br>
            <a:r>
              <a:rPr lang="en-US"/>
              <a:t> digit [0-9]</a:t>
            </a:r>
            <a:br>
              <a:rPr lang="en-US"/>
            </a:br>
            <a:r>
              <a:rPr lang="en-US"/>
              <a:t> id {letter}( {letter} | {digit} )*</a:t>
            </a:r>
            <a:br>
              <a:rPr lang="en-US"/>
            </a:br>
            <a:r>
              <a:rPr lang="en-US"/>
              <a:t> number {digit}+(\ . {digit} +) ? (E [+-] ? {digit}+) ? </a:t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3" name="Google Shape;193;p9"/>
          <p:cNvSpPr txBox="1"/>
          <p:nvPr>
            <p:ph type="title"/>
          </p:nvPr>
        </p:nvSpPr>
        <p:spPr>
          <a:xfrm>
            <a:off x="1261872" y="365760"/>
            <a:ext cx="9692640" cy="721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Schoolbook"/>
              <a:buNone/>
            </a:pPr>
            <a:br>
              <a:rPr lang="en-US"/>
            </a:br>
            <a:r>
              <a:rPr lang="en-US"/>
              <a:t>LEX program for Tokens</a:t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614891" y="1339970"/>
            <a:ext cx="10335020" cy="524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%% 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{ws}            { /* No action and No Return */ }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if                { return (IF); }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else            { return (ELSE); }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then           { return (THEN); }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{id}             { yylval = (int) installID(); return (ID); }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{number}    { yylval = (int) installNum(); return (NUMBER); }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“&lt;”              { yylval = LT;  return(RELOP); }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“&lt;=”            { yylval = LE;  return(RELOP); } 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 “=”             {  yylval = EQ;  return(RELOP); }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“&lt;&gt;”            {  yylval = NE;  return(RELOP); }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“&gt;”              { yylval = GT;  return(RELOP); }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“&gt;=”            { yylval = GE;   return(RELOP); }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en-US"/>
              <a:t>%% 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2021-02-08T03:06:54Z</dcterms:created>
  <dc:creator>Vaibhav</dc:creator>
</cp:coreProperties>
</file>