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72" r:id="rId10"/>
    <p:sldId id="273" r:id="rId11"/>
    <p:sldId id="274" r:id="rId12"/>
    <p:sldId id="264" r:id="rId13"/>
    <p:sldId id="265" r:id="rId14"/>
    <p:sldId id="267" r:id="rId15"/>
    <p:sldId id="269" r:id="rId16"/>
    <p:sldId id="271" r:id="rId17"/>
    <p:sldId id="279" r:id="rId18"/>
    <p:sldId id="278" r:id="rId19"/>
    <p:sldId id="26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2" name="Google Shape;28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603910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2" name="Google Shape;28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447917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2" name="Google Shape;28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9713066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2" name="Google Shape;28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249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82" name="Google Shape;28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712887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82" name="Google Shape;28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086082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2" name="Google Shape;28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713383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81" name="Google Shape;581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780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139" name="Google Shape;139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53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2" name="Google Shape;28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753721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2" name="Google Shape;28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22848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10" Type="http://schemas.openxmlformats.org/officeDocument/2006/relationships/image" Target="../media/image21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12.png"  /><Relationship Id="rId5" Type="http://schemas.openxmlformats.org/officeDocument/2006/relationships/image" Target="../media/image17.png"  /><Relationship Id="rId6" Type="http://schemas.openxmlformats.org/officeDocument/2006/relationships/image" Target="../media/image7.png"  /><Relationship Id="rId7" Type="http://schemas.openxmlformats.org/officeDocument/2006/relationships/image" Target="../media/image11.png"  /><Relationship Id="rId8" Type="http://schemas.openxmlformats.org/officeDocument/2006/relationships/image" Target="../media/image16.png"  /><Relationship Id="rId9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 rot="0"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70" name="Google Shape;70;p13"/>
            <p:cNvSpPr/>
            <p:nvPr/>
          </p:nvSpPr>
          <p:spPr>
            <a:xfrm rot="10800000" flipH="1">
              <a:off x="-19050" y="-29028"/>
              <a:ext cx="12192030" cy="1905000"/>
            </a:xfrm>
            <a:custGeom>
              <a:avLst/>
              <a:gdLst/>
              <a:rect l="l" t="t" r="r" b="b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 rot="10800000" flipH="1">
              <a:off x="-20128" y="-29028"/>
              <a:ext cx="12212128" cy="1962150"/>
            </a:xfrm>
            <a:custGeom>
              <a:avLst/>
              <a:gdLst/>
              <a:rect l="l" t="t" r="r" b="b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84;p13"/>
          <p:cNvSpPr txBox="1"/>
          <p:nvPr/>
        </p:nvSpPr>
        <p:spPr>
          <a:xfrm>
            <a:off x="3307835" y="2778122"/>
            <a:ext cx="5576330" cy="983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Emotion Recognition in Conversation(ERC)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84;p13"/>
          <p:cNvSpPr txBox="1"/>
          <p:nvPr/>
        </p:nvSpPr>
        <p:spPr>
          <a:xfrm>
            <a:off x="8592364" y="6222377"/>
            <a:ext cx="3599636" cy="635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곽지호</a:t>
            </a: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알고리즘에 따른 결과 비교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590" name=""/>
          <p:cNvPicPr>
            <a:picLocks noChangeAspect="1"/>
          </p:cNvPicPr>
          <p:nvPr/>
        </p:nvPicPr>
        <p:blipFill rotWithShape="1">
          <a:blip r:embed="rId3"/>
          <a:srcRect l="50000" t="57530"/>
          <a:stretch>
            <a:fillRect/>
          </a:stretch>
        </p:blipFill>
        <p:spPr>
          <a:xfrm>
            <a:off x="642078" y="1996568"/>
            <a:ext cx="2003569" cy="1027775"/>
          </a:xfrm>
          <a:prstGeom prst="rect">
            <a:avLst/>
          </a:prstGeom>
        </p:spPr>
      </p:pic>
      <p:pic>
        <p:nvPicPr>
          <p:cNvPr id="591" name=""/>
          <p:cNvPicPr>
            <a:picLocks noChangeAspect="1"/>
          </p:cNvPicPr>
          <p:nvPr/>
        </p:nvPicPr>
        <p:blipFill rotWithShape="1">
          <a:blip r:embed="rId4"/>
          <a:srcRect l="22380" t="59650" r="36450" b="3160"/>
          <a:stretch>
            <a:fillRect/>
          </a:stretch>
        </p:blipFill>
        <p:spPr>
          <a:xfrm>
            <a:off x="632552" y="3043393"/>
            <a:ext cx="2003570" cy="1027775"/>
          </a:xfrm>
          <a:prstGeom prst="rect">
            <a:avLst/>
          </a:prstGeom>
        </p:spPr>
      </p:pic>
      <p:pic>
        <p:nvPicPr>
          <p:cNvPr id="592" name=""/>
          <p:cNvPicPr>
            <a:picLocks noChangeAspect="1"/>
          </p:cNvPicPr>
          <p:nvPr/>
        </p:nvPicPr>
        <p:blipFill rotWithShape="1">
          <a:blip r:embed="rId5"/>
          <a:srcRect l="54100" t="60820" r="10340"/>
          <a:stretch>
            <a:fillRect/>
          </a:stretch>
        </p:blipFill>
        <p:spPr>
          <a:xfrm>
            <a:off x="632553" y="4090219"/>
            <a:ext cx="2003570" cy="1027775"/>
          </a:xfrm>
          <a:prstGeom prst="rect">
            <a:avLst/>
          </a:prstGeom>
        </p:spPr>
      </p:pic>
      <p:pic>
        <p:nvPicPr>
          <p:cNvPr id="594" name=""/>
          <p:cNvPicPr>
            <a:picLocks noChangeAspect="1"/>
          </p:cNvPicPr>
          <p:nvPr/>
        </p:nvPicPr>
        <p:blipFill rotWithShape="1">
          <a:blip r:embed="rId6"/>
          <a:srcRect l="56830" t="21270" r="10660" b="56230"/>
          <a:stretch>
            <a:fillRect/>
          </a:stretch>
        </p:blipFill>
        <p:spPr>
          <a:xfrm>
            <a:off x="2702797" y="1996568"/>
            <a:ext cx="2003570" cy="1027775"/>
          </a:xfrm>
          <a:prstGeom prst="rect">
            <a:avLst/>
          </a:prstGeom>
        </p:spPr>
      </p:pic>
      <p:pic>
        <p:nvPicPr>
          <p:cNvPr id="595" name=""/>
          <p:cNvPicPr>
            <a:picLocks noChangeAspect="1"/>
          </p:cNvPicPr>
          <p:nvPr/>
        </p:nvPicPr>
        <p:blipFill rotWithShape="1">
          <a:blip r:embed="rId7"/>
          <a:srcRect l="41160" t="46220" r="26540" b="24830"/>
          <a:stretch>
            <a:fillRect/>
          </a:stretch>
        </p:blipFill>
        <p:spPr>
          <a:xfrm>
            <a:off x="2693273" y="3042921"/>
            <a:ext cx="2002946" cy="1027928"/>
          </a:xfrm>
          <a:prstGeom prst="rect">
            <a:avLst/>
          </a:prstGeom>
        </p:spPr>
      </p:pic>
      <p:pic>
        <p:nvPicPr>
          <p:cNvPr id="596" name=""/>
          <p:cNvPicPr>
            <a:picLocks noChangeAspect="1"/>
          </p:cNvPicPr>
          <p:nvPr/>
        </p:nvPicPr>
        <p:blipFill rotWithShape="1">
          <a:blip r:embed="rId8"/>
          <a:srcRect l="59600" t="19970" r="9010" b="50000"/>
          <a:stretch>
            <a:fillRect/>
          </a:stretch>
        </p:blipFill>
        <p:spPr>
          <a:xfrm>
            <a:off x="2698871" y="4090219"/>
            <a:ext cx="2003650" cy="1016163"/>
          </a:xfrm>
          <a:prstGeom prst="rect">
            <a:avLst/>
          </a:prstGeom>
        </p:spPr>
      </p:pic>
      <p:sp>
        <p:nvSpPr>
          <p:cNvPr id="602" name=""/>
          <p:cNvSpPr txBox="1"/>
          <p:nvPr/>
        </p:nvSpPr>
        <p:spPr>
          <a:xfrm>
            <a:off x="1070649" y="5434008"/>
            <a:ext cx="4007140" cy="26003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일정부분에서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loss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가 감소하는 경향을 보여줌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7560699" y="5352074"/>
            <a:ext cx="4007140" cy="42318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train_data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에 과적합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(Over fitting)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6945898" y="5352074"/>
            <a:ext cx="419919" cy="25932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pic>
        <p:nvPicPr>
          <p:cNvPr id="60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886600" y="2392089"/>
            <a:ext cx="2656234" cy="1866385"/>
          </a:xfrm>
          <a:prstGeom prst="rect">
            <a:avLst/>
          </a:prstGeom>
        </p:spPr>
      </p:pic>
      <p:pic>
        <p:nvPicPr>
          <p:cNvPr id="607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542834" y="2392089"/>
            <a:ext cx="2656234" cy="1866384"/>
          </a:xfrm>
          <a:prstGeom prst="rect">
            <a:avLst/>
          </a:prstGeom>
        </p:spPr>
      </p:pic>
      <p:sp>
        <p:nvSpPr>
          <p:cNvPr id="608" name=""/>
          <p:cNvSpPr txBox="1"/>
          <p:nvPr/>
        </p:nvSpPr>
        <p:spPr>
          <a:xfrm>
            <a:off x="7392797" y="4609702"/>
            <a:ext cx="2300073" cy="26110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Train_data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에 대한 학습 결과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"/>
          <p:cNvSpPr/>
          <p:nvPr/>
        </p:nvSpPr>
        <p:spPr>
          <a:xfrm>
            <a:off x="632552" y="1996568"/>
            <a:ext cx="4092865" cy="3121427"/>
          </a:xfrm>
          <a:prstGeom prst="rect">
            <a:avLst/>
          </a:prstGeom>
          <a:noFill/>
          <a:ln w="76200">
            <a:solidFill>
              <a:schemeClr val="dk1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10" name=""/>
          <p:cNvSpPr txBox="1"/>
          <p:nvPr/>
        </p:nvSpPr>
        <p:spPr>
          <a:xfrm>
            <a:off x="670653" y="1499875"/>
            <a:ext cx="4054765" cy="2603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loss/test			                 acc/test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5706806" y="2215330"/>
            <a:ext cx="5725243" cy="2258224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12" name="Google Shape;157;p16"/>
          <p:cNvSpPr txBox="1"/>
          <p:nvPr/>
        </p:nvSpPr>
        <p:spPr>
          <a:xfrm>
            <a:off x="7392797" y="327483"/>
            <a:ext cx="441983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Emotion Recognition in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Conversation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9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한국어 감정 분류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1798528" y="1806670"/>
            <a:ext cx="1275692" cy="4964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library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88" name=""/>
          <p:cNvSpPr txBox="1"/>
          <p:nvPr/>
        </p:nvSpPr>
        <p:spPr>
          <a:xfrm>
            <a:off x="840476" y="2781705"/>
            <a:ext cx="4763122" cy="2831597"/>
          </a:xfrm>
          <a:prstGeom prst="rect">
            <a:avLst/>
          </a:prstGeom>
        </p:spPr>
        <p:txBody>
          <a:bodyPr wrap="square">
            <a:spAutoFit/>
          </a:bodyPr>
          <a:p>
            <a:pPr marL="285600" lvl="0" indent="-285600" algn="l">
              <a:buClr>
                <a:srgbClr val="ffffff"/>
              </a:buClr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자연어 처리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 Konlpy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ffffff"/>
              </a:buClr>
              <a:buFont typeface="Wingdings"/>
              <a:buChar char="Ø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lvl="0" indent="0" algn="l">
              <a:buClr>
                <a:srgbClr val="ffffff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     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한국어 형태소 분석기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MeCab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ffffff"/>
              </a:buClr>
              <a:buFont typeface="Wingdings"/>
              <a:buChar char="Ø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ffffff"/>
              </a:buClr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데이터 처리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Pandas, Numpy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ffffff"/>
              </a:buClr>
              <a:buFont typeface="Wingdings"/>
              <a:buChar char="Ø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ffffff"/>
              </a:buClr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데이터 학습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Tensorflow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ffffff"/>
              </a:buClr>
              <a:buFont typeface="Wingdings"/>
              <a:buChar char="Ø"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ffffff"/>
              </a:buClr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실행환경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google colab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5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14608" y="1806670"/>
            <a:ext cx="1596648" cy="2010324"/>
          </a:xfrm>
          <a:prstGeom prst="rect">
            <a:avLst/>
          </a:prstGeom>
        </p:spPr>
      </p:pic>
      <p:pic>
        <p:nvPicPr>
          <p:cNvPr id="5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30216" y="3000825"/>
            <a:ext cx="2960852" cy="1196677"/>
          </a:xfrm>
          <a:prstGeom prst="rect">
            <a:avLst/>
          </a:prstGeom>
        </p:spPr>
      </p:pic>
      <p:pic>
        <p:nvPicPr>
          <p:cNvPr id="59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32926" y="3887721"/>
            <a:ext cx="1356661" cy="1356661"/>
          </a:xfrm>
          <a:prstGeom prst="rect">
            <a:avLst/>
          </a:prstGeom>
        </p:spPr>
      </p:pic>
      <p:pic>
        <p:nvPicPr>
          <p:cNvPr id="59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88520" y="4474540"/>
            <a:ext cx="1657959" cy="1657959"/>
          </a:xfrm>
          <a:prstGeom prst="rect">
            <a:avLst/>
          </a:prstGeom>
        </p:spPr>
      </p:pic>
      <p:pic>
        <p:nvPicPr>
          <p:cNvPr id="59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611942" y="1273957"/>
            <a:ext cx="3411114" cy="15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7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한국어 데이터 전처리 과정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499203" y="5965441"/>
            <a:ext cx="4978584" cy="2620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None/>
              <a:defRPr/>
            </a:pPr>
            <a:r>
              <a:rPr lang="ko-KR" altLang="en-US" sz="1100">
                <a:solidFill>
                  <a:schemeClr val="lt1"/>
                </a:solidFill>
              </a:rPr>
              <a:t>https://raw.githubusercontent.com/e9t/nsmc/master/ratings_train.txt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499203" y="1255974"/>
            <a:ext cx="5425347" cy="38994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사용 데이터 셋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 네이버 영화 리뷰 데이터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591" name="Google Shape;203;p17"/>
          <p:cNvCxnSpPr/>
          <p:nvPr/>
        </p:nvCxnSpPr>
        <p:spPr>
          <a:xfrm rot="16200000" flipH="1">
            <a:off x="3080238" y="3956538"/>
            <a:ext cx="5802923" cy="1"/>
          </a:xfrm>
          <a:prstGeom prst="straightConnector1">
            <a:avLst/>
          </a:prstGeom>
          <a:noFill/>
          <a:ln w="12700" cap="flat" cmpd="sng">
            <a:solidFill>
              <a:srgbClr val="bfbfbf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592" name=""/>
          <p:cNvSpPr txBox="1"/>
          <p:nvPr/>
        </p:nvSpPr>
        <p:spPr>
          <a:xfrm>
            <a:off x="275821" y="6256020"/>
            <a:ext cx="5425347" cy="3429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label =&gt; 0 == 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부정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1 == 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긍정 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7842684" y="789148"/>
            <a:ext cx="2551384" cy="39314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데이터 전처리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94" name="Google Shape;184;p16"/>
          <p:cNvSpPr/>
          <p:nvPr/>
        </p:nvSpPr>
        <p:spPr>
          <a:xfrm>
            <a:off x="7214717" y="2219368"/>
            <a:ext cx="3807319" cy="370198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228480" marR="0" lvl="0" indent="-2284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한글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공백 그 외 데이터 모두 제거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None data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제거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불용어 제거 후 형태소에 따라 분류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Setting Tokenizer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203" y="1644628"/>
            <a:ext cx="4978584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0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한국어 감성 분석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670653" y="1333398"/>
            <a:ext cx="5199487" cy="33157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데이터셋에 따른 결과차이 이진분류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다중분류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924384" y="2051538"/>
            <a:ext cx="3091602" cy="26113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이진분류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위의 네이버 영화 리뷰 데이터 이용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924384" y="2737013"/>
            <a:ext cx="3091602" cy="75675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다중분류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AIHub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에서 제공하는 한국어 감성 정보가 포함된 단발성 데이터 데이터셋 이용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가지 감정분류 데이터셋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3742" y="1885848"/>
            <a:ext cx="3419475" cy="238125"/>
          </a:xfrm>
          <a:prstGeom prst="rect">
            <a:avLst/>
          </a:prstGeom>
        </p:spPr>
      </p:pic>
      <p:pic>
        <p:nvPicPr>
          <p:cNvPr id="6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17971" y="2217420"/>
            <a:ext cx="2428875" cy="238125"/>
          </a:xfrm>
          <a:prstGeom prst="rect">
            <a:avLst/>
          </a:prstGeom>
        </p:spPr>
      </p:pic>
      <p:pic>
        <p:nvPicPr>
          <p:cNvPr id="6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77787" y="2518665"/>
            <a:ext cx="4010025" cy="219075"/>
          </a:xfrm>
          <a:prstGeom prst="rect">
            <a:avLst/>
          </a:prstGeom>
        </p:spPr>
      </p:pic>
      <p:pic>
        <p:nvPicPr>
          <p:cNvPr id="6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37814" y="2865120"/>
            <a:ext cx="2276475" cy="247650"/>
          </a:xfrm>
          <a:prstGeom prst="rect">
            <a:avLst/>
          </a:prstGeom>
        </p:spPr>
      </p:pic>
      <p:pic>
        <p:nvPicPr>
          <p:cNvPr id="61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31946" y="3170400"/>
            <a:ext cx="2486025" cy="238125"/>
          </a:xfrm>
          <a:prstGeom prst="rect">
            <a:avLst/>
          </a:prstGeom>
        </p:spPr>
      </p:pic>
      <p:pic>
        <p:nvPicPr>
          <p:cNvPr id="61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94939" y="3474720"/>
            <a:ext cx="2419350" cy="238125"/>
          </a:xfrm>
          <a:prstGeom prst="rect">
            <a:avLst/>
          </a:prstGeom>
        </p:spPr>
      </p:pic>
      <p:pic>
        <p:nvPicPr>
          <p:cNvPr id="61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643812" y="3752850"/>
            <a:ext cx="1876425" cy="228600"/>
          </a:xfrm>
          <a:prstGeom prst="rect">
            <a:avLst/>
          </a:prstGeom>
        </p:spPr>
      </p:pic>
      <p:pic>
        <p:nvPicPr>
          <p:cNvPr id="61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651148" y="2518665"/>
            <a:ext cx="1917718" cy="2035934"/>
          </a:xfrm>
          <a:prstGeom prst="rect">
            <a:avLst/>
          </a:prstGeom>
        </p:spPr>
      </p:pic>
      <p:sp>
        <p:nvSpPr>
          <p:cNvPr id="617" name=""/>
          <p:cNvSpPr/>
          <p:nvPr/>
        </p:nvSpPr>
        <p:spPr>
          <a:xfrm>
            <a:off x="5014856" y="4149157"/>
            <a:ext cx="1598076" cy="49375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e4e7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19" name=""/>
          <p:cNvSpPr txBox="1"/>
          <p:nvPr/>
        </p:nvSpPr>
        <p:spPr>
          <a:xfrm>
            <a:off x="924384" y="3852045"/>
            <a:ext cx="3091602" cy="59422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이진분류의 간단한 알고리즘에 비해 다중분류 알고리즘의 데이터셋이 달라 실행과정준 문제 발생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20509" y="4732570"/>
            <a:ext cx="3251554" cy="1772055"/>
          </a:xfrm>
          <a:prstGeom prst="rect">
            <a:avLst/>
          </a:prstGeom>
        </p:spPr>
      </p:pic>
      <p:sp>
        <p:nvSpPr>
          <p:cNvPr id="622" name=""/>
          <p:cNvSpPr txBox="1"/>
          <p:nvPr/>
        </p:nvSpPr>
        <p:spPr>
          <a:xfrm>
            <a:off x="6773742" y="5188281"/>
            <a:ext cx="3972410" cy="25831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y_train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데이터의 벡터 차원을 맞춰주지 않아 생긴 문제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"/>
          <p:cNvSpPr txBox="1"/>
          <p:nvPr/>
        </p:nvSpPr>
        <p:spPr>
          <a:xfrm>
            <a:off x="6831766" y="5618597"/>
            <a:ext cx="3972410" cy="25831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y_train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데이터의 벡터 차원을 맞춰서 학습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89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한국어 데이터 학습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606" name="Google Shape;203;p17"/>
          <p:cNvCxnSpPr/>
          <p:nvPr/>
        </p:nvCxnSpPr>
        <p:spPr>
          <a:xfrm rot="16200000" flipH="1">
            <a:off x="2293787" y="3956538"/>
            <a:ext cx="5802923" cy="1"/>
          </a:xfrm>
          <a:prstGeom prst="straightConnector1">
            <a:avLst/>
          </a:prstGeom>
          <a:noFill/>
          <a:ln w="12700" cap="flat" cmpd="sng">
            <a:solidFill>
              <a:srgbClr val="bfbfbf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612" name=""/>
          <p:cNvSpPr txBox="1"/>
          <p:nvPr/>
        </p:nvSpPr>
        <p:spPr>
          <a:xfrm>
            <a:off x="8362545" y="265928"/>
            <a:ext cx="1744142" cy="336983"/>
          </a:xfrm>
          <a:prstGeom prst="rect">
            <a:avLst/>
          </a:prstGeom>
        </p:spPr>
        <p:txBody>
          <a:bodyPr wrap="square">
            <a:spAutoFit/>
          </a:bodyPr>
          <a:p>
            <a:pPr marL="228480" marR="0" lvl="0" indent="-22848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학습 결과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"/>
          <p:cNvSpPr txBox="1"/>
          <p:nvPr/>
        </p:nvSpPr>
        <p:spPr>
          <a:xfrm>
            <a:off x="1163498" y="2071947"/>
            <a:ext cx="3091602" cy="26113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이진분류 테스트 정확도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 83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3498" y="4258023"/>
            <a:ext cx="2371116" cy="773626"/>
          </a:xfrm>
          <a:prstGeom prst="rect">
            <a:avLst/>
          </a:prstGeom>
        </p:spPr>
      </p:pic>
      <p:sp>
        <p:nvSpPr>
          <p:cNvPr id="616" name=""/>
          <p:cNvSpPr txBox="1"/>
          <p:nvPr/>
        </p:nvSpPr>
        <p:spPr>
          <a:xfrm>
            <a:off x="1163498" y="3166272"/>
            <a:ext cx="3091602" cy="26272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간단한 테스트 함수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실행결과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"/>
          <p:cNvSpPr txBox="1"/>
          <p:nvPr/>
        </p:nvSpPr>
        <p:spPr>
          <a:xfrm>
            <a:off x="6816743" y="1810815"/>
            <a:ext cx="3091602" cy="261132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다중분류 테스트 정확도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 20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"/>
          <p:cNvSpPr txBox="1"/>
          <p:nvPr/>
        </p:nvSpPr>
        <p:spPr>
          <a:xfrm>
            <a:off x="6816743" y="2792124"/>
            <a:ext cx="3091602" cy="127375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같은 모델에서 손실함수와 데이터셋만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Aihub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셋으로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변환해서 실행한 결과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6794939" y="4644836"/>
            <a:ext cx="4095312" cy="127996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학습과정에 대한 완벽한 이해를 하지 못했고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이진분류보다 다양한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Label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을 가진 다중분류를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간단한 모델로 구현하기에는 부족해 낮은 결과값이 나왔다고 생각함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19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KOBERT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1499328" y="2140202"/>
            <a:ext cx="3091602" cy="924943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다중 분류 결과에 대해 낮은 결과값에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이미 만들어진 다중분류 모델인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KOBERT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AIHUB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셋을 분석한 결과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1499328" y="3884109"/>
            <a:ext cx="3091602" cy="109556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셋은 이전과 같은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AIHub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에서 제공하는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한국어 감성 정보가 포함된 단발성 데이터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데이터셋 사용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6151774" y="3884142"/>
            <a:ext cx="1545801" cy="25902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train_data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정확도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42983" y="3884142"/>
            <a:ext cx="1952897" cy="1095527"/>
          </a:xfrm>
          <a:prstGeom prst="rect">
            <a:avLst/>
          </a:prstGeom>
        </p:spPr>
      </p:pic>
      <p:pic>
        <p:nvPicPr>
          <p:cNvPr id="5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42983" y="4489056"/>
            <a:ext cx="1952897" cy="200052"/>
          </a:xfrm>
          <a:prstGeom prst="rect">
            <a:avLst/>
          </a:prstGeom>
        </p:spPr>
      </p:pic>
      <p:sp>
        <p:nvSpPr>
          <p:cNvPr id="586" name=""/>
          <p:cNvSpPr txBox="1"/>
          <p:nvPr/>
        </p:nvSpPr>
        <p:spPr>
          <a:xfrm>
            <a:off x="6151774" y="4459569"/>
            <a:ext cx="1545801" cy="253833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test_data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정확도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6151774" y="2013023"/>
            <a:ext cx="4526205" cy="25435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train_set :  test_set  =  3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비율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15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알고리즘에 따른 결과 비교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670653" y="1571569"/>
            <a:ext cx="4007140" cy="26485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텍스트 데이터의 감정분류 정확도를 올릴방법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6406138" y="2777659"/>
            <a:ext cx="4222220" cy="2649379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음성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영상 을 포함한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mulit_modal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모델 구현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감정표현이 확실한 단어들을 미리 분류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중립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부정확한  데이터 제거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먼저 긍정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부정을 분류한 후 다시 세부적 감정 분류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1070649" y="3054191"/>
            <a:ext cx="4007140" cy="136350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텍스트 데이터만의 학습으로 한계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셋의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sentence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emotion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의  부정확함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2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19"/>
          <p:cNvGrpSpPr/>
          <p:nvPr/>
        </p:nvGrpSpPr>
        <p:grpSpPr>
          <a:xfrm rot="0"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584" name="Google Shape;584;p19"/>
            <p:cNvSpPr/>
            <p:nvPr/>
          </p:nvSpPr>
          <p:spPr>
            <a:xfrm rot="10800000" flipH="1">
              <a:off x="-19050" y="-29028"/>
              <a:ext cx="12192030" cy="1905000"/>
            </a:xfrm>
            <a:custGeom>
              <a:avLst/>
              <a:gdLst/>
              <a:rect l="l" t="t" r="r" b="b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 rot="10800000" flipH="1">
              <a:off x="-20128" y="-29028"/>
              <a:ext cx="12212128" cy="1962150"/>
            </a:xfrm>
            <a:custGeom>
              <a:avLst/>
              <a:gdLst/>
              <a:rect l="l" t="t" r="r" b="b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19"/>
          <p:cNvGrpSpPr/>
          <p:nvPr/>
        </p:nvGrpSpPr>
        <p:grpSpPr>
          <a:xfrm rot="10800000" flipH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587" name="Google Shape;587;p19"/>
            <p:cNvSpPr/>
            <p:nvPr/>
          </p:nvSpPr>
          <p:spPr>
            <a:xfrm rot="10800000" flipH="1">
              <a:off x="-19050" y="-29028"/>
              <a:ext cx="12192030" cy="1905000"/>
            </a:xfrm>
            <a:custGeom>
              <a:avLst/>
              <a:gdLst/>
              <a:rect l="l" t="t" r="r" b="b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 rot="10800000" flipH="1">
              <a:off x="-20128" y="-29028"/>
              <a:ext cx="12212128" cy="1962150"/>
            </a:xfrm>
            <a:custGeom>
              <a:avLst/>
              <a:gdLst/>
              <a:rect l="l" t="t" r="r" b="b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8" name="Google Shape;598;p19"/>
          <p:cNvSpPr txBox="1"/>
          <p:nvPr/>
        </p:nvSpPr>
        <p:spPr>
          <a:xfrm>
            <a:off x="4203050" y="3059668"/>
            <a:ext cx="402706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pPr>
            <a:r>
              <a:rPr lang="ko-KR" altLang="en-US" sz="3200" b="1" i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느 낀 점</a:t>
            </a:r>
            <a:endParaRPr lang="ko-KR" altLang="en-US" sz="3200" b="1" i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424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19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584" name="Google Shape;584;p19"/>
            <p:cNvSpPr/>
            <p:nvPr/>
          </p:nvSpPr>
          <p:spPr>
            <a:xfrm flipH="1" rot="10800000">
              <a:off x="-19050" y="-29028"/>
              <a:ext cx="12192030" cy="1905000"/>
            </a:xfrm>
            <a:custGeom>
              <a:rect b="b" l="l" r="r" t="t"/>
              <a:pathLst>
                <a:path extrusionOk="0" h="120000" w="12000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 flipH="1" rot="10800000">
              <a:off x="-20128" y="-29028"/>
              <a:ext cx="12212128" cy="1962150"/>
            </a:xfrm>
            <a:custGeom>
              <a:rect b="b" l="l" r="r" t="t"/>
              <a:pathLst>
                <a:path extrusionOk="0" h="120000" w="12000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19"/>
          <p:cNvGrpSpPr/>
          <p:nvPr/>
        </p:nvGrpSpPr>
        <p:grpSpPr>
          <a:xfrm flipH="1" rot="10800000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587" name="Google Shape;587;p19"/>
            <p:cNvSpPr/>
            <p:nvPr/>
          </p:nvSpPr>
          <p:spPr>
            <a:xfrm flipH="1" rot="10800000">
              <a:off x="-19050" y="-29028"/>
              <a:ext cx="12192030" cy="1905000"/>
            </a:xfrm>
            <a:custGeom>
              <a:rect b="b" l="l" r="r" t="t"/>
              <a:pathLst>
                <a:path extrusionOk="0" h="120000" w="12000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 flipH="1" rot="10800000">
              <a:off x="-20128" y="-29028"/>
              <a:ext cx="12212128" cy="1962150"/>
            </a:xfrm>
            <a:custGeom>
              <a:rect b="b" l="l" r="r" t="t"/>
              <a:pathLst>
                <a:path extrusionOk="0" h="120000" w="12000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8" name="Google Shape;598;p19"/>
          <p:cNvSpPr txBox="1"/>
          <p:nvPr/>
        </p:nvSpPr>
        <p:spPr>
          <a:xfrm>
            <a:off x="4203050" y="3059668"/>
            <a:ext cx="402706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pPr>
            <a:r>
              <a:rPr lang="ko-KR" altLang="en-US" sz="1800" b="1" i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감사합니다</a:t>
            </a:r>
            <a:endParaRPr lang="ko-KR" altLang="en-US" sz="1800" b="1" i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2554515" y="2957354"/>
            <a:ext cx="4112300" cy="322345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0" y="0"/>
            <a:ext cx="6794939" cy="12139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 rot="5400000">
            <a:off x="472803" y="2484550"/>
            <a:ext cx="3900645" cy="4846255"/>
          </a:xfrm>
          <a:custGeom>
            <a:rect b="b" l="l" r="r" t="t"/>
            <a:pathLst>
              <a:path extrusionOk="0" h="120000" w="120000">
                <a:moveTo>
                  <a:pt x="201" y="120000"/>
                </a:moveTo>
                <a:cubicBezTo>
                  <a:pt x="134" y="79764"/>
                  <a:pt x="67" y="40235"/>
                  <a:pt x="0" y="0"/>
                </a:cubicBezTo>
                <a:lnTo>
                  <a:pt x="119999" y="64176"/>
                </a:lnTo>
                <a:cubicBezTo>
                  <a:pt x="119999" y="82784"/>
                  <a:pt x="120000" y="101392"/>
                  <a:pt x="120000" y="120000"/>
                </a:cubicBezTo>
                <a:lnTo>
                  <a:pt x="201" y="12000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683384" y="1774677"/>
            <a:ext cx="267573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lang="en-US" altLang="ko-KR"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070954" y="1115936"/>
            <a:ext cx="1887055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주제 선택 이유</a:t>
            </a:r>
            <a:endParaRPr lang="ko-KR" altLang="en-US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070954" y="1621592"/>
            <a:ext cx="238505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lang="ko-KR" altLang="en-US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794939" y="1244840"/>
            <a:ext cx="80387" cy="80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794939" y="1781453"/>
            <a:ext cx="80387" cy="80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070953" y="2202833"/>
            <a:ext cx="418130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감성인식 모델 알고리즘 비교</a:t>
            </a:r>
            <a:endParaRPr lang="ko-KR" altLang="en-US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671029" y="2708489"/>
            <a:ext cx="3745418" cy="7124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딥러닝 모델 알고리즘에 따른 정확도 비교</a:t>
            </a:r>
            <a:endParaRPr lang="ko-KR" altLang="en-US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794939" y="2331737"/>
            <a:ext cx="80387" cy="80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395014" y="2868350"/>
            <a:ext cx="80387" cy="80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01;p14"/>
          <p:cNvSpPr txBox="1"/>
          <p:nvPr/>
        </p:nvSpPr>
        <p:spPr>
          <a:xfrm>
            <a:off x="7111147" y="3530024"/>
            <a:ext cx="3159558" cy="5056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한국어 감정 분류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02;p14"/>
          <p:cNvSpPr txBox="1"/>
          <p:nvPr/>
        </p:nvSpPr>
        <p:spPr>
          <a:xfrm>
            <a:off x="7654073" y="4035680"/>
            <a:ext cx="315955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 라이브러리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03;p14"/>
          <p:cNvSpPr/>
          <p:nvPr/>
        </p:nvSpPr>
        <p:spPr>
          <a:xfrm>
            <a:off x="6835132" y="3658928"/>
            <a:ext cx="80387" cy="8038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04;p14"/>
          <p:cNvSpPr/>
          <p:nvPr/>
        </p:nvSpPr>
        <p:spPr>
          <a:xfrm>
            <a:off x="7378057" y="4195541"/>
            <a:ext cx="80387" cy="8038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06;p14"/>
          <p:cNvSpPr txBox="1"/>
          <p:nvPr/>
        </p:nvSpPr>
        <p:spPr>
          <a:xfrm>
            <a:off x="7654072" y="4545667"/>
            <a:ext cx="359832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데이터셋에 따른 결과 차이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08;p14"/>
          <p:cNvSpPr/>
          <p:nvPr/>
        </p:nvSpPr>
        <p:spPr>
          <a:xfrm>
            <a:off x="7378057" y="4705528"/>
            <a:ext cx="80387" cy="8038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01;p14"/>
          <p:cNvSpPr txBox="1"/>
          <p:nvPr/>
        </p:nvSpPr>
        <p:spPr>
          <a:xfrm>
            <a:off x="7111147" y="5267829"/>
            <a:ext cx="3159558" cy="50565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느낀점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03;p14"/>
          <p:cNvSpPr/>
          <p:nvPr/>
        </p:nvSpPr>
        <p:spPr>
          <a:xfrm>
            <a:off x="6835133" y="5396733"/>
            <a:ext cx="80387" cy="8038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"/>
          <p:cNvPicPr>
            <a:picLocks noChangeAspect="1"/>
          </p:cNvPicPr>
          <p:nvPr/>
        </p:nvPicPr>
        <p:blipFill rotWithShape="1">
          <a:blip r:embed="rId3"/>
          <a:srcRect l="14610" t="-480" r="14340" b="-370"/>
          <a:stretch>
            <a:fillRect/>
          </a:stretch>
        </p:blipFill>
        <p:spPr>
          <a:xfrm>
            <a:off x="834997" y="1477661"/>
            <a:ext cx="1117252" cy="1117252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888557" y="265928"/>
            <a:ext cx="21856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329017" y="389038"/>
            <a:ext cx="430553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Emotion Recognition Conversation</a:t>
            </a:r>
            <a:endParaRPr lang="en-US" altLang="ko-KR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16;p15"/>
          <p:cNvSpPr txBox="1"/>
          <p:nvPr/>
        </p:nvSpPr>
        <p:spPr>
          <a:xfrm>
            <a:off x="650432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주제 선택 이유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86" name=""/>
          <p:cNvSpPr/>
          <p:nvPr/>
        </p:nvSpPr>
        <p:spPr>
          <a:xfrm>
            <a:off x="943045" y="1674946"/>
            <a:ext cx="2165441" cy="2082584"/>
          </a:xfrm>
          <a:prstGeom prst="ellipse">
            <a:avLst/>
          </a:prstGeom>
          <a:solidFill>
            <a:srgbClr val="1e4e7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/>
              <a:t>Text</a:t>
            </a:r>
            <a:endParaRPr lang="en-US" altLang="ko-KR" sz="3000"/>
          </a:p>
        </p:txBody>
      </p:sp>
      <p:sp>
        <p:nvSpPr>
          <p:cNvPr id="187" name=""/>
          <p:cNvSpPr/>
          <p:nvPr/>
        </p:nvSpPr>
        <p:spPr>
          <a:xfrm>
            <a:off x="5013279" y="1674946"/>
            <a:ext cx="2165441" cy="2082584"/>
          </a:xfrm>
          <a:prstGeom prst="ellipse">
            <a:avLst/>
          </a:prstGeom>
          <a:solidFill>
            <a:srgbClr val="595959">
              <a:alpha val="100000"/>
            </a:srgbClr>
          </a:solidFill>
          <a:ln w="25400" cap="flat" cmpd="sng" algn="ctr">
            <a:solidFill>
              <a:schemeClr val="lt1"/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Topic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8993306" y="1674946"/>
            <a:ext cx="2165441" cy="2082584"/>
          </a:xfrm>
          <a:prstGeom prst="ellipse">
            <a:avLst/>
          </a:prstGeom>
          <a:solidFill>
            <a:srgbClr val="808080">
              <a:alpha val="100000"/>
            </a:srgbClr>
          </a:solidFill>
          <a:ln w="25400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Opinion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3394804" y="2137640"/>
            <a:ext cx="1408925" cy="1096818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80808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0" name=""/>
          <p:cNvSpPr/>
          <p:nvPr/>
        </p:nvSpPr>
        <p:spPr>
          <a:xfrm>
            <a:off x="7329017" y="1918565"/>
            <a:ext cx="1263673" cy="1619890"/>
          </a:xfrm>
          <a:prstGeom prst="mathPlus">
            <a:avLst>
              <a:gd name="adj1" fmla="val 23520"/>
            </a:avLst>
          </a:prstGeom>
          <a:solidFill>
            <a:srgbClr val="80808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92" name=""/>
          <p:cNvSpPr/>
          <p:nvPr/>
        </p:nvSpPr>
        <p:spPr>
          <a:xfrm>
            <a:off x="5168166" y="3843257"/>
            <a:ext cx="1798223" cy="1410664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1e4e7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500"/>
              <a:t>Topic  Modeling</a:t>
            </a:r>
            <a:endParaRPr lang="en-US" altLang="ko-KR" sz="2500"/>
          </a:p>
        </p:txBody>
      </p:sp>
      <p:sp>
        <p:nvSpPr>
          <p:cNvPr id="193" name=""/>
          <p:cNvSpPr/>
          <p:nvPr/>
        </p:nvSpPr>
        <p:spPr>
          <a:xfrm>
            <a:off x="9189075" y="3843257"/>
            <a:ext cx="1798223" cy="1410664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1e4e79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Opinion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Mining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888557" y="5707089"/>
            <a:ext cx="10462338" cy="5394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500" b="1">
                <a:solidFill>
                  <a:schemeClr val="lt1"/>
                </a:solidFill>
                <a:latin typeface="맑은 고딕"/>
                <a:ea typeface="맑은 고딕"/>
              </a:rPr>
              <a:t>인공 지능이 발전함에 따라 인간과 컴퓨터 사이에 인터렉션의 중요성이 강조되고 있고</a:t>
            </a:r>
            <a:r>
              <a:rPr lang="en-US" altLang="ko-KR" sz="1500" b="1">
                <a:solidFill>
                  <a:schemeClr val="lt1"/>
                </a:solidFill>
                <a:latin typeface="맑은 고딕"/>
                <a:ea typeface="맑은 고딕"/>
              </a:rPr>
              <a:t>,</a:t>
            </a:r>
            <a:r>
              <a:rPr lang="ko-KR" altLang="en-US" sz="1500" b="1">
                <a:solidFill>
                  <a:schemeClr val="lt1"/>
                </a:solidFill>
                <a:latin typeface="맑은 고딕"/>
                <a:ea typeface="맑은 고딕"/>
              </a:rPr>
              <a:t>  </a:t>
            </a:r>
            <a:endParaRPr lang="ko-KR" altLang="en-US" sz="15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500" b="1">
                <a:solidFill>
                  <a:schemeClr val="lt1"/>
                </a:solidFill>
                <a:latin typeface="맑은 고딕"/>
                <a:ea typeface="맑은 고딕"/>
              </a:rPr>
              <a:t>인간과 기계의 대화로가는 시작점이라고 생각이 들어 주제를 선택하게되었음</a:t>
            </a:r>
            <a:endParaRPr lang="ko-KR" altLang="en-US" sz="15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95" name=""/>
          <p:cNvSpPr/>
          <p:nvPr/>
        </p:nvSpPr>
        <p:spPr>
          <a:xfrm>
            <a:off x="8993306" y="3586081"/>
            <a:ext cx="2165442" cy="2168632"/>
          </a:xfrm>
          <a:prstGeom prst="ellipse">
            <a:avLst/>
          </a:prstGeom>
          <a:noFill/>
          <a:ln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0" y="0"/>
            <a:ext cx="6794939" cy="10550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888557" y="265928"/>
            <a:ext cx="388692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>
                <a:solidFill>
                  <a:schemeClr val="lt1"/>
                </a:solidFill>
                <a:latin typeface="맑은 고딕"/>
                <a:ea typeface="맑은 고딕"/>
              </a:rPr>
              <a:t>목표</a:t>
            </a:r>
            <a:endParaRPr lang="ko-KR" altLang="en-US" sz="28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5865636" y="2212118"/>
            <a:ext cx="386896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대화에서의 감정인식</a:t>
            </a:r>
            <a:endParaRPr lang="ko-KR" altLang="en-US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944767" y="265512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944767" y="2655125"/>
            <a:ext cx="1130288" cy="120580"/>
          </a:xfrm>
          <a:prstGeom prst="roundRect">
            <a:avLst>
              <a:gd name="adj" fmla="val 48810"/>
            </a:avLst>
          </a:pr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1792" y="2212118"/>
            <a:ext cx="3385903" cy="3440969"/>
          </a:xfrm>
          <a:prstGeom prst="rect">
            <a:avLst/>
          </a:prstGeom>
        </p:spPr>
      </p:pic>
      <p:sp>
        <p:nvSpPr>
          <p:cNvPr id="139" name="Google Shape;128;p15"/>
          <p:cNvSpPr txBox="1"/>
          <p:nvPr/>
        </p:nvSpPr>
        <p:spPr>
          <a:xfrm>
            <a:off x="5887617" y="3226495"/>
            <a:ext cx="386896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전처리 과정 이해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32;p15"/>
          <p:cNvSpPr/>
          <p:nvPr/>
        </p:nvSpPr>
        <p:spPr>
          <a:xfrm>
            <a:off x="5966748" y="3669502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35;p15"/>
          <p:cNvSpPr/>
          <p:nvPr/>
        </p:nvSpPr>
        <p:spPr>
          <a:xfrm>
            <a:off x="5966748" y="3669502"/>
            <a:ext cx="2216613" cy="120580"/>
          </a:xfrm>
          <a:prstGeom prst="roundRect">
            <a:avLst>
              <a:gd name="adj" fmla="val 48810"/>
            </a:avLst>
          </a:prstGeom>
          <a:solidFill>
            <a:srgbClr val="1e4e79">
              <a:alpha val="100000"/>
            </a:srgbClr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28;p15"/>
          <p:cNvSpPr txBox="1"/>
          <p:nvPr/>
        </p:nvSpPr>
        <p:spPr>
          <a:xfrm>
            <a:off x="5893044" y="4204942"/>
            <a:ext cx="386896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학습 과정 이해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32;p15"/>
          <p:cNvSpPr/>
          <p:nvPr/>
        </p:nvSpPr>
        <p:spPr>
          <a:xfrm>
            <a:off x="5972175" y="4647949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35;p15"/>
          <p:cNvSpPr/>
          <p:nvPr/>
        </p:nvSpPr>
        <p:spPr>
          <a:xfrm>
            <a:off x="5972175" y="4647949"/>
            <a:ext cx="3574098" cy="120580"/>
          </a:xfrm>
          <a:prstGeom prst="roundRect">
            <a:avLst>
              <a:gd name="adj" fmla="val 48810"/>
            </a:avLst>
          </a:prstGeom>
          <a:solidFill>
            <a:srgbClr val="1e4e79">
              <a:alpha val="100000"/>
            </a:srgbClr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28;p15"/>
          <p:cNvSpPr txBox="1"/>
          <p:nvPr/>
        </p:nvSpPr>
        <p:spPr>
          <a:xfrm>
            <a:off x="5895975" y="5231755"/>
            <a:ext cx="386896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감정인식 모델 구현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32;p15"/>
          <p:cNvSpPr/>
          <p:nvPr/>
        </p:nvSpPr>
        <p:spPr>
          <a:xfrm>
            <a:off x="5975106" y="5674762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>
              <a:alpha val="1000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35;p15"/>
          <p:cNvSpPr/>
          <p:nvPr/>
        </p:nvSpPr>
        <p:spPr>
          <a:xfrm>
            <a:off x="5975106" y="5674762"/>
            <a:ext cx="4817191" cy="120580"/>
          </a:xfrm>
          <a:prstGeom prst="roundRect">
            <a:avLst>
              <a:gd name="adj" fmla="val 48810"/>
            </a:avLst>
          </a:prstGeom>
          <a:solidFill>
            <a:srgbClr val="1e4e79">
              <a:alpha val="100000"/>
            </a:srgbClr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57;p16"/>
          <p:cNvSpPr txBox="1"/>
          <p:nvPr/>
        </p:nvSpPr>
        <p:spPr>
          <a:xfrm>
            <a:off x="7281392" y="389038"/>
            <a:ext cx="441983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Emotion Recognition in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Conversation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0" y="0"/>
            <a:ext cx="6794939" cy="10550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888557" y="265928"/>
            <a:ext cx="21856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7441230" y="2877219"/>
            <a:ext cx="3245754" cy="1416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284685" y="4073097"/>
            <a:ext cx="5579067" cy="250732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228480" marR="0" lvl="0" indent="-228480" algn="ctr" rtl="0"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endParaRPr lang="ko-KR" altLang="en-US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algn="ctr" rtl="0"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파이썬 라이브러리 버전 변경 용이</a:t>
            </a:r>
            <a:endParaRPr lang="ko-KR" altLang="en-US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algn="ctr" rtl="0"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endParaRPr lang="en-US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algn="ctr" rtl="0"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무료로 </a:t>
            </a:r>
            <a:r>
              <a:rPr lang="en-US" alt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r>
              <a:rPr lang="ko-KR" alt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이용</a:t>
            </a:r>
            <a:endParaRPr lang="ko-KR" altLang="en-US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ko-KR" altLang="en-US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algn="ctr" rtl="0"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endParaRPr lang="ko-KR" altLang="en-US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marR="0" lvl="0" indent="-228480" algn="ctr" rtl="0"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ko-KR" alt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진행과정 직관적 확인</a:t>
            </a:r>
            <a:endParaRPr lang="ko-KR" altLang="en-US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알고리즘에 따른 결과 비교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Google Shape;203;p17"/>
          <p:cNvCxnSpPr/>
          <p:nvPr/>
        </p:nvCxnSpPr>
        <p:spPr>
          <a:xfrm rot="16200000" flipH="1">
            <a:off x="3099289" y="3956538"/>
            <a:ext cx="5802923" cy="1"/>
          </a:xfrm>
          <a:prstGeom prst="straightConnector1">
            <a:avLst/>
          </a:prstGeom>
          <a:noFill/>
          <a:ln w="12700" cap="flat" cmpd="sng">
            <a:solidFill>
              <a:srgbClr val="bfbfbf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</p:cxnSp>
      <p:pic>
        <p:nvPicPr>
          <p:cNvPr id="1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4686" y="1750665"/>
            <a:ext cx="5579067" cy="2243582"/>
          </a:xfrm>
          <a:prstGeom prst="rect">
            <a:avLst/>
          </a:prstGeom>
        </p:spPr>
      </p:pic>
      <p:sp>
        <p:nvSpPr>
          <p:cNvPr id="194" name="Google Shape;157;p16"/>
          <p:cNvSpPr txBox="1"/>
          <p:nvPr/>
        </p:nvSpPr>
        <p:spPr>
          <a:xfrm>
            <a:off x="0" y="1056442"/>
            <a:ext cx="177072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실행환경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5" name="Google Shape;157;p16"/>
          <p:cNvSpPr txBox="1"/>
          <p:nvPr/>
        </p:nvSpPr>
        <p:spPr>
          <a:xfrm>
            <a:off x="6390272" y="1360080"/>
            <a:ext cx="5347670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Dataset : IEMOCAP(The popular ERC dataset)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6" name="Google Shape;182;p16"/>
          <p:cNvSpPr/>
          <p:nvPr/>
        </p:nvSpPr>
        <p:spPr>
          <a:xfrm>
            <a:off x="6949600" y="1923073"/>
            <a:ext cx="4039184" cy="722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비디오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음성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얼굴 모션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텍스트 등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시간의 시청각 데이터가 포함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82;p16"/>
          <p:cNvSpPr/>
          <p:nvPr/>
        </p:nvSpPr>
        <p:spPr>
          <a:xfrm>
            <a:off x="7044515" y="5344797"/>
            <a:ext cx="4039184" cy="722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행복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슬픔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분노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중립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네 가지 텍스트 데이터 만을 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90769" y="2646032"/>
            <a:ext cx="3546675" cy="2547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0" y="0"/>
            <a:ext cx="6794939" cy="10550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888557" y="265928"/>
            <a:ext cx="277229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1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알고리즘에 따른 결과 비교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0170213" y="0"/>
            <a:ext cx="2021787" cy="30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IMOCAP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Dataset</a:t>
            </a:r>
            <a:endParaRPr lang="en-US" altLang="ko-KR">
              <a:solidFill>
                <a:schemeClr val="lt1"/>
              </a:solidFill>
            </a:endParaRPr>
          </a:p>
        </p:txBody>
      </p:sp>
      <p:pic>
        <p:nvPicPr>
          <p:cNvPr id="284" name=""/>
          <p:cNvPicPr>
            <a:picLocks noChangeAspect="1"/>
          </p:cNvPicPr>
          <p:nvPr/>
        </p:nvPicPr>
        <p:blipFill rotWithShape="1">
          <a:blip r:embed="rId3"/>
          <a:srcRect l="87690" b="-11470"/>
          <a:stretch>
            <a:fillRect/>
          </a:stretch>
        </p:blipFill>
        <p:spPr>
          <a:xfrm>
            <a:off x="2062664" y="2323288"/>
            <a:ext cx="1330821" cy="3450471"/>
          </a:xfrm>
          <a:prstGeom prst="rect">
            <a:avLst/>
          </a:prstGeom>
        </p:spPr>
      </p:pic>
      <p:pic>
        <p:nvPicPr>
          <p:cNvPr id="286" name=""/>
          <p:cNvPicPr>
            <a:picLocks noChangeAspect="1"/>
          </p:cNvPicPr>
          <p:nvPr/>
        </p:nvPicPr>
        <p:blipFill rotWithShape="1">
          <a:blip r:embed="rId4"/>
          <a:srcRect r="85860"/>
          <a:stretch>
            <a:fillRect/>
          </a:stretch>
        </p:blipFill>
        <p:spPr>
          <a:xfrm>
            <a:off x="670652" y="2323288"/>
            <a:ext cx="1386148" cy="3095302"/>
          </a:xfrm>
          <a:prstGeom prst="rect">
            <a:avLst/>
          </a:prstGeom>
        </p:spPr>
      </p:pic>
      <p:sp>
        <p:nvSpPr>
          <p:cNvPr id="287" name=""/>
          <p:cNvSpPr txBox="1"/>
          <p:nvPr/>
        </p:nvSpPr>
        <p:spPr>
          <a:xfrm>
            <a:off x="786972" y="1500397"/>
            <a:ext cx="2551384" cy="393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chemeClr val="lt1"/>
                </a:solidFill>
                <a:latin typeface="맑은 고딕"/>
                <a:ea typeface="맑은 고딕"/>
              </a:rPr>
              <a:t>알고리즘 비교 목표</a:t>
            </a:r>
            <a:endParaRPr lang="ko-KR" altLang="en-US" sz="20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cxnSp>
        <p:nvCxnSpPr>
          <p:cNvPr id="288" name="Google Shape;203;p17"/>
          <p:cNvCxnSpPr/>
          <p:nvPr/>
        </p:nvCxnSpPr>
        <p:spPr>
          <a:xfrm rot="16200000" flipH="1">
            <a:off x="1048992" y="3956538"/>
            <a:ext cx="5802923" cy="1"/>
          </a:xfrm>
          <a:prstGeom prst="straightConnector1">
            <a:avLst/>
          </a:prstGeom>
          <a:noFill/>
          <a:ln w="12700" cap="flat" cmpd="sng">
            <a:solidFill>
              <a:srgbClr val="bfbfbf">
                <a:alpha val="100000"/>
              </a:srgbClr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289" name="Google Shape;184;p16"/>
          <p:cNvSpPr/>
          <p:nvPr/>
        </p:nvSpPr>
        <p:spPr>
          <a:xfrm>
            <a:off x="4940891" y="2071775"/>
            <a:ext cx="2435073" cy="370198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lvl="0" indent="0" algn="ctr"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비교 알고리즘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lvl="0" indent="-228480">
              <a:buClr>
                <a:schemeClr val="lt1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lvl="0" indent="-228480">
              <a:buClr>
                <a:schemeClr val="lt1"/>
              </a:buClr>
              <a:buFont typeface="Wingdings"/>
              <a:buChar char="ü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lvl="0" indent="-228480">
              <a:buClr>
                <a:schemeClr val="lt1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DialogueRNN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lvl="0" indent="-228480">
              <a:buClr>
                <a:schemeClr val="lt1"/>
              </a:buClr>
              <a:buFont typeface="Wingdings"/>
              <a:buChar char="ü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480" lvl="0" indent="-228480">
              <a:buClr>
                <a:schemeClr val="lt1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DIalogueGCN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184;p16"/>
          <p:cNvSpPr/>
          <p:nvPr/>
        </p:nvSpPr>
        <p:spPr>
          <a:xfrm>
            <a:off x="7708838" y="638584"/>
            <a:ext cx="3472268" cy="250732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228480" marR="0" lvl="0" indent="-22848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알고리즘 분석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23248" y="5065600"/>
            <a:ext cx="1280957" cy="35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6" name=""/>
          <p:cNvSpPr/>
          <p:nvPr/>
        </p:nvSpPr>
        <p:spPr>
          <a:xfrm>
            <a:off x="723248" y="3872028"/>
            <a:ext cx="1280957" cy="35299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7680764" y="2054171"/>
            <a:ext cx="3091602" cy="59187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 Short-Term Memory  Network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RNN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모델의 짧은 의존성 문제를 해결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7680763" y="3336314"/>
            <a:ext cx="3091602" cy="9289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Attentive Recurrent Neural Network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각 발언의 대담자 및스피커를 개별적으로 취급하지 않고 대화 전반에 걸쳐 당사자의 상태 추적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7680763" y="4604282"/>
            <a:ext cx="3091602" cy="594463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Convolutional Neural Network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대담자 및 스피커의 의존성 활용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455063" y="6030277"/>
            <a:ext cx="2942406" cy="5165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008000"/>
                </a:solidFill>
              </a:rPr>
              <a:t>https://ieeexplore.ieee.org/abstract/document/8764449</a:t>
            </a:r>
            <a:endParaRPr lang="en-US" altLang="ko-KR">
              <a:solidFill>
                <a:srgbClr val="008000"/>
              </a:solidFill>
            </a:endParaRPr>
          </a:p>
        </p:txBody>
      </p:sp>
      <p:cxnSp>
        <p:nvCxnSpPr>
          <p:cNvPr id="303" name=""/>
          <p:cNvCxnSpPr/>
          <p:nvPr/>
        </p:nvCxnSpPr>
        <p:spPr>
          <a:xfrm flipV="1">
            <a:off x="6270110" y="2350108"/>
            <a:ext cx="1280244" cy="1078892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"/>
          <p:cNvCxnSpPr/>
          <p:nvPr/>
        </p:nvCxnSpPr>
        <p:spPr>
          <a:xfrm flipV="1">
            <a:off x="6612932" y="3567266"/>
            <a:ext cx="937422" cy="526579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"/>
          <p:cNvCxnSpPr/>
          <p:nvPr/>
        </p:nvCxnSpPr>
        <p:spPr>
          <a:xfrm>
            <a:off x="6612932" y="4604282"/>
            <a:ext cx="937422" cy="181774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fmla="val 50000" name="adj"/>
            </a:avLst>
          </a:prstGeom>
          <a:solidFill>
            <a:srgbClr val="222222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0"/>
            <a:ext cx="6794939" cy="10550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알고리즘에 따른 결과 비교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846085" y="1392442"/>
            <a:ext cx="2551384" cy="391849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LSTM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5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223" y="1925000"/>
            <a:ext cx="3717620" cy="853534"/>
          </a:xfrm>
          <a:prstGeom prst="rect">
            <a:avLst/>
          </a:prstGeom>
        </p:spPr>
      </p:pic>
      <p:pic>
        <p:nvPicPr>
          <p:cNvPr id="5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41533" y="504251"/>
            <a:ext cx="4131014" cy="2841498"/>
          </a:xfrm>
          <a:prstGeom prst="rect">
            <a:avLst/>
          </a:prstGeom>
        </p:spPr>
      </p:pic>
      <p:pic>
        <p:nvPicPr>
          <p:cNvPr id="58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41532" y="3652520"/>
            <a:ext cx="4131014" cy="2680764"/>
          </a:xfrm>
          <a:prstGeom prst="rect">
            <a:avLst/>
          </a:prstGeom>
        </p:spPr>
      </p:pic>
      <p:sp>
        <p:nvSpPr>
          <p:cNvPr id="588" name=""/>
          <p:cNvSpPr txBox="1"/>
          <p:nvPr/>
        </p:nvSpPr>
        <p:spPr>
          <a:xfrm>
            <a:off x="413223" y="3169604"/>
            <a:ext cx="3091602" cy="25939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테스트 정확도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(high)  :  60.75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6001" y="3892734"/>
            <a:ext cx="5336436" cy="1952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알고리즘에 따른 결과 비교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4061548" y="1296080"/>
            <a:ext cx="2551384" cy="3940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dialogueRNN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586" name=""/>
          <p:cNvPicPr>
            <a:picLocks noChangeAspect="1"/>
          </p:cNvPicPr>
          <p:nvPr/>
        </p:nvPicPr>
        <p:blipFill rotWithShape="1">
          <a:blip r:embed="rId3"/>
          <a:srcRect r="48440" b="-15420"/>
          <a:stretch>
            <a:fillRect/>
          </a:stretch>
        </p:blipFill>
        <p:spPr>
          <a:xfrm>
            <a:off x="3944959" y="2160144"/>
            <a:ext cx="2625840" cy="1119315"/>
          </a:xfrm>
          <a:prstGeom prst="rect">
            <a:avLst/>
          </a:prstGeom>
        </p:spPr>
      </p:pic>
      <p:pic>
        <p:nvPicPr>
          <p:cNvPr id="5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94938" y="265928"/>
            <a:ext cx="4438979" cy="3013531"/>
          </a:xfrm>
          <a:prstGeom prst="rect">
            <a:avLst/>
          </a:prstGeom>
        </p:spPr>
      </p:pic>
      <p:pic>
        <p:nvPicPr>
          <p:cNvPr id="58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94938" y="3429000"/>
            <a:ext cx="4438978" cy="3245046"/>
          </a:xfrm>
          <a:prstGeom prst="rect">
            <a:avLst/>
          </a:prstGeom>
        </p:spPr>
      </p:pic>
      <p:sp>
        <p:nvSpPr>
          <p:cNvPr id="591" name=""/>
          <p:cNvSpPr txBox="1"/>
          <p:nvPr/>
        </p:nvSpPr>
        <p:spPr>
          <a:xfrm>
            <a:off x="4061548" y="4792127"/>
            <a:ext cx="2392663" cy="25939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테스트 정확도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(high)  :  61.3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80609" y="1002497"/>
            <a:ext cx="3667636" cy="981212"/>
          </a:xfrm>
          <a:prstGeom prst="ellipse">
            <a:avLst/>
          </a:prstGeom>
        </p:spPr>
      </p:pic>
      <p:pic>
        <p:nvPicPr>
          <p:cNvPr id="59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7189" y="1296080"/>
            <a:ext cx="3534375" cy="5202964"/>
          </a:xfrm>
          <a:prstGeom prst="rect">
            <a:avLst/>
          </a:prstGeom>
        </p:spPr>
      </p:pic>
      <p:pic>
        <p:nvPicPr>
          <p:cNvPr id="595" name=""/>
          <p:cNvPicPr>
            <a:picLocks noChangeAspect="1"/>
          </p:cNvPicPr>
          <p:nvPr/>
        </p:nvPicPr>
        <p:blipFill rotWithShape="1">
          <a:blip r:embed="rId8"/>
          <a:srcRect l="51560" t="-3170" b="3170"/>
          <a:stretch>
            <a:fillRect/>
          </a:stretch>
        </p:blipFill>
        <p:spPr>
          <a:xfrm>
            <a:off x="3987091" y="3125829"/>
            <a:ext cx="2467119" cy="9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2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0"/>
            <a:ext cx="6794939" cy="1055077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116;p15"/>
          <p:cNvSpPr txBox="1"/>
          <p:nvPr/>
        </p:nvSpPr>
        <p:spPr>
          <a:xfrm>
            <a:off x="670653" y="265928"/>
            <a:ext cx="480713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알고리즘에 따른 결과 비교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413223" y="1360678"/>
            <a:ext cx="2551384" cy="39453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dialogueGCN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5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222" y="1966247"/>
            <a:ext cx="5064563" cy="966405"/>
          </a:xfrm>
          <a:prstGeom prst="rect">
            <a:avLst/>
          </a:prstGeom>
        </p:spPr>
      </p:pic>
      <p:pic>
        <p:nvPicPr>
          <p:cNvPr id="5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2933" y="149638"/>
            <a:ext cx="4657149" cy="3127936"/>
          </a:xfrm>
          <a:prstGeom prst="rect">
            <a:avLst/>
          </a:prstGeom>
        </p:spPr>
      </p:pic>
      <p:pic>
        <p:nvPicPr>
          <p:cNvPr id="58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12932" y="3619303"/>
            <a:ext cx="4657149" cy="3081496"/>
          </a:xfrm>
          <a:prstGeom prst="rect">
            <a:avLst/>
          </a:prstGeom>
        </p:spPr>
      </p:pic>
      <p:pic>
        <p:nvPicPr>
          <p:cNvPr id="588" name=""/>
          <p:cNvPicPr>
            <a:picLocks noChangeAspect="1"/>
          </p:cNvPicPr>
          <p:nvPr/>
        </p:nvPicPr>
        <p:blipFill rotWithShape="1">
          <a:blip r:embed="rId6"/>
          <a:srcRect t="15410" b="43750"/>
          <a:stretch>
            <a:fillRect/>
          </a:stretch>
        </p:blipFill>
        <p:spPr>
          <a:xfrm>
            <a:off x="6426746" y="380844"/>
            <a:ext cx="4966237" cy="1366581"/>
          </a:xfrm>
          <a:prstGeom prst="ellipse">
            <a:avLst/>
          </a:prstGeom>
        </p:spPr>
      </p:pic>
      <p:sp>
        <p:nvSpPr>
          <p:cNvPr id="589" name=""/>
          <p:cNvSpPr txBox="1"/>
          <p:nvPr/>
        </p:nvSpPr>
        <p:spPr>
          <a:xfrm>
            <a:off x="413223" y="3429000"/>
            <a:ext cx="3091602" cy="25939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테스트 정확도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(high)  :  63.4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13223" y="3898960"/>
            <a:ext cx="5682776" cy="25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8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efault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483</ep:Words>
  <ep:PresentationFormat/>
  <ep:Paragraphs>237</ep:Paragraphs>
  <ep:Slides>18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곽지호</cp:lastModifiedBy>
  <dcterms:modified xsi:type="dcterms:W3CDTF">2022-02-24T19:14:47.466</dcterms:modified>
  <cp:revision>125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