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8" r:id="rId8"/>
    <p:sldId id="269" r:id="rId9"/>
    <p:sldId id="270" r:id="rId10"/>
    <p:sldId id="271" r:id="rId11"/>
    <p:sldId id="261" r:id="rId12"/>
    <p:sldId id="266" r:id="rId13"/>
    <p:sldId id="26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94660"/>
  </p:normalViewPr>
  <p:slideViewPr>
    <p:cSldViewPr snapToGrid="0">
      <p:cViewPr>
        <p:scale>
          <a:sx n="66" d="100"/>
          <a:sy n="66" d="100"/>
        </p:scale>
        <p:origin x="114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9C03A-CF6E-4D15-850C-E1D4935F4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B971B3-1B88-4E0D-9969-DF6A33262A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FD5F93-5D7C-454D-8F78-E6E472BF1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ED3B-7CF5-48E7-8987-C2F113CED84B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B30584-FD95-4C60-ACAA-87197659D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BBB808-6488-4FB8-9126-A26A4F43E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7186-0418-4A0C-BB8E-783F9C60C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47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0FE9D5-4640-4F3D-85E4-28D03B1A8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DD3006-78F3-4B6E-A4FF-A8F5B66E3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6A8D7-7234-492C-83AC-A69817AC6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ED3B-7CF5-48E7-8987-C2F113CED84B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17579-A16A-4127-B388-908A5DFA5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EAA975-0001-4C14-97EF-1F392C9A5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7186-0418-4A0C-BB8E-783F9C60C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230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9FC497-0FE5-49FA-B094-39FABACE2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E8AF7B-8776-4843-84E8-3F7C6D21B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EBA291-A8A7-40D2-A27E-17E2758E7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ED3B-7CF5-48E7-8987-C2F113CED84B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60552C-AC39-492F-A5DD-E0D1B60B0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4683D9-7DBB-4B65-A051-D1FFB5891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7186-0418-4A0C-BB8E-783F9C60C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77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11309-49F5-43CE-B91F-A29B8C4CC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645A73-F0C3-43BF-AEEA-73EF153BB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B70449-BD62-49B7-A755-8B9A5FEB7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ED3B-7CF5-48E7-8987-C2F113CED84B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D4ED52-D2F5-4A48-9DBE-3DC3FF319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B9635B-E5CD-4EB0-AAD0-B954E0E93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7186-0418-4A0C-BB8E-783F9C60C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677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B5710-BB7C-4551-99BD-04B7EA630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EC8D8F-0FF6-4312-89ED-F009B624E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B3D369-BE50-4207-9FDA-668EA37B8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ED3B-7CF5-48E7-8987-C2F113CED84B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B83AF3-BD28-4770-A900-2D0F77259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50E5D4-50B1-499B-9A79-850F55993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7186-0418-4A0C-BB8E-783F9C60C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155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C6C65-4CC9-4F7D-82D6-B9C5C89BC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7AE9-F126-4FCF-95C8-4B0FC63AB3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450363-8F2B-441C-BEFA-5B07CC368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CFBDD9-39BE-490B-9C75-16B869820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ED3B-7CF5-48E7-8987-C2F113CED84B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62B291-9FD8-4C8D-A8ED-3BF0321FC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CA874E-D28F-4B06-B7E4-02199D25B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7186-0418-4A0C-BB8E-783F9C60C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150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BA750E-1657-4CA5-AB4C-9C26C429D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49D678-0B04-4B19-995C-6E4FDB831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E88D49-67E2-49B1-B086-9A5F54725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39E9DD0-8C44-4037-90B8-FCFE01FA33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530C47-90A5-491A-B22F-4635B11235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5B1CFF-16F6-4D70-853A-586E4C9F5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ED3B-7CF5-48E7-8987-C2F113CED84B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8EEAE3-A150-4783-B4D3-02EBD6F68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EFEC2E-AE04-4E9D-83AA-8F67DDB2A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7186-0418-4A0C-BB8E-783F9C60C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88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053FD5-E2D6-456D-8EF5-52916C10A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DC69B5-1CC5-42F2-8C09-BE616655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ED3B-7CF5-48E7-8987-C2F113CED84B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03543F-AAF7-4E67-9AE2-0F88FEA46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993255-778D-4866-B703-25B44BAB9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7186-0418-4A0C-BB8E-783F9C60C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509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AEA077-9D38-46EC-AA28-6C70C4697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ED3B-7CF5-48E7-8987-C2F113CED84B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9B7BD8-C194-405C-ADD1-59BC49122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3AED89-CC0D-4197-B590-FD4626432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7186-0418-4A0C-BB8E-783F9C60C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89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AD7E3-A603-4AA6-8CB5-305E2B743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797CD0-4B70-438B-B636-2D65DB3B1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32556B-9E33-48BA-A309-6CEEC6F40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21D667-14C3-4100-BC81-97F42CC56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ED3B-7CF5-48E7-8987-C2F113CED84B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89B70F-9CD0-41FF-9AD1-8D554727C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E3A397-AD83-4056-A7B3-A6CC6A9E5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7186-0418-4A0C-BB8E-783F9C60C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412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DB7FDE-E765-4DA1-89E6-600590F3E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FBB133-D4C4-4F13-A47F-23C477C92B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FB3EBE-D5A8-404B-95F1-0FEF26DA9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8A1930-D816-4DA5-93D6-F70382C37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ED3B-7CF5-48E7-8987-C2F113CED84B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D73C09-383A-4832-845A-3D8DE25C6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389359-432D-4909-A52E-47CE78A92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7186-0418-4A0C-BB8E-783F9C60C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362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BA5F42-F28A-4A48-9B33-5F901E464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D39A28-AF39-450C-8981-6F3695661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4185B7-5AA5-4FAB-91BC-797186A97A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FED3B-7CF5-48E7-8987-C2F113CED84B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73C18E-E849-4E00-A58B-AF5CBEAC0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822540-222D-459D-BF43-66EEF4DE0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37186-0418-4A0C-BB8E-783F9C60C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97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139990-8B65-42E1-860C-3AFF95A93B93}"/>
              </a:ext>
            </a:extLst>
          </p:cNvPr>
          <p:cNvSpPr txBox="1"/>
          <p:nvPr/>
        </p:nvSpPr>
        <p:spPr>
          <a:xfrm>
            <a:off x="717452" y="1913206"/>
            <a:ext cx="86950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Plan-then-Generate</a:t>
            </a:r>
          </a:p>
          <a:p>
            <a:r>
              <a:rPr lang="en-US" altLang="ko-KR" sz="30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 Controlled Data-to-Text Generation via Planning</a:t>
            </a:r>
            <a:endParaRPr lang="ko-KR" altLang="en-US" sz="3000" b="1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3D3765-C764-40F7-9CF9-8E618E05A51D}"/>
              </a:ext>
            </a:extLst>
          </p:cNvPr>
          <p:cNvSpPr txBox="1"/>
          <p:nvPr/>
        </p:nvSpPr>
        <p:spPr>
          <a:xfrm>
            <a:off x="9939893" y="6330461"/>
            <a:ext cx="2172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20190466 </a:t>
            </a:r>
            <a:r>
              <a:rPr lang="ko-KR" altLang="en-US" sz="2000" dirty="0"/>
              <a:t>박소영</a:t>
            </a:r>
          </a:p>
        </p:txBody>
      </p:sp>
    </p:spTree>
    <p:extLst>
      <p:ext uri="{BB962C8B-B14F-4D97-AF65-F5344CB8AC3E}">
        <p14:creationId xmlns:p14="http://schemas.microsoft.com/office/powerpoint/2010/main" val="1632306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B6F800-9CC9-47E7-8C97-01765B1E9927}"/>
              </a:ext>
            </a:extLst>
          </p:cNvPr>
          <p:cNvSpPr txBox="1"/>
          <p:nvPr/>
        </p:nvSpPr>
        <p:spPr>
          <a:xfrm>
            <a:off x="337624" y="323558"/>
            <a:ext cx="637193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i="1" dirty="0" err="1"/>
              <a:t>PlanGen</a:t>
            </a:r>
            <a:r>
              <a:rPr lang="en-US" altLang="ko-KR" sz="2500" b="1" i="1" dirty="0"/>
              <a:t> Framework – </a:t>
            </a:r>
            <a:r>
              <a:rPr lang="en-US" altLang="ko-KR" sz="2500" b="1" i="1" dirty="0" err="1"/>
              <a:t>WebNLG</a:t>
            </a:r>
            <a:r>
              <a:rPr lang="en-US" altLang="ko-KR" sz="2500" b="1" i="1" dirty="0"/>
              <a:t> Example</a:t>
            </a:r>
            <a:endParaRPr lang="ko-KR" altLang="en-US" sz="2500" b="1" i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CBD60A-2546-4825-9C11-96C8C33BB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88" y="1720150"/>
            <a:ext cx="11138519" cy="269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560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4624A3-6FB1-4086-8B73-F8A95C1E6F0B}"/>
              </a:ext>
            </a:extLst>
          </p:cNvPr>
          <p:cNvSpPr txBox="1"/>
          <p:nvPr/>
        </p:nvSpPr>
        <p:spPr>
          <a:xfrm>
            <a:off x="337624" y="323558"/>
            <a:ext cx="111684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i="1" dirty="0"/>
              <a:t>Result</a:t>
            </a:r>
            <a:endParaRPr lang="ko-KR" altLang="en-US" sz="2500" b="1" i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06A052-98F8-42F1-A58B-3BED127AE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956" y="1271736"/>
            <a:ext cx="8468087" cy="22454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CF982F-01A0-43C5-8014-8A50FBF68028}"/>
              </a:ext>
            </a:extLst>
          </p:cNvPr>
          <p:cNvSpPr txBox="1"/>
          <p:nvPr/>
        </p:nvSpPr>
        <p:spPr>
          <a:xfrm>
            <a:off x="491067" y="871626"/>
            <a:ext cx="1237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(1) </a:t>
            </a:r>
            <a:r>
              <a:rPr lang="en-US" altLang="ko-KR" sz="2000" dirty="0" err="1"/>
              <a:t>ToTTo</a:t>
            </a:r>
            <a:endParaRPr lang="ko-KR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AB7DCC-0B24-496F-8107-A7CD52154F19}"/>
              </a:ext>
            </a:extLst>
          </p:cNvPr>
          <p:cNvSpPr txBox="1"/>
          <p:nvPr/>
        </p:nvSpPr>
        <p:spPr>
          <a:xfrm>
            <a:off x="896046" y="3945467"/>
            <a:ext cx="8530027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대부분이 </a:t>
            </a:r>
            <a:r>
              <a:rPr lang="en-US" altLang="ko-KR" dirty="0" err="1"/>
              <a:t>ToTTo</a:t>
            </a:r>
            <a:r>
              <a:rPr lang="en-US" altLang="ko-KR" dirty="0"/>
              <a:t> SOTA </a:t>
            </a:r>
            <a:r>
              <a:rPr lang="ko-KR" altLang="en-US" dirty="0"/>
              <a:t>성능을 가진 </a:t>
            </a:r>
            <a:r>
              <a:rPr lang="en-US" altLang="ko-KR" dirty="0"/>
              <a:t>T5-3B</a:t>
            </a:r>
            <a:r>
              <a:rPr lang="ko-KR" altLang="en-US" dirty="0"/>
              <a:t>를 능가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Non-Overlap </a:t>
            </a:r>
            <a:r>
              <a:rPr lang="ko-KR" altLang="en-US" dirty="0"/>
              <a:t>부분의 높은 성능에서</a:t>
            </a:r>
            <a:r>
              <a:rPr lang="en-US" altLang="ko-KR" dirty="0"/>
              <a:t>, </a:t>
            </a:r>
            <a:r>
              <a:rPr lang="ko-KR" altLang="en-US" dirty="0"/>
              <a:t>도메인 외부에 대해서도 효과성을 입증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67293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27A8F7-C009-4453-BB70-8D8EC143664D}"/>
              </a:ext>
            </a:extLst>
          </p:cNvPr>
          <p:cNvSpPr txBox="1"/>
          <p:nvPr/>
        </p:nvSpPr>
        <p:spPr>
          <a:xfrm>
            <a:off x="337624" y="323558"/>
            <a:ext cx="111684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i="1" dirty="0"/>
              <a:t>Result</a:t>
            </a:r>
            <a:endParaRPr lang="ko-KR" altLang="en-US" sz="2500" b="1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AD6E7E-9663-4B89-B082-4CB5FA0ADA64}"/>
              </a:ext>
            </a:extLst>
          </p:cNvPr>
          <p:cNvSpPr txBox="1"/>
          <p:nvPr/>
        </p:nvSpPr>
        <p:spPr>
          <a:xfrm>
            <a:off x="491067" y="871626"/>
            <a:ext cx="1592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(2) </a:t>
            </a:r>
            <a:r>
              <a:rPr lang="en-US" altLang="ko-KR" sz="2000" dirty="0" err="1"/>
              <a:t>WebNLG</a:t>
            </a:r>
            <a:endParaRPr lang="ko-KR" altLang="en-US" sz="20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284E90D-233D-4D3A-B1AA-48DE59F7E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458" y="1783096"/>
            <a:ext cx="4410723" cy="428925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3D12705-D0EF-461A-916F-0AD4F49EE8D0}"/>
              </a:ext>
            </a:extLst>
          </p:cNvPr>
          <p:cNvSpPr txBox="1"/>
          <p:nvPr/>
        </p:nvSpPr>
        <p:spPr>
          <a:xfrm>
            <a:off x="783772" y="1342750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텍스트 생성 비교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16A1A6-EE02-4FCA-874A-B2ACABD3F044}"/>
              </a:ext>
            </a:extLst>
          </p:cNvPr>
          <p:cNvSpPr txBox="1"/>
          <p:nvPr/>
        </p:nvSpPr>
        <p:spPr>
          <a:xfrm>
            <a:off x="5884487" y="1342750"/>
            <a:ext cx="5291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Content Planner </a:t>
            </a:r>
            <a:r>
              <a:rPr lang="ko-KR" altLang="en-US" dirty="0"/>
              <a:t>비교</a:t>
            </a:r>
            <a:r>
              <a:rPr lang="en-US" altLang="ko-KR" dirty="0"/>
              <a:t>(</a:t>
            </a:r>
            <a:r>
              <a:rPr lang="ko-KR" altLang="en-US" dirty="0"/>
              <a:t>타 파이프라인 모델 대비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2734897-3F51-4C14-97C8-C3100D291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979" y="1783096"/>
            <a:ext cx="461010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041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5FD7AC-1C20-4D7B-A5B2-312C3C82787C}"/>
              </a:ext>
            </a:extLst>
          </p:cNvPr>
          <p:cNvSpPr txBox="1"/>
          <p:nvPr/>
        </p:nvSpPr>
        <p:spPr>
          <a:xfrm>
            <a:off x="337624" y="323558"/>
            <a:ext cx="246817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i="1" dirty="0"/>
              <a:t>Result Analysis</a:t>
            </a:r>
            <a:endParaRPr lang="ko-KR" altLang="en-US" sz="2500" b="1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7B4D61-B4B5-4F0F-862A-63AB46C77E0E}"/>
              </a:ext>
            </a:extLst>
          </p:cNvPr>
          <p:cNvSpPr txBox="1"/>
          <p:nvPr/>
        </p:nvSpPr>
        <p:spPr>
          <a:xfrm>
            <a:off x="476961" y="1127287"/>
            <a:ext cx="7032759" cy="956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ko-KR" sz="2000" dirty="0"/>
              <a:t>Quality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 - T5-3B(</a:t>
            </a:r>
            <a:r>
              <a:rPr lang="ko-KR" altLang="en-US" sz="2000" dirty="0"/>
              <a:t>기존 </a:t>
            </a:r>
            <a:r>
              <a:rPr lang="en-US" altLang="ko-KR" sz="2000" dirty="0"/>
              <a:t>SOTA) </a:t>
            </a:r>
            <a:r>
              <a:rPr lang="ko-KR" altLang="en-US" sz="2000" dirty="0"/>
              <a:t>대비 주요 </a:t>
            </a:r>
            <a:r>
              <a:rPr lang="en-US" altLang="ko-KR" sz="2000" dirty="0"/>
              <a:t>Key</a:t>
            </a:r>
            <a:r>
              <a:rPr lang="ko-KR" altLang="en-US" sz="2000" dirty="0"/>
              <a:t>들을 잘 유지할 수 있다</a:t>
            </a:r>
            <a:r>
              <a:rPr lang="en-US" altLang="ko-KR" sz="20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ED31B2-B9B7-4AFB-8950-7B5458196CBE}"/>
              </a:ext>
            </a:extLst>
          </p:cNvPr>
          <p:cNvSpPr txBox="1"/>
          <p:nvPr/>
        </p:nvSpPr>
        <p:spPr>
          <a:xfrm>
            <a:off x="476961" y="2431249"/>
            <a:ext cx="11495455" cy="1417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(2) Diversity and Controllability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 - T5-3B</a:t>
            </a:r>
            <a:r>
              <a:rPr lang="ko-KR" altLang="en-US" sz="2000" dirty="0"/>
              <a:t>의 경우</a:t>
            </a:r>
            <a:r>
              <a:rPr lang="en-US" altLang="ko-KR" sz="2000" dirty="0"/>
              <a:t>, </a:t>
            </a:r>
            <a:r>
              <a:rPr lang="ko-KR" altLang="en-US" sz="2000" dirty="0"/>
              <a:t>다른 문장을 생성하고자 </a:t>
            </a:r>
            <a:r>
              <a:rPr lang="ko-KR" altLang="en-US" sz="2000" dirty="0" err="1"/>
              <a:t>할때</a:t>
            </a:r>
            <a:r>
              <a:rPr lang="ko-KR" altLang="en-US" sz="2000" dirty="0"/>
              <a:t> 단순 용어의 위치만 달라짐</a:t>
            </a:r>
            <a:r>
              <a:rPr lang="en-US" altLang="ko-KR" sz="2000" dirty="0"/>
              <a:t>(</a:t>
            </a:r>
            <a:r>
              <a:rPr lang="ko-KR" altLang="en-US" sz="2000" dirty="0"/>
              <a:t>다양한 출력 능력↓</a:t>
            </a:r>
            <a:r>
              <a:rPr lang="en-US" altLang="ko-KR" sz="20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 - </a:t>
            </a:r>
            <a:r>
              <a:rPr lang="ko-KR" altLang="en-US" sz="2000" dirty="0"/>
              <a:t>그에 비해 다양한 구조의 출력으로 보여줌</a:t>
            </a:r>
            <a:r>
              <a:rPr lang="en-US" altLang="ko-KR" sz="2000" dirty="0"/>
              <a:t>, </a:t>
            </a:r>
            <a:r>
              <a:rPr lang="ko-KR" altLang="en-US" sz="2000" dirty="0"/>
              <a:t>단순 문장내에서 뿐이 아니라</a:t>
            </a:r>
            <a:r>
              <a:rPr lang="en-US" altLang="ko-KR" sz="2000" dirty="0"/>
              <a:t>, </a:t>
            </a:r>
            <a:r>
              <a:rPr lang="ko-KR" altLang="en-US" sz="2000" dirty="0"/>
              <a:t>여러 문장에서도 적용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663568-F81B-4870-81A4-93C84A038237}"/>
              </a:ext>
            </a:extLst>
          </p:cNvPr>
          <p:cNvSpPr txBox="1"/>
          <p:nvPr/>
        </p:nvSpPr>
        <p:spPr>
          <a:xfrm>
            <a:off x="476961" y="4196877"/>
            <a:ext cx="8715848" cy="1417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(3) Error Analysis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 - </a:t>
            </a:r>
            <a:r>
              <a:rPr lang="ko-KR" altLang="en-US" sz="2000" dirty="0"/>
              <a:t>같은 키의 내용을 두 번 출력하는 경우가 존재하였음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 - </a:t>
            </a:r>
            <a:r>
              <a:rPr lang="ko-KR" altLang="en-US" sz="2000" dirty="0"/>
              <a:t>통계적 접근법으로 적은 사례들을 걸러내는 해결방안을 고안해 봐야 함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874205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6A6C6F-F9CF-4168-A234-7C57262EB724}"/>
              </a:ext>
            </a:extLst>
          </p:cNvPr>
          <p:cNvSpPr txBox="1"/>
          <p:nvPr/>
        </p:nvSpPr>
        <p:spPr>
          <a:xfrm>
            <a:off x="337624" y="323558"/>
            <a:ext cx="101027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i="1" dirty="0"/>
              <a:t>Intro.</a:t>
            </a:r>
            <a:endParaRPr lang="ko-KR" altLang="en-US" sz="2500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D0E4BF-55DA-4AD7-912B-DBD156134DD5}"/>
              </a:ext>
            </a:extLst>
          </p:cNvPr>
          <p:cNvSpPr txBox="1"/>
          <p:nvPr/>
        </p:nvSpPr>
        <p:spPr>
          <a:xfrm>
            <a:off x="647485" y="968382"/>
            <a:ext cx="10643811" cy="3687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sz="2000" dirty="0"/>
              <a:t>구조화된 데이터</a:t>
            </a:r>
            <a:r>
              <a:rPr lang="en-US" altLang="ko-KR" sz="2000" dirty="0"/>
              <a:t>(Table </a:t>
            </a:r>
            <a:r>
              <a:rPr lang="ko-KR" altLang="en-US" sz="2000" dirty="0"/>
              <a:t>등</a:t>
            </a:r>
            <a:r>
              <a:rPr lang="en-US" altLang="ko-KR" sz="2000" dirty="0"/>
              <a:t>)</a:t>
            </a:r>
            <a:r>
              <a:rPr lang="ko-KR" altLang="en-US" sz="2000" dirty="0"/>
              <a:t>에서 자연어를 생성하는 것이 많은 사람들에게 주요 연구 주제</a:t>
            </a:r>
            <a:endParaRPr lang="en-US" altLang="ko-KR" sz="2000" dirty="0"/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sz="2000" dirty="0"/>
              <a:t>기존의 텍스트 생성은 참고문헌에 가까운 하나의 결과를 도출하는데 초점</a:t>
            </a:r>
            <a:endParaRPr lang="en-US" altLang="ko-KR" sz="2000" dirty="0"/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sz="2000" dirty="0"/>
              <a:t>조금 더 다양하고 자연스러운 텍스트를 생성하는 것을 목적으로 함</a:t>
            </a:r>
            <a:endParaRPr lang="en-US" altLang="ko-KR" sz="2000" dirty="0"/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sz="2000" dirty="0"/>
              <a:t>이에 본 논문에서는 </a:t>
            </a:r>
            <a:r>
              <a:rPr lang="en-US" altLang="ko-KR" sz="2000" dirty="0"/>
              <a:t>Plan-then-Generate(</a:t>
            </a:r>
            <a:r>
              <a:rPr lang="en-US" altLang="ko-KR" sz="2000" dirty="0" err="1"/>
              <a:t>PlanGen</a:t>
            </a:r>
            <a:r>
              <a:rPr lang="en-US" altLang="ko-KR" sz="2000" dirty="0"/>
              <a:t>) </a:t>
            </a:r>
            <a:r>
              <a:rPr lang="ko-KR" altLang="en-US" sz="2000" dirty="0"/>
              <a:t>프레임워크를 제안</a:t>
            </a:r>
            <a:endParaRPr lang="en-US" altLang="ko-KR" sz="2000" dirty="0"/>
          </a:p>
          <a:p>
            <a:pPr marL="342900" indent="-342900">
              <a:lnSpc>
                <a:spcPct val="20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200000"/>
              </a:lnSpc>
              <a:buFontTx/>
              <a:buChar char="-"/>
            </a:pP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3BAC90-669F-4329-B728-5385D436378D}"/>
              </a:ext>
            </a:extLst>
          </p:cNvPr>
          <p:cNvSpPr txBox="1"/>
          <p:nvPr/>
        </p:nvSpPr>
        <p:spPr>
          <a:xfrm>
            <a:off x="1100789" y="3429000"/>
            <a:ext cx="6242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: ( Data </a:t>
            </a:r>
            <a:r>
              <a:rPr lang="en-US" altLang="ko-KR" sz="2000" dirty="0">
                <a:sym typeface="Wingdings" panose="05000000000000000000" pitchFamily="2" charset="2"/>
              </a:rPr>
              <a:t> content planner )  sequence generator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5094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34F9DB-3096-4FCE-AC6C-6AE21F7D8EEA}"/>
              </a:ext>
            </a:extLst>
          </p:cNvPr>
          <p:cNvSpPr txBox="1"/>
          <p:nvPr/>
        </p:nvSpPr>
        <p:spPr>
          <a:xfrm>
            <a:off x="337624" y="323558"/>
            <a:ext cx="21253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i="1" dirty="0"/>
              <a:t>Contribution</a:t>
            </a:r>
            <a:endParaRPr lang="ko-KR" altLang="en-US" sz="2500" b="1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E309AC-81CE-4809-BF20-21C8E5D3E9F2}"/>
              </a:ext>
            </a:extLst>
          </p:cNvPr>
          <p:cNvSpPr txBox="1"/>
          <p:nvPr/>
        </p:nvSpPr>
        <p:spPr>
          <a:xfrm>
            <a:off x="842868" y="993118"/>
            <a:ext cx="8982844" cy="26874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300000"/>
              </a:lnSpc>
              <a:buAutoNum type="arabicParenBoth"/>
            </a:pPr>
            <a:r>
              <a:rPr lang="en-US" altLang="ko-KR" sz="2000" dirty="0"/>
              <a:t> Data-to-Text </a:t>
            </a:r>
            <a:r>
              <a:rPr lang="ko-KR" altLang="en-US" sz="2000" dirty="0"/>
              <a:t>생성을 위한 </a:t>
            </a:r>
            <a:r>
              <a:rPr lang="en-US" altLang="ko-KR" sz="2000" dirty="0"/>
              <a:t>Plan-then-Generate(</a:t>
            </a:r>
            <a:r>
              <a:rPr lang="en-US" altLang="ko-KR" sz="2000" dirty="0" err="1"/>
              <a:t>PlanGen</a:t>
            </a:r>
            <a:r>
              <a:rPr lang="en-US" altLang="ko-KR" sz="2000" dirty="0"/>
              <a:t>) </a:t>
            </a:r>
            <a:r>
              <a:rPr lang="ko-KR" altLang="en-US" sz="2000" dirty="0"/>
              <a:t>프레임워크 제안</a:t>
            </a:r>
            <a:endParaRPr lang="en-US" altLang="ko-KR" sz="2000" dirty="0"/>
          </a:p>
          <a:p>
            <a:pPr marL="342900" indent="-342900">
              <a:lnSpc>
                <a:spcPct val="300000"/>
              </a:lnSpc>
              <a:buAutoNum type="arabicParenBoth"/>
            </a:pPr>
            <a:r>
              <a:rPr lang="en-US" altLang="ko-KR" sz="2000" dirty="0"/>
              <a:t> 2</a:t>
            </a:r>
            <a:r>
              <a:rPr lang="ko-KR" altLang="en-US" sz="2000" dirty="0"/>
              <a:t>개의 벤치마크 데이터 세트에 대한 결과 보고</a:t>
            </a:r>
            <a:endParaRPr lang="en-US" altLang="ko-KR" sz="2000" dirty="0"/>
          </a:p>
          <a:p>
            <a:pPr marL="342900" indent="-342900">
              <a:lnSpc>
                <a:spcPct val="300000"/>
              </a:lnSpc>
              <a:buAutoNum type="arabicParenBoth"/>
            </a:pPr>
            <a:r>
              <a:rPr lang="ko-KR" altLang="en-US" sz="2000" dirty="0"/>
              <a:t> 제어 가능성과 다양성 측면에서 제안된 접근법의 장점 심층 분석</a:t>
            </a:r>
          </a:p>
        </p:txBody>
      </p:sp>
    </p:spTree>
    <p:extLst>
      <p:ext uri="{BB962C8B-B14F-4D97-AF65-F5344CB8AC3E}">
        <p14:creationId xmlns:p14="http://schemas.microsoft.com/office/powerpoint/2010/main" val="3838362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4D3C311-CCD8-4195-A23D-98D7AF6ADD61}"/>
              </a:ext>
            </a:extLst>
          </p:cNvPr>
          <p:cNvSpPr txBox="1"/>
          <p:nvPr/>
        </p:nvSpPr>
        <p:spPr>
          <a:xfrm>
            <a:off x="337624" y="323558"/>
            <a:ext cx="134363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i="1" dirty="0"/>
              <a:t>Dataset</a:t>
            </a:r>
            <a:endParaRPr lang="ko-KR" altLang="en-US" sz="2500" b="1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2F89D5-252F-4454-970F-F931471D7F24}"/>
              </a:ext>
            </a:extLst>
          </p:cNvPr>
          <p:cNvSpPr txBox="1"/>
          <p:nvPr/>
        </p:nvSpPr>
        <p:spPr>
          <a:xfrm>
            <a:off x="662940" y="1088316"/>
            <a:ext cx="7771230" cy="1417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ko-KR" sz="2000" dirty="0" err="1"/>
              <a:t>ToTTo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 - </a:t>
            </a:r>
            <a:r>
              <a:rPr lang="en-US" altLang="ko-KR" sz="2000" dirty="0" err="1"/>
              <a:t>Wikipwdia</a:t>
            </a:r>
            <a:r>
              <a:rPr lang="en-US" altLang="ko-KR" sz="2000" dirty="0"/>
              <a:t> Table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 - Table</a:t>
            </a:r>
            <a:r>
              <a:rPr lang="ko-KR" altLang="en-US" sz="2000" dirty="0"/>
              <a:t>에서 강조 표시된 셀과 해당 셀을 설명하는 텍스트로 구성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2E615B-61E7-4E37-8C24-B9589E0845E4}"/>
              </a:ext>
            </a:extLst>
          </p:cNvPr>
          <p:cNvSpPr txBox="1"/>
          <p:nvPr/>
        </p:nvSpPr>
        <p:spPr>
          <a:xfrm>
            <a:off x="662940" y="2786356"/>
            <a:ext cx="4929555" cy="1417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(2) </a:t>
            </a:r>
            <a:r>
              <a:rPr lang="en-US" altLang="ko-KR" sz="2000" dirty="0" err="1"/>
              <a:t>WebNLG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 - </a:t>
            </a:r>
            <a:r>
              <a:rPr lang="en-US" altLang="ko-KR" sz="2000" dirty="0" err="1"/>
              <a:t>WebNLG</a:t>
            </a:r>
            <a:r>
              <a:rPr lang="en-US" altLang="ko-KR" sz="2000" dirty="0"/>
              <a:t> Challenge</a:t>
            </a:r>
            <a:r>
              <a:rPr lang="ko-KR" altLang="en-US" sz="2000" dirty="0"/>
              <a:t>에 사용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DBpedia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 - RDF triples(</a:t>
            </a:r>
            <a:r>
              <a:rPr lang="ko-KR" altLang="en-US" sz="2000" dirty="0"/>
              <a:t>주어</a:t>
            </a:r>
            <a:r>
              <a:rPr lang="en-US" altLang="ko-KR" sz="2000" dirty="0"/>
              <a:t>, </a:t>
            </a:r>
            <a:r>
              <a:rPr lang="ko-KR" altLang="en-US" sz="2000" dirty="0"/>
              <a:t>술어</a:t>
            </a:r>
            <a:r>
              <a:rPr lang="en-US" altLang="ko-KR" sz="2000" dirty="0"/>
              <a:t>, </a:t>
            </a:r>
            <a:r>
              <a:rPr lang="ko-KR" altLang="en-US" sz="2000" dirty="0"/>
              <a:t>목적어로 구성</a:t>
            </a:r>
            <a:r>
              <a:rPr lang="en-US" altLang="ko-K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48966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2ED39D3-6043-48F4-82CC-EA286845E8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511"/>
          <a:stretch/>
        </p:blipFill>
        <p:spPr>
          <a:xfrm>
            <a:off x="556260" y="1111522"/>
            <a:ext cx="11079480" cy="27917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E78A67-BA4C-4BCD-95CB-0514AA11B0B7}"/>
              </a:ext>
            </a:extLst>
          </p:cNvPr>
          <p:cNvSpPr txBox="1"/>
          <p:nvPr/>
        </p:nvSpPr>
        <p:spPr>
          <a:xfrm>
            <a:off x="337624" y="323558"/>
            <a:ext cx="138691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i="1" dirty="0"/>
              <a:t>Method</a:t>
            </a:r>
            <a:endParaRPr lang="ko-KR" altLang="en-US" sz="2500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3DDD53-E64A-4947-93F2-1BB3659EEBFC}"/>
              </a:ext>
            </a:extLst>
          </p:cNvPr>
          <p:cNvSpPr txBox="1"/>
          <p:nvPr/>
        </p:nvSpPr>
        <p:spPr>
          <a:xfrm>
            <a:off x="4055846" y="4214210"/>
            <a:ext cx="7579894" cy="222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arenBoth"/>
            </a:pPr>
            <a:r>
              <a:rPr lang="ko-KR" altLang="en-US" dirty="0"/>
              <a:t>각 </a:t>
            </a:r>
            <a:r>
              <a:rPr lang="en-US" altLang="ko-KR" dirty="0"/>
              <a:t>Data</a:t>
            </a:r>
            <a:r>
              <a:rPr lang="ko-KR" altLang="en-US" dirty="0"/>
              <a:t>를 입력</a:t>
            </a:r>
            <a:r>
              <a:rPr lang="en-US" altLang="ko-KR" dirty="0"/>
              <a:t>(data, keyword, </a:t>
            </a:r>
            <a:r>
              <a:rPr lang="ko-KR" altLang="en-US" dirty="0"/>
              <a:t>참조 </a:t>
            </a:r>
            <a:r>
              <a:rPr lang="en-US" altLang="ko-KR" dirty="0"/>
              <a:t>Text ..)</a:t>
            </a:r>
          </a:p>
          <a:p>
            <a:pPr marL="342900" indent="-342900">
              <a:lnSpc>
                <a:spcPct val="200000"/>
              </a:lnSpc>
              <a:buAutoNum type="arabicParenBoth"/>
            </a:pPr>
            <a:r>
              <a:rPr lang="en-US" altLang="ko-KR" dirty="0"/>
              <a:t>Content Planner</a:t>
            </a:r>
            <a:r>
              <a:rPr lang="ko-KR" altLang="en-US" dirty="0"/>
              <a:t>가 데이터에 가장 적합한 </a:t>
            </a:r>
            <a:r>
              <a:rPr lang="en-US" altLang="ko-KR" dirty="0"/>
              <a:t>Content Plan</a:t>
            </a:r>
            <a:r>
              <a:rPr lang="ko-KR" altLang="en-US" dirty="0"/>
              <a:t>을 세움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    - </a:t>
            </a:r>
            <a:r>
              <a:rPr lang="ko-KR" altLang="en-US" dirty="0"/>
              <a:t>참조 </a:t>
            </a:r>
            <a:r>
              <a:rPr lang="en-US" altLang="ko-KR" dirty="0"/>
              <a:t>Text </a:t>
            </a:r>
            <a:r>
              <a:rPr lang="ko-KR" altLang="en-US" dirty="0"/>
              <a:t>참고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arenBoth"/>
            </a:pPr>
            <a:r>
              <a:rPr lang="en-US" altLang="ko-KR" dirty="0"/>
              <a:t>Sequence </a:t>
            </a:r>
            <a:r>
              <a:rPr lang="en-US" altLang="ko-KR" dirty="0" err="1"/>
              <a:t>Generater</a:t>
            </a:r>
            <a:r>
              <a:rPr lang="ko-KR" altLang="en-US" dirty="0"/>
              <a:t>가 </a:t>
            </a:r>
            <a:r>
              <a:rPr lang="en-US" altLang="ko-KR" dirty="0"/>
              <a:t>Data + Content Plan</a:t>
            </a:r>
            <a:r>
              <a:rPr lang="ko-KR" altLang="en-US" dirty="0"/>
              <a:t>로 결과 </a:t>
            </a:r>
            <a:r>
              <a:rPr lang="en-US" altLang="ko-KR" dirty="0"/>
              <a:t>text</a:t>
            </a:r>
            <a:r>
              <a:rPr lang="ko-KR" altLang="en-US" dirty="0"/>
              <a:t>를 제시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B06450E-4693-40A6-94C7-D078190A7F14}"/>
              </a:ext>
            </a:extLst>
          </p:cNvPr>
          <p:cNvSpPr/>
          <p:nvPr/>
        </p:nvSpPr>
        <p:spPr>
          <a:xfrm>
            <a:off x="890337" y="4728410"/>
            <a:ext cx="2923674" cy="14090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PlanGen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Framework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737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F21A44-F36D-42A6-8423-A0A016CC5298}"/>
              </a:ext>
            </a:extLst>
          </p:cNvPr>
          <p:cNvSpPr txBox="1"/>
          <p:nvPr/>
        </p:nvSpPr>
        <p:spPr>
          <a:xfrm>
            <a:off x="337624" y="323558"/>
            <a:ext cx="325448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i="1" dirty="0" err="1"/>
              <a:t>PlanGen</a:t>
            </a:r>
            <a:r>
              <a:rPr lang="en-US" altLang="ko-KR" sz="2500" b="1" i="1" dirty="0"/>
              <a:t> Framework</a:t>
            </a:r>
            <a:endParaRPr lang="ko-KR" altLang="en-US" sz="2500" b="1" i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260907-2AEE-4989-A6D7-64049D2C8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794" y="1106556"/>
            <a:ext cx="9014411" cy="4630753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16D4EC25-7824-4CF8-A9D3-BCE7E181281A}"/>
              </a:ext>
            </a:extLst>
          </p:cNvPr>
          <p:cNvSpPr/>
          <p:nvPr/>
        </p:nvSpPr>
        <p:spPr>
          <a:xfrm>
            <a:off x="1849468" y="4434840"/>
            <a:ext cx="167640" cy="1676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1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3457A5D-FCC4-4106-9224-3AF80924171C}"/>
              </a:ext>
            </a:extLst>
          </p:cNvPr>
          <p:cNvSpPr/>
          <p:nvPr/>
        </p:nvSpPr>
        <p:spPr>
          <a:xfrm>
            <a:off x="3853528" y="1120691"/>
            <a:ext cx="167640" cy="1676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2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2859E58-20FF-410D-B990-82D197F3A315}"/>
              </a:ext>
            </a:extLst>
          </p:cNvPr>
          <p:cNvSpPr/>
          <p:nvPr/>
        </p:nvSpPr>
        <p:spPr>
          <a:xfrm>
            <a:off x="8170834" y="1120691"/>
            <a:ext cx="167640" cy="1676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3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73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F21A44-F36D-42A6-8423-A0A016CC5298}"/>
              </a:ext>
            </a:extLst>
          </p:cNvPr>
          <p:cNvSpPr txBox="1"/>
          <p:nvPr/>
        </p:nvSpPr>
        <p:spPr>
          <a:xfrm>
            <a:off x="337624" y="323558"/>
            <a:ext cx="612725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i="1" dirty="0" err="1"/>
              <a:t>PlanGen</a:t>
            </a:r>
            <a:r>
              <a:rPr lang="en-US" altLang="ko-KR" sz="2500" b="1" i="1" dirty="0"/>
              <a:t> Framework – Content Planner</a:t>
            </a:r>
            <a:endParaRPr lang="ko-KR" altLang="en-US" sz="2500" b="1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811205-724F-4099-97A2-C8688AB2FB41}"/>
              </a:ext>
            </a:extLst>
          </p:cNvPr>
          <p:cNvSpPr txBox="1"/>
          <p:nvPr/>
        </p:nvSpPr>
        <p:spPr>
          <a:xfrm>
            <a:off x="5719156" y="1354183"/>
            <a:ext cx="6276077" cy="326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* </a:t>
            </a:r>
            <a:r>
              <a:rPr lang="en-US" altLang="ko-KR" sz="2000" dirty="0"/>
              <a:t>Content Encoder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 - Pre-trained BERT model</a:t>
            </a:r>
            <a:r>
              <a:rPr lang="ko-KR" altLang="en-US" sz="2000" dirty="0"/>
              <a:t>으로 구성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 - </a:t>
            </a:r>
            <a:r>
              <a:rPr lang="ko-KR" altLang="en-US" sz="2000" dirty="0"/>
              <a:t>최적 순서 계산을 위해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    linear-chain conditional random field(CRF)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    </a:t>
            </a:r>
            <a:r>
              <a:rPr lang="ko-KR" altLang="en-US" sz="2000" dirty="0"/>
              <a:t>사용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 - </a:t>
            </a:r>
            <a:r>
              <a:rPr lang="ko-KR" altLang="en-US" sz="2000" dirty="0"/>
              <a:t>순서를 예측할 때 빈 레이블이 발생할 수도 있음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    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해당 빈 레이블을 생략하고</a:t>
            </a:r>
            <a:r>
              <a:rPr lang="en-US" altLang="ko-KR" sz="2000" dirty="0"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sym typeface="Wingdings" panose="05000000000000000000" pitchFamily="2" charset="2"/>
              </a:rPr>
              <a:t>새로운 예측 가능</a:t>
            </a:r>
            <a:endParaRPr lang="en-US" altLang="ko-KR" sz="2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78F78E2-DC7E-4CA5-8A9D-460C3B25FE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768" b="16061"/>
          <a:stretch/>
        </p:blipFill>
        <p:spPr>
          <a:xfrm>
            <a:off x="152323" y="1147553"/>
            <a:ext cx="5566833" cy="36797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F2D451-0794-4C5C-9E55-128C93B2AEA8}"/>
              </a:ext>
            </a:extLst>
          </p:cNvPr>
          <p:cNvSpPr txBox="1"/>
          <p:nvPr/>
        </p:nvSpPr>
        <p:spPr>
          <a:xfrm>
            <a:off x="152323" y="6334387"/>
            <a:ext cx="9829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* </a:t>
            </a:r>
            <a:r>
              <a:rPr lang="en-US" altLang="ko-KR" sz="1000" dirty="0"/>
              <a:t>BERT : Transformer </a:t>
            </a:r>
            <a:r>
              <a:rPr lang="en-US" altLang="ko-KR" sz="1000" dirty="0" err="1"/>
              <a:t>Encdoer</a:t>
            </a:r>
            <a:r>
              <a:rPr lang="ko-KR" altLang="en-US" sz="1000" dirty="0"/>
              <a:t>를 </a:t>
            </a:r>
            <a:r>
              <a:rPr lang="ko-KR" altLang="en-US" sz="1000" dirty="0" err="1"/>
              <a:t>쌓아올린</a:t>
            </a:r>
            <a:r>
              <a:rPr lang="ko-KR" altLang="en-US" sz="1000" dirty="0"/>
              <a:t> 구조로</a:t>
            </a:r>
            <a:r>
              <a:rPr lang="en-US" altLang="ko-KR" sz="1000" dirty="0"/>
              <a:t>, </a:t>
            </a:r>
            <a:r>
              <a:rPr lang="ko-KR" altLang="en-US" sz="1000" dirty="0"/>
              <a:t>양방향 자연어 처리 모델</a:t>
            </a:r>
            <a:r>
              <a:rPr lang="en-US" altLang="ko-KR" sz="1000" dirty="0"/>
              <a:t>, </a:t>
            </a:r>
            <a:r>
              <a:rPr lang="ko-KR" altLang="en-US" sz="1000" dirty="0"/>
              <a:t>다음 문장 예측이나 가려진 토큰을 예측하는 등의 </a:t>
            </a:r>
            <a:r>
              <a:rPr lang="en-US" altLang="ko-KR" sz="1000" dirty="0"/>
              <a:t>TASK </a:t>
            </a:r>
            <a:r>
              <a:rPr lang="ko-KR" altLang="en-US" sz="1000" dirty="0"/>
              <a:t>수행</a:t>
            </a:r>
            <a:endParaRPr lang="en-US" altLang="ko-KR" sz="1000" dirty="0"/>
          </a:p>
          <a:p>
            <a:r>
              <a:rPr lang="ko-KR" altLang="en-US" sz="1000" dirty="0"/>
              <a:t>* </a:t>
            </a:r>
            <a:r>
              <a:rPr lang="en-US" altLang="ko-KR" sz="1000" dirty="0"/>
              <a:t>CRF : </a:t>
            </a:r>
            <a:r>
              <a:rPr lang="ko-KR" altLang="en-US" sz="1000" dirty="0"/>
              <a:t>가능성이 있는 시퀀스 후보를 몇 개 선택하고</a:t>
            </a:r>
            <a:r>
              <a:rPr lang="en-US" altLang="ko-KR" sz="1000" dirty="0"/>
              <a:t>, </a:t>
            </a:r>
            <a:r>
              <a:rPr lang="ko-KR" altLang="en-US" sz="1000" dirty="0"/>
              <a:t>가장 적합한 하나의 라벨을 선택</a:t>
            </a:r>
          </a:p>
        </p:txBody>
      </p:sp>
    </p:spTree>
    <p:extLst>
      <p:ext uri="{BB962C8B-B14F-4D97-AF65-F5344CB8AC3E}">
        <p14:creationId xmlns:p14="http://schemas.microsoft.com/office/powerpoint/2010/main" val="3616905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F21A44-F36D-42A6-8423-A0A016CC5298}"/>
              </a:ext>
            </a:extLst>
          </p:cNvPr>
          <p:cNvSpPr txBox="1"/>
          <p:nvPr/>
        </p:nvSpPr>
        <p:spPr>
          <a:xfrm>
            <a:off x="337624" y="323558"/>
            <a:ext cx="674120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i="1" dirty="0" err="1"/>
              <a:t>PlanGen</a:t>
            </a:r>
            <a:r>
              <a:rPr lang="en-US" altLang="ko-KR" sz="2500" b="1" i="1" dirty="0"/>
              <a:t> Framework – Sequence Generator</a:t>
            </a:r>
            <a:endParaRPr lang="ko-KR" altLang="en-US" sz="2500" b="1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C966C2-2506-4D87-8200-8054FC86AEAD}"/>
              </a:ext>
            </a:extLst>
          </p:cNvPr>
          <p:cNvSpPr txBox="1"/>
          <p:nvPr/>
        </p:nvSpPr>
        <p:spPr>
          <a:xfrm>
            <a:off x="3403050" y="1262015"/>
            <a:ext cx="8682270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* </a:t>
            </a:r>
            <a:r>
              <a:rPr lang="en-US" altLang="ko-KR" sz="2000" dirty="0" err="1"/>
              <a:t>Seqence</a:t>
            </a:r>
            <a:r>
              <a:rPr lang="en-US" altLang="ko-KR" sz="2000" dirty="0"/>
              <a:t> Generator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   - BART-base model(encoder-decoder </a:t>
            </a:r>
            <a:r>
              <a:rPr lang="ko-KR" altLang="en-US" sz="2000" dirty="0"/>
              <a:t>구조</a:t>
            </a:r>
            <a:r>
              <a:rPr lang="en-US" altLang="ko-KR" sz="2000" dirty="0"/>
              <a:t>)</a:t>
            </a:r>
            <a:r>
              <a:rPr lang="ko-KR" altLang="en-US" sz="2000" dirty="0"/>
              <a:t>로 구성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   - </a:t>
            </a:r>
            <a:r>
              <a:rPr lang="ko-KR" altLang="en-US" sz="2000" dirty="0"/>
              <a:t>구조화된 데이터 </a:t>
            </a:r>
            <a:r>
              <a:rPr lang="en-US" altLang="ko-KR" sz="2000" dirty="0"/>
              <a:t>+ </a:t>
            </a:r>
            <a:r>
              <a:rPr lang="ko-KR" altLang="en-US" sz="2000" dirty="0"/>
              <a:t>참조 내용 </a:t>
            </a:r>
            <a:r>
              <a:rPr lang="en-US" altLang="ko-KR" sz="2000" dirty="0"/>
              <a:t>plan </a:t>
            </a:r>
            <a:r>
              <a:rPr lang="ko-KR" altLang="en-US" sz="2000" dirty="0"/>
              <a:t>로</a:t>
            </a:r>
            <a:r>
              <a:rPr lang="en-US" altLang="ko-KR" sz="2000" dirty="0"/>
              <a:t> Output Sequence</a:t>
            </a:r>
            <a:r>
              <a:rPr lang="ko-KR" altLang="en-US" sz="2000" dirty="0"/>
              <a:t> 도출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2E9F22-8D3D-45D0-BBD9-A815ED1D44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194" b="24690"/>
          <a:stretch/>
        </p:blipFill>
        <p:spPr>
          <a:xfrm>
            <a:off x="337624" y="1083864"/>
            <a:ext cx="3182816" cy="38714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0B1991E-1B00-487A-8B26-29E53D8BB2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768" b="16061"/>
          <a:stretch/>
        </p:blipFill>
        <p:spPr>
          <a:xfrm>
            <a:off x="529167" y="4955304"/>
            <a:ext cx="2700428" cy="178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88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76F66E4-4972-48F6-B5F8-73D75A960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45" y="1048300"/>
            <a:ext cx="9511195" cy="50270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B6F800-9CC9-47E7-8C97-01765B1E9927}"/>
              </a:ext>
            </a:extLst>
          </p:cNvPr>
          <p:cNvSpPr txBox="1"/>
          <p:nvPr/>
        </p:nvSpPr>
        <p:spPr>
          <a:xfrm>
            <a:off x="337624" y="323558"/>
            <a:ext cx="594233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i="1" dirty="0" err="1"/>
              <a:t>PlanGen</a:t>
            </a:r>
            <a:r>
              <a:rPr lang="en-US" altLang="ko-KR" sz="2500" b="1" i="1" dirty="0"/>
              <a:t> Framework – </a:t>
            </a:r>
            <a:r>
              <a:rPr lang="en-US" altLang="ko-KR" sz="2500" b="1" i="1" dirty="0" err="1"/>
              <a:t>ToTTo</a:t>
            </a:r>
            <a:r>
              <a:rPr lang="en-US" altLang="ko-KR" sz="2500" b="1" i="1" dirty="0"/>
              <a:t> Example</a:t>
            </a:r>
            <a:endParaRPr lang="ko-KR" altLang="en-US" sz="2500" b="1" i="1" dirty="0"/>
          </a:p>
        </p:txBody>
      </p:sp>
    </p:spTree>
    <p:extLst>
      <p:ext uri="{BB962C8B-B14F-4D97-AF65-F5344CB8AC3E}">
        <p14:creationId xmlns:p14="http://schemas.microsoft.com/office/powerpoint/2010/main" val="582234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443</Words>
  <Application>Microsoft Office PowerPoint</Application>
  <PresentationFormat>와이드스크린</PresentationFormat>
  <Paragraphs>64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Malgun Gothic Semilight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소영</dc:creator>
  <cp:lastModifiedBy>박 소영</cp:lastModifiedBy>
  <cp:revision>3</cp:revision>
  <dcterms:created xsi:type="dcterms:W3CDTF">2022-02-25T01:30:28Z</dcterms:created>
  <dcterms:modified xsi:type="dcterms:W3CDTF">2022-02-25T05:34:43Z</dcterms:modified>
</cp:coreProperties>
</file>