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4" r:id="rId5"/>
    <p:sldId id="260" r:id="rId6"/>
    <p:sldId id="268" r:id="rId7"/>
    <p:sldId id="272" r:id="rId8"/>
    <p:sldId id="273" r:id="rId9"/>
    <p:sldId id="267" r:id="rId10"/>
    <p:sldId id="265" r:id="rId11"/>
    <p:sldId id="261" r:id="rId12"/>
    <p:sldId id="26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D5E9"/>
    <a:srgbClr val="127C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02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2022-02-25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892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2022-02-25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648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2022-02-25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990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2022-02-25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487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2022-02-25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393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2022-02-25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277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2022-02-25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738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2022-02-25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451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2022-02-25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96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2022-02-25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998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2022-02-25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175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2022-02-25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609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42688544-4EB1-4D4D-B7A0-B620025C58AD}"/>
              </a:ext>
            </a:extLst>
          </p:cNvPr>
          <p:cNvSpPr txBox="1"/>
          <p:nvPr/>
        </p:nvSpPr>
        <p:spPr>
          <a:xfrm>
            <a:off x="2126694" y="2346759"/>
            <a:ext cx="793861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4000" b="1" kern="0" dirty="0">
                <a:solidFill>
                  <a:srgbClr val="127CEA"/>
                </a:solidFill>
              </a:rPr>
              <a:t>Convolutional Neural Networks for Sentence Classification  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FDF29D4-3909-43F6-A463-A4988C3439A2}"/>
              </a:ext>
            </a:extLst>
          </p:cNvPr>
          <p:cNvGrpSpPr/>
          <p:nvPr/>
        </p:nvGrpSpPr>
        <p:grpSpPr>
          <a:xfrm>
            <a:off x="9336644" y="2065369"/>
            <a:ext cx="1193860" cy="1135031"/>
            <a:chOff x="3997004" y="2399826"/>
            <a:chExt cx="1193860" cy="1135031"/>
          </a:xfrm>
        </p:grpSpPr>
        <p:sp>
          <p:nvSpPr>
            <p:cNvPr id="25" name="원호 24">
              <a:extLst>
                <a:ext uri="{FF2B5EF4-FFF2-40B4-BE49-F238E27FC236}">
                  <a16:creationId xmlns:a16="http://schemas.microsoft.com/office/drawing/2014/main" id="{BB04C592-B5C6-460E-A799-5B709DEA10A5}"/>
                </a:ext>
              </a:extLst>
            </p:cNvPr>
            <p:cNvSpPr/>
            <p:nvPr/>
          </p:nvSpPr>
          <p:spPr>
            <a:xfrm>
              <a:off x="4772935" y="2458455"/>
              <a:ext cx="358140" cy="358140"/>
            </a:xfrm>
            <a:prstGeom prst="arc">
              <a:avLst/>
            </a:prstGeom>
            <a:ln w="254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BF71A5D1-9A3F-43AF-B511-88E218075F47}"/>
                </a:ext>
              </a:extLst>
            </p:cNvPr>
            <p:cNvGrpSpPr/>
            <p:nvPr/>
          </p:nvGrpSpPr>
          <p:grpSpPr>
            <a:xfrm>
              <a:off x="3997004" y="2399826"/>
              <a:ext cx="1193860" cy="1135031"/>
              <a:chOff x="10662779" y="145846"/>
              <a:chExt cx="1317727" cy="1252793"/>
            </a:xfrm>
          </p:grpSpPr>
          <p:sp>
            <p:nvSpPr>
              <p:cNvPr id="27" name="원호 26">
                <a:extLst>
                  <a:ext uri="{FF2B5EF4-FFF2-40B4-BE49-F238E27FC236}">
                    <a16:creationId xmlns:a16="http://schemas.microsoft.com/office/drawing/2014/main" id="{4808228D-F3C2-4F4F-9223-F18183E8FE09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254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0155D082-69F0-465B-8BC7-00C5F94A0DB5}"/>
                  </a:ext>
                </a:extLst>
              </p:cNvPr>
              <p:cNvCxnSpPr>
                <a:cxnSpLocks/>
                <a:stCxn id="27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254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159DCBA4-1596-4953-A830-D35560343E15}"/>
                  </a:ext>
                </a:extLst>
              </p:cNvPr>
              <p:cNvCxnSpPr>
                <a:cxnSpLocks/>
                <a:endCxn id="27" idx="2"/>
              </p:cNvCxnSpPr>
              <p:nvPr/>
            </p:nvCxnSpPr>
            <p:spPr>
              <a:xfrm flipV="1">
                <a:off x="11980506" y="365527"/>
                <a:ext cx="0" cy="1033112"/>
              </a:xfrm>
              <a:prstGeom prst="line">
                <a:avLst/>
              </a:prstGeom>
              <a:ln w="254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7967916-3067-4A90-AEB2-B99E10843315}"/>
              </a:ext>
            </a:extLst>
          </p:cNvPr>
          <p:cNvSpPr txBox="1"/>
          <p:nvPr/>
        </p:nvSpPr>
        <p:spPr>
          <a:xfrm>
            <a:off x="6360343" y="1902958"/>
            <a:ext cx="35730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000" b="1" kern="0" dirty="0">
                <a:solidFill>
                  <a:srgbClr val="127CEA"/>
                </a:solidFill>
              </a:rPr>
              <a:t>20190690 </a:t>
            </a:r>
            <a:r>
              <a:rPr lang="ko-KR" altLang="en-US" sz="2000" b="1" kern="0" dirty="0">
                <a:solidFill>
                  <a:srgbClr val="127CEA"/>
                </a:solidFill>
              </a:rPr>
              <a:t>안홍비</a:t>
            </a:r>
            <a:endParaRPr lang="en-US" altLang="ko-KR" sz="2000" b="1" kern="0" dirty="0">
              <a:solidFill>
                <a:srgbClr val="127C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996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A2EE8AE-E1FE-40CD-A8E5-4527AAE6F6AD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i="1" kern="0" dirty="0">
                <a:solidFill>
                  <a:prstClr val="white"/>
                </a:solidFill>
              </a:rPr>
              <a:t>실험 설정</a:t>
            </a:r>
            <a:endParaRPr lang="en-US" altLang="ko-KR" b="1" i="1" kern="0" dirty="0">
              <a:solidFill>
                <a:prstClr val="white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C505FBF-B1D2-449A-9CDC-71B0DC6EB2CD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03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4B85B17F-F622-43C5-80BB-1C6F12755D1E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50" name="원호 49">
              <a:extLst>
                <a:ext uri="{FF2B5EF4-FFF2-40B4-BE49-F238E27FC236}">
                  <a16:creationId xmlns:a16="http://schemas.microsoft.com/office/drawing/2014/main" id="{29229935-8EA4-4DFE-BEF8-4AFFE2B08C00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B93B0D5D-E790-49D0-BB87-DEAEA621B6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D8BA13A0-B11F-4639-9040-5A9BFC216EEA}"/>
                </a:ext>
              </a:extLst>
            </p:cNvPr>
            <p:cNvCxnSpPr>
              <a:cxnSpLocks/>
              <a:endCxn id="50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5DD69853-C6CD-44E4-9580-11CAB4BF14F0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76" name="원호 75">
                <a:extLst>
                  <a:ext uri="{FF2B5EF4-FFF2-40B4-BE49-F238E27FC236}">
                    <a16:creationId xmlns:a16="http://schemas.microsoft.com/office/drawing/2014/main" id="{9E2D5D49-B50D-4FC4-A61B-D08771E5BF82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id="{D6A116D8-6468-4C4C-8626-DF27617B889E}"/>
                  </a:ext>
                </a:extLst>
              </p:cNvPr>
              <p:cNvCxnSpPr>
                <a:cxnSpLocks/>
                <a:stCxn id="76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id="{EDB270C3-D7EF-4EF9-AAA5-7F7C6CE41CD4}"/>
                  </a:ext>
                </a:extLst>
              </p:cNvPr>
              <p:cNvCxnSpPr>
                <a:cxnSpLocks/>
                <a:endCxn id="76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317A2DC2-139D-4C0C-A1B7-4D0DBCAB9C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2397F713-0FB6-473D-B1AA-76FF146310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원호 67">
              <a:extLst>
                <a:ext uri="{FF2B5EF4-FFF2-40B4-BE49-F238E27FC236}">
                  <a16:creationId xmlns:a16="http://schemas.microsoft.com/office/drawing/2014/main" id="{860CC47D-11C2-450F-AE65-BDF29C4CA480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CBE279BF-AF4A-4989-BB59-A5722689E6EC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71" name="원호 70">
                <a:extLst>
                  <a:ext uri="{FF2B5EF4-FFF2-40B4-BE49-F238E27FC236}">
                    <a16:creationId xmlns:a16="http://schemas.microsoft.com/office/drawing/2014/main" id="{DC52D104-E677-4C3E-8183-8C47B00785CD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191BF92E-3622-4AA3-A4BA-FCF6B1585144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73" name="원호 72">
                  <a:extLst>
                    <a:ext uri="{FF2B5EF4-FFF2-40B4-BE49-F238E27FC236}">
                      <a16:creationId xmlns:a16="http://schemas.microsoft.com/office/drawing/2014/main" id="{A60B675F-5714-4024-81A5-0749D8AC800E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74" name="직선 연결선 73">
                  <a:extLst>
                    <a:ext uri="{FF2B5EF4-FFF2-40B4-BE49-F238E27FC236}">
                      <a16:creationId xmlns:a16="http://schemas.microsoft.com/office/drawing/2014/main" id="{174AB09B-3F22-451F-967C-EFDD96DB6D5E}"/>
                    </a:ext>
                  </a:extLst>
                </p:cNvPr>
                <p:cNvCxnSpPr>
                  <a:cxnSpLocks/>
                  <a:stCxn id="73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직선 연결선 74">
                  <a:extLst>
                    <a:ext uri="{FF2B5EF4-FFF2-40B4-BE49-F238E27FC236}">
                      <a16:creationId xmlns:a16="http://schemas.microsoft.com/office/drawing/2014/main" id="{DB392E88-6ADC-4663-B367-312087C41677}"/>
                    </a:ext>
                  </a:extLst>
                </p:cNvPr>
                <p:cNvCxnSpPr>
                  <a:cxnSpLocks/>
                  <a:endCxn id="73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7416F390-A5BA-48A0-BA6E-C6986DF25F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56D7761-9F84-4BA4-9FEE-6AB5A3DC86C1}"/>
              </a:ext>
            </a:extLst>
          </p:cNvPr>
          <p:cNvSpPr/>
          <p:nvPr/>
        </p:nvSpPr>
        <p:spPr>
          <a:xfrm>
            <a:off x="1162260" y="1717540"/>
            <a:ext cx="10067656" cy="3407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127CEA"/>
                </a:solidFill>
              </a:rPr>
              <a:t>모델 </a:t>
            </a:r>
            <a:r>
              <a:rPr lang="en-US" altLang="ko-KR" sz="2000" b="1" dirty="0">
                <a:solidFill>
                  <a:srgbClr val="127CEA"/>
                </a:solidFill>
              </a:rPr>
              <a:t>variation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CNN-rand 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모든 단어가 무작위로 초기화되고 훈련 중에 수정되는 기본 모델</a:t>
            </a:r>
            <a:endParaRPr lang="en-US" altLang="ko-KR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CNN-static :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word2vec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의 사전 훈련된 벡터가 있는 모델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무작위로 초기화되는 </a:t>
            </a:r>
            <a:r>
              <a:rPr lang="en-US" altLang="ko-KR" dirty="0">
                <a:solidFill>
                  <a:srgbClr val="000000"/>
                </a:solidFill>
                <a:latin typeface="noto"/>
              </a:rPr>
              <a:t>unknown</a:t>
            </a:r>
            <a:r>
              <a:rPr lang="ko-KR" altLang="en-US" dirty="0">
                <a:solidFill>
                  <a:srgbClr val="000000"/>
                </a:solidFill>
                <a:latin typeface="noto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단어를 포함하여 모든 단어는 정적으로 유지되며 모델의 다른 매개 변수만 학습함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</a:t>
            </a:r>
            <a:endParaRPr lang="en-US" altLang="ko-KR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CNN-non-static 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위와 동일하지만 사전 훈련된 벡터는 각 작업에 맞게 조정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 </a:t>
            </a:r>
            <a:endParaRPr lang="en-US" altLang="ko-KR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CNN-multichannel 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두 개의 단어 벡터가 있는 모델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static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과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non-static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을 섞어서 사용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따라서 다른 한 세트의 벡터는 정적으로 유지하면서 한 세트의 벡터를 미세 조정할 수 있음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두 채널 모두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word2vec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로 초기화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됨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9247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A2EE8AE-E1FE-40CD-A8E5-4527AAE6F6AD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i="1" kern="0" dirty="0">
                <a:solidFill>
                  <a:prstClr val="white"/>
                </a:solidFill>
              </a:rPr>
              <a:t>실험결과</a:t>
            </a:r>
            <a:endParaRPr lang="en-US" altLang="ko-KR" b="1" i="1" kern="0" dirty="0">
              <a:solidFill>
                <a:prstClr val="white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C505FBF-B1D2-449A-9CDC-71B0DC6EB2CD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04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BBE4FF2-7886-4404-891D-E19FD3B0F9AD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15" name="원호 14">
              <a:extLst>
                <a:ext uri="{FF2B5EF4-FFF2-40B4-BE49-F238E27FC236}">
                  <a16:creationId xmlns:a16="http://schemas.microsoft.com/office/drawing/2014/main" id="{9A20C83E-2C1D-470B-BBFD-982D34C25F1E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BAF43AD-CF89-4E5E-9A87-D8E7E0902C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24D657C2-A15D-4F88-A5A0-409D6AF4212F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F993B54E-6CBD-4E86-92A0-1799E06D8C7D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22" name="원호 21">
                <a:extLst>
                  <a:ext uri="{FF2B5EF4-FFF2-40B4-BE49-F238E27FC236}">
                    <a16:creationId xmlns:a16="http://schemas.microsoft.com/office/drawing/2014/main" id="{C44163C2-A44A-4869-BF55-45FEA2A8CB2C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38641ADB-6C07-46BC-9859-463036BDB8C7}"/>
                  </a:ext>
                </a:extLst>
              </p:cNvPr>
              <p:cNvCxnSpPr>
                <a:cxnSpLocks/>
                <a:stCxn id="22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F9B34A2A-63D1-482E-8A55-7AC3EE7A574F}"/>
                  </a:ext>
                </a:extLst>
              </p:cNvPr>
              <p:cNvCxnSpPr>
                <a:cxnSpLocks/>
                <a:endCxn id="22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290533F5-808F-4443-88FE-F6BA581DE9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E71882A2-C80B-47E1-A866-1C49DDE748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원호 42">
              <a:extLst>
                <a:ext uri="{FF2B5EF4-FFF2-40B4-BE49-F238E27FC236}">
                  <a16:creationId xmlns:a16="http://schemas.microsoft.com/office/drawing/2014/main" id="{5CCFAE2B-1282-44B1-8AAB-32DA2A83A3A4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FFDF29D4-3909-43F6-A463-A4988C3439A2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25" name="원호 24">
                <a:extLst>
                  <a:ext uri="{FF2B5EF4-FFF2-40B4-BE49-F238E27FC236}">
                    <a16:creationId xmlns:a16="http://schemas.microsoft.com/office/drawing/2014/main" id="{BB04C592-B5C6-460E-A799-5B709DEA10A5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BF71A5D1-9A3F-43AF-B511-88E218075F47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27" name="원호 26">
                  <a:extLst>
                    <a:ext uri="{FF2B5EF4-FFF2-40B4-BE49-F238E27FC236}">
                      <a16:creationId xmlns:a16="http://schemas.microsoft.com/office/drawing/2014/main" id="{4808228D-F3C2-4F4F-9223-F18183E8FE09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id="{0155D082-69F0-465B-8BC7-00C5F94A0DB5}"/>
                    </a:ext>
                  </a:extLst>
                </p:cNvPr>
                <p:cNvCxnSpPr>
                  <a:cxnSpLocks/>
                  <a:stCxn id="27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직선 연결선 28">
                  <a:extLst>
                    <a:ext uri="{FF2B5EF4-FFF2-40B4-BE49-F238E27FC236}">
                      <a16:creationId xmlns:a16="http://schemas.microsoft.com/office/drawing/2014/main" id="{159DCBA4-1596-4953-A830-D35560343E15}"/>
                    </a:ext>
                  </a:extLst>
                </p:cNvPr>
                <p:cNvCxnSpPr>
                  <a:cxnSpLocks/>
                  <a:endCxn id="27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216170EB-38C1-4A2D-B3AB-D3C1812CFC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243FFB31-6704-4AB5-95E8-73D63F65F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767" y="1815867"/>
            <a:ext cx="5983211" cy="3463964"/>
          </a:xfrm>
          <a:prstGeom prst="rect">
            <a:avLst/>
          </a:prstGeom>
        </p:spPr>
      </p:pic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4F23F660-C455-47E4-A31F-47C57048D208}"/>
              </a:ext>
            </a:extLst>
          </p:cNvPr>
          <p:cNvSpPr/>
          <p:nvPr/>
        </p:nvSpPr>
        <p:spPr>
          <a:xfrm>
            <a:off x="6645563" y="1252380"/>
            <a:ext cx="5114371" cy="5074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RAE : Wikipedia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사전 학습된 단어 벡터가 있는 재귀 자동 인코더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285750" indent="-285750" algn="just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MV-RNN: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구문 분석 트리가 있는 매트릭스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벡터 재귀 신경 네트워크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 algn="just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RNTN: </a:t>
            </a:r>
            <a:r>
              <a:rPr lang="ko-KR" altLang="en-US" sz="12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텐서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기반 기능 함수와 파싱 트리를 가진 재귀 신경 </a:t>
            </a:r>
            <a:r>
              <a:rPr lang="ko-KR" altLang="en-US" sz="12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텐서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네트워크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 algn="just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DCNN: k-max </a:t>
            </a:r>
            <a:r>
              <a:rPr lang="ko-KR" altLang="en-US" sz="12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풀링을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사용하는 동적 </a:t>
            </a:r>
            <a:r>
              <a:rPr lang="ko-KR" altLang="en-US" sz="12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컨볼루션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신경망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 algn="just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Paragraph-</a:t>
            </a:r>
            <a:r>
              <a:rPr lang="en-US" altLang="ko-KR" sz="12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Vec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문단 벡터 위의 로지스틱 회귀 분석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285750" indent="-285750" algn="just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CCA E: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조합 범주 </a:t>
            </a:r>
            <a:r>
              <a:rPr lang="ko-KR" altLang="en-US" sz="12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자동인코더와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조합</a:t>
            </a:r>
          </a:p>
          <a:p>
            <a:pPr marL="285750" indent="-285750" algn="just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Sent-Parse r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감정 </a:t>
            </a:r>
            <a:r>
              <a:rPr lang="ko-KR" altLang="en-US" sz="12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분석별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구문 분석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 algn="just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NBSVM, MNB : </a:t>
            </a:r>
            <a:r>
              <a:rPr lang="en-US" altLang="ko-KR" sz="12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uni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-bigrams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 포함된 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Naive Bayes SVM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와 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Multinomial Naive Bayes</a:t>
            </a:r>
          </a:p>
          <a:p>
            <a:pPr marL="285750" indent="-285750" algn="just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G-Dropout, F-Dropout: Gaussian Dropout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과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Fast Dropout</a:t>
            </a:r>
          </a:p>
          <a:p>
            <a:pPr marL="285750" indent="-285750" algn="just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Tree-CRF: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조건부 임의 필드가 있는 종속성 트리</a:t>
            </a:r>
            <a:endParaRPr lang="en-US" altLang="ko-KR" sz="1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 algn="just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CRF-PR: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후방 정규화가 있는 조건부 임의 필드</a:t>
            </a:r>
            <a:endParaRPr lang="en-US" altLang="ko-KR" sz="1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 algn="just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SVMs: </a:t>
            </a:r>
            <a:r>
              <a:rPr lang="en-US" altLang="ko-KR" sz="12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uni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-bi-trigrams, </a:t>
            </a:r>
            <a:r>
              <a:rPr lang="en-US" altLang="ko-KR" sz="12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wh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word, head word, POS, parser, hypernyms, 60 hand-coded rules 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 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feature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 포함되어 있는 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SVM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endParaRPr lang="ko-KR" altLang="en-US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1027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A2EE8AE-E1FE-40CD-A8E5-4527AAE6F6AD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i="1" kern="0" dirty="0">
                <a:solidFill>
                  <a:prstClr val="white"/>
                </a:solidFill>
              </a:rPr>
              <a:t>End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C505FBF-B1D2-449A-9CDC-71B0DC6EB2CD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05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BBE4FF2-7886-4404-891D-E19FD3B0F9AD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15" name="원호 14">
              <a:extLst>
                <a:ext uri="{FF2B5EF4-FFF2-40B4-BE49-F238E27FC236}">
                  <a16:creationId xmlns:a16="http://schemas.microsoft.com/office/drawing/2014/main" id="{9A20C83E-2C1D-470B-BBFD-982D34C25F1E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BAF43AD-CF89-4E5E-9A87-D8E7E0902C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24D657C2-A15D-4F88-A5A0-409D6AF4212F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F993B54E-6CBD-4E86-92A0-1799E06D8C7D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22" name="원호 21">
                <a:extLst>
                  <a:ext uri="{FF2B5EF4-FFF2-40B4-BE49-F238E27FC236}">
                    <a16:creationId xmlns:a16="http://schemas.microsoft.com/office/drawing/2014/main" id="{C44163C2-A44A-4869-BF55-45FEA2A8CB2C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38641ADB-6C07-46BC-9859-463036BDB8C7}"/>
                  </a:ext>
                </a:extLst>
              </p:cNvPr>
              <p:cNvCxnSpPr>
                <a:cxnSpLocks/>
                <a:stCxn id="22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F9B34A2A-63D1-482E-8A55-7AC3EE7A574F}"/>
                  </a:ext>
                </a:extLst>
              </p:cNvPr>
              <p:cNvCxnSpPr>
                <a:cxnSpLocks/>
                <a:endCxn id="22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290533F5-808F-4443-88FE-F6BA581DE9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E71882A2-C80B-47E1-A866-1C49DDE748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원호 42">
              <a:extLst>
                <a:ext uri="{FF2B5EF4-FFF2-40B4-BE49-F238E27FC236}">
                  <a16:creationId xmlns:a16="http://schemas.microsoft.com/office/drawing/2014/main" id="{5CCFAE2B-1282-44B1-8AAB-32DA2A83A3A4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FFDF29D4-3909-43F6-A463-A4988C3439A2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25" name="원호 24">
                <a:extLst>
                  <a:ext uri="{FF2B5EF4-FFF2-40B4-BE49-F238E27FC236}">
                    <a16:creationId xmlns:a16="http://schemas.microsoft.com/office/drawing/2014/main" id="{BB04C592-B5C6-460E-A799-5B709DEA10A5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BF71A5D1-9A3F-43AF-B511-88E218075F47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27" name="원호 26">
                  <a:extLst>
                    <a:ext uri="{FF2B5EF4-FFF2-40B4-BE49-F238E27FC236}">
                      <a16:creationId xmlns:a16="http://schemas.microsoft.com/office/drawing/2014/main" id="{4808228D-F3C2-4F4F-9223-F18183E8FE09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id="{0155D082-69F0-465B-8BC7-00C5F94A0DB5}"/>
                    </a:ext>
                  </a:extLst>
                </p:cNvPr>
                <p:cNvCxnSpPr>
                  <a:cxnSpLocks/>
                  <a:stCxn id="27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직선 연결선 28">
                  <a:extLst>
                    <a:ext uri="{FF2B5EF4-FFF2-40B4-BE49-F238E27FC236}">
                      <a16:creationId xmlns:a16="http://schemas.microsoft.com/office/drawing/2014/main" id="{159DCBA4-1596-4953-A830-D35560343E15}"/>
                    </a:ext>
                  </a:extLst>
                </p:cNvPr>
                <p:cNvCxnSpPr>
                  <a:cxnSpLocks/>
                  <a:endCxn id="27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216170EB-38C1-4A2D-B3AB-D3C1812CFC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C6865CD-F3DD-440A-91C2-C6E1FA79ADBC}"/>
              </a:ext>
            </a:extLst>
          </p:cNvPr>
          <p:cNvSpPr/>
          <p:nvPr/>
        </p:nvSpPr>
        <p:spPr>
          <a:xfrm>
            <a:off x="3774832" y="2745675"/>
            <a:ext cx="4642336" cy="981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400" b="1" dirty="0">
                <a:solidFill>
                  <a:srgbClr val="127CEA"/>
                </a:solidFill>
              </a:rPr>
              <a:t>THANK YOU </a:t>
            </a:r>
            <a:r>
              <a:rPr lang="en-US" altLang="ko-KR" sz="4400" b="1" dirty="0">
                <a:solidFill>
                  <a:srgbClr val="127CEA"/>
                </a:solidFill>
                <a:sym typeface="Wingdings" panose="05000000000000000000" pitchFamily="2" charset="2"/>
              </a:rPr>
              <a:t></a:t>
            </a:r>
            <a:endParaRPr lang="en-US" altLang="ko-KR" sz="4400" b="1" dirty="0">
              <a:solidFill>
                <a:srgbClr val="127C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80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A2EE8AE-E1FE-40CD-A8E5-4527AAE6F6AD}"/>
              </a:ext>
            </a:extLst>
          </p:cNvPr>
          <p:cNvSpPr/>
          <p:nvPr/>
        </p:nvSpPr>
        <p:spPr>
          <a:xfrm>
            <a:off x="102158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i="1" kern="0" dirty="0">
                <a:solidFill>
                  <a:prstClr val="white"/>
                </a:solidFill>
              </a:rPr>
              <a:t>목차</a:t>
            </a:r>
            <a:endParaRPr lang="en-US" altLang="ko-KR" b="1" i="1" kern="0" dirty="0">
              <a:solidFill>
                <a:prstClr val="white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E5946EF-20D4-439C-A822-B4156F32CBDE}"/>
              </a:ext>
            </a:extLst>
          </p:cNvPr>
          <p:cNvSpPr/>
          <p:nvPr/>
        </p:nvSpPr>
        <p:spPr>
          <a:xfrm>
            <a:off x="4640056" y="2131817"/>
            <a:ext cx="2574264" cy="2594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800" b="1" dirty="0">
                <a:solidFill>
                  <a:srgbClr val="127CEA"/>
                </a:solidFill>
              </a:rPr>
              <a:t>데이터세트</a:t>
            </a:r>
            <a:endParaRPr lang="en-US" altLang="ko-KR" sz="2400" b="1" dirty="0">
              <a:solidFill>
                <a:srgbClr val="127CEA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800" b="1" dirty="0">
                <a:solidFill>
                  <a:srgbClr val="127CEA"/>
                </a:solidFill>
              </a:rPr>
              <a:t>모델</a:t>
            </a:r>
            <a:endParaRPr lang="en-US" altLang="ko-KR" sz="2800" b="1" dirty="0">
              <a:solidFill>
                <a:srgbClr val="127CEA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800" b="1" dirty="0">
                <a:solidFill>
                  <a:srgbClr val="127CEA"/>
                </a:solidFill>
              </a:rPr>
              <a:t>실험 설정</a:t>
            </a:r>
            <a:endParaRPr lang="en-US" altLang="ko-KR" sz="2800" b="1" dirty="0">
              <a:solidFill>
                <a:srgbClr val="127CEA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800" b="1" dirty="0">
                <a:solidFill>
                  <a:srgbClr val="127CEA"/>
                </a:solidFill>
              </a:rPr>
              <a:t>실험 결과</a:t>
            </a:r>
            <a:endParaRPr lang="en-US" altLang="ko-KR" sz="2800" b="1" dirty="0">
              <a:solidFill>
                <a:srgbClr val="127CEA"/>
              </a:solidFill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9F187189-0578-404E-B76D-DE3373D1F89C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88" name="원호 87">
              <a:extLst>
                <a:ext uri="{FF2B5EF4-FFF2-40B4-BE49-F238E27FC236}">
                  <a16:creationId xmlns:a16="http://schemas.microsoft.com/office/drawing/2014/main" id="{9AB62AEF-C5EF-42B1-B419-43461F65BDBE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8143E2C7-B73B-4900-9A90-CE63A39659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DA0BFC36-7D73-481F-B8DB-92ACC4A5BB83}"/>
                </a:ext>
              </a:extLst>
            </p:cNvPr>
            <p:cNvCxnSpPr>
              <a:cxnSpLocks/>
              <a:endCxn id="88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8A0D7F16-773E-473C-9705-29751B483D3B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102" name="원호 101">
                <a:extLst>
                  <a:ext uri="{FF2B5EF4-FFF2-40B4-BE49-F238E27FC236}">
                    <a16:creationId xmlns:a16="http://schemas.microsoft.com/office/drawing/2014/main" id="{6DA5A652-7198-4BE3-BE7F-066CC98C68BD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B002BB18-8600-4902-BAC3-929487958EF1}"/>
                  </a:ext>
                </a:extLst>
              </p:cNvPr>
              <p:cNvCxnSpPr>
                <a:cxnSpLocks/>
                <a:stCxn id="102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7B69E288-2567-4DFD-8A7D-D65F464E23F0}"/>
                  </a:ext>
                </a:extLst>
              </p:cNvPr>
              <p:cNvCxnSpPr>
                <a:cxnSpLocks/>
                <a:endCxn id="102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BDCF7906-45D7-4DB9-8A80-08E92F39BF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39C9C8C5-89C1-40DE-9E4D-FBC3063671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원호 93">
              <a:extLst>
                <a:ext uri="{FF2B5EF4-FFF2-40B4-BE49-F238E27FC236}">
                  <a16:creationId xmlns:a16="http://schemas.microsoft.com/office/drawing/2014/main" id="{282AF969-A79B-446D-AE6D-4F1C0B188F79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EB5ED3EE-7D55-4CC7-8CD4-73F65D425E79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97" name="원호 96">
                <a:extLst>
                  <a:ext uri="{FF2B5EF4-FFF2-40B4-BE49-F238E27FC236}">
                    <a16:creationId xmlns:a16="http://schemas.microsoft.com/office/drawing/2014/main" id="{92080357-284C-47F1-A4A6-57FBAFF08427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53A4558F-E271-4489-824A-CB211EF00E49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99" name="원호 98">
                  <a:extLst>
                    <a:ext uri="{FF2B5EF4-FFF2-40B4-BE49-F238E27FC236}">
                      <a16:creationId xmlns:a16="http://schemas.microsoft.com/office/drawing/2014/main" id="{177EF2D8-02CF-4EDF-B0C4-C649C6C4AF59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00" name="직선 연결선 99">
                  <a:extLst>
                    <a:ext uri="{FF2B5EF4-FFF2-40B4-BE49-F238E27FC236}">
                      <a16:creationId xmlns:a16="http://schemas.microsoft.com/office/drawing/2014/main" id="{3170C451-1B17-4D7A-93FA-3979DA7698BC}"/>
                    </a:ext>
                  </a:extLst>
                </p:cNvPr>
                <p:cNvCxnSpPr>
                  <a:cxnSpLocks/>
                  <a:stCxn id="99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>
                  <a:extLst>
                    <a:ext uri="{FF2B5EF4-FFF2-40B4-BE49-F238E27FC236}">
                      <a16:creationId xmlns:a16="http://schemas.microsoft.com/office/drawing/2014/main" id="{98645FB9-58B9-41BF-9923-68CC1B5CD6D9}"/>
                    </a:ext>
                  </a:extLst>
                </p:cNvPr>
                <p:cNvCxnSpPr>
                  <a:cxnSpLocks/>
                  <a:endCxn id="99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576BC78-217C-4736-AFFD-B6E904BE85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7624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A2EE8AE-E1FE-40CD-A8E5-4527AAE6F6AD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i="1" kern="0" dirty="0">
                <a:solidFill>
                  <a:prstClr val="white"/>
                </a:solidFill>
              </a:rPr>
              <a:t>데이터 세트</a:t>
            </a:r>
            <a:endParaRPr lang="en-US" altLang="ko-KR" b="1" i="1" kern="0" dirty="0">
              <a:solidFill>
                <a:prstClr val="white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C505FBF-B1D2-449A-9CDC-71B0DC6EB2CD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01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2ADA410-83AD-417F-812E-D18CFCA8903D}"/>
              </a:ext>
            </a:extLst>
          </p:cNvPr>
          <p:cNvSpPr/>
          <p:nvPr/>
        </p:nvSpPr>
        <p:spPr>
          <a:xfrm>
            <a:off x="1287589" y="1116202"/>
            <a:ext cx="1006765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127CEA"/>
                </a:solidFill>
              </a:rPr>
              <a:t>- MR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한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리뷰당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한 문장으로 이루어진 영화 리뷰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분류는 긍정적인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/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부정적인 리뷰를 감지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66BC861D-C79D-43E0-AE09-AFB41A9FC25B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73" name="원호 72">
              <a:extLst>
                <a:ext uri="{FF2B5EF4-FFF2-40B4-BE49-F238E27FC236}">
                  <a16:creationId xmlns:a16="http://schemas.microsoft.com/office/drawing/2014/main" id="{3F99D7A9-A94F-4C83-B01D-58C1DC933FCC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EB705586-CE6C-4D33-9104-116D572702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E883E36D-0904-4FE3-BEE5-58B67A400BFB}"/>
                </a:ext>
              </a:extLst>
            </p:cNvPr>
            <p:cNvCxnSpPr>
              <a:cxnSpLocks/>
              <a:endCxn id="73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44414421-54E0-4960-944E-68EE5BB28A22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96" name="원호 95">
                <a:extLst>
                  <a:ext uri="{FF2B5EF4-FFF2-40B4-BE49-F238E27FC236}">
                    <a16:creationId xmlns:a16="http://schemas.microsoft.com/office/drawing/2014/main" id="{F3B8FD9F-ABF1-480A-B7E5-EDCB1BE93804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8C4E5520-82C1-4605-8B27-D05846898936}"/>
                  </a:ext>
                </a:extLst>
              </p:cNvPr>
              <p:cNvCxnSpPr>
                <a:cxnSpLocks/>
                <a:stCxn id="96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60D50DBC-16E5-43AB-BBD2-2789B0BADBCC}"/>
                  </a:ext>
                </a:extLst>
              </p:cNvPr>
              <p:cNvCxnSpPr>
                <a:cxnSpLocks/>
                <a:endCxn id="96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69D0FC81-A309-4C40-ACDE-B45ECAE441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4E51524B-DC41-4FBD-ADCE-185D8FCF6F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원호 87">
              <a:extLst>
                <a:ext uri="{FF2B5EF4-FFF2-40B4-BE49-F238E27FC236}">
                  <a16:creationId xmlns:a16="http://schemas.microsoft.com/office/drawing/2014/main" id="{41B89FEF-2B7B-4E10-970F-513C8939D0F0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E4E1A963-F5AD-4DFE-B0D6-CCD129ECAC1C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91" name="원호 90">
                <a:extLst>
                  <a:ext uri="{FF2B5EF4-FFF2-40B4-BE49-F238E27FC236}">
                    <a16:creationId xmlns:a16="http://schemas.microsoft.com/office/drawing/2014/main" id="{B6AFF83C-8A04-48B3-9775-2B35D33C13F8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id="{AAB5D929-D539-4B09-98C8-70018D163AE4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93" name="원호 92">
                  <a:extLst>
                    <a:ext uri="{FF2B5EF4-FFF2-40B4-BE49-F238E27FC236}">
                      <a16:creationId xmlns:a16="http://schemas.microsoft.com/office/drawing/2014/main" id="{C0C3A2FA-D3A1-42DF-AA68-7ACC8B98C9F6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94" name="직선 연결선 93">
                  <a:extLst>
                    <a:ext uri="{FF2B5EF4-FFF2-40B4-BE49-F238E27FC236}">
                      <a16:creationId xmlns:a16="http://schemas.microsoft.com/office/drawing/2014/main" id="{92E31E89-FFD9-4E20-B10D-C9E59CBF9630}"/>
                    </a:ext>
                  </a:extLst>
                </p:cNvPr>
                <p:cNvCxnSpPr>
                  <a:cxnSpLocks/>
                  <a:stCxn id="93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직선 연결선 94">
                  <a:extLst>
                    <a:ext uri="{FF2B5EF4-FFF2-40B4-BE49-F238E27FC236}">
                      <a16:creationId xmlns:a16="http://schemas.microsoft.com/office/drawing/2014/main" id="{DB6CFAE1-C3E0-4E4E-A5BD-B2309025E41B}"/>
                    </a:ext>
                  </a:extLst>
                </p:cNvPr>
                <p:cNvCxnSpPr>
                  <a:cxnSpLocks/>
                  <a:endCxn id="93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75F4DD94-1EA5-4B9E-9BF9-A289CD556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1539093-0DBE-4EB0-98AB-DE57E21C8284}"/>
              </a:ext>
            </a:extLst>
          </p:cNvPr>
          <p:cNvSpPr/>
          <p:nvPr/>
        </p:nvSpPr>
        <p:spPr>
          <a:xfrm>
            <a:off x="1287589" y="1664218"/>
            <a:ext cx="10067656" cy="914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127CEA"/>
                </a:solidFill>
              </a:rPr>
              <a:t>- SST-1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dirty="0"/>
              <a:t>Stanford Sentiment Treebank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- MR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의 확장이지만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train/dev/test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분할이 제공되고 세분화된 라벨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매우 긍정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긍정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중립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부정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매우 부정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이 있음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73237E1-64ED-481A-89EF-C32346DD5578}"/>
              </a:ext>
            </a:extLst>
          </p:cNvPr>
          <p:cNvSpPr/>
          <p:nvPr/>
        </p:nvSpPr>
        <p:spPr>
          <a:xfrm>
            <a:off x="1287589" y="2639985"/>
            <a:ext cx="1006765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127CEA"/>
                </a:solidFill>
              </a:rPr>
              <a:t>- SST-2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: SST-1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과 동일하지만 중립적인 리뷰가 제거되고 </a:t>
            </a:r>
            <a:r>
              <a:rPr lang="en-US" altLang="ko-KR" dirty="0"/>
              <a:t>binary label</a:t>
            </a:r>
            <a:r>
              <a:rPr lang="ko-KR" altLang="en-US" dirty="0"/>
              <a:t>이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존재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05B90F9-0784-4FC1-BED5-41DDFF87BA83}"/>
              </a:ext>
            </a:extLst>
          </p:cNvPr>
          <p:cNvSpPr/>
          <p:nvPr/>
        </p:nvSpPr>
        <p:spPr>
          <a:xfrm>
            <a:off x="1287589" y="3195637"/>
            <a:ext cx="1006765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127CEA"/>
                </a:solidFill>
              </a:rPr>
              <a:t>- Subj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주관적이거나 객관적인 문장을 분류하는 작업이 있는 주관성 데이터 세트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F1C176B-1AF6-48D1-8FB2-3EE451AA3FF4}"/>
              </a:ext>
            </a:extLst>
          </p:cNvPr>
          <p:cNvSpPr/>
          <p:nvPr/>
        </p:nvSpPr>
        <p:spPr>
          <a:xfrm>
            <a:off x="1287589" y="3733173"/>
            <a:ext cx="10067656" cy="914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127CEA"/>
                </a:solidFill>
              </a:rPr>
              <a:t>- TREC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: TREC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질문 데이터 세트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—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과제는 질문을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6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가지 질문 유형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질문이 사람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위치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숫자 정보 등에 대한 질문인지 여부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으로 분류하는 것을 포함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3FC124E-8E0D-47AF-A8E0-77DF5A41799E}"/>
              </a:ext>
            </a:extLst>
          </p:cNvPr>
          <p:cNvSpPr/>
          <p:nvPr/>
        </p:nvSpPr>
        <p:spPr>
          <a:xfrm>
            <a:off x="1287589" y="4724023"/>
            <a:ext cx="1006765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127CEA"/>
                </a:solidFill>
              </a:rPr>
              <a:t>- CR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다양한 제품에 대한 고객 리뷰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긍정적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/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부정적 리뷰를 예측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467B2C2-C46A-4147-9BAE-46A8B1483CD4}"/>
              </a:ext>
            </a:extLst>
          </p:cNvPr>
          <p:cNvSpPr/>
          <p:nvPr/>
        </p:nvSpPr>
        <p:spPr>
          <a:xfrm>
            <a:off x="1287589" y="5279171"/>
            <a:ext cx="1006765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127CEA"/>
                </a:solidFill>
              </a:rPr>
              <a:t>- MPQA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: MPQA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데이터 세트의 의견 극성 탐지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긍정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부정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하위 작업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367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C505FBF-B1D2-449A-9CDC-71B0DC6EB2CD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01</a:t>
            </a: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66BC861D-C79D-43E0-AE09-AFB41A9FC25B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73" name="원호 72">
              <a:extLst>
                <a:ext uri="{FF2B5EF4-FFF2-40B4-BE49-F238E27FC236}">
                  <a16:creationId xmlns:a16="http://schemas.microsoft.com/office/drawing/2014/main" id="{3F99D7A9-A94F-4C83-B01D-58C1DC933FCC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EB705586-CE6C-4D33-9104-116D572702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E883E36D-0904-4FE3-BEE5-58B67A400BFB}"/>
                </a:ext>
              </a:extLst>
            </p:cNvPr>
            <p:cNvCxnSpPr>
              <a:cxnSpLocks/>
              <a:endCxn id="73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44414421-54E0-4960-944E-68EE5BB28A22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96" name="원호 95">
                <a:extLst>
                  <a:ext uri="{FF2B5EF4-FFF2-40B4-BE49-F238E27FC236}">
                    <a16:creationId xmlns:a16="http://schemas.microsoft.com/office/drawing/2014/main" id="{F3B8FD9F-ABF1-480A-B7E5-EDCB1BE93804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8C4E5520-82C1-4605-8B27-D05846898936}"/>
                  </a:ext>
                </a:extLst>
              </p:cNvPr>
              <p:cNvCxnSpPr>
                <a:cxnSpLocks/>
                <a:stCxn id="96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60D50DBC-16E5-43AB-BBD2-2789B0BADBCC}"/>
                  </a:ext>
                </a:extLst>
              </p:cNvPr>
              <p:cNvCxnSpPr>
                <a:cxnSpLocks/>
                <a:endCxn id="96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69D0FC81-A309-4C40-ACDE-B45ECAE441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4E51524B-DC41-4FBD-ADCE-185D8FCF6F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원호 87">
              <a:extLst>
                <a:ext uri="{FF2B5EF4-FFF2-40B4-BE49-F238E27FC236}">
                  <a16:creationId xmlns:a16="http://schemas.microsoft.com/office/drawing/2014/main" id="{41B89FEF-2B7B-4E10-970F-513C8939D0F0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E4E1A963-F5AD-4DFE-B0D6-CCD129ECAC1C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91" name="원호 90">
                <a:extLst>
                  <a:ext uri="{FF2B5EF4-FFF2-40B4-BE49-F238E27FC236}">
                    <a16:creationId xmlns:a16="http://schemas.microsoft.com/office/drawing/2014/main" id="{B6AFF83C-8A04-48B3-9775-2B35D33C13F8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id="{AAB5D929-D539-4B09-98C8-70018D163AE4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93" name="원호 92">
                  <a:extLst>
                    <a:ext uri="{FF2B5EF4-FFF2-40B4-BE49-F238E27FC236}">
                      <a16:creationId xmlns:a16="http://schemas.microsoft.com/office/drawing/2014/main" id="{C0C3A2FA-D3A1-42DF-AA68-7ACC8B98C9F6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94" name="직선 연결선 93">
                  <a:extLst>
                    <a:ext uri="{FF2B5EF4-FFF2-40B4-BE49-F238E27FC236}">
                      <a16:creationId xmlns:a16="http://schemas.microsoft.com/office/drawing/2014/main" id="{92E31E89-FFD9-4E20-B10D-C9E59CBF9630}"/>
                    </a:ext>
                  </a:extLst>
                </p:cNvPr>
                <p:cNvCxnSpPr>
                  <a:cxnSpLocks/>
                  <a:stCxn id="93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직선 연결선 94">
                  <a:extLst>
                    <a:ext uri="{FF2B5EF4-FFF2-40B4-BE49-F238E27FC236}">
                      <a16:creationId xmlns:a16="http://schemas.microsoft.com/office/drawing/2014/main" id="{DB6CFAE1-C3E0-4E4E-A5BD-B2309025E41B}"/>
                    </a:ext>
                  </a:extLst>
                </p:cNvPr>
                <p:cNvCxnSpPr>
                  <a:cxnSpLocks/>
                  <a:endCxn id="93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75F4DD94-1EA5-4B9E-9BF9-A289CD556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5" name="_x330305000">
            <a:extLst>
              <a:ext uri="{FF2B5EF4-FFF2-40B4-BE49-F238E27FC236}">
                <a16:creationId xmlns:a16="http://schemas.microsoft.com/office/drawing/2014/main" id="{20851371-9234-4432-B6B1-240B81AA8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370" y="1983564"/>
            <a:ext cx="5257799" cy="2683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AA9EB083-02E8-4CE2-89FA-34AEE63B6422}"/>
              </a:ext>
            </a:extLst>
          </p:cNvPr>
          <p:cNvSpPr/>
          <p:nvPr/>
        </p:nvSpPr>
        <p:spPr>
          <a:xfrm>
            <a:off x="6230104" y="1465835"/>
            <a:ext cx="5257800" cy="4019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indent="-2857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c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대상 클래스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수</a:t>
            </a:r>
            <a:endParaRPr lang="en-US" altLang="ko-KR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285750" marR="0" indent="-2857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l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평균 문장 길이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285750" marR="0" indent="-2857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N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데이터 세트 크기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285750" marR="0" indent="-2857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|V | 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어휘의 크기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285750" marR="0" indent="-2857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|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Vpre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| 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사전 훈련된 단어 벡터 집합에 존재하는 단어 수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285750" marR="0" indent="-2857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Test 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테스트 세트 크기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- CV(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교차 검증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는 표준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train/test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분할이 없었으므로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10-fold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CV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가 사용되었음을 의미</a:t>
            </a:r>
            <a:endParaRPr lang="en-US" altLang="ko-KR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EBDA3C8-52F2-4E23-9C98-2278627C517F}"/>
              </a:ext>
            </a:extLst>
          </p:cNvPr>
          <p:cNvSpPr/>
          <p:nvPr/>
        </p:nvSpPr>
        <p:spPr>
          <a:xfrm>
            <a:off x="1338651" y="4751074"/>
            <a:ext cx="4541273" cy="454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&lt;</a:t>
            </a:r>
            <a:r>
              <a:rPr lang="ko-KR" altLang="en-US" dirty="0"/>
              <a:t>토큰화 후 데이터셋에 대한 통계 요약</a:t>
            </a:r>
            <a:r>
              <a:rPr lang="en-US" altLang="ko-KR" dirty="0"/>
              <a:t>&gt;</a:t>
            </a:r>
            <a:endParaRPr lang="ko-KR" altLang="en-US" sz="1600" kern="0" spc="0" dirty="0">
              <a:effectLst/>
              <a:latin typeface="함초롬바탕" panose="02030604000101010101" pitchFamily="18" charset="-127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F1506694-7980-4973-94A5-094B41E8C156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i="1" kern="0" dirty="0">
                <a:solidFill>
                  <a:prstClr val="white"/>
                </a:solidFill>
              </a:rPr>
              <a:t>데이터 세트</a:t>
            </a:r>
            <a:endParaRPr lang="en-US" altLang="ko-KR" b="1" i="1" kern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45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A2EE8AE-E1FE-40CD-A8E5-4527AAE6F6AD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i="1" kern="0" dirty="0">
                <a:solidFill>
                  <a:prstClr val="white"/>
                </a:solidFill>
              </a:rPr>
              <a:t>모델</a:t>
            </a:r>
            <a:endParaRPr lang="en-US" altLang="ko-KR" b="1" i="1" kern="0" dirty="0">
              <a:solidFill>
                <a:prstClr val="white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C505FBF-B1D2-449A-9CDC-71B0DC6EB2CD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02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4B85B17F-F622-43C5-80BB-1C6F12755D1E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50" name="원호 49">
              <a:extLst>
                <a:ext uri="{FF2B5EF4-FFF2-40B4-BE49-F238E27FC236}">
                  <a16:creationId xmlns:a16="http://schemas.microsoft.com/office/drawing/2014/main" id="{29229935-8EA4-4DFE-BEF8-4AFFE2B08C00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B93B0D5D-E790-49D0-BB87-DEAEA621B6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D8BA13A0-B11F-4639-9040-5A9BFC216EEA}"/>
                </a:ext>
              </a:extLst>
            </p:cNvPr>
            <p:cNvCxnSpPr>
              <a:cxnSpLocks/>
              <a:endCxn id="50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5DD69853-C6CD-44E4-9580-11CAB4BF14F0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76" name="원호 75">
                <a:extLst>
                  <a:ext uri="{FF2B5EF4-FFF2-40B4-BE49-F238E27FC236}">
                    <a16:creationId xmlns:a16="http://schemas.microsoft.com/office/drawing/2014/main" id="{9E2D5D49-B50D-4FC4-A61B-D08771E5BF82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id="{D6A116D8-6468-4C4C-8626-DF27617B889E}"/>
                  </a:ext>
                </a:extLst>
              </p:cNvPr>
              <p:cNvCxnSpPr>
                <a:cxnSpLocks/>
                <a:stCxn id="76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id="{EDB270C3-D7EF-4EF9-AAA5-7F7C6CE41CD4}"/>
                  </a:ext>
                </a:extLst>
              </p:cNvPr>
              <p:cNvCxnSpPr>
                <a:cxnSpLocks/>
                <a:endCxn id="76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317A2DC2-139D-4C0C-A1B7-4D0DBCAB9C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2397F713-0FB6-473D-B1AA-76FF146310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원호 67">
              <a:extLst>
                <a:ext uri="{FF2B5EF4-FFF2-40B4-BE49-F238E27FC236}">
                  <a16:creationId xmlns:a16="http://schemas.microsoft.com/office/drawing/2014/main" id="{860CC47D-11C2-450F-AE65-BDF29C4CA480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CBE279BF-AF4A-4989-BB59-A5722689E6EC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71" name="원호 70">
                <a:extLst>
                  <a:ext uri="{FF2B5EF4-FFF2-40B4-BE49-F238E27FC236}">
                    <a16:creationId xmlns:a16="http://schemas.microsoft.com/office/drawing/2014/main" id="{DC52D104-E677-4C3E-8183-8C47B00785CD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191BF92E-3622-4AA3-A4BA-FCF6B1585144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73" name="원호 72">
                  <a:extLst>
                    <a:ext uri="{FF2B5EF4-FFF2-40B4-BE49-F238E27FC236}">
                      <a16:creationId xmlns:a16="http://schemas.microsoft.com/office/drawing/2014/main" id="{A60B675F-5714-4024-81A5-0749D8AC800E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74" name="직선 연결선 73">
                  <a:extLst>
                    <a:ext uri="{FF2B5EF4-FFF2-40B4-BE49-F238E27FC236}">
                      <a16:creationId xmlns:a16="http://schemas.microsoft.com/office/drawing/2014/main" id="{174AB09B-3F22-451F-967C-EFDD96DB6D5E}"/>
                    </a:ext>
                  </a:extLst>
                </p:cNvPr>
                <p:cNvCxnSpPr>
                  <a:cxnSpLocks/>
                  <a:stCxn id="73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직선 연결선 74">
                  <a:extLst>
                    <a:ext uri="{FF2B5EF4-FFF2-40B4-BE49-F238E27FC236}">
                      <a16:creationId xmlns:a16="http://schemas.microsoft.com/office/drawing/2014/main" id="{DB392E88-6ADC-4663-B367-312087C41677}"/>
                    </a:ext>
                  </a:extLst>
                </p:cNvPr>
                <p:cNvCxnSpPr>
                  <a:cxnSpLocks/>
                  <a:endCxn id="73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7416F390-A5BA-48A0-BA6E-C6986DF25F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6FFA492A-683B-4749-8F43-B812AC7D1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330" y="1167536"/>
            <a:ext cx="9840634" cy="43842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BC83D6-D261-4409-8BB2-C565E9EDE17E}"/>
              </a:ext>
            </a:extLst>
          </p:cNvPr>
          <p:cNvSpPr txBox="1"/>
          <p:nvPr/>
        </p:nvSpPr>
        <p:spPr>
          <a:xfrm>
            <a:off x="3414664" y="5654140"/>
            <a:ext cx="5431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예시 문장에 대해 두 채널을 사용한 모델 구조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3867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A2EE8AE-E1FE-40CD-A8E5-4527AAE6F6AD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i="1" kern="0" dirty="0">
                <a:solidFill>
                  <a:prstClr val="white"/>
                </a:solidFill>
              </a:rPr>
              <a:t>모델</a:t>
            </a:r>
            <a:endParaRPr lang="en-US" altLang="ko-KR" b="1" i="1" kern="0" dirty="0">
              <a:solidFill>
                <a:prstClr val="white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C505FBF-B1D2-449A-9CDC-71B0DC6EB2CD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02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4B85B17F-F622-43C5-80BB-1C6F12755D1E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50" name="원호 49">
              <a:extLst>
                <a:ext uri="{FF2B5EF4-FFF2-40B4-BE49-F238E27FC236}">
                  <a16:creationId xmlns:a16="http://schemas.microsoft.com/office/drawing/2014/main" id="{29229935-8EA4-4DFE-BEF8-4AFFE2B08C00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B93B0D5D-E790-49D0-BB87-DEAEA621B6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D8BA13A0-B11F-4639-9040-5A9BFC216EEA}"/>
                </a:ext>
              </a:extLst>
            </p:cNvPr>
            <p:cNvCxnSpPr>
              <a:cxnSpLocks/>
              <a:endCxn id="50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5DD69853-C6CD-44E4-9580-11CAB4BF14F0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76" name="원호 75">
                <a:extLst>
                  <a:ext uri="{FF2B5EF4-FFF2-40B4-BE49-F238E27FC236}">
                    <a16:creationId xmlns:a16="http://schemas.microsoft.com/office/drawing/2014/main" id="{9E2D5D49-B50D-4FC4-A61B-D08771E5BF82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id="{D6A116D8-6468-4C4C-8626-DF27617B889E}"/>
                  </a:ext>
                </a:extLst>
              </p:cNvPr>
              <p:cNvCxnSpPr>
                <a:cxnSpLocks/>
                <a:stCxn id="76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id="{EDB270C3-D7EF-4EF9-AAA5-7F7C6CE41CD4}"/>
                  </a:ext>
                </a:extLst>
              </p:cNvPr>
              <p:cNvCxnSpPr>
                <a:cxnSpLocks/>
                <a:endCxn id="76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317A2DC2-139D-4C0C-A1B7-4D0DBCAB9C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2397F713-0FB6-473D-B1AA-76FF146310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원호 67">
              <a:extLst>
                <a:ext uri="{FF2B5EF4-FFF2-40B4-BE49-F238E27FC236}">
                  <a16:creationId xmlns:a16="http://schemas.microsoft.com/office/drawing/2014/main" id="{860CC47D-11C2-450F-AE65-BDF29C4CA480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CBE279BF-AF4A-4989-BB59-A5722689E6EC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71" name="원호 70">
                <a:extLst>
                  <a:ext uri="{FF2B5EF4-FFF2-40B4-BE49-F238E27FC236}">
                    <a16:creationId xmlns:a16="http://schemas.microsoft.com/office/drawing/2014/main" id="{DC52D104-E677-4C3E-8183-8C47B00785CD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191BF92E-3622-4AA3-A4BA-FCF6B1585144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73" name="원호 72">
                  <a:extLst>
                    <a:ext uri="{FF2B5EF4-FFF2-40B4-BE49-F238E27FC236}">
                      <a16:creationId xmlns:a16="http://schemas.microsoft.com/office/drawing/2014/main" id="{A60B675F-5714-4024-81A5-0749D8AC800E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74" name="직선 연결선 73">
                  <a:extLst>
                    <a:ext uri="{FF2B5EF4-FFF2-40B4-BE49-F238E27FC236}">
                      <a16:creationId xmlns:a16="http://schemas.microsoft.com/office/drawing/2014/main" id="{174AB09B-3F22-451F-967C-EFDD96DB6D5E}"/>
                    </a:ext>
                  </a:extLst>
                </p:cNvPr>
                <p:cNvCxnSpPr>
                  <a:cxnSpLocks/>
                  <a:stCxn id="73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직선 연결선 74">
                  <a:extLst>
                    <a:ext uri="{FF2B5EF4-FFF2-40B4-BE49-F238E27FC236}">
                      <a16:creationId xmlns:a16="http://schemas.microsoft.com/office/drawing/2014/main" id="{DB392E88-6ADC-4663-B367-312087C41677}"/>
                    </a:ext>
                  </a:extLst>
                </p:cNvPr>
                <p:cNvCxnSpPr>
                  <a:cxnSpLocks/>
                  <a:endCxn id="73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7416F390-A5BA-48A0-BA6E-C6986DF25F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6FFA492A-683B-4749-8F43-B812AC7D1E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729"/>
          <a:stretch/>
        </p:blipFill>
        <p:spPr>
          <a:xfrm>
            <a:off x="843794" y="2422839"/>
            <a:ext cx="5086996" cy="2250019"/>
          </a:xfrm>
          <a:prstGeom prst="rect">
            <a:avLst/>
          </a:prstGeom>
        </p:spPr>
      </p:pic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50ED6C6A-18FA-47C3-9E5B-5DACA23FA04D}"/>
              </a:ext>
            </a:extLst>
          </p:cNvPr>
          <p:cNvSpPr/>
          <p:nvPr/>
        </p:nvSpPr>
        <p:spPr>
          <a:xfrm>
            <a:off x="833776" y="2422839"/>
            <a:ext cx="1650430" cy="1955491"/>
          </a:xfrm>
          <a:prstGeom prst="bracketPair">
            <a:avLst>
              <a:gd name="adj" fmla="val 1024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54C522C-E6F7-4CB0-B1F5-41C06475B103}"/>
              </a:ext>
            </a:extLst>
          </p:cNvPr>
          <p:cNvSpPr/>
          <p:nvPr/>
        </p:nvSpPr>
        <p:spPr>
          <a:xfrm>
            <a:off x="6115830" y="2748942"/>
            <a:ext cx="5644104" cy="1360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indent="-2857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입력 값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k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차원의 단어 벡터</a:t>
            </a:r>
            <a:endParaRPr lang="en-US" altLang="ko-KR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285750" marR="0" indent="-2857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n*k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행렬 </a:t>
            </a:r>
            <a:endParaRPr lang="en-US" altLang="ko-KR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R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    -&gt; n: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문장에 있는 단어 개수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k :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단어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벡터의 차원</a:t>
            </a:r>
            <a:endParaRPr lang="en-US" altLang="ko-KR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4414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A2EE8AE-E1FE-40CD-A8E5-4527AAE6F6AD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i="1" kern="0" dirty="0">
                <a:solidFill>
                  <a:prstClr val="white"/>
                </a:solidFill>
              </a:rPr>
              <a:t>모델</a:t>
            </a:r>
            <a:endParaRPr lang="en-US" altLang="ko-KR" b="1" i="1" kern="0" dirty="0">
              <a:solidFill>
                <a:prstClr val="white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C505FBF-B1D2-449A-9CDC-71B0DC6EB2CD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02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4B85B17F-F622-43C5-80BB-1C6F12755D1E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50" name="원호 49">
              <a:extLst>
                <a:ext uri="{FF2B5EF4-FFF2-40B4-BE49-F238E27FC236}">
                  <a16:creationId xmlns:a16="http://schemas.microsoft.com/office/drawing/2014/main" id="{29229935-8EA4-4DFE-BEF8-4AFFE2B08C00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B93B0D5D-E790-49D0-BB87-DEAEA621B6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D8BA13A0-B11F-4639-9040-5A9BFC216EEA}"/>
                </a:ext>
              </a:extLst>
            </p:cNvPr>
            <p:cNvCxnSpPr>
              <a:cxnSpLocks/>
              <a:endCxn id="50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5DD69853-C6CD-44E4-9580-11CAB4BF14F0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76" name="원호 75">
                <a:extLst>
                  <a:ext uri="{FF2B5EF4-FFF2-40B4-BE49-F238E27FC236}">
                    <a16:creationId xmlns:a16="http://schemas.microsoft.com/office/drawing/2014/main" id="{9E2D5D49-B50D-4FC4-A61B-D08771E5BF82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id="{D6A116D8-6468-4C4C-8626-DF27617B889E}"/>
                  </a:ext>
                </a:extLst>
              </p:cNvPr>
              <p:cNvCxnSpPr>
                <a:cxnSpLocks/>
                <a:stCxn id="76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id="{EDB270C3-D7EF-4EF9-AAA5-7F7C6CE41CD4}"/>
                  </a:ext>
                </a:extLst>
              </p:cNvPr>
              <p:cNvCxnSpPr>
                <a:cxnSpLocks/>
                <a:endCxn id="76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317A2DC2-139D-4C0C-A1B7-4D0DBCAB9C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2397F713-0FB6-473D-B1AA-76FF146310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원호 67">
              <a:extLst>
                <a:ext uri="{FF2B5EF4-FFF2-40B4-BE49-F238E27FC236}">
                  <a16:creationId xmlns:a16="http://schemas.microsoft.com/office/drawing/2014/main" id="{860CC47D-11C2-450F-AE65-BDF29C4CA480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CBE279BF-AF4A-4989-BB59-A5722689E6EC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71" name="원호 70">
                <a:extLst>
                  <a:ext uri="{FF2B5EF4-FFF2-40B4-BE49-F238E27FC236}">
                    <a16:creationId xmlns:a16="http://schemas.microsoft.com/office/drawing/2014/main" id="{DC52D104-E677-4C3E-8183-8C47B00785CD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191BF92E-3622-4AA3-A4BA-FCF6B1585144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73" name="원호 72">
                  <a:extLst>
                    <a:ext uri="{FF2B5EF4-FFF2-40B4-BE49-F238E27FC236}">
                      <a16:creationId xmlns:a16="http://schemas.microsoft.com/office/drawing/2014/main" id="{A60B675F-5714-4024-81A5-0749D8AC800E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74" name="직선 연결선 73">
                  <a:extLst>
                    <a:ext uri="{FF2B5EF4-FFF2-40B4-BE49-F238E27FC236}">
                      <a16:creationId xmlns:a16="http://schemas.microsoft.com/office/drawing/2014/main" id="{174AB09B-3F22-451F-967C-EFDD96DB6D5E}"/>
                    </a:ext>
                  </a:extLst>
                </p:cNvPr>
                <p:cNvCxnSpPr>
                  <a:cxnSpLocks/>
                  <a:stCxn id="73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직선 연결선 74">
                  <a:extLst>
                    <a:ext uri="{FF2B5EF4-FFF2-40B4-BE49-F238E27FC236}">
                      <a16:creationId xmlns:a16="http://schemas.microsoft.com/office/drawing/2014/main" id="{DB392E88-6ADC-4663-B367-312087C41677}"/>
                    </a:ext>
                  </a:extLst>
                </p:cNvPr>
                <p:cNvCxnSpPr>
                  <a:cxnSpLocks/>
                  <a:endCxn id="73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7416F390-A5BA-48A0-BA6E-C6986DF25F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6FFA492A-683B-4749-8F43-B812AC7D1E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729"/>
          <a:stretch/>
        </p:blipFill>
        <p:spPr>
          <a:xfrm>
            <a:off x="843794" y="2422839"/>
            <a:ext cx="5086996" cy="2250019"/>
          </a:xfrm>
          <a:prstGeom prst="rect">
            <a:avLst/>
          </a:prstGeom>
        </p:spPr>
      </p:pic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50ED6C6A-18FA-47C3-9E5B-5DACA23FA04D}"/>
              </a:ext>
            </a:extLst>
          </p:cNvPr>
          <p:cNvSpPr/>
          <p:nvPr/>
        </p:nvSpPr>
        <p:spPr>
          <a:xfrm>
            <a:off x="2388887" y="2451254"/>
            <a:ext cx="1339051" cy="1955491"/>
          </a:xfrm>
          <a:prstGeom prst="bracketPair">
            <a:avLst>
              <a:gd name="adj" fmla="val 1024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13FF8F5E-36E7-4020-909C-B6010FF033C8}"/>
                  </a:ext>
                </a:extLst>
              </p:cNvPr>
              <p:cNvSpPr/>
              <p:nvPr/>
            </p:nvSpPr>
            <p:spPr>
              <a:xfrm>
                <a:off x="6096001" y="2422839"/>
                <a:ext cx="5474928" cy="18033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marR="0" indent="-285750" algn="just" fontAlgn="base" latinLnBrk="1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ko-KR" kern="0" dirty="0">
                    <a:solidFill>
                      <a:srgbClr val="000000"/>
                    </a:solidFill>
                    <a:latin typeface="함초롬바탕" panose="02030604000101010101" pitchFamily="18" charset="-127"/>
                    <a:ea typeface="함초롬바탕" panose="02030604000101010101" pitchFamily="18" charset="-127"/>
                  </a:rPr>
                  <a:t>h*k </a:t>
                </a:r>
                <a:r>
                  <a:rPr lang="ko-KR" altLang="en-US" kern="0" dirty="0">
                    <a:solidFill>
                      <a:srgbClr val="000000"/>
                    </a:solidFill>
                    <a:latin typeface="함초롬바탕" panose="02030604000101010101" pitchFamily="18" charset="-127"/>
                    <a:ea typeface="함초롬바탕" panose="02030604000101010101" pitchFamily="18" charset="-127"/>
                  </a:rPr>
                  <a:t>크기의 필터를 가지고 </a:t>
                </a:r>
                <a:r>
                  <a:rPr lang="en-US" altLang="ko-KR" kern="0" dirty="0">
                    <a:solidFill>
                      <a:srgbClr val="000000"/>
                    </a:solidFill>
                    <a:latin typeface="함초롬바탕" panose="02030604000101010101" pitchFamily="18" charset="-127"/>
                    <a:ea typeface="함초롬바탕" panose="02030604000101010101" pitchFamily="18" charset="-127"/>
                  </a:rPr>
                  <a:t>convolution</a:t>
                </a:r>
                <a:r>
                  <a:rPr lang="ko-KR" altLang="en-US" kern="0" dirty="0">
                    <a:solidFill>
                      <a:srgbClr val="000000"/>
                    </a:solidFill>
                    <a:latin typeface="함초롬바탕" panose="02030604000101010101" pitchFamily="18" charset="-127"/>
                    <a:ea typeface="함초롬바탕" panose="02030604000101010101" pitchFamily="18" charset="-127"/>
                  </a:rPr>
                  <a:t>을 수행 </a:t>
                </a:r>
                <a:endParaRPr lang="en-US" altLang="ko-KR" kern="0" dirty="0">
                  <a:solidFill>
                    <a:srgbClr val="000000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</a:endParaRPr>
              </a:p>
              <a:p>
                <a:pPr marR="0" algn="just" fontAlgn="base" latinLnBrk="1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kern="0" dirty="0">
                    <a:solidFill>
                      <a:srgbClr val="000000"/>
                    </a:solidFill>
                    <a:latin typeface="함초롬바탕" panose="02030604000101010101" pitchFamily="18" charset="-127"/>
                    <a:ea typeface="함초롬바탕" panose="02030604000101010101" pitchFamily="18" charset="-127"/>
                  </a:rPr>
                  <a:t>    -&gt; h:</a:t>
                </a:r>
                <a:r>
                  <a:rPr lang="ko-KR" altLang="en-US" kern="0" dirty="0">
                    <a:solidFill>
                      <a:srgbClr val="000000"/>
                    </a:solidFill>
                    <a:latin typeface="함초롬바탕" panose="02030604000101010101" pitchFamily="18" charset="-127"/>
                    <a:ea typeface="함초롬바탕" panose="02030604000101010101" pitchFamily="18" charset="-127"/>
                  </a:rPr>
                  <a:t> </a:t>
                </a:r>
                <a:r>
                  <a:rPr lang="en-US" altLang="ko-KR" kern="0" dirty="0">
                    <a:solidFill>
                      <a:srgbClr val="000000"/>
                    </a:solidFill>
                    <a:latin typeface="함초롬바탕" panose="02030604000101010101" pitchFamily="18" charset="-127"/>
                    <a:ea typeface="함초롬바탕" panose="02030604000101010101" pitchFamily="18" charset="-127"/>
                  </a:rPr>
                  <a:t>window</a:t>
                </a:r>
                <a:r>
                  <a:rPr lang="ko-KR" altLang="en-US" kern="0" dirty="0">
                    <a:solidFill>
                      <a:srgbClr val="000000"/>
                    </a:solidFill>
                    <a:latin typeface="함초롬바탕" panose="02030604000101010101" pitchFamily="18" charset="-127"/>
                    <a:ea typeface="함초롬바탕" panose="02030604000101010101" pitchFamily="18" charset="-127"/>
                  </a:rPr>
                  <a:t>값</a:t>
                </a:r>
                <a:endParaRPr lang="en-US" altLang="ko-KR" kern="0" dirty="0">
                  <a:solidFill>
                    <a:srgbClr val="000000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</a:endParaRPr>
              </a:p>
              <a:p>
                <a:pPr marL="285750" marR="0" indent="-285750" algn="just" fontAlgn="base" latinLnBrk="1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ko-KR" kern="0" dirty="0">
                    <a:solidFill>
                      <a:srgbClr val="000000"/>
                    </a:solidFill>
                    <a:latin typeface="함초롬바탕" panose="02030604000101010101" pitchFamily="18" charset="-127"/>
                    <a:ea typeface="함초롬바탕" panose="02030604000101010101" pitchFamily="18" charset="-127"/>
                  </a:rPr>
                  <a:t> </a:t>
                </a:r>
                <a:r>
                  <a:rPr lang="ko-KR" altLang="en-US" kern="0" dirty="0">
                    <a:solidFill>
                      <a:srgbClr val="000000"/>
                    </a:solidFill>
                    <a:latin typeface="함초롬바탕" panose="02030604000101010101" pitchFamily="18" charset="-127"/>
                    <a:ea typeface="함초롬바탕" panose="02030604000101010101" pitchFamily="18" charset="-127"/>
                  </a:rPr>
                  <a:t>결과적으로 </a:t>
                </a:r>
                <a:r>
                  <a:rPr lang="en-US" altLang="ko-KR" kern="0" dirty="0">
                    <a:solidFill>
                      <a:srgbClr val="000000"/>
                    </a:solidFill>
                    <a:latin typeface="함초롬바탕" panose="02030604000101010101" pitchFamily="18" charset="-127"/>
                    <a:ea typeface="함초롬바탕" panose="02030604000101010101" pitchFamily="18" charset="-127"/>
                  </a:rPr>
                  <a:t>feature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함초롬바탕" panose="02030604000101010101" pitchFamily="18" charset="-127"/>
                          </a:rPr>
                        </m:ctrlPr>
                      </m:sSubPr>
                      <m:e>
                        <m:r>
                          <a:rPr lang="en-US" altLang="ko-KR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함초롬바탕" panose="02030604000101010101" pitchFamily="18" charset="-127"/>
                          </a:rPr>
                          <m:t>𝑐</m:t>
                        </m:r>
                      </m:e>
                      <m:sub>
                        <m:r>
                          <a:rPr lang="en-US" altLang="ko-KR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함초롬바탕" panose="02030604000101010101" pitchFamily="18" charset="-127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kern="0" dirty="0">
                    <a:solidFill>
                      <a:srgbClr val="000000"/>
                    </a:solidFill>
                    <a:latin typeface="함초롬바탕" panose="02030604000101010101" pitchFamily="18" charset="-127"/>
                    <a:ea typeface="함초롬바탕" panose="02030604000101010101" pitchFamily="18" charset="-127"/>
                  </a:rPr>
                  <a:t>가 생성되고 이것이  전체 </a:t>
                </a:r>
                <a:r>
                  <a:rPr lang="en-US" altLang="ko-KR" kern="0" dirty="0">
                    <a:solidFill>
                      <a:srgbClr val="000000"/>
                    </a:solidFill>
                    <a:latin typeface="함초롬바탕" panose="02030604000101010101" pitchFamily="18" charset="-127"/>
                    <a:ea typeface="함초롬바탕" panose="02030604000101010101" pitchFamily="18" charset="-127"/>
                  </a:rPr>
                  <a:t>word window</a:t>
                </a:r>
                <a:r>
                  <a:rPr lang="ko-KR" altLang="en-US" kern="0" dirty="0">
                    <a:solidFill>
                      <a:srgbClr val="000000"/>
                    </a:solidFill>
                    <a:latin typeface="함초롬바탕" panose="02030604000101010101" pitchFamily="18" charset="-127"/>
                    <a:ea typeface="함초롬바탕" panose="02030604000101010101" pitchFamily="18" charset="-127"/>
                  </a:rPr>
                  <a:t>에 적용되어 </a:t>
                </a:r>
                <a:r>
                  <a:rPr lang="en-US" altLang="ko-KR" kern="0" dirty="0">
                    <a:solidFill>
                      <a:srgbClr val="000000"/>
                    </a:solidFill>
                    <a:latin typeface="함초롬바탕" panose="02030604000101010101" pitchFamily="18" charset="-127"/>
                    <a:ea typeface="함초롬바탕" panose="02030604000101010101" pitchFamily="18" charset="-127"/>
                  </a:rPr>
                  <a:t>feature map c</a:t>
                </a:r>
                <a:r>
                  <a:rPr lang="ko-KR" altLang="en-US" kern="0" dirty="0">
                    <a:solidFill>
                      <a:srgbClr val="000000"/>
                    </a:solidFill>
                    <a:latin typeface="함초롬바탕" panose="02030604000101010101" pitchFamily="18" charset="-127"/>
                    <a:ea typeface="함초롬바탕" panose="02030604000101010101" pitchFamily="18" charset="-127"/>
                  </a:rPr>
                  <a:t>가 형성</a:t>
                </a:r>
                <a:endParaRPr lang="en-US" altLang="ko-KR" kern="0" dirty="0">
                  <a:solidFill>
                    <a:srgbClr val="000000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</a:endParaRPr>
              </a:p>
            </p:txBody>
          </p:sp>
        </mc:Choice>
        <mc:Fallback xmlns="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13FF8F5E-36E7-4020-909C-B6010FF033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1" y="2422839"/>
                <a:ext cx="5474928" cy="1803314"/>
              </a:xfrm>
              <a:prstGeom prst="rect">
                <a:avLst/>
              </a:prstGeom>
              <a:blipFill>
                <a:blip r:embed="rId3"/>
                <a:stretch>
                  <a:fillRect l="-668" r="-891" b="-43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026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A2EE8AE-E1FE-40CD-A8E5-4527AAE6F6AD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i="1" kern="0" dirty="0">
                <a:solidFill>
                  <a:prstClr val="white"/>
                </a:solidFill>
              </a:rPr>
              <a:t>모델</a:t>
            </a:r>
            <a:endParaRPr lang="en-US" altLang="ko-KR" b="1" i="1" kern="0" dirty="0">
              <a:solidFill>
                <a:prstClr val="white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C505FBF-B1D2-449A-9CDC-71B0DC6EB2CD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02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4B85B17F-F622-43C5-80BB-1C6F12755D1E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50" name="원호 49">
              <a:extLst>
                <a:ext uri="{FF2B5EF4-FFF2-40B4-BE49-F238E27FC236}">
                  <a16:creationId xmlns:a16="http://schemas.microsoft.com/office/drawing/2014/main" id="{29229935-8EA4-4DFE-BEF8-4AFFE2B08C00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B93B0D5D-E790-49D0-BB87-DEAEA621B6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D8BA13A0-B11F-4639-9040-5A9BFC216EEA}"/>
                </a:ext>
              </a:extLst>
            </p:cNvPr>
            <p:cNvCxnSpPr>
              <a:cxnSpLocks/>
              <a:endCxn id="50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5DD69853-C6CD-44E4-9580-11CAB4BF14F0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76" name="원호 75">
                <a:extLst>
                  <a:ext uri="{FF2B5EF4-FFF2-40B4-BE49-F238E27FC236}">
                    <a16:creationId xmlns:a16="http://schemas.microsoft.com/office/drawing/2014/main" id="{9E2D5D49-B50D-4FC4-A61B-D08771E5BF82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id="{D6A116D8-6468-4C4C-8626-DF27617B889E}"/>
                  </a:ext>
                </a:extLst>
              </p:cNvPr>
              <p:cNvCxnSpPr>
                <a:cxnSpLocks/>
                <a:stCxn id="76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id="{EDB270C3-D7EF-4EF9-AAA5-7F7C6CE41CD4}"/>
                  </a:ext>
                </a:extLst>
              </p:cNvPr>
              <p:cNvCxnSpPr>
                <a:cxnSpLocks/>
                <a:endCxn id="76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317A2DC2-139D-4C0C-A1B7-4D0DBCAB9C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2397F713-0FB6-473D-B1AA-76FF146310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원호 67">
              <a:extLst>
                <a:ext uri="{FF2B5EF4-FFF2-40B4-BE49-F238E27FC236}">
                  <a16:creationId xmlns:a16="http://schemas.microsoft.com/office/drawing/2014/main" id="{860CC47D-11C2-450F-AE65-BDF29C4CA480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CBE279BF-AF4A-4989-BB59-A5722689E6EC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71" name="원호 70">
                <a:extLst>
                  <a:ext uri="{FF2B5EF4-FFF2-40B4-BE49-F238E27FC236}">
                    <a16:creationId xmlns:a16="http://schemas.microsoft.com/office/drawing/2014/main" id="{DC52D104-E677-4C3E-8183-8C47B00785CD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191BF92E-3622-4AA3-A4BA-FCF6B1585144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73" name="원호 72">
                  <a:extLst>
                    <a:ext uri="{FF2B5EF4-FFF2-40B4-BE49-F238E27FC236}">
                      <a16:creationId xmlns:a16="http://schemas.microsoft.com/office/drawing/2014/main" id="{A60B675F-5714-4024-81A5-0749D8AC800E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74" name="직선 연결선 73">
                  <a:extLst>
                    <a:ext uri="{FF2B5EF4-FFF2-40B4-BE49-F238E27FC236}">
                      <a16:creationId xmlns:a16="http://schemas.microsoft.com/office/drawing/2014/main" id="{174AB09B-3F22-451F-967C-EFDD96DB6D5E}"/>
                    </a:ext>
                  </a:extLst>
                </p:cNvPr>
                <p:cNvCxnSpPr>
                  <a:cxnSpLocks/>
                  <a:stCxn id="73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직선 연결선 74">
                  <a:extLst>
                    <a:ext uri="{FF2B5EF4-FFF2-40B4-BE49-F238E27FC236}">
                      <a16:creationId xmlns:a16="http://schemas.microsoft.com/office/drawing/2014/main" id="{DB392E88-6ADC-4663-B367-312087C41677}"/>
                    </a:ext>
                  </a:extLst>
                </p:cNvPr>
                <p:cNvCxnSpPr>
                  <a:cxnSpLocks/>
                  <a:endCxn id="73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7416F390-A5BA-48A0-BA6E-C6986DF25F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6FFA492A-683B-4749-8F43-B812AC7D1E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729"/>
          <a:stretch/>
        </p:blipFill>
        <p:spPr>
          <a:xfrm>
            <a:off x="843794" y="2422839"/>
            <a:ext cx="5086996" cy="2250019"/>
          </a:xfrm>
          <a:prstGeom prst="rect">
            <a:avLst/>
          </a:prstGeom>
        </p:spPr>
      </p:pic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50ED6C6A-18FA-47C3-9E5B-5DACA23FA04D}"/>
              </a:ext>
            </a:extLst>
          </p:cNvPr>
          <p:cNvSpPr/>
          <p:nvPr/>
        </p:nvSpPr>
        <p:spPr>
          <a:xfrm>
            <a:off x="3654992" y="2531668"/>
            <a:ext cx="2275798" cy="1955491"/>
          </a:xfrm>
          <a:prstGeom prst="bracketPair">
            <a:avLst>
              <a:gd name="adj" fmla="val 1024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03951CF-A234-4F07-BBD9-B026B155BF90}"/>
              </a:ext>
            </a:extLst>
          </p:cNvPr>
          <p:cNvSpPr/>
          <p:nvPr/>
        </p:nvSpPr>
        <p:spPr>
          <a:xfrm>
            <a:off x="6096000" y="2078033"/>
            <a:ext cx="5474928" cy="3576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indent="-2857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이후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feature map c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에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max-pooling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연산을 거쳐 가장 중요한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feature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를 얻어냄</a:t>
            </a:r>
            <a:endParaRPr lang="en-US" altLang="ko-KR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285750" marR="0" indent="-2857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하나의 필터에서 하나의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feature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값을 뽑아내기에 여러 필터에서 얻은 값들은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2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차 레이어를 형성하고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Fully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connected</a:t>
            </a:r>
            <a:r>
              <a:rPr lang="en-US" altLang="ko-KR" b="0" i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b="0" i="0" dirty="0" err="1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softmax</a:t>
            </a:r>
            <a:r>
              <a:rPr lang="en-US" altLang="ko-KR" b="0" i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layer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로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통과시켜 확률분포를 얻어냄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</a:p>
          <a:p>
            <a:pPr marL="285750" marR="0" indent="-2857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Fully connected layer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에는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Dropout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을 적용시킨다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55559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A2EE8AE-E1FE-40CD-A8E5-4527AAE6F6AD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i="1" kern="0" dirty="0">
                <a:solidFill>
                  <a:prstClr val="white"/>
                </a:solidFill>
              </a:rPr>
              <a:t>실험 설정</a:t>
            </a:r>
            <a:endParaRPr lang="en-US" altLang="ko-KR" b="1" i="1" kern="0" dirty="0">
              <a:solidFill>
                <a:prstClr val="white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C505FBF-B1D2-449A-9CDC-71B0DC6EB2CD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03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4B85B17F-F622-43C5-80BB-1C6F12755D1E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50" name="원호 49">
              <a:extLst>
                <a:ext uri="{FF2B5EF4-FFF2-40B4-BE49-F238E27FC236}">
                  <a16:creationId xmlns:a16="http://schemas.microsoft.com/office/drawing/2014/main" id="{29229935-8EA4-4DFE-BEF8-4AFFE2B08C00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B93B0D5D-E790-49D0-BB87-DEAEA621B6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D8BA13A0-B11F-4639-9040-5A9BFC216EEA}"/>
                </a:ext>
              </a:extLst>
            </p:cNvPr>
            <p:cNvCxnSpPr>
              <a:cxnSpLocks/>
              <a:endCxn id="50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5DD69853-C6CD-44E4-9580-11CAB4BF14F0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76" name="원호 75">
                <a:extLst>
                  <a:ext uri="{FF2B5EF4-FFF2-40B4-BE49-F238E27FC236}">
                    <a16:creationId xmlns:a16="http://schemas.microsoft.com/office/drawing/2014/main" id="{9E2D5D49-B50D-4FC4-A61B-D08771E5BF82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id="{D6A116D8-6468-4C4C-8626-DF27617B889E}"/>
                  </a:ext>
                </a:extLst>
              </p:cNvPr>
              <p:cNvCxnSpPr>
                <a:cxnSpLocks/>
                <a:stCxn id="76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id="{EDB270C3-D7EF-4EF9-AAA5-7F7C6CE41CD4}"/>
                  </a:ext>
                </a:extLst>
              </p:cNvPr>
              <p:cNvCxnSpPr>
                <a:cxnSpLocks/>
                <a:endCxn id="76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317A2DC2-139D-4C0C-A1B7-4D0DBCAB9C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2397F713-0FB6-473D-B1AA-76FF146310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원호 67">
              <a:extLst>
                <a:ext uri="{FF2B5EF4-FFF2-40B4-BE49-F238E27FC236}">
                  <a16:creationId xmlns:a16="http://schemas.microsoft.com/office/drawing/2014/main" id="{860CC47D-11C2-450F-AE65-BDF29C4CA480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CBE279BF-AF4A-4989-BB59-A5722689E6EC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71" name="원호 70">
                <a:extLst>
                  <a:ext uri="{FF2B5EF4-FFF2-40B4-BE49-F238E27FC236}">
                    <a16:creationId xmlns:a16="http://schemas.microsoft.com/office/drawing/2014/main" id="{DC52D104-E677-4C3E-8183-8C47B00785CD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191BF92E-3622-4AA3-A4BA-FCF6B1585144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73" name="원호 72">
                  <a:extLst>
                    <a:ext uri="{FF2B5EF4-FFF2-40B4-BE49-F238E27FC236}">
                      <a16:creationId xmlns:a16="http://schemas.microsoft.com/office/drawing/2014/main" id="{A60B675F-5714-4024-81A5-0749D8AC800E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74" name="직선 연결선 73">
                  <a:extLst>
                    <a:ext uri="{FF2B5EF4-FFF2-40B4-BE49-F238E27FC236}">
                      <a16:creationId xmlns:a16="http://schemas.microsoft.com/office/drawing/2014/main" id="{174AB09B-3F22-451F-967C-EFDD96DB6D5E}"/>
                    </a:ext>
                  </a:extLst>
                </p:cNvPr>
                <p:cNvCxnSpPr>
                  <a:cxnSpLocks/>
                  <a:stCxn id="73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직선 연결선 74">
                  <a:extLst>
                    <a:ext uri="{FF2B5EF4-FFF2-40B4-BE49-F238E27FC236}">
                      <a16:creationId xmlns:a16="http://schemas.microsoft.com/office/drawing/2014/main" id="{DB392E88-6ADC-4663-B367-312087C41677}"/>
                    </a:ext>
                  </a:extLst>
                </p:cNvPr>
                <p:cNvCxnSpPr>
                  <a:cxnSpLocks/>
                  <a:endCxn id="73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7416F390-A5BA-48A0-BA6E-C6986DF25F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E81A12A-7E4B-4A04-872F-D7205AE77AFA}"/>
              </a:ext>
            </a:extLst>
          </p:cNvPr>
          <p:cNvSpPr/>
          <p:nvPr/>
        </p:nvSpPr>
        <p:spPr>
          <a:xfrm>
            <a:off x="1162260" y="1259886"/>
            <a:ext cx="10067656" cy="2992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>
                <a:solidFill>
                  <a:srgbClr val="127CEA"/>
                </a:solidFill>
              </a:rPr>
              <a:t>하이퍼파라미터</a:t>
            </a:r>
            <a:r>
              <a:rPr lang="ko-KR" altLang="en-US" sz="2000" b="1" dirty="0">
                <a:solidFill>
                  <a:srgbClr val="127CEA"/>
                </a:solidFill>
              </a:rPr>
              <a:t> 및 </a:t>
            </a:r>
            <a:r>
              <a:rPr lang="en-US" altLang="ko-KR" sz="2000" b="1" dirty="0">
                <a:solidFill>
                  <a:srgbClr val="127CEA"/>
                </a:solidFill>
              </a:rPr>
              <a:t>training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ReLU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사용</a:t>
            </a:r>
            <a:endParaRPr lang="en-US" altLang="ko-KR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Feature map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의 개수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100, window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크기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(h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값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 3,4,5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지정</a:t>
            </a:r>
            <a:endParaRPr lang="en-US" altLang="ko-KR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Dropout : 0.5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Mini-Batch size: 50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Dev set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에 대해서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early stopping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이외의 조정은 하지 않음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표준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dev set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이 없는 경우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training data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의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10%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를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무작위로 선정하여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dev set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으로 활용함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FCAA550-0107-43B0-B67B-1E529AE49FAA}"/>
              </a:ext>
            </a:extLst>
          </p:cNvPr>
          <p:cNvSpPr/>
          <p:nvPr/>
        </p:nvSpPr>
        <p:spPr>
          <a:xfrm>
            <a:off x="1162260" y="4569440"/>
            <a:ext cx="10067656" cy="915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>
                <a:solidFill>
                  <a:srgbClr val="127CEA"/>
                </a:solidFill>
              </a:rPr>
              <a:t>사전학습된</a:t>
            </a:r>
            <a:r>
              <a:rPr lang="ko-KR" altLang="en-US" sz="2000" b="1" dirty="0">
                <a:solidFill>
                  <a:srgbClr val="127CEA"/>
                </a:solidFill>
              </a:rPr>
              <a:t> </a:t>
            </a:r>
            <a:r>
              <a:rPr lang="en-US" altLang="ko-KR" sz="2000" b="1" dirty="0">
                <a:solidFill>
                  <a:srgbClr val="127CEA"/>
                </a:solidFill>
              </a:rPr>
              <a:t>Word Vector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구글 뉴스의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1,000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억 단어에 대해 훈련된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공개적으로 사용가능한 </a:t>
            </a:r>
            <a:r>
              <a:rPr lang="en-US" altLang="ko-KR" dirty="0"/>
              <a:t>word2vec </a:t>
            </a:r>
            <a:r>
              <a:rPr lang="ko-KR" altLang="en-US" dirty="0"/>
              <a:t>벡터 사용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9064585"/>
      </p:ext>
    </p:extLst>
  </p:cSld>
  <p:clrMapOvr>
    <a:masterClrMapping/>
  </p:clrMapOvr>
</p:sld>
</file>

<file path=ppt/theme/theme1.xml><?xml version="1.0" encoding="utf-8"?>
<a:theme xmlns:a="http://schemas.openxmlformats.org/drawingml/2006/main" name="5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659</Words>
  <Application>Microsoft Office PowerPoint</Application>
  <PresentationFormat>와이드스크린</PresentationFormat>
  <Paragraphs>78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noto</vt:lpstr>
      <vt:lpstr>맑은 고딕</vt:lpstr>
      <vt:lpstr>함초롬바탕</vt:lpstr>
      <vt:lpstr>Arial</vt:lpstr>
      <vt:lpstr>Cambria Math</vt:lpstr>
      <vt:lpstr>53_Office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안 홍비</cp:lastModifiedBy>
  <cp:revision>7</cp:revision>
  <dcterms:created xsi:type="dcterms:W3CDTF">2022-02-20T14:27:04Z</dcterms:created>
  <dcterms:modified xsi:type="dcterms:W3CDTF">2022-02-25T05:33:18Z</dcterms:modified>
</cp:coreProperties>
</file>