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6"/>
  </p:notesMasterIdLst>
  <p:handoutMasterIdLst>
    <p:handoutMasterId r:id="rId27"/>
  </p:handoutMasterIdLst>
  <p:sldIdLst>
    <p:sldId id="280" r:id="rId2"/>
    <p:sldId id="281" r:id="rId3"/>
    <p:sldId id="282" r:id="rId4"/>
    <p:sldId id="283" r:id="rId5"/>
    <p:sldId id="286" r:id="rId6"/>
    <p:sldId id="288" r:id="rId7"/>
    <p:sldId id="287" r:id="rId8"/>
    <p:sldId id="289" r:id="rId9"/>
    <p:sldId id="292" r:id="rId10"/>
    <p:sldId id="290" r:id="rId11"/>
    <p:sldId id="291" r:id="rId12"/>
    <p:sldId id="294" r:id="rId13"/>
    <p:sldId id="293" r:id="rId14"/>
    <p:sldId id="295" r:id="rId15"/>
    <p:sldId id="296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7" autoAdjust="0"/>
    <p:restoredTop sz="78928" autoAdjust="0"/>
  </p:normalViewPr>
  <p:slideViewPr>
    <p:cSldViewPr snapToGrid="0">
      <p:cViewPr varScale="1">
        <p:scale>
          <a:sx n="87" d="100"/>
          <a:sy n="87" d="100"/>
        </p:scale>
        <p:origin x="5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5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B930D0-A1F1-4271-9984-EF7C53CB1E0C}" type="datetime1">
              <a:rPr lang="ko-KR" altLang="en-US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2022-02-24</a:t>
            </a:fld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80BE5A-9D85-4716-9443-9D9E66ACB5E5}" type="slidenum">
              <a:rPr lang="en-US" altLang="ko-KR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‹#›</a:t>
            </a:fld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5476DFA-E093-417D-819F-35657A035576}" type="datetime1">
              <a:rPr lang="ko-KR" altLang="en-US" noProof="0" smtClean="0"/>
              <a:t>2022-02-24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F1E05635-4EFD-4447-A451-86C57984FA8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60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noProof="0" smtClean="0"/>
              <a:pPr/>
              <a:t>24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73526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적절히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마이닝하는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방법과 레이블 간의 상관관계를 활용하는 방법 두 가지 점에 초점을 맞출 필요가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2)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원본 문서에서 해당 라벨의 차별적 정보를 추출하는 방법 우리의 직관은 먼저 전역적 관점을 통해 레이블을 모델링한 다음 중요한 세분화된 문서 정보를 캡처하기 위한 지침으로 레이블의 의미 정보를 사용하는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noProof="0" smtClean="0"/>
              <a:pPr/>
              <a:t>4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76964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noProof="0" smtClean="0"/>
              <a:pPr/>
              <a:t>7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62276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noProof="0" smtClean="0"/>
              <a:pPr/>
              <a:t>9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9120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두 단어 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w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KaTeX_Main"/>
              </a:rPr>
              <a:t>1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​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w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KaTeX_Main"/>
              </a:rPr>
              <a:t>2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​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등장이 독립적이면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결합확율은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각각의 확률로 나뉘어져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PMI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값은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0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 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Spoqa Han Sans"/>
              </a:rPr>
              <a:t>두 사건이 동시에 일어날 확률을 각각 일어날 확률로 나눠준 것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noProof="0" smtClean="0"/>
              <a:pPr/>
              <a:t>11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84941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noProof="0" smtClean="0"/>
              <a:pPr/>
              <a:t>13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83323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noProof="0" smtClean="0"/>
              <a:pPr/>
              <a:t>14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25950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cross entropy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 the label graph embedding so that similar labels are closer together in the label semantic space and non-adjacent labels to be mutually exclusive.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레이블 그래프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임베딩을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제한하여 유사한 레이블이 레이블 의미 공간에서 더 가까이 있고 인접하지 않은 레이블이 상호 배타적이 되도록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baseline="0" dirty="0">
              <a:latin typeface="TimesLTStd-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baseline="0" dirty="0">
              <a:latin typeface="TimesLTStd-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baseline="0" dirty="0">
                <a:latin typeface="TimesLTStd-Roman"/>
              </a:rPr>
              <a:t>To measure the result of word representation clustering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라벨 내장 모듈과 주의 모듈을 클러스터링 프로세스로 간주하며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이것은 라벨 특수 단어 표현이 해당 범주의 중심에 더 가까워야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따라서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다음과 같이 공식화될 수 있는 군집화의 결과를 측정하기 위해 또 다른 손실 함수를 설계했다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noProof="0" smtClean="0"/>
              <a:pPr/>
              <a:t>20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32442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noProof="0" smtClean="0"/>
              <a:pPr/>
              <a:t>23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80100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직사각형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rtlCol="0" anchor="ctr"/>
          <a:lstStyle>
            <a:lvl1pPr algn="ctr">
              <a:def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 rtlCol="0"/>
          <a:lstStyle>
            <a:lvl1pPr marL="0" indent="0" algn="ctr">
              <a:buNone/>
              <a:defRPr sz="2600">
                <a:solidFill>
                  <a:schemeClr val="tx2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kumimoji="0" lang="ko-KR" altLang="en-US" noProof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 rtlCol="0">
            <a:noAutofit/>
          </a:bodyPr>
          <a:lstStyle>
            <a:lvl1pPr>
              <a:defRPr sz="140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543D9BF0-CFC2-4482-AFBA-219C51C4D979}" type="datetime1">
              <a:rPr lang="ko-KR" altLang="en-US" noProof="0" smtClean="0"/>
              <a:t>2022-02-24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AE52274B-09B6-4631-8E10-310F7F0EE774}" type="datetime1">
              <a:rPr lang="ko-KR" altLang="en-US" noProof="0" smtClean="0"/>
              <a:t>2022-02-24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9200" y="274641"/>
            <a:ext cx="7416800" cy="5851525"/>
          </a:xfrm>
        </p:spPr>
        <p:txBody>
          <a:bodyPr vert="eaVert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2B1BADCC-C400-4DEB-9F17-ED987A566A64}" type="datetime1">
              <a:rPr lang="ko-KR" altLang="en-US" noProof="0" smtClean="0"/>
              <a:t>2022-02-24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 hasCustomPrompt="1"/>
          </p:nvPr>
        </p:nvSpPr>
        <p:spPr>
          <a:xfrm>
            <a:off x="1219200" y="1447800"/>
            <a:ext cx="10363200" cy="45720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B7F5DBD9-B233-4CB0-A36F-E4D306115F05}" type="datetime1">
              <a:rPr lang="ko-KR" altLang="en-US" noProof="0" smtClean="0"/>
              <a:t>2022-02-24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rtlCol="0" anchor="b" anchorCtr="0"/>
          <a:lstStyle>
            <a:lvl1pPr algn="l">
              <a:buNone/>
              <a:defRPr sz="4000" b="0" cap="none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63084" y="2547938"/>
            <a:ext cx="10363200" cy="1338262"/>
          </a:xfrm>
        </p:spPr>
        <p:txBody>
          <a:bodyPr rtlCol="0" anchor="t" anchorCtr="0"/>
          <a:lstStyle>
            <a:lvl1pPr marL="0" indent="0">
              <a:buNone/>
              <a:defRPr sz="2400">
                <a:solidFill>
                  <a:schemeClr val="tx2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383E4EDD-F479-429D-BFFE-70381F84A103}" type="datetime1">
              <a:rPr lang="ko-KR" altLang="en-US" noProof="0" smtClean="0"/>
              <a:t>2022-02-24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 hasCustomPrompt="1"/>
          </p:nvPr>
        </p:nvSpPr>
        <p:spPr>
          <a:xfrm>
            <a:off x="1219200" y="1447800"/>
            <a:ext cx="4998720" cy="45720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 hasCustomPrompt="1"/>
          </p:nvPr>
        </p:nvSpPr>
        <p:spPr>
          <a:xfrm>
            <a:off x="6578600" y="1447800"/>
            <a:ext cx="4998720" cy="45720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52C235F3-D52E-4B5D-AC07-02420CCD25A7}" type="datetime1">
              <a:rPr lang="ko-KR" altLang="en-US" noProof="0" smtClean="0"/>
              <a:t>2022-02-24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rtlCol="0" anchor="b" anchorCtr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rtlCol="0" anchor="b" anchorCtr="0">
            <a:noAutofit/>
          </a:bodyPr>
          <a:lstStyle>
            <a:lvl1pPr marL="0" indent="0" rtl="0" eaLnBrk="1" latinLnBrk="0" hangingPunct="1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11" name="내용 개체 틀 10"/>
          <p:cNvSpPr>
            <a:spLocks noGrp="1"/>
          </p:cNvSpPr>
          <p:nvPr>
            <p:ph sz="half" idx="2" hasCustomPrompt="1"/>
          </p:nvPr>
        </p:nvSpPr>
        <p:spPr>
          <a:xfrm>
            <a:off x="1219200" y="2247900"/>
            <a:ext cx="4978400" cy="38862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 hasCustomPrompt="1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rtlCol="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half" idx="4" hasCustomPrompt="1"/>
          </p:nvPr>
        </p:nvSpPr>
        <p:spPr>
          <a:xfrm>
            <a:off x="6604000" y="2247900"/>
            <a:ext cx="4978400" cy="38862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 eaLnBrk="1" latinLnBrk="0" hangingPunct="1"/>
            <a:r>
              <a:rPr lang="ko-KR" altLang="en-US" noProof="0" dirty="0"/>
              <a:t>둘째 수준</a:t>
            </a:r>
          </a:p>
          <a:p>
            <a:pPr lvl="2" rtl="0" eaLnBrk="1" latinLnBrk="0" hangingPunct="1"/>
            <a:r>
              <a:rPr lang="ko-KR" altLang="en-US" noProof="0" dirty="0"/>
              <a:t>셋째 수준</a:t>
            </a:r>
          </a:p>
          <a:p>
            <a:pPr lvl="3" rtl="0" eaLnBrk="1" latinLnBrk="0" hangingPunct="1"/>
            <a:r>
              <a:rPr lang="ko-KR" altLang="en-US" noProof="0" dirty="0"/>
              <a:t>넷째 수준</a:t>
            </a:r>
          </a:p>
          <a:p>
            <a:pPr lvl="4" rtl="0" eaLnBrk="1" latinLnBrk="0" hangingPunct="1"/>
            <a:r>
              <a:rPr lang="ko-KR" altLang="en-US" noProof="0" dirty="0"/>
              <a:t>다섯째 수준</a:t>
            </a:r>
            <a:endParaRPr kumimoji="0"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C57B8EB9-06D4-43A7-9C7D-4258DB769D66}" type="datetime1">
              <a:rPr lang="ko-KR" altLang="en-US" noProof="0" smtClean="0"/>
              <a:t>2022-02-24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0A935088-CD93-4D85-8ACA-E68C55144BD7}" type="datetime1">
              <a:rPr lang="ko-KR" altLang="en-US" noProof="0" smtClean="0"/>
              <a:t>2022-02-24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3BB35CA-4C4A-4FF4-9A51-C935D232A7E4}" type="datetime1">
              <a:rPr lang="ko-KR" altLang="en-US" noProof="0" smtClean="0"/>
              <a:t>2022-02-24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rtlCol="0" anchor="b" anchorCtr="0"/>
          <a:lstStyle>
            <a:lvl1pPr algn="l">
              <a:buNone/>
              <a:defRPr sz="4000" b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 hasCustomPrompt="1"/>
          </p:nvPr>
        </p:nvSpPr>
        <p:spPr>
          <a:xfrm>
            <a:off x="3962400" y="1600200"/>
            <a:ext cx="7620000" cy="44958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 hasCustomPrompt="1"/>
          </p:nvPr>
        </p:nvSpPr>
        <p:spPr>
          <a:xfrm>
            <a:off x="1219200" y="1600200"/>
            <a:ext cx="2540000" cy="4495800"/>
          </a:xfrm>
        </p:spPr>
        <p:txBody>
          <a:bodyPr rtlCol="0"/>
          <a:lstStyle>
            <a:lvl1pPr marL="0" indent="0">
              <a:buNone/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03E38DAF-160B-42F2-A1B7-1818D77D1030}" type="datetime1">
              <a:rPr lang="ko-KR" altLang="en-US" noProof="0" smtClean="0"/>
              <a:t>2022-02-24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rtlCol="0" anchor="ctr">
            <a:noAutofit/>
          </a:bodyPr>
          <a:lstStyle>
            <a:lvl1pPr algn="l">
              <a:buNone/>
              <a:defRPr sz="2800" b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 rtlCol="0"/>
          <a:lstStyle>
            <a:lvl1pPr marL="0" indent="0">
              <a:buNone/>
              <a:defRPr sz="3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kumimoji="0"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219200" y="5445825"/>
            <a:ext cx="9753600" cy="685800"/>
          </a:xfrm>
        </p:spPr>
        <p:txBody>
          <a:bodyPr rtlCol="0"/>
          <a:lstStyle>
            <a:lvl1pPr marL="0" indent="0">
              <a:buFontTx/>
              <a:buNone/>
              <a:defRPr sz="16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6A34DDA-0C9C-4AAA-B2F9-5C755F14069C}" type="datetime1">
              <a:rPr lang="ko-KR" altLang="en-US" noProof="0" smtClean="0"/>
              <a:t>2022-02-24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rtlCol="0" anchor="b" anchorCtr="0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rtlCol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rtlCol="0"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rtlCol="0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A77F16A-3D93-43F5-B0A4-76DC8FC075F8}" type="datetime1">
              <a:rPr lang="ko-KR" altLang="en-US" noProof="0" smtClean="0"/>
              <a:t>2022-02-24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1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en-US" altLang="ko-KR" sz="2400" b="0" i="0" u="none" strike="noStrike" baseline="0" dirty="0">
                <a:latin typeface="FormataOTFCond-Md"/>
              </a:rPr>
              <a:t>A Hybrid BERT Model That Incorporates Label Semantics via Adjustive Attention</a:t>
            </a:r>
            <a:br>
              <a:rPr lang="en-US" altLang="ko-KR" sz="2400" b="0" i="0" u="none" strike="noStrike" baseline="0" dirty="0">
                <a:latin typeface="FormataOTFCond-Md"/>
              </a:rPr>
            </a:br>
            <a:r>
              <a:rPr lang="en-US" altLang="ko-KR" sz="2400" b="0" i="0" u="none" strike="noStrike" baseline="0" dirty="0">
                <a:latin typeface="FormataOTFCond-Md"/>
              </a:rPr>
              <a:t>for Multi-Label Text Classification</a:t>
            </a:r>
            <a:endParaRPr lang="ko-KR" altLang="en-US" sz="4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IEEE Access 2020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A8CC0-A1F6-45A6-8E42-50AA530D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563562"/>
          </a:xfrm>
        </p:spPr>
        <p:txBody>
          <a:bodyPr>
            <a:normAutofit fontScale="90000"/>
          </a:bodyPr>
          <a:lstStyle/>
          <a:p>
            <a:r>
              <a:rPr lang="en-US" altLang="ko-KR" sz="4000" b="0" i="0" u="none" strike="noStrike" baseline="0" dirty="0" err="1">
                <a:latin typeface="FormataOTFMd"/>
              </a:rPr>
              <a:t>HBLA</a:t>
            </a:r>
            <a:r>
              <a:rPr lang="en-US" altLang="ko-KR" sz="4000" b="0" i="0" u="none" strike="noStrike" baseline="0" dirty="0">
                <a:latin typeface="FormataOTFMd"/>
              </a:rPr>
              <a:t> model Label Graph Embedding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7747C59-4EB6-4E31-BC30-6F668DD3D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259211"/>
              </p:ext>
            </p:extLst>
          </p:nvPr>
        </p:nvGraphicFramePr>
        <p:xfrm>
          <a:off x="804231" y="1616883"/>
          <a:ext cx="10363200" cy="4104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28596">
                  <a:extLst>
                    <a:ext uri="{9D8B030D-6E8A-4147-A177-3AD203B41FA5}">
                      <a16:colId xmlns:a16="http://schemas.microsoft.com/office/drawing/2014/main" val="3814105950"/>
                    </a:ext>
                  </a:extLst>
                </a:gridCol>
                <a:gridCol w="1133651">
                  <a:extLst>
                    <a:ext uri="{9D8B030D-6E8A-4147-A177-3AD203B41FA5}">
                      <a16:colId xmlns:a16="http://schemas.microsoft.com/office/drawing/2014/main" val="729375303"/>
                    </a:ext>
                  </a:extLst>
                </a:gridCol>
                <a:gridCol w="1133651">
                  <a:extLst>
                    <a:ext uri="{9D8B030D-6E8A-4147-A177-3AD203B41FA5}">
                      <a16:colId xmlns:a16="http://schemas.microsoft.com/office/drawing/2014/main" val="1989192523"/>
                    </a:ext>
                  </a:extLst>
                </a:gridCol>
                <a:gridCol w="1133651">
                  <a:extLst>
                    <a:ext uri="{9D8B030D-6E8A-4147-A177-3AD203B41FA5}">
                      <a16:colId xmlns:a16="http://schemas.microsoft.com/office/drawing/2014/main" val="3571113847"/>
                    </a:ext>
                  </a:extLst>
                </a:gridCol>
                <a:gridCol w="1133651">
                  <a:extLst>
                    <a:ext uri="{9D8B030D-6E8A-4147-A177-3AD203B41FA5}">
                      <a16:colId xmlns:a16="http://schemas.microsoft.com/office/drawing/2014/main" val="31378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Text</a:t>
                      </a:r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Lab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relat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pearson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  s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correl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coeffici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salton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  s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cosin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 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cs.IR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stat.ME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488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present work studi quantum classic correl three qu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quant-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cs.IT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math.IT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807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one import task imag process problem machin vision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stat.AP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cs.CV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51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frequenc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 diver 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fd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    radar waveform attract rad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cs.IT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math.IT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stat.AP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759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unsupervis word embed shown valuabl featur supervi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cs.CL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cs.AI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520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discret time wiener phase nois channel integr dump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cs.IT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math.IT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paper   consid particular class select fade channe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cs.IT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math.IT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0984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gallag bound well known area channel code howev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cs.IT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math.IT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040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symmetr tensor oper aris wide varieti comput howev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math.NA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cs.MS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553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basic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relat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 key attack block cipher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adversari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 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quant-ph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cs.CR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cs.IT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math.IT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219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95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D7587-4535-47EF-89BB-1CD56143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0" i="0" u="none" strike="noStrike" baseline="0" dirty="0" err="1">
                <a:latin typeface="FormataOTFMd"/>
              </a:rPr>
              <a:t>HBLA</a:t>
            </a:r>
            <a:r>
              <a:rPr lang="en-US" altLang="ko-KR" sz="4000" b="0" i="0" u="none" strike="noStrike" baseline="0" dirty="0">
                <a:latin typeface="FormataOTFMd"/>
              </a:rPr>
              <a:t> model Label Graph Embedding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6717421-29A7-4D8B-9C13-2C831EAE6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901243"/>
              </p:ext>
            </p:extLst>
          </p:nvPr>
        </p:nvGraphicFramePr>
        <p:xfrm>
          <a:off x="672030" y="2452611"/>
          <a:ext cx="4346762" cy="4031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966">
                  <a:extLst>
                    <a:ext uri="{9D8B030D-6E8A-4147-A177-3AD203B41FA5}">
                      <a16:colId xmlns:a16="http://schemas.microsoft.com/office/drawing/2014/main" val="1850634868"/>
                    </a:ext>
                  </a:extLst>
                </a:gridCol>
                <a:gridCol w="620966">
                  <a:extLst>
                    <a:ext uri="{9D8B030D-6E8A-4147-A177-3AD203B41FA5}">
                      <a16:colId xmlns:a16="http://schemas.microsoft.com/office/drawing/2014/main" val="1286500412"/>
                    </a:ext>
                  </a:extLst>
                </a:gridCol>
                <a:gridCol w="620966">
                  <a:extLst>
                    <a:ext uri="{9D8B030D-6E8A-4147-A177-3AD203B41FA5}">
                      <a16:colId xmlns:a16="http://schemas.microsoft.com/office/drawing/2014/main" val="1393250615"/>
                    </a:ext>
                  </a:extLst>
                </a:gridCol>
                <a:gridCol w="620966">
                  <a:extLst>
                    <a:ext uri="{9D8B030D-6E8A-4147-A177-3AD203B41FA5}">
                      <a16:colId xmlns:a16="http://schemas.microsoft.com/office/drawing/2014/main" val="576961968"/>
                    </a:ext>
                  </a:extLst>
                </a:gridCol>
                <a:gridCol w="620966">
                  <a:extLst>
                    <a:ext uri="{9D8B030D-6E8A-4147-A177-3AD203B41FA5}">
                      <a16:colId xmlns:a16="http://schemas.microsoft.com/office/drawing/2014/main" val="168322324"/>
                    </a:ext>
                  </a:extLst>
                </a:gridCol>
                <a:gridCol w="620966">
                  <a:extLst>
                    <a:ext uri="{9D8B030D-6E8A-4147-A177-3AD203B41FA5}">
                      <a16:colId xmlns:a16="http://schemas.microsoft.com/office/drawing/2014/main" val="2631116756"/>
                    </a:ext>
                  </a:extLst>
                </a:gridCol>
                <a:gridCol w="620966">
                  <a:extLst>
                    <a:ext uri="{9D8B030D-6E8A-4147-A177-3AD203B41FA5}">
                      <a16:colId xmlns:a16="http://schemas.microsoft.com/office/drawing/2014/main" val="3185871165"/>
                    </a:ext>
                  </a:extLst>
                </a:gridCol>
              </a:tblGrid>
              <a:tr h="57594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43986" marR="143986" marT="71992" marB="7199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cs.IR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43986" marR="143986" marT="71992" marB="7199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stat.ME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43986" marR="143986" marT="71992" marB="7199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quant-</a:t>
                      </a:r>
                      <a:r>
                        <a:rPr lang="en-US" altLang="ko-KR" sz="1100" dirty="0" err="1"/>
                        <a:t>ph</a:t>
                      </a:r>
                      <a:endParaRPr lang="ko-KR" altLang="en-US" sz="1100" dirty="0"/>
                    </a:p>
                  </a:txBody>
                  <a:tcPr marL="143986" marR="143986" marT="71992" marB="7199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cs.IT</a:t>
                      </a:r>
                      <a:endParaRPr lang="ko-KR" altLang="en-US" sz="1100" dirty="0"/>
                    </a:p>
                  </a:txBody>
                  <a:tcPr marL="143986" marR="143986" marT="71992" marB="7199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math.IT</a:t>
                      </a:r>
                      <a:endParaRPr lang="ko-KR" altLang="en-US" sz="1100" dirty="0"/>
                    </a:p>
                  </a:txBody>
                  <a:tcPr marL="143986" marR="143986" marT="71992" marB="7199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stat.AP</a:t>
                      </a:r>
                      <a:endParaRPr lang="ko-KR" altLang="en-US" sz="1100" dirty="0"/>
                    </a:p>
                  </a:txBody>
                  <a:tcPr marL="143986" marR="143986" marT="71992" marB="7199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4216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cs.IR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30" marR="7630" marT="763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5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2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99575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stat.ME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30" marR="7630" marT="763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5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2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467377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quant-ph</a:t>
                      </a:r>
                    </a:p>
                  </a:txBody>
                  <a:tcPr marL="7630" marR="7630" marT="763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2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5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2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673976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cs.IT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30" marR="7630" marT="763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2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5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665136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math.IT</a:t>
                      </a:r>
                    </a:p>
                  </a:txBody>
                  <a:tcPr marL="7630" marR="7630" marT="763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2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5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2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727856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stat.AP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30" marR="7630" marT="763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2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5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69469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95B52A-201C-4285-A42B-CD5B4FB3B853}"/>
                  </a:ext>
                </a:extLst>
              </p:cNvPr>
              <p:cNvSpPr txBox="1"/>
              <p:nvPr/>
            </p:nvSpPr>
            <p:spPr>
              <a:xfrm>
                <a:off x="603174" y="1539374"/>
                <a:ext cx="6097836" cy="523220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800" dirty="0"/>
                  <a:t>Label co-occurrence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i="1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altLang="ko-KR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ko-KR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p>
                    </m:sSup>
                  </m:oMath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95B52A-201C-4285-A42B-CD5B4FB3B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74" y="1539374"/>
                <a:ext cx="6097836" cy="523220"/>
              </a:xfrm>
              <a:prstGeom prst="rect">
                <a:avLst/>
              </a:prstGeom>
              <a:blipFill>
                <a:blip r:embed="rId3"/>
                <a:stretch>
                  <a:fillRect l="-1996" t="-10345" b="-32184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6A28D08B-04AE-4EA6-9E0F-D1F7B6EEE63A}"/>
              </a:ext>
            </a:extLst>
          </p:cNvPr>
          <p:cNvSpPr/>
          <p:nvPr/>
        </p:nvSpPr>
        <p:spPr>
          <a:xfrm>
            <a:off x="5199348" y="2688115"/>
            <a:ext cx="484743" cy="364658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4FB36-FD8F-42F2-A1DC-68A38AA29AA5}"/>
              </a:ext>
            </a:extLst>
          </p:cNvPr>
          <p:cNvSpPr txBox="1"/>
          <p:nvPr/>
        </p:nvSpPr>
        <p:spPr>
          <a:xfrm>
            <a:off x="5684091" y="4158491"/>
            <a:ext cx="683045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altLang="ko-KR" sz="3600" b="1" dirty="0"/>
              <a:t>C </a:t>
            </a:r>
            <a:endParaRPr lang="ko-KR" altLang="en-US" sz="36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F03204-4FDA-477B-89C2-C24F88E66D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7" b="18821"/>
          <a:stretch/>
        </p:blipFill>
        <p:spPr>
          <a:xfrm>
            <a:off x="6400800" y="2452611"/>
            <a:ext cx="5350785" cy="1546512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2294B1AB-6141-40AC-B0F8-0E67DE5BC5DA}"/>
              </a:ext>
            </a:extLst>
          </p:cNvPr>
          <p:cNvSpPr/>
          <p:nvPr/>
        </p:nvSpPr>
        <p:spPr>
          <a:xfrm>
            <a:off x="8692308" y="4193402"/>
            <a:ext cx="517793" cy="39147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E6FFAA-7663-4D8D-A16C-EAF7A4040496}"/>
                  </a:ext>
                </a:extLst>
              </p:cNvPr>
              <p:cNvSpPr txBox="1"/>
              <p:nvPr/>
            </p:nvSpPr>
            <p:spPr>
              <a:xfrm>
                <a:off x="6517414" y="4481656"/>
                <a:ext cx="5117555" cy="21159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 anchorCtr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dirty="0" smtClean="0">
                              <a:solidFill>
                                <a:srgbClr val="2125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solidFill>
                                <a:srgbClr val="2125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dirty="0" smtClean="0">
                              <a:solidFill>
                                <a:srgbClr val="2125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2400" b="0" i="1" dirty="0" smtClean="0">
                          <a:solidFill>
                            <a:srgbClr val="212529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l-PL" altLang="ko-KR" sz="2400" b="0" i="1" dirty="0" smtClean="0">
                          <a:solidFill>
                            <a:srgbClr val="212529"/>
                          </a:solidFill>
                          <a:effectLst/>
                          <a:latin typeface="Cambria Math" panose="02040503050406030204" pitchFamily="18" charset="0"/>
                        </a:rPr>
                        <m:t>𝑃𝑀𝐼</m:t>
                      </m:r>
                      <m:r>
                        <a:rPr lang="pl-PL" altLang="ko-KR" sz="2400" b="0" i="1" dirty="0" smtClean="0">
                          <a:solidFill>
                            <a:srgbClr val="212529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dirty="0" smtClean="0">
                              <a:solidFill>
                                <a:srgbClr val="2125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solidFill>
                                <a:srgbClr val="2125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400" b="0" i="1" dirty="0" smtClean="0">
                              <a:solidFill>
                                <a:srgbClr val="2125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altLang="ko-KR" sz="2400" b="0" i="1" dirty="0" smtClean="0">
                          <a:solidFill>
                            <a:srgbClr val="212529"/>
                          </a:solidFill>
                          <a:effectLst/>
                          <a:latin typeface="Cambria Math" panose="02040503050406030204" pitchFamily="18" charset="0"/>
                        </a:rPr>
                        <m:t>​,</m:t>
                      </m:r>
                      <m:sSub>
                        <m:sSubPr>
                          <m:ctrlPr>
                            <a:rPr lang="en-US" altLang="ko-KR" sz="2400" b="0" i="1" dirty="0" smtClean="0">
                              <a:solidFill>
                                <a:srgbClr val="2125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solidFill>
                                <a:srgbClr val="2125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400" b="0" i="1" dirty="0" smtClean="0">
                              <a:solidFill>
                                <a:srgbClr val="2125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l-PL" altLang="ko-KR" sz="2400" b="0" i="1" dirty="0" smtClean="0">
                          <a:solidFill>
                            <a:srgbClr val="212529"/>
                          </a:solidFill>
                          <a:effectLst/>
                          <a:latin typeface="Cambria Math" panose="02040503050406030204" pitchFamily="18" charset="0"/>
                        </a:rPr>
                        <m:t>​)=</m:t>
                      </m:r>
                      <m:r>
                        <m:rPr>
                          <m:sty m:val="p"/>
                        </m:rPr>
                        <a:rPr lang="pl-PL" altLang="ko-KR" sz="2400" b="0" i="0" dirty="0" smtClean="0">
                          <a:solidFill>
                            <a:srgbClr val="212529"/>
                          </a:solidFill>
                          <a:effectLst/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2400" b="0" i="1" dirty="0" smtClean="0">
                          <a:solidFill>
                            <a:srgbClr val="212529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pl-PL" altLang="ko-KR" sz="2400" b="0" i="1" dirty="0" smtClean="0">
                              <a:solidFill>
                                <a:srgbClr val="2125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altLang="ko-KR" sz="2400" i="1" dirty="0">
                              <a:solidFill>
                                <a:srgbClr val="21252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l-PL" altLang="ko-KR" sz="2400" i="1" dirty="0">
                                  <a:solidFill>
                                    <a:srgbClr val="2125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solidFill>
                                        <a:srgbClr val="2125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solidFill>
                                        <a:srgbClr val="212529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solidFill>
                                        <a:srgbClr val="2125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altLang="ko-KR" sz="2400" i="1" dirty="0">
                                  <a:solidFill>
                                    <a:srgbClr val="212529"/>
                                  </a:solidFill>
                                  <a:latin typeface="Cambria Math" panose="02040503050406030204" pitchFamily="18" charset="0"/>
                                </a:rPr>
                                <m:t>​,</m:t>
                              </m:r>
                              <m:r>
                                <a:rPr lang="pl-PL" altLang="ko-KR" sz="2400" i="1" dirty="0" smtClean="0">
                                  <a:solidFill>
                                    <a:srgbClr val="21252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solidFill>
                                        <a:srgbClr val="2125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solidFill>
                                        <a:srgbClr val="212529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solidFill>
                                        <a:srgbClr val="2125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l-PL" altLang="ko-KR" sz="2400" i="1" dirty="0">
                                  <a:solidFill>
                                    <a:srgbClr val="212529"/>
                                  </a:solidFill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num>
                        <m:den>
                          <m:r>
                            <a:rPr lang="pl-PL" altLang="ko-KR" sz="2400" i="1" dirty="0">
                              <a:solidFill>
                                <a:srgbClr val="21252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l-PL" altLang="ko-KR" sz="2400" i="1" dirty="0">
                                  <a:solidFill>
                                    <a:srgbClr val="2125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solidFill>
                                        <a:srgbClr val="2125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solidFill>
                                        <a:srgbClr val="212529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solidFill>
                                        <a:srgbClr val="2125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l-PL" altLang="ko-KR" sz="2400" i="1" dirty="0">
                              <a:solidFill>
                                <a:srgbClr val="21252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l-PL" altLang="ko-KR" sz="2400" i="1" dirty="0">
                                  <a:solidFill>
                                    <a:srgbClr val="2125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solidFill>
                                        <a:srgbClr val="2125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solidFill>
                                        <a:srgbClr val="212529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solidFill>
                                        <a:srgbClr val="2125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l-PL" altLang="ko-KR" sz="2400" i="1" dirty="0">
                                  <a:solidFill>
                                    <a:srgbClr val="212529"/>
                                  </a:solidFill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den>
                      </m:f>
                      <m:r>
                        <a:rPr lang="en-US" altLang="ko-KR" sz="2400" b="0" i="1" dirty="0" smtClean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l-PL" altLang="ko-KR" sz="2400" b="0" i="1" dirty="0" smtClean="0">
                          <a:solidFill>
                            <a:srgbClr val="212529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pl-PL" altLang="ko-KR" sz="2400" b="0" i="0" dirty="0">
                  <a:solidFill>
                    <a:srgbClr val="212529"/>
                  </a:solidFill>
                  <a:effectLst/>
                  <a:latin typeface="-apple-system"/>
                </a:endParaRPr>
              </a:p>
              <a:p>
                <a:br>
                  <a:rPr lang="pl-PL" altLang="ko-KR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ko-KR" sz="2400" i="1" dirty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l-PL" altLang="ko-KR" sz="2400" i="1" dirty="0">
                              <a:solidFill>
                                <a:srgbClr val="2125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dirty="0">
                                  <a:solidFill>
                                    <a:srgbClr val="2125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dirty="0">
                                  <a:solidFill>
                                    <a:srgbClr val="212529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solidFill>
                                    <a:srgbClr val="2125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 dirty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dirty="0">
                              <a:solidFill>
                                <a:srgbClr val="2125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solidFill>
                                <a:srgbClr val="212529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400" i="1" dirty="0">
                              <a:solidFill>
                                <a:srgbClr val="2125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ko-KR" altLang="en-US" sz="2400" i="1" dirty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가</m:t>
                      </m:r>
                      <m:r>
                        <a:rPr lang="en-US" altLang="ko-KR" sz="2400" i="1" dirty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i="1" dirty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등</m:t>
                      </m:r>
                      <m:r>
                        <a:rPr lang="ko-KR" altLang="en-US" sz="2400" i="1" dirty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장</m:t>
                      </m:r>
                      <m:r>
                        <a:rPr lang="ko-KR" altLang="en-US" sz="2400" i="1" dirty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할</m:t>
                      </m:r>
                      <m:r>
                        <a:rPr lang="en-US" altLang="ko-KR" sz="2400" i="1" dirty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i="1" dirty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확</m:t>
                      </m:r>
                      <m:r>
                        <a:rPr lang="ko-KR" altLang="en-US" sz="2400" i="1" dirty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률</m:t>
                      </m:r>
                      <m:r>
                        <a:rPr lang="en-US" altLang="ko-KR" sz="2400" i="1" dirty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  <a:p>
                <a:endParaRPr lang="ko-KR" alt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E6FFAA-7663-4D8D-A16C-EAF7A4040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414" y="4481656"/>
                <a:ext cx="5117555" cy="2115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75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BAB62-DE6E-40EA-9DC8-7DE2DC0D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0" i="0" u="none" strike="noStrike" baseline="0" dirty="0" err="1">
                <a:latin typeface="FormataOTFMd"/>
              </a:rPr>
              <a:t>HBLA</a:t>
            </a:r>
            <a:r>
              <a:rPr lang="en-US" altLang="ko-KR" sz="4000" b="0" i="0" u="none" strike="noStrike" baseline="0" dirty="0">
                <a:latin typeface="FormataOTFMd"/>
              </a:rPr>
              <a:t> model Label Graph Embedding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778292-2651-4866-9908-330462DC3B80}"/>
                  </a:ext>
                </a:extLst>
              </p:cNvPr>
              <p:cNvSpPr txBox="1"/>
              <p:nvPr/>
            </p:nvSpPr>
            <p:spPr>
              <a:xfrm>
                <a:off x="1219200" y="1665189"/>
                <a:ext cx="6097836" cy="646844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/>
                  <a:t>Degree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ii</m:t>
                        </m:r>
                      </m:sub>
                    </m:sSub>
                    <m:r>
                      <a:rPr lang="en-US" altLang="ko-KR" sz="3200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3200" i="1" dirty="0" smtClean="0">
                                <a:latin typeface="Cambria Math" panose="02040503050406030204" pitchFamily="18" charset="0"/>
                              </a:rPr>
                              <m:t>ij</m:t>
                            </m:r>
                          </m:sub>
                        </m:sSub>
                      </m:e>
                    </m:nary>
                  </m:oMath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778292-2651-4866-9908-330462DC3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65189"/>
                <a:ext cx="6097836" cy="646844"/>
              </a:xfrm>
              <a:prstGeom prst="rect">
                <a:avLst/>
              </a:prstGeom>
              <a:blipFill>
                <a:blip r:embed="rId2"/>
                <a:stretch>
                  <a:fillRect l="-2395" t="-10185" b="-20370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EA58A547-8C1B-49A2-82DE-FDCED12BF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254919"/>
              </p:ext>
            </p:extLst>
          </p:nvPr>
        </p:nvGraphicFramePr>
        <p:xfrm>
          <a:off x="672030" y="2452611"/>
          <a:ext cx="4346762" cy="4031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966">
                  <a:extLst>
                    <a:ext uri="{9D8B030D-6E8A-4147-A177-3AD203B41FA5}">
                      <a16:colId xmlns:a16="http://schemas.microsoft.com/office/drawing/2014/main" val="1850634868"/>
                    </a:ext>
                  </a:extLst>
                </a:gridCol>
                <a:gridCol w="620966">
                  <a:extLst>
                    <a:ext uri="{9D8B030D-6E8A-4147-A177-3AD203B41FA5}">
                      <a16:colId xmlns:a16="http://schemas.microsoft.com/office/drawing/2014/main" val="1286500412"/>
                    </a:ext>
                  </a:extLst>
                </a:gridCol>
                <a:gridCol w="620966">
                  <a:extLst>
                    <a:ext uri="{9D8B030D-6E8A-4147-A177-3AD203B41FA5}">
                      <a16:colId xmlns:a16="http://schemas.microsoft.com/office/drawing/2014/main" val="1393250615"/>
                    </a:ext>
                  </a:extLst>
                </a:gridCol>
                <a:gridCol w="620966">
                  <a:extLst>
                    <a:ext uri="{9D8B030D-6E8A-4147-A177-3AD203B41FA5}">
                      <a16:colId xmlns:a16="http://schemas.microsoft.com/office/drawing/2014/main" val="576961968"/>
                    </a:ext>
                  </a:extLst>
                </a:gridCol>
                <a:gridCol w="620966">
                  <a:extLst>
                    <a:ext uri="{9D8B030D-6E8A-4147-A177-3AD203B41FA5}">
                      <a16:colId xmlns:a16="http://schemas.microsoft.com/office/drawing/2014/main" val="168322324"/>
                    </a:ext>
                  </a:extLst>
                </a:gridCol>
                <a:gridCol w="620966">
                  <a:extLst>
                    <a:ext uri="{9D8B030D-6E8A-4147-A177-3AD203B41FA5}">
                      <a16:colId xmlns:a16="http://schemas.microsoft.com/office/drawing/2014/main" val="2631116756"/>
                    </a:ext>
                  </a:extLst>
                </a:gridCol>
                <a:gridCol w="620966">
                  <a:extLst>
                    <a:ext uri="{9D8B030D-6E8A-4147-A177-3AD203B41FA5}">
                      <a16:colId xmlns:a16="http://schemas.microsoft.com/office/drawing/2014/main" val="3185871165"/>
                    </a:ext>
                  </a:extLst>
                </a:gridCol>
              </a:tblGrid>
              <a:tr h="57594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43986" marR="143986" marT="71992" marB="7199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cs.IR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43986" marR="143986" marT="71992" marB="7199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stat.ME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43986" marR="143986" marT="71992" marB="7199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quant-</a:t>
                      </a:r>
                      <a:r>
                        <a:rPr lang="en-US" altLang="ko-KR" sz="1100" dirty="0" err="1"/>
                        <a:t>ph</a:t>
                      </a:r>
                      <a:endParaRPr lang="ko-KR" altLang="en-US" sz="1100" dirty="0"/>
                    </a:p>
                  </a:txBody>
                  <a:tcPr marL="143986" marR="143986" marT="71992" marB="7199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cs.IT</a:t>
                      </a:r>
                      <a:endParaRPr lang="ko-KR" altLang="en-US" sz="1100" dirty="0"/>
                    </a:p>
                  </a:txBody>
                  <a:tcPr marL="143986" marR="143986" marT="71992" marB="7199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math.IT</a:t>
                      </a:r>
                      <a:endParaRPr lang="ko-KR" altLang="en-US" sz="1100" dirty="0"/>
                    </a:p>
                  </a:txBody>
                  <a:tcPr marL="143986" marR="143986" marT="71992" marB="7199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stat.AP</a:t>
                      </a:r>
                      <a:endParaRPr lang="ko-KR" altLang="en-US" sz="1100" dirty="0"/>
                    </a:p>
                  </a:txBody>
                  <a:tcPr marL="143986" marR="143986" marT="71992" marB="7199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4216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cs.IR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30" marR="7630" marT="763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5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2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99575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stat.ME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30" marR="7630" marT="763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5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2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467377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quant-ph</a:t>
                      </a:r>
                    </a:p>
                  </a:txBody>
                  <a:tcPr marL="7630" marR="7630" marT="763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2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5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2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673976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cs.IT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30" marR="7630" marT="763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2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5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665136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math.IT</a:t>
                      </a:r>
                    </a:p>
                  </a:txBody>
                  <a:tcPr marL="7630" marR="7630" marT="763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2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5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2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727856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stat.AP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30" marR="7630" marT="763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2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5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694698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A6CC4DD8-159B-4862-85BC-611F4F189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147043"/>
              </p:ext>
            </p:extLst>
          </p:nvPr>
        </p:nvGraphicFramePr>
        <p:xfrm>
          <a:off x="6542184" y="2452610"/>
          <a:ext cx="4346762" cy="4031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966">
                  <a:extLst>
                    <a:ext uri="{9D8B030D-6E8A-4147-A177-3AD203B41FA5}">
                      <a16:colId xmlns:a16="http://schemas.microsoft.com/office/drawing/2014/main" val="1850634868"/>
                    </a:ext>
                  </a:extLst>
                </a:gridCol>
                <a:gridCol w="620966">
                  <a:extLst>
                    <a:ext uri="{9D8B030D-6E8A-4147-A177-3AD203B41FA5}">
                      <a16:colId xmlns:a16="http://schemas.microsoft.com/office/drawing/2014/main" val="1286500412"/>
                    </a:ext>
                  </a:extLst>
                </a:gridCol>
                <a:gridCol w="620966">
                  <a:extLst>
                    <a:ext uri="{9D8B030D-6E8A-4147-A177-3AD203B41FA5}">
                      <a16:colId xmlns:a16="http://schemas.microsoft.com/office/drawing/2014/main" val="1393250615"/>
                    </a:ext>
                  </a:extLst>
                </a:gridCol>
                <a:gridCol w="620966">
                  <a:extLst>
                    <a:ext uri="{9D8B030D-6E8A-4147-A177-3AD203B41FA5}">
                      <a16:colId xmlns:a16="http://schemas.microsoft.com/office/drawing/2014/main" val="576961968"/>
                    </a:ext>
                  </a:extLst>
                </a:gridCol>
                <a:gridCol w="620966">
                  <a:extLst>
                    <a:ext uri="{9D8B030D-6E8A-4147-A177-3AD203B41FA5}">
                      <a16:colId xmlns:a16="http://schemas.microsoft.com/office/drawing/2014/main" val="168322324"/>
                    </a:ext>
                  </a:extLst>
                </a:gridCol>
                <a:gridCol w="620966">
                  <a:extLst>
                    <a:ext uri="{9D8B030D-6E8A-4147-A177-3AD203B41FA5}">
                      <a16:colId xmlns:a16="http://schemas.microsoft.com/office/drawing/2014/main" val="2631116756"/>
                    </a:ext>
                  </a:extLst>
                </a:gridCol>
                <a:gridCol w="620966">
                  <a:extLst>
                    <a:ext uri="{9D8B030D-6E8A-4147-A177-3AD203B41FA5}">
                      <a16:colId xmlns:a16="http://schemas.microsoft.com/office/drawing/2014/main" val="3185871165"/>
                    </a:ext>
                  </a:extLst>
                </a:gridCol>
              </a:tblGrid>
              <a:tr h="57594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43986" marR="143986" marT="71992" marB="7199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cs.IR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43986" marR="143986" marT="71992" marB="7199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stat.ME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43986" marR="143986" marT="71992" marB="7199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quant-</a:t>
                      </a:r>
                      <a:r>
                        <a:rPr lang="en-US" altLang="ko-KR" sz="1100" dirty="0" err="1"/>
                        <a:t>ph</a:t>
                      </a:r>
                      <a:endParaRPr lang="ko-KR" altLang="en-US" sz="1100" dirty="0"/>
                    </a:p>
                  </a:txBody>
                  <a:tcPr marL="143986" marR="143986" marT="71992" marB="7199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cs.IT</a:t>
                      </a:r>
                      <a:endParaRPr lang="ko-KR" altLang="en-US" sz="1100" dirty="0"/>
                    </a:p>
                  </a:txBody>
                  <a:tcPr marL="143986" marR="143986" marT="71992" marB="7199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math.IT</a:t>
                      </a:r>
                      <a:endParaRPr lang="ko-KR" altLang="en-US" sz="1100" dirty="0"/>
                    </a:p>
                  </a:txBody>
                  <a:tcPr marL="143986" marR="143986" marT="71992" marB="7199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stat.AP</a:t>
                      </a:r>
                      <a:endParaRPr lang="ko-KR" altLang="en-US" sz="1100" dirty="0"/>
                    </a:p>
                  </a:txBody>
                  <a:tcPr marL="143986" marR="143986" marT="71992" marB="7199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4216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cs.IR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30" marR="7630" marT="763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99575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stat.ME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30" marR="7630" marT="763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467377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quant-ph</a:t>
                      </a:r>
                    </a:p>
                  </a:txBody>
                  <a:tcPr marL="7630" marR="7630" marT="763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673976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cs.IT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30" marR="7630" marT="763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665136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math.IT</a:t>
                      </a:r>
                    </a:p>
                  </a:txBody>
                  <a:tcPr marL="7630" marR="7630" marT="763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727856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stat.AP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30" marR="7630" marT="763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10</a:t>
                      </a:r>
                      <a:endParaRPr lang="ko-KR" altLang="en-US" sz="2200" dirty="0"/>
                    </a:p>
                  </a:txBody>
                  <a:tcPr marL="143986" marR="143986" marT="71992" marB="719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694698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0D8680B-EC37-477F-8D7A-923B7960D7FF}"/>
              </a:ext>
            </a:extLst>
          </p:cNvPr>
          <p:cNvSpPr/>
          <p:nvPr/>
        </p:nvSpPr>
        <p:spPr>
          <a:xfrm>
            <a:off x="5388167" y="4204005"/>
            <a:ext cx="620617" cy="52881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21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3BD72CE7-AFB2-4F1A-90E5-954921CEB2CB}"/>
              </a:ext>
            </a:extLst>
          </p:cNvPr>
          <p:cNvSpPr txBox="1">
            <a:spLocks/>
          </p:cNvSpPr>
          <p:nvPr/>
        </p:nvSpPr>
        <p:spPr>
          <a:xfrm>
            <a:off x="1316516" y="0"/>
            <a:ext cx="10363200" cy="1143000"/>
          </a:xfrm>
          <a:prstGeom prst="rect">
            <a:avLst/>
          </a:prstGeom>
        </p:spPr>
        <p:txBody>
          <a:bodyPr bIns="91440" rtlCol="0" anchor="b" anchorCtr="0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r>
              <a:rPr lang="en-US" altLang="ko-KR" dirty="0" err="1">
                <a:latin typeface="FormataOTFMd"/>
              </a:rPr>
              <a:t>HBLA</a:t>
            </a:r>
            <a:r>
              <a:rPr lang="en-US" altLang="ko-KR" dirty="0">
                <a:latin typeface="FormataOTFMd"/>
              </a:rPr>
              <a:t> model Label Graph Embedding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3946B7-0576-4A1F-A469-DBD931EDE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516" y="2520028"/>
            <a:ext cx="9291415" cy="2475064"/>
          </a:xfrm>
          <a:prstGeom prst="rect">
            <a:avLst/>
          </a:prstGeom>
        </p:spPr>
      </p:pic>
      <p:pic>
        <p:nvPicPr>
          <p:cNvPr id="8196" name="Picture 4" descr="Expero Blog | Node Classification by Graph Convolutional Network">
            <a:extLst>
              <a:ext uri="{FF2B5EF4-FFF2-40B4-BE49-F238E27FC236}">
                <a16:creationId xmlns:a16="http://schemas.microsoft.com/office/drawing/2014/main" id="{650277E2-0B45-4E94-89B2-BCA5DACC07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24"/>
          <a:stretch/>
        </p:blipFill>
        <p:spPr bwMode="auto">
          <a:xfrm>
            <a:off x="2200752" y="1629259"/>
            <a:ext cx="7522941" cy="470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3B5F6F-7F1A-419E-9778-31EF08580603}"/>
                  </a:ext>
                </a:extLst>
              </p:cNvPr>
              <p:cNvSpPr txBox="1"/>
              <p:nvPr/>
            </p:nvSpPr>
            <p:spPr>
              <a:xfrm>
                <a:off x="2964958" y="5984760"/>
                <a:ext cx="6634780" cy="707886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u="none" strike="noStrike" baseline="0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4000" b="0" i="1" u="none" strike="noStrike" baseline="0" dirty="0" smtClean="0">
                          <a:latin typeface="Cambria Math" panose="02040503050406030204" pitchFamily="18" charset="0"/>
                        </a:rPr>
                        <m:t> = [</m:t>
                      </m:r>
                      <m:sSub>
                        <m:sSubPr>
                          <m:ctrlPr>
                            <a:rPr lang="en-US" altLang="ko-KR" sz="4000" b="0" i="1" u="none" strike="noStrike" baseline="0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u="none" strike="noStrike" baseline="0" dirty="0" err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4000" i="1" dirty="0" err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4000" b="0" i="1" u="none" strike="noStrike" baseline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4000" b="0" i="1" u="none" strike="noStrike" baseline="0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u="none" strike="noStrike" baseline="0" dirty="0" err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4000" i="1" dirty="0" err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4000" b="0" i="1" u="none" strike="noStrike" baseline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4000" b="0" i="1" u="none" strike="noStrike" baseline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i="1" dirty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40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4000" b="0" i="1" u="none" strike="noStrike" baseline="0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40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u="none" strike="noStrike" baseline="0" dirty="0" err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4000" i="1" dirty="0" err="1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ko-KR" sz="4000" b="0" i="1" u="none" strike="noStrike" baseline="0" dirty="0">
                          <a:latin typeface="Cambria Math" panose="02040503050406030204" pitchFamily="18" charset="0"/>
                        </a:rPr>
                        <m:t>].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3B5F6F-7F1A-419E-9778-31EF08580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958" y="5984760"/>
                <a:ext cx="663478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08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74A3A-6885-4E45-8968-77C2810E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683829"/>
          </a:xfrm>
        </p:spPr>
        <p:txBody>
          <a:bodyPr>
            <a:normAutofit fontScale="90000"/>
          </a:bodyPr>
          <a:lstStyle/>
          <a:p>
            <a:r>
              <a:rPr lang="en-US" altLang="ko-KR" sz="4400" dirty="0" err="1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HBLA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altLang="ko-KR" sz="4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ADJUSTIVE ATTENTION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  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8E9273E-D354-4EF3-BF7E-5E4F199B0CC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760164" y="1372745"/>
            <a:ext cx="10363200" cy="260686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DD1181-9B7F-44B4-999C-70B63FEB0741}"/>
                  </a:ext>
                </a:extLst>
              </p:cNvPr>
              <p:cNvSpPr txBox="1"/>
              <p:nvPr/>
            </p:nvSpPr>
            <p:spPr>
              <a:xfrm>
                <a:off x="958466" y="4393892"/>
                <a:ext cx="10928733" cy="15916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ko-KR" sz="3200" b="0" i="0" u="none" strike="noStrike" baseline="0" dirty="0">
                    <a:latin typeface="TimesLTStd-Roman"/>
                  </a:rPr>
                  <a:t>BERT output H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32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3200" b="0" i="1" u="none" strike="noStrike" baseline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32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32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3200" b="0" i="1" u="none" strike="noStrike" baseline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32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32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3200" b="0" i="1" u="none" strike="noStrike" baseline="0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sz="32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32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ko-KR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ko-KR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altLang="ko-KR" sz="2000" b="0" i="0" u="none" strike="noStrike" baseline="0" dirty="0">
                    <a:latin typeface="TimesLTStd-Roman"/>
                  </a:rPr>
                  <a:t>(if BERT(base) d=768)</a:t>
                </a:r>
              </a:p>
              <a:p>
                <a:endParaRPr lang="en-US" altLang="ko-KR" sz="3200" dirty="0"/>
              </a:p>
              <a:p>
                <a:endParaRPr lang="ko-KR" alt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DD1181-9B7F-44B4-999C-70B63FEB0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6" y="4393892"/>
                <a:ext cx="10928733" cy="1591654"/>
              </a:xfrm>
              <a:prstGeom prst="rect">
                <a:avLst/>
              </a:prstGeom>
              <a:blipFill>
                <a:blip r:embed="rId4"/>
                <a:stretch>
                  <a:fillRect l="-1394" t="-38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67F05D-B32A-47AA-BB98-72D94ED577C8}"/>
                  </a:ext>
                </a:extLst>
              </p:cNvPr>
              <p:cNvSpPr txBox="1"/>
              <p:nvPr/>
            </p:nvSpPr>
            <p:spPr>
              <a:xfrm>
                <a:off x="958466" y="5485255"/>
                <a:ext cx="1016489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:r>
                  <a:rPr lang="en-US" altLang="ko-KR" sz="3200" b="0" u="none" strike="noStrike" baseline="0" dirty="0"/>
                  <a:t>GCN output </a:t>
                </a:r>
                <a14:m>
                  <m:oMath xmlns:m="http://schemas.openxmlformats.org/officeDocument/2006/math">
                    <m:r>
                      <a:rPr lang="en-US" altLang="ko-KR" sz="3200" b="0" i="1" u="none" strike="noStrike" baseline="0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3200" b="0" i="1" u="none" strike="noStrike" baseline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32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0" i="1" u="none" strike="noStrike" baseline="0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u="none" strike="noStrike" baseline="0" dirty="0" err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3200" i="1" dirty="0" err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3200" b="0" i="1" u="none" strike="noStrike" baseline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3200" b="0" i="1" u="none" strike="noStrike" baseline="0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u="none" strike="noStrike" baseline="0" dirty="0" err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3200" i="1" dirty="0" err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3200" b="0" i="1" u="none" strike="noStrike" baseline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3200" b="0" i="1" u="none" strike="noStrike" baseline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3200" b="0" i="1" u="none" strike="noStrike" baseline="0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32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u="none" strike="noStrike" baseline="0" dirty="0" err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3200" i="1" dirty="0" err="1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e>
                    </m:d>
                    <m:r>
                      <a:rPr lang="en-US" altLang="ko-KR" sz="32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altLang="ko-KR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ko-KR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p>
                    </m:sSup>
                  </m:oMath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67F05D-B32A-47AA-BB98-72D94ED57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6" y="5485255"/>
                <a:ext cx="10164897" cy="584775"/>
              </a:xfrm>
              <a:prstGeom prst="rect">
                <a:avLst/>
              </a:prstGeom>
              <a:blipFill>
                <a:blip r:embed="rId5"/>
                <a:stretch>
                  <a:fillRect l="-1499" t="-12500" b="-34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08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7C189-3C45-4635-912F-1C07BB87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err="1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HBLA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altLang="ko-KR" sz="40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ADJUSTIVE ATTENTION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0CC6D4-0433-425D-BE99-9EF65053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46" y="2225245"/>
            <a:ext cx="4658375" cy="66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2AF75B-4D38-4514-B330-2CC457C36C94}"/>
              </a:ext>
            </a:extLst>
          </p:cNvPr>
          <p:cNvSpPr txBox="1"/>
          <p:nvPr/>
        </p:nvSpPr>
        <p:spPr>
          <a:xfrm>
            <a:off x="977746" y="1676397"/>
            <a:ext cx="8533483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2400" b="0" i="0" u="none" strike="noStrike" baseline="0" dirty="0">
                <a:latin typeface="TimesLTStd-Roman"/>
              </a:rPr>
              <a:t>Employ a </a:t>
            </a:r>
            <a:r>
              <a:rPr lang="en-US" altLang="ko-KR" sz="2400" b="1" i="0" u="none" strike="noStrike" baseline="0" dirty="0">
                <a:latin typeface="TimesLTStd-Roman"/>
              </a:rPr>
              <a:t>fully connected layer </a:t>
            </a:r>
            <a:r>
              <a:rPr lang="en-US" altLang="ko-KR" sz="2400" b="1" i="0" u="none" strike="noStrike" baseline="0" dirty="0">
                <a:latin typeface="RMTMI"/>
              </a:rPr>
              <a:t> </a:t>
            </a:r>
            <a:r>
              <a:rPr lang="en-US" altLang="ko-KR" sz="2400" b="0" i="0" u="none" strike="noStrike" baseline="0" dirty="0">
                <a:latin typeface="TimesLTStd-Roman"/>
              </a:rPr>
              <a:t>to re-encoder word representation.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5E1FF3-FB05-4BD4-99E7-95936F088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46" y="2971008"/>
            <a:ext cx="2995835" cy="58442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756C49A-030C-49CD-A491-D4F7321AD6BF}"/>
              </a:ext>
            </a:extLst>
          </p:cNvPr>
          <p:cNvSpPr/>
          <p:nvPr/>
        </p:nvSpPr>
        <p:spPr>
          <a:xfrm>
            <a:off x="2049429" y="1417638"/>
            <a:ext cx="6852200" cy="516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id="{A294EA93-AD45-468C-AFF7-62E270878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27594"/>
              </p:ext>
            </p:extLst>
          </p:nvPr>
        </p:nvGraphicFramePr>
        <p:xfrm>
          <a:off x="3225114" y="2622015"/>
          <a:ext cx="1501120" cy="3884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0">
                  <a:extLst>
                    <a:ext uri="{9D8B030D-6E8A-4147-A177-3AD203B41FA5}">
                      <a16:colId xmlns:a16="http://schemas.microsoft.com/office/drawing/2014/main" val="3787415249"/>
                    </a:ext>
                  </a:extLst>
                </a:gridCol>
                <a:gridCol w="375280">
                  <a:extLst>
                    <a:ext uri="{9D8B030D-6E8A-4147-A177-3AD203B41FA5}">
                      <a16:colId xmlns:a16="http://schemas.microsoft.com/office/drawing/2014/main" val="2892264754"/>
                    </a:ext>
                  </a:extLst>
                </a:gridCol>
                <a:gridCol w="375280">
                  <a:extLst>
                    <a:ext uri="{9D8B030D-6E8A-4147-A177-3AD203B41FA5}">
                      <a16:colId xmlns:a16="http://schemas.microsoft.com/office/drawing/2014/main" val="592336912"/>
                    </a:ext>
                  </a:extLst>
                </a:gridCol>
                <a:gridCol w="375280">
                  <a:extLst>
                    <a:ext uri="{9D8B030D-6E8A-4147-A177-3AD203B41FA5}">
                      <a16:colId xmlns:a16="http://schemas.microsoft.com/office/drawing/2014/main" val="668072615"/>
                    </a:ext>
                  </a:extLst>
                </a:gridCol>
              </a:tblGrid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733402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67945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250735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787918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954606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010906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917653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643796"/>
                  </a:ext>
                </a:extLst>
              </a:tr>
            </a:tbl>
          </a:graphicData>
        </a:graphic>
      </p:graphicFrame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2DB4D8A2-D8C6-4ED3-9425-F6D67D5E39E1}"/>
              </a:ext>
            </a:extLst>
          </p:cNvPr>
          <p:cNvSpPr/>
          <p:nvPr/>
        </p:nvSpPr>
        <p:spPr>
          <a:xfrm rot="10800000">
            <a:off x="2469193" y="2704641"/>
            <a:ext cx="521465" cy="37189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A1BAEF-4855-4F7D-BBE9-1D66538294C4}"/>
              </a:ext>
            </a:extLst>
          </p:cNvPr>
          <p:cNvSpPr txBox="1"/>
          <p:nvPr/>
        </p:nvSpPr>
        <p:spPr>
          <a:xfrm>
            <a:off x="2049429" y="4271739"/>
            <a:ext cx="37061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 anchorCtr="1">
            <a:spAutoFit/>
          </a:bodyPr>
          <a:lstStyle/>
          <a:p>
            <a:r>
              <a:rPr lang="en-US" altLang="ko-KR" sz="3200" dirty="0"/>
              <a:t>k</a:t>
            </a:r>
            <a:endParaRPr lang="ko-KR" altLang="en-US" sz="3200" dirty="0"/>
          </a:p>
        </p:txBody>
      </p:sp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3C54F235-A677-493E-9DB0-722BE1E10D97}"/>
              </a:ext>
            </a:extLst>
          </p:cNvPr>
          <p:cNvSpPr/>
          <p:nvPr/>
        </p:nvSpPr>
        <p:spPr>
          <a:xfrm rot="16200000">
            <a:off x="3721000" y="1638879"/>
            <a:ext cx="521465" cy="1180534"/>
          </a:xfrm>
          <a:prstGeom prst="rightBrace">
            <a:avLst>
              <a:gd name="adj1" fmla="val 167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6F23F2-6929-4B3E-A766-38302ED18DCD}"/>
              </a:ext>
            </a:extLst>
          </p:cNvPr>
          <p:cNvSpPr txBox="1"/>
          <p:nvPr/>
        </p:nvSpPr>
        <p:spPr>
          <a:xfrm>
            <a:off x="3790367" y="1383638"/>
            <a:ext cx="40107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 anchorCtr="1">
            <a:spAutoFit/>
          </a:bodyPr>
          <a:lstStyle/>
          <a:p>
            <a:r>
              <a:rPr lang="en-US" altLang="ko-KR" sz="3200" dirty="0"/>
              <a:t>d</a:t>
            </a:r>
            <a:endParaRPr lang="ko-KR" altLang="en-US" sz="3200" dirty="0"/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FA42FB05-0B86-429E-8A97-F2533E162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1720"/>
              </p:ext>
            </p:extLst>
          </p:nvPr>
        </p:nvGraphicFramePr>
        <p:xfrm>
          <a:off x="6953903" y="2591204"/>
          <a:ext cx="1501120" cy="3884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0">
                  <a:extLst>
                    <a:ext uri="{9D8B030D-6E8A-4147-A177-3AD203B41FA5}">
                      <a16:colId xmlns:a16="http://schemas.microsoft.com/office/drawing/2014/main" val="3787415249"/>
                    </a:ext>
                  </a:extLst>
                </a:gridCol>
                <a:gridCol w="375280">
                  <a:extLst>
                    <a:ext uri="{9D8B030D-6E8A-4147-A177-3AD203B41FA5}">
                      <a16:colId xmlns:a16="http://schemas.microsoft.com/office/drawing/2014/main" val="2892264754"/>
                    </a:ext>
                  </a:extLst>
                </a:gridCol>
                <a:gridCol w="375280">
                  <a:extLst>
                    <a:ext uri="{9D8B030D-6E8A-4147-A177-3AD203B41FA5}">
                      <a16:colId xmlns:a16="http://schemas.microsoft.com/office/drawing/2014/main" val="592336912"/>
                    </a:ext>
                  </a:extLst>
                </a:gridCol>
                <a:gridCol w="375280">
                  <a:extLst>
                    <a:ext uri="{9D8B030D-6E8A-4147-A177-3AD203B41FA5}">
                      <a16:colId xmlns:a16="http://schemas.microsoft.com/office/drawing/2014/main" val="668072615"/>
                    </a:ext>
                  </a:extLst>
                </a:gridCol>
              </a:tblGrid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733402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67945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250735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787918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954606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010906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917653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643796"/>
                  </a:ext>
                </a:extLst>
              </a:tr>
            </a:tbl>
          </a:graphicData>
        </a:graphic>
      </p:graphicFrame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1B8D82DB-820D-4618-9D89-C4DE16B66606}"/>
              </a:ext>
            </a:extLst>
          </p:cNvPr>
          <p:cNvSpPr/>
          <p:nvPr/>
        </p:nvSpPr>
        <p:spPr>
          <a:xfrm rot="10800000">
            <a:off x="6211679" y="2673831"/>
            <a:ext cx="521465" cy="37189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55C122-09BC-45BD-91C8-77C928841633}"/>
              </a:ext>
            </a:extLst>
          </p:cNvPr>
          <p:cNvSpPr txBox="1"/>
          <p:nvPr/>
        </p:nvSpPr>
        <p:spPr>
          <a:xfrm>
            <a:off x="5892542" y="4195571"/>
            <a:ext cx="37061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 anchorCtr="1">
            <a:spAutoFit/>
          </a:bodyPr>
          <a:lstStyle/>
          <a:p>
            <a:r>
              <a:rPr lang="en-US" altLang="ko-KR" sz="3200" dirty="0"/>
              <a:t>k</a:t>
            </a:r>
            <a:endParaRPr lang="ko-KR" altLang="en-US" sz="3200" dirty="0"/>
          </a:p>
        </p:txBody>
      </p:sp>
      <p:sp>
        <p:nvSpPr>
          <p:cNvPr id="32" name="오른쪽 중괄호 31">
            <a:extLst>
              <a:ext uri="{FF2B5EF4-FFF2-40B4-BE49-F238E27FC236}">
                <a16:creationId xmlns:a16="http://schemas.microsoft.com/office/drawing/2014/main" id="{396FDEB7-5CEA-4A03-BDC7-75ACE668C331}"/>
              </a:ext>
            </a:extLst>
          </p:cNvPr>
          <p:cNvSpPr/>
          <p:nvPr/>
        </p:nvSpPr>
        <p:spPr>
          <a:xfrm rot="16200000">
            <a:off x="7470153" y="1672879"/>
            <a:ext cx="521465" cy="1180534"/>
          </a:xfrm>
          <a:prstGeom prst="rightBrace">
            <a:avLst>
              <a:gd name="adj1" fmla="val 167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572EE3-E9EA-4A97-837A-CC3D24C87B8D}"/>
              </a:ext>
            </a:extLst>
          </p:cNvPr>
          <p:cNvSpPr txBox="1"/>
          <p:nvPr/>
        </p:nvSpPr>
        <p:spPr>
          <a:xfrm>
            <a:off x="7539520" y="1417638"/>
            <a:ext cx="35779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 anchorCtr="1">
            <a:spAutoFit/>
          </a:bodyPr>
          <a:lstStyle/>
          <a:p>
            <a:r>
              <a:rPr lang="en-US" altLang="ko-KR" sz="3200" dirty="0"/>
              <a:t>c</a:t>
            </a:r>
            <a:endParaRPr lang="ko-KR" altLang="en-US" sz="3200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EE64DFC3-61BD-4CE0-8105-A506737C6E50}"/>
              </a:ext>
            </a:extLst>
          </p:cNvPr>
          <p:cNvSpPr/>
          <p:nvPr/>
        </p:nvSpPr>
        <p:spPr>
          <a:xfrm>
            <a:off x="5063975" y="4047283"/>
            <a:ext cx="658757" cy="88135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12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/>
      <p:bldP spid="27" grpId="0" animBg="1"/>
      <p:bldP spid="28" grpId="0"/>
      <p:bldP spid="30" grpId="0" animBg="1"/>
      <p:bldP spid="31" grpId="0"/>
      <p:bldP spid="32" grpId="0" animBg="1"/>
      <p:bldP spid="33" grpId="0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36FDD-EB2B-454E-8865-EC019D94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err="1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HBLA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altLang="ko-KR" sz="40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ADJUSTIVE ATTENTION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endParaRPr lang="ko-KR" altLang="en-US" dirty="0"/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332C5AB9-10AE-49F4-A7AD-B47F4C8A75F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05358" y="1583314"/>
            <a:ext cx="7337235" cy="184568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D3D4E3-5C9A-474C-946B-1E3DAE55D41B}"/>
                  </a:ext>
                </a:extLst>
              </p:cNvPr>
              <p:cNvSpPr txBox="1"/>
              <p:nvPr/>
            </p:nvSpPr>
            <p:spPr>
              <a:xfrm>
                <a:off x="153381" y="3429000"/>
                <a:ext cx="7899949" cy="325140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>
                          <m:r>
                            <a:rPr lang="ko-KR" altLang="en-US" sz="2800" i="1" dirty="0">
                              <a:latin typeface="Cambria Math" panose="02040503050406030204" pitchFamily="18" charset="0"/>
                            </a:rPr>
                            <m:t>*</m:t>
                          </m:r>
                        </m:sup>
                      </m:sSubSup>
                      <m:sSup>
                        <m:sSupPr>
                          <m:ctrlP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</m:t>
                      </m:r>
                      <m:r>
                        <a:rPr lang="en-US" altLang="ko-KR" sz="2800" i="1" dirty="0">
                          <a:latin typeface="Cambria Math" panose="02040503050406030204" pitchFamily="18" charset="0"/>
                        </a:rPr>
                        <m:t>(7)</m:t>
                      </m:r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800" i="1" dirty="0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altLang="ko-KR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28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altLang="ko-KR" sz="2800" i="1" dirty="0">
                          <a:latin typeface="Cambria Math" panose="02040503050406030204" pitchFamily="18" charset="0"/>
                        </a:rPr>
                        <m:t>(8)</m:t>
                      </m:r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ko-KR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800" i="1" dirty="0" smtClean="0">
                        <a:latin typeface="Cambria Math" panose="02040503050406030204" pitchFamily="18" charset="0"/>
                      </a:rPr>
                      <m:t>sigmoid</m:t>
                    </m:r>
                    <m:d>
                      <m:dPr>
                        <m:ctrlP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800" i="1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800" i="1" dirty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</a:rPr>
                      <m:t>(9)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sz="28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8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ti</m:t>
                        </m:r>
                      </m:sub>
                    </m:sSub>
                    <m:r>
                      <a:rPr lang="en-US" altLang="ko-KR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80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n-US" altLang="ko-KR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2800" i="1" dirty="0" smtClean="0">
                                    <a:latin typeface="Cambria Math" panose="02040503050406030204" pitchFamily="18" charset="0"/>
                                  </a:rPr>
                                  <m:t>ti</m:t>
                                </m:r>
                              </m:sub>
                            </m:sSub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  <m:t>&lt;0.5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2800" i="1" dirty="0" smtClean="0">
                                    <a:latin typeface="Cambria Math" panose="02040503050406030204" pitchFamily="18" charset="0"/>
                                  </a:rPr>
                                  <m:t>ti</m:t>
                                </m:r>
                              </m:sub>
                            </m:sSub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  <m:t>else</m:t>
                            </m:r>
                          </m:e>
                        </m:eqArr>
                      </m:e>
                    </m:d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sz="2800" i="1" dirty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[1,</m:t>
                    </m:r>
                    <m:r>
                      <m:rPr>
                        <m:sty m:val="p"/>
                      </m:rPr>
                      <a:rPr lang="en-US" altLang="ko-KR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       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altLang="ko-KR" sz="2800" dirty="0"/>
                  <a:t>(10)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2800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800" i="1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2800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sz="2800" dirty="0"/>
                  <a:t>)                              (11)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bSup>
                    <m:r>
                      <a:rPr lang="en-US" altLang="ko-KR" sz="28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2800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2800" i="1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800" dirty="0"/>
                  <a:t>                                             </a:t>
                </a:r>
                <a:r>
                  <a:rPr lang="en-US" altLang="ko-KR" sz="2800" dirty="0"/>
                  <a:t>(12)</a:t>
                </a:r>
                <a:endParaRPr lang="ko-KR" alt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D3D4E3-5C9A-474C-946B-1E3DAE55D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81" y="3429000"/>
                <a:ext cx="7899949" cy="3251403"/>
              </a:xfrm>
              <a:prstGeom prst="rect">
                <a:avLst/>
              </a:prstGeom>
              <a:blipFill>
                <a:blip r:embed="rId3"/>
                <a:stretch>
                  <a:fillRect b="-4673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50D09814-76DE-4C72-86C5-3AAEC4C5A917}"/>
              </a:ext>
            </a:extLst>
          </p:cNvPr>
          <p:cNvSpPr/>
          <p:nvPr/>
        </p:nvSpPr>
        <p:spPr>
          <a:xfrm>
            <a:off x="1105358" y="3429000"/>
            <a:ext cx="5802218" cy="27184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6911F935-77EA-4025-B51F-D2FC7D8750AF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H="1">
            <a:off x="1105358" y="2896013"/>
            <a:ext cx="3081048" cy="1892195"/>
          </a:xfrm>
          <a:prstGeom prst="curvedConnector3">
            <a:avLst>
              <a:gd name="adj1" fmla="val -2029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663092-98D6-4880-91F1-A308AD51ACA1}"/>
              </a:ext>
            </a:extLst>
          </p:cNvPr>
          <p:cNvSpPr/>
          <p:nvPr/>
        </p:nvSpPr>
        <p:spPr>
          <a:xfrm>
            <a:off x="1105356" y="6147413"/>
            <a:ext cx="5802218" cy="511692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00678804-B798-440C-BBD6-474197B9F662}"/>
              </a:ext>
            </a:extLst>
          </p:cNvPr>
          <p:cNvCxnSpPr>
            <a:cxnSpLocks/>
            <a:stCxn id="19" idx="3"/>
          </p:cNvCxnSpPr>
          <p:nvPr/>
        </p:nvCxnSpPr>
        <p:spPr>
          <a:xfrm flipH="1" flipV="1">
            <a:off x="5894024" y="1950625"/>
            <a:ext cx="1013550" cy="4452634"/>
          </a:xfrm>
          <a:prstGeom prst="curvedConnector4">
            <a:avLst>
              <a:gd name="adj1" fmla="val -272554"/>
              <a:gd name="adj2" fmla="val 98894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80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93F6F-5AB8-4563-8D32-ADA3AE7D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err="1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HBLA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 AGGREGATION LAYER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8CA86F-1E76-43B2-B8B9-CB8031FFB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87" y="1464460"/>
            <a:ext cx="8956713" cy="30302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481242-BD79-4CFB-BB99-CC934E82413B}"/>
                  </a:ext>
                </a:extLst>
              </p:cNvPr>
              <p:cNvSpPr txBox="1"/>
              <p:nvPr/>
            </p:nvSpPr>
            <p:spPr>
              <a:xfrm>
                <a:off x="1101687" y="4869627"/>
                <a:ext cx="6097836" cy="54239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0" i="1" u="none" strike="noStrike" baseline="0" dirty="0">
                    <a:latin typeface="TimesLTStd-Italic"/>
                  </a:rPr>
                  <a:t>H </a:t>
                </a:r>
                <a:r>
                  <a:rPr lang="en-US" altLang="ko-KR" sz="2800" b="0" i="0" u="none" strike="noStrike" baseline="0" dirty="0">
                    <a:latin typeface="TimesLTStd-Roman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u="none" strike="noStrike" baseline="0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p>
                    <m:r>
                      <a:rPr lang="en-US" altLang="ko-KR" sz="2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050" b="0" i="1" u="none" strike="noStrike" baseline="0" dirty="0">
                    <a:latin typeface="TimesLTStd-Italic"/>
                  </a:rPr>
                  <a:t> </a:t>
                </a:r>
                <a:r>
                  <a:rPr lang="en-US" altLang="ko-KR" sz="2800" b="0" i="0" u="none" strike="noStrike" baseline="0" dirty="0">
                    <a:latin typeface="TimesLTStd-Roman"/>
                  </a:rPr>
                  <a:t>are merged by concatenation</a:t>
                </a:r>
                <a:endParaRPr lang="ko-KR" alt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481242-BD79-4CFB-BB99-CC934E824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687" y="4869627"/>
                <a:ext cx="6097836" cy="542393"/>
              </a:xfrm>
              <a:prstGeom prst="rect">
                <a:avLst/>
              </a:prstGeom>
              <a:blipFill>
                <a:blip r:embed="rId3"/>
                <a:stretch>
                  <a:fillRect l="-1996" t="-8791" b="-27473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3784E78-07B8-4C52-A800-E673F0CF7219}"/>
              </a:ext>
            </a:extLst>
          </p:cNvPr>
          <p:cNvSpPr txBox="1"/>
          <p:nvPr/>
        </p:nvSpPr>
        <p:spPr>
          <a:xfrm>
            <a:off x="1916935" y="2836404"/>
            <a:ext cx="48474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altLang="ko-KR" sz="3200" b="1" i="1" dirty="0">
                <a:solidFill>
                  <a:srgbClr val="FF0000"/>
                </a:solidFill>
                <a:latin typeface="+mj-lt"/>
              </a:rPr>
              <a:t>H</a:t>
            </a:r>
            <a:endParaRPr lang="ko-KR" altLang="en-US" sz="3200" b="1" i="1" dirty="0">
              <a:solidFill>
                <a:srgbClr val="FF0000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B3F3B4-3C85-43B7-B78B-DF3D8179A78A}"/>
                  </a:ext>
                </a:extLst>
              </p:cNvPr>
              <p:cNvSpPr txBox="1"/>
              <p:nvPr/>
            </p:nvSpPr>
            <p:spPr>
              <a:xfrm>
                <a:off x="5187108" y="2053311"/>
                <a:ext cx="484742" cy="6067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p>
                      </m:sSup>
                      <m:r>
                        <a:rPr lang="en-US" altLang="ko-KR" sz="3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3200" b="1" i="1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B3F3B4-3C85-43B7-B78B-DF3D8179A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108" y="2053311"/>
                <a:ext cx="484742" cy="606769"/>
              </a:xfrm>
              <a:prstGeom prst="rect">
                <a:avLst/>
              </a:prstGeom>
              <a:blipFill>
                <a:blip r:embed="rId4"/>
                <a:stretch>
                  <a:fillRect l="-113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CA0CCDC8-C8C3-4C5D-8A05-DFDE64041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687" y="5487834"/>
            <a:ext cx="7888077" cy="95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3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FC5ED-DF35-4E92-AF82-0C2F61F0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err="1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HBLA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 AGGREGATION LAYER</a:t>
            </a:r>
            <a:endParaRPr lang="ko-KR" altLang="en-US" dirty="0"/>
          </a:p>
        </p:txBody>
      </p:sp>
      <p:graphicFrame>
        <p:nvGraphicFramePr>
          <p:cNvPr id="5" name="표 11">
            <a:extLst>
              <a:ext uri="{FF2B5EF4-FFF2-40B4-BE49-F238E27FC236}">
                <a16:creationId xmlns:a16="http://schemas.microsoft.com/office/drawing/2014/main" id="{594158E8-B216-442B-A120-0B77B9259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64109"/>
              </p:ext>
            </p:extLst>
          </p:nvPr>
        </p:nvGraphicFramePr>
        <p:xfrm>
          <a:off x="1693769" y="2656015"/>
          <a:ext cx="1501120" cy="3884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0">
                  <a:extLst>
                    <a:ext uri="{9D8B030D-6E8A-4147-A177-3AD203B41FA5}">
                      <a16:colId xmlns:a16="http://schemas.microsoft.com/office/drawing/2014/main" val="3787415249"/>
                    </a:ext>
                  </a:extLst>
                </a:gridCol>
                <a:gridCol w="375280">
                  <a:extLst>
                    <a:ext uri="{9D8B030D-6E8A-4147-A177-3AD203B41FA5}">
                      <a16:colId xmlns:a16="http://schemas.microsoft.com/office/drawing/2014/main" val="2892264754"/>
                    </a:ext>
                  </a:extLst>
                </a:gridCol>
                <a:gridCol w="375280">
                  <a:extLst>
                    <a:ext uri="{9D8B030D-6E8A-4147-A177-3AD203B41FA5}">
                      <a16:colId xmlns:a16="http://schemas.microsoft.com/office/drawing/2014/main" val="592336912"/>
                    </a:ext>
                  </a:extLst>
                </a:gridCol>
                <a:gridCol w="375280">
                  <a:extLst>
                    <a:ext uri="{9D8B030D-6E8A-4147-A177-3AD203B41FA5}">
                      <a16:colId xmlns:a16="http://schemas.microsoft.com/office/drawing/2014/main" val="668072615"/>
                    </a:ext>
                  </a:extLst>
                </a:gridCol>
              </a:tblGrid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733402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67945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250735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787918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954606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010906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917653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643796"/>
                  </a:ext>
                </a:extLst>
              </a:tr>
            </a:tbl>
          </a:graphicData>
        </a:graphic>
      </p:graphicFrame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5ACC7F8B-2E4C-4741-A17D-12F0634BA5A2}"/>
              </a:ext>
            </a:extLst>
          </p:cNvPr>
          <p:cNvSpPr/>
          <p:nvPr/>
        </p:nvSpPr>
        <p:spPr>
          <a:xfrm rot="10800000">
            <a:off x="937848" y="2738641"/>
            <a:ext cx="521465" cy="37189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E9805-9C38-4CB1-BCE2-7271027AB084}"/>
              </a:ext>
            </a:extLst>
          </p:cNvPr>
          <p:cNvSpPr txBox="1"/>
          <p:nvPr/>
        </p:nvSpPr>
        <p:spPr>
          <a:xfrm>
            <a:off x="518084" y="4305739"/>
            <a:ext cx="37061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 anchorCtr="1">
            <a:spAutoFit/>
          </a:bodyPr>
          <a:lstStyle/>
          <a:p>
            <a:r>
              <a:rPr lang="en-US" altLang="ko-KR" sz="3200" dirty="0"/>
              <a:t>k</a:t>
            </a:r>
            <a:endParaRPr lang="ko-KR" altLang="en-US" sz="3200" dirty="0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8A6F9EB6-8166-41C2-B7CA-FC616176F70E}"/>
              </a:ext>
            </a:extLst>
          </p:cNvPr>
          <p:cNvSpPr/>
          <p:nvPr/>
        </p:nvSpPr>
        <p:spPr>
          <a:xfrm rot="16200000">
            <a:off x="2367254" y="1850476"/>
            <a:ext cx="166269" cy="1180536"/>
          </a:xfrm>
          <a:prstGeom prst="rightBrace">
            <a:avLst>
              <a:gd name="adj1" fmla="val 167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6D030-1613-41BF-A897-5777D88DDBE3}"/>
              </a:ext>
            </a:extLst>
          </p:cNvPr>
          <p:cNvSpPr txBox="1"/>
          <p:nvPr/>
        </p:nvSpPr>
        <p:spPr>
          <a:xfrm>
            <a:off x="2243793" y="1770347"/>
            <a:ext cx="40107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 anchorCtr="1">
            <a:spAutoFit/>
          </a:bodyPr>
          <a:lstStyle/>
          <a:p>
            <a:r>
              <a:rPr lang="en-US" altLang="ko-KR" sz="3200" dirty="0"/>
              <a:t>d</a:t>
            </a:r>
            <a:endParaRPr lang="ko-KR" altLang="en-US" sz="3200" dirty="0"/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32734D3C-6ABD-4913-A417-80189A534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039212"/>
              </p:ext>
            </p:extLst>
          </p:nvPr>
        </p:nvGraphicFramePr>
        <p:xfrm>
          <a:off x="5422558" y="2625204"/>
          <a:ext cx="1501120" cy="3884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0">
                  <a:extLst>
                    <a:ext uri="{9D8B030D-6E8A-4147-A177-3AD203B41FA5}">
                      <a16:colId xmlns:a16="http://schemas.microsoft.com/office/drawing/2014/main" val="3787415249"/>
                    </a:ext>
                  </a:extLst>
                </a:gridCol>
                <a:gridCol w="375280">
                  <a:extLst>
                    <a:ext uri="{9D8B030D-6E8A-4147-A177-3AD203B41FA5}">
                      <a16:colId xmlns:a16="http://schemas.microsoft.com/office/drawing/2014/main" val="2892264754"/>
                    </a:ext>
                  </a:extLst>
                </a:gridCol>
                <a:gridCol w="375280">
                  <a:extLst>
                    <a:ext uri="{9D8B030D-6E8A-4147-A177-3AD203B41FA5}">
                      <a16:colId xmlns:a16="http://schemas.microsoft.com/office/drawing/2014/main" val="592336912"/>
                    </a:ext>
                  </a:extLst>
                </a:gridCol>
                <a:gridCol w="375280">
                  <a:extLst>
                    <a:ext uri="{9D8B030D-6E8A-4147-A177-3AD203B41FA5}">
                      <a16:colId xmlns:a16="http://schemas.microsoft.com/office/drawing/2014/main" val="668072615"/>
                    </a:ext>
                  </a:extLst>
                </a:gridCol>
              </a:tblGrid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733402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67945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250735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787918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954606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010906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917653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643796"/>
                  </a:ext>
                </a:extLst>
              </a:tr>
            </a:tbl>
          </a:graphicData>
        </a:graphic>
      </p:graphicFrame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156FE57B-5704-4223-B2F2-43A13DAF7F90}"/>
              </a:ext>
            </a:extLst>
          </p:cNvPr>
          <p:cNvSpPr/>
          <p:nvPr/>
        </p:nvSpPr>
        <p:spPr>
          <a:xfrm rot="10800000">
            <a:off x="4680334" y="2707831"/>
            <a:ext cx="521465" cy="37189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C3E9B-D1DC-46D8-A775-0E3B4C3FBF89}"/>
              </a:ext>
            </a:extLst>
          </p:cNvPr>
          <p:cNvSpPr txBox="1"/>
          <p:nvPr/>
        </p:nvSpPr>
        <p:spPr>
          <a:xfrm>
            <a:off x="4361197" y="4229571"/>
            <a:ext cx="37061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 anchorCtr="1">
            <a:spAutoFit/>
          </a:bodyPr>
          <a:lstStyle/>
          <a:p>
            <a:r>
              <a:rPr lang="en-US" altLang="ko-KR" sz="3200" dirty="0"/>
              <a:t>k</a:t>
            </a:r>
            <a:endParaRPr lang="ko-KR" altLang="en-US" sz="3200" dirty="0"/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90B81318-75DE-475C-A435-FD8FB34737C0}"/>
              </a:ext>
            </a:extLst>
          </p:cNvPr>
          <p:cNvSpPr/>
          <p:nvPr/>
        </p:nvSpPr>
        <p:spPr>
          <a:xfrm rot="16200000">
            <a:off x="6099408" y="1867475"/>
            <a:ext cx="200270" cy="1180538"/>
          </a:xfrm>
          <a:prstGeom prst="rightBrace">
            <a:avLst>
              <a:gd name="adj1" fmla="val 167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185491-D31A-47AD-ACD9-1BF4A0A40038}"/>
              </a:ext>
            </a:extLst>
          </p:cNvPr>
          <p:cNvSpPr txBox="1"/>
          <p:nvPr/>
        </p:nvSpPr>
        <p:spPr>
          <a:xfrm>
            <a:off x="6040227" y="1744025"/>
            <a:ext cx="35779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 anchorCtr="1">
            <a:spAutoFit/>
          </a:bodyPr>
          <a:lstStyle/>
          <a:p>
            <a:r>
              <a:rPr lang="en-US" altLang="ko-KR" sz="3200" dirty="0"/>
              <a:t>c</a:t>
            </a:r>
            <a:endParaRPr lang="ko-KR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321E9E-C29C-47C6-A863-1CEE15CC6B80}"/>
                  </a:ext>
                </a:extLst>
              </p:cNvPr>
              <p:cNvSpPr txBox="1"/>
              <p:nvPr/>
            </p:nvSpPr>
            <p:spPr>
              <a:xfrm>
                <a:off x="991933" y="2065804"/>
                <a:ext cx="851053" cy="60676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p>
                      </m:sSup>
                      <m:r>
                        <a:rPr lang="en-US" altLang="ko-KR" sz="3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3200" b="1" i="1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321E9E-C29C-47C6-A863-1CEE15CC6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933" y="2065804"/>
                <a:ext cx="851053" cy="606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373FFBB-DF29-47F5-814D-78487141CCEB}"/>
              </a:ext>
            </a:extLst>
          </p:cNvPr>
          <p:cNvSpPr txBox="1"/>
          <p:nvPr/>
        </p:nvSpPr>
        <p:spPr>
          <a:xfrm>
            <a:off x="4872953" y="2036412"/>
            <a:ext cx="52146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600" b="1" i="1" dirty="0">
                <a:solidFill>
                  <a:srgbClr val="FF0000"/>
                </a:solidFill>
                <a:latin typeface="+mj-lt"/>
              </a:rPr>
              <a:t>H</a:t>
            </a:r>
            <a:endParaRPr lang="ko-KR" altLang="en-US" sz="3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16FA648-0359-41CF-AEE6-0B8F85772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16367" y="3617771"/>
            <a:ext cx="1451330" cy="1375936"/>
          </a:xfrm>
          <a:prstGeom prst="rect">
            <a:avLst/>
          </a:prstGeom>
        </p:spPr>
      </p:pic>
      <p:graphicFrame>
        <p:nvGraphicFramePr>
          <p:cNvPr id="22" name="표 11">
            <a:extLst>
              <a:ext uri="{FF2B5EF4-FFF2-40B4-BE49-F238E27FC236}">
                <a16:creationId xmlns:a16="http://schemas.microsoft.com/office/drawing/2014/main" id="{176DC99F-AB9F-490C-AA34-2959CFBA0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951215"/>
              </p:ext>
            </p:extLst>
          </p:nvPr>
        </p:nvGraphicFramePr>
        <p:xfrm>
          <a:off x="9568480" y="2523879"/>
          <a:ext cx="1501120" cy="3884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0">
                  <a:extLst>
                    <a:ext uri="{9D8B030D-6E8A-4147-A177-3AD203B41FA5}">
                      <a16:colId xmlns:a16="http://schemas.microsoft.com/office/drawing/2014/main" val="3787415249"/>
                    </a:ext>
                  </a:extLst>
                </a:gridCol>
                <a:gridCol w="375280">
                  <a:extLst>
                    <a:ext uri="{9D8B030D-6E8A-4147-A177-3AD203B41FA5}">
                      <a16:colId xmlns:a16="http://schemas.microsoft.com/office/drawing/2014/main" val="2892264754"/>
                    </a:ext>
                  </a:extLst>
                </a:gridCol>
                <a:gridCol w="375280">
                  <a:extLst>
                    <a:ext uri="{9D8B030D-6E8A-4147-A177-3AD203B41FA5}">
                      <a16:colId xmlns:a16="http://schemas.microsoft.com/office/drawing/2014/main" val="592336912"/>
                    </a:ext>
                  </a:extLst>
                </a:gridCol>
                <a:gridCol w="375280">
                  <a:extLst>
                    <a:ext uri="{9D8B030D-6E8A-4147-A177-3AD203B41FA5}">
                      <a16:colId xmlns:a16="http://schemas.microsoft.com/office/drawing/2014/main" val="668072615"/>
                    </a:ext>
                  </a:extLst>
                </a:gridCol>
              </a:tblGrid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733402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67945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250735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787918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954606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010906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917653"/>
                  </a:ext>
                </a:extLst>
              </a:tr>
              <a:tr h="4855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643796"/>
                  </a:ext>
                </a:extLst>
              </a:tr>
            </a:tbl>
          </a:graphicData>
        </a:graphic>
      </p:graphicFrame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B88F0357-4B72-4FC6-9843-37F4092C0D1C}"/>
              </a:ext>
            </a:extLst>
          </p:cNvPr>
          <p:cNvSpPr/>
          <p:nvPr/>
        </p:nvSpPr>
        <p:spPr>
          <a:xfrm>
            <a:off x="7409098" y="3882055"/>
            <a:ext cx="727113" cy="7160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id="{22EDCF6C-9385-4060-945C-0F74C0E90EB3}"/>
              </a:ext>
            </a:extLst>
          </p:cNvPr>
          <p:cNvSpPr/>
          <p:nvPr/>
        </p:nvSpPr>
        <p:spPr>
          <a:xfrm rot="10800000">
            <a:off x="8870497" y="2571209"/>
            <a:ext cx="521465" cy="37189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194892-6EBE-4383-839A-AAF7F48590B2}"/>
              </a:ext>
            </a:extLst>
          </p:cNvPr>
          <p:cNvSpPr txBox="1"/>
          <p:nvPr/>
        </p:nvSpPr>
        <p:spPr>
          <a:xfrm>
            <a:off x="8551360" y="4092949"/>
            <a:ext cx="37061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 anchorCtr="1">
            <a:spAutoFit/>
          </a:bodyPr>
          <a:lstStyle/>
          <a:p>
            <a:r>
              <a:rPr lang="en-US" altLang="ko-KR" sz="3200" dirty="0"/>
              <a:t>k</a:t>
            </a:r>
            <a:endParaRPr lang="ko-KR" altLang="en-US" sz="3200" dirty="0"/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746BA881-FE1A-4738-9F1D-3C7A336FE4A4}"/>
              </a:ext>
            </a:extLst>
          </p:cNvPr>
          <p:cNvSpPr/>
          <p:nvPr/>
        </p:nvSpPr>
        <p:spPr>
          <a:xfrm rot="16200000">
            <a:off x="10289571" y="1730853"/>
            <a:ext cx="200270" cy="1180538"/>
          </a:xfrm>
          <a:prstGeom prst="rightBrace">
            <a:avLst>
              <a:gd name="adj1" fmla="val 167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54A141-47E4-4892-9CFD-DF68486339F0}"/>
              </a:ext>
            </a:extLst>
          </p:cNvPr>
          <p:cNvSpPr txBox="1"/>
          <p:nvPr/>
        </p:nvSpPr>
        <p:spPr>
          <a:xfrm>
            <a:off x="9907041" y="1609549"/>
            <a:ext cx="96532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 anchorCtr="1">
            <a:spAutoFit/>
          </a:bodyPr>
          <a:lstStyle/>
          <a:p>
            <a:r>
              <a:rPr lang="en-US" altLang="ko-KR" sz="3200" dirty="0"/>
              <a:t>d + c</a:t>
            </a:r>
            <a:endParaRPr lang="ko-KR" altLang="en-US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E08392-B94D-4221-A7A3-B414E411AF8B}"/>
              </a:ext>
            </a:extLst>
          </p:cNvPr>
          <p:cNvSpPr txBox="1"/>
          <p:nvPr/>
        </p:nvSpPr>
        <p:spPr>
          <a:xfrm>
            <a:off x="991933" y="1345823"/>
            <a:ext cx="6097836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200" b="0" i="0" u="none" strike="noStrike" baseline="0" dirty="0">
                <a:latin typeface="TimesLTStd-Roman"/>
              </a:rPr>
              <a:t>concatenation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001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1" grpId="0" animBg="1"/>
      <p:bldP spid="12" grpId="0"/>
      <p:bldP spid="13" grpId="0" animBg="1"/>
      <p:bldP spid="14" grpId="0"/>
      <p:bldP spid="24" grpId="0" animBg="1"/>
      <p:bldP spid="25" grpId="0"/>
      <p:bldP spid="26" grpId="0" animBg="1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09CCC-F290-4DD3-B191-1052F51C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0" i="0" u="none" strike="noStrike" baseline="0" dirty="0" err="1">
                <a:latin typeface="FormataOTFMd"/>
              </a:rPr>
              <a:t>HBLA</a:t>
            </a:r>
            <a:r>
              <a:rPr lang="en-US" altLang="ko-KR" sz="4000" b="0" i="0" u="none" strike="noStrike" baseline="0" dirty="0">
                <a:latin typeface="FormataOTFMd"/>
              </a:rPr>
              <a:t> model architecture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E7783C-DE4A-4D38-91F8-13CB9F633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321" y="1425363"/>
            <a:ext cx="6887855" cy="49592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2FA985-7DBA-4150-9E5F-94D7B288B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59" y="2994563"/>
            <a:ext cx="2954148" cy="1319723"/>
          </a:xfrm>
          <a:prstGeom prst="rect">
            <a:avLst/>
          </a:prstGeom>
        </p:spPr>
      </p:pic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1EFD80B1-BF69-4546-9683-4C5B4B0FC829}"/>
              </a:ext>
            </a:extLst>
          </p:cNvPr>
          <p:cNvCxnSpPr>
            <a:cxnSpLocks/>
          </p:cNvCxnSpPr>
          <p:nvPr/>
        </p:nvCxnSpPr>
        <p:spPr>
          <a:xfrm flipV="1">
            <a:off x="2919470" y="2908453"/>
            <a:ext cx="4472852" cy="1319722"/>
          </a:xfrm>
          <a:prstGeom prst="curvedConnector3">
            <a:avLst>
              <a:gd name="adj1" fmla="val 9901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01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6B144-562A-4C62-9521-AAEFAB91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155" y="285119"/>
            <a:ext cx="10363200" cy="1143000"/>
          </a:xfrm>
        </p:spPr>
        <p:txBody>
          <a:bodyPr/>
          <a:lstStyle/>
          <a:p>
            <a:r>
              <a:rPr lang="en-US" altLang="ko-KR" dirty="0"/>
              <a:t>Text classification</a:t>
            </a:r>
            <a:endParaRPr lang="ko-KR" altLang="en-US" dirty="0"/>
          </a:p>
        </p:txBody>
      </p:sp>
      <p:pic>
        <p:nvPicPr>
          <p:cNvPr id="1026" name="Picture 2" descr="Machine Learning, NLP: Text Classification using scikit-learn, python and  NLTK. | by Javed Shaikh | Towards Data Science">
            <a:extLst>
              <a:ext uri="{FF2B5EF4-FFF2-40B4-BE49-F238E27FC236}">
                <a16:creationId xmlns:a16="http://schemas.microsoft.com/office/drawing/2014/main" id="{532C1DD3-82C7-412F-904F-242B87F8FEA8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58" y="2089525"/>
            <a:ext cx="6667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394F95-19D0-475E-AF37-C9F445043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870" y="2008409"/>
            <a:ext cx="5160457" cy="351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EE5C8-CE78-4EAD-9DFA-A7F00DC4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0" i="0" u="none" strike="noStrike" baseline="0" dirty="0" err="1">
                <a:latin typeface="FormataOTFMd"/>
              </a:rPr>
              <a:t>HBLA</a:t>
            </a:r>
            <a:r>
              <a:rPr lang="en-US" altLang="ko-KR" sz="4000" b="0" i="0" u="none" strike="noStrike" baseline="0" dirty="0">
                <a:latin typeface="FormataOTFMd"/>
              </a:rPr>
              <a:t> model Loss function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511870-6C52-45EC-96D0-51719F352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71" y="2098307"/>
            <a:ext cx="5778004" cy="7565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85E610-8829-4E2F-92A1-090876CF7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371" y="3328084"/>
            <a:ext cx="6163535" cy="1076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65630A-3FAD-4861-8208-98A8F21CF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371" y="5146080"/>
            <a:ext cx="6039693" cy="990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4CAFA1-B3B0-49AE-9CFB-59374AFA33EC}"/>
              </a:ext>
            </a:extLst>
          </p:cNvPr>
          <p:cNvSpPr txBox="1"/>
          <p:nvPr/>
        </p:nvSpPr>
        <p:spPr>
          <a:xfrm>
            <a:off x="968298" y="1477126"/>
            <a:ext cx="3519545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cross entropy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359C4-8863-424B-9ABB-DF0C401A9170}"/>
              </a:ext>
            </a:extLst>
          </p:cNvPr>
          <p:cNvSpPr txBox="1"/>
          <p:nvPr/>
        </p:nvSpPr>
        <p:spPr>
          <a:xfrm>
            <a:off x="968298" y="2967335"/>
            <a:ext cx="107977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Restrict the label graph embedding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1E24C-4998-4A5C-A9F5-183652510522}"/>
              </a:ext>
            </a:extLst>
          </p:cNvPr>
          <p:cNvSpPr txBox="1"/>
          <p:nvPr/>
        </p:nvSpPr>
        <p:spPr>
          <a:xfrm>
            <a:off x="968299" y="4500890"/>
            <a:ext cx="609783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0" i="0" u="none" strike="noStrike" baseline="0" dirty="0">
                <a:latin typeface="TimesLTStd-Roman"/>
              </a:rPr>
              <a:t>To measure the result of word representation clustering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36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E5BA6-54E7-4206-B068-44B361B1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0" i="0" u="none" strike="noStrike" baseline="0" dirty="0" err="1">
                <a:latin typeface="FormataOTFMd"/>
              </a:rPr>
              <a:t>HBLA</a:t>
            </a:r>
            <a:r>
              <a:rPr lang="en-US" altLang="ko-KR" sz="4000" b="0" i="0" u="none" strike="noStrike" baseline="0" dirty="0">
                <a:latin typeface="FormataOTFMd"/>
              </a:rPr>
              <a:t> Experiments (Datasets)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0B885F-F9E5-413B-8E9B-EDD02CCDE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226" y="2117543"/>
            <a:ext cx="7449590" cy="1657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097B71-2108-4B22-9B67-56EF452B011E}"/>
              </a:ext>
            </a:extLst>
          </p:cNvPr>
          <p:cNvSpPr txBox="1"/>
          <p:nvPr/>
        </p:nvSpPr>
        <p:spPr>
          <a:xfrm>
            <a:off x="486360" y="4475030"/>
            <a:ext cx="10357323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pPr algn="l"/>
            <a:r>
              <a:rPr lang="en-US" altLang="ko-KR" sz="2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AAPD</a:t>
            </a:r>
            <a:r>
              <a:rPr lang="en-US" altLang="ko-KR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Consists of 55,840 abstracts of papers about computer science</a:t>
            </a:r>
          </a:p>
          <a:p>
            <a:pPr algn="l"/>
            <a:r>
              <a:rPr lang="en-US" altLang="ko-KR" sz="2800" b="0" i="0" u="none" strike="noStrike" baseline="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RCV1-V2</a:t>
            </a:r>
            <a:r>
              <a:rPr lang="en-US" altLang="ko-KR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ko-KR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over 800 K manually annotated news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88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00090-CBA9-40B3-89F9-A665655A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0" i="0" u="none" strike="noStrike" baseline="0">
                <a:latin typeface="FormataOTFMd"/>
              </a:rPr>
              <a:t>HBLA Experiments Results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CD3D75-101C-4598-8681-7A49141A4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581" y="1729651"/>
            <a:ext cx="7447403" cy="21072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24580A-FE02-43E6-B95C-E91158753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81" y="4102736"/>
            <a:ext cx="8262651" cy="23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004BF-D773-4F9E-8D7F-3AB57440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 AND DISCUSSION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791D6-D059-4BE2-A9A4-14503A3BAD0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198120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33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OF LABEL GRAPH EMBEDDING</a:t>
            </a:r>
          </a:p>
          <a:p>
            <a:pPr lvl="1"/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Bert(base)</a:t>
            </a:r>
          </a:p>
          <a:p>
            <a:pPr lvl="1"/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Bert(base) + </a:t>
            </a:r>
            <a:r>
              <a:rPr lang="en-US" altLang="ko-K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ko-K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HBLA</a:t>
            </a:r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</a:t>
            </a:r>
          </a:p>
          <a:p>
            <a:pPr lvl="1"/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altLang="ko-K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GCN</a:t>
            </a:r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layers : </a:t>
            </a:r>
            <a:r>
              <a:rPr lang="en-US" altLang="ko-K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HBLA</a:t>
            </a:r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</a:t>
            </a:r>
          </a:p>
          <a:p>
            <a:pPr lvl="1"/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=&gt; Glove</a:t>
            </a:r>
            <a:endParaRPr lang="ko-KR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C2DD55-CF8A-40B2-9C74-E97608678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603202"/>
            <a:ext cx="9188067" cy="269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6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004BF-D773-4F9E-8D7F-3AB57440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 AND DISCUSSION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791D6-D059-4BE2-A9A4-14503A3BAD0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1981200"/>
          </a:xfrm>
        </p:spPr>
        <p:txBody>
          <a:bodyPr>
            <a:normAutofit/>
          </a:bodyPr>
          <a:lstStyle/>
          <a:p>
            <a:r>
              <a:rPr lang="en-US" altLang="ko-KR" sz="28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OF ATTENTION MECHANISM</a:t>
            </a:r>
          </a:p>
          <a:p>
            <a:pPr lvl="1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pooling</a:t>
            </a:r>
          </a:p>
          <a:p>
            <a:pPr lvl="1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Dot-product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Attentio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ko-KR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F5A559-54D8-444A-9C18-41BB92A36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64" y="3187856"/>
            <a:ext cx="9959248" cy="170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ACFD0-0259-49B1-B0AD-F44CBFDF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940704"/>
          </a:xfrm>
        </p:spPr>
        <p:txBody>
          <a:bodyPr/>
          <a:lstStyle/>
          <a:p>
            <a:r>
              <a:rPr lang="en-US" altLang="ko-KR" dirty="0"/>
              <a:t>Multi label &amp; class classification</a:t>
            </a:r>
            <a:endParaRPr lang="ko-KR" altLang="en-US" dirty="0"/>
          </a:p>
        </p:txBody>
      </p:sp>
      <p:pic>
        <p:nvPicPr>
          <p:cNvPr id="2070" name="Picture 22" descr="AI Binary Classification">
            <a:extLst>
              <a:ext uri="{FF2B5EF4-FFF2-40B4-BE49-F238E27FC236}">
                <a16:creationId xmlns:a16="http://schemas.microsoft.com/office/drawing/2014/main" id="{5219FA84-6836-466F-AB47-6211B1F12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73" y="1482914"/>
            <a:ext cx="5331976" cy="283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AI Multiclass classifiction">
            <a:extLst>
              <a:ext uri="{FF2B5EF4-FFF2-40B4-BE49-F238E27FC236}">
                <a16:creationId xmlns:a16="http://schemas.microsoft.com/office/drawing/2014/main" id="{8F94D886-143A-4CD4-A435-C17684BE3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810" y="2338066"/>
            <a:ext cx="5135677" cy="322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3" name="그룹 2062">
            <a:extLst>
              <a:ext uri="{FF2B5EF4-FFF2-40B4-BE49-F238E27FC236}">
                <a16:creationId xmlns:a16="http://schemas.microsoft.com/office/drawing/2014/main" id="{F87FA94A-9DFB-46C0-80EA-0C36791F465E}"/>
              </a:ext>
            </a:extLst>
          </p:cNvPr>
          <p:cNvGrpSpPr/>
          <p:nvPr/>
        </p:nvGrpSpPr>
        <p:grpSpPr>
          <a:xfrm>
            <a:off x="7059459" y="1728467"/>
            <a:ext cx="4191364" cy="4632409"/>
            <a:chOff x="3906957" y="1505744"/>
            <a:chExt cx="4191364" cy="4632409"/>
          </a:xfrm>
        </p:grpSpPr>
        <p:pic>
          <p:nvPicPr>
            <p:cNvPr id="2074" name="Picture 26" descr="Extremely Large Multi-class classification X-BERT">
              <a:extLst>
                <a:ext uri="{FF2B5EF4-FFF2-40B4-BE49-F238E27FC236}">
                  <a16:creationId xmlns:a16="http://schemas.microsoft.com/office/drawing/2014/main" id="{E4B9D73E-0C0F-44F6-98D7-CC58266D15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50"/>
            <a:stretch/>
          </p:blipFill>
          <p:spPr bwMode="auto">
            <a:xfrm>
              <a:off x="3906957" y="1505744"/>
              <a:ext cx="4191364" cy="4632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55" name="연결선: 구부러짐 2054">
              <a:extLst>
                <a:ext uri="{FF2B5EF4-FFF2-40B4-BE49-F238E27FC236}">
                  <a16:creationId xmlns:a16="http://schemas.microsoft.com/office/drawing/2014/main" id="{3FADA32C-F4C0-4A76-A92C-C390D1138E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8754" y="1906622"/>
              <a:ext cx="1735764" cy="1594224"/>
            </a:xfrm>
            <a:prstGeom prst="curvedConnector3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구부러짐 51">
              <a:extLst>
                <a:ext uri="{FF2B5EF4-FFF2-40B4-BE49-F238E27FC236}">
                  <a16:creationId xmlns:a16="http://schemas.microsoft.com/office/drawing/2014/main" id="{7D069030-C75B-49DD-9C75-E545A9E90765}"/>
                </a:ext>
              </a:extLst>
            </p:cNvPr>
            <p:cNvCxnSpPr>
              <a:cxnSpLocks/>
            </p:cNvCxnSpPr>
            <p:nvPr/>
          </p:nvCxnSpPr>
          <p:spPr>
            <a:xfrm>
              <a:off x="4728754" y="3500846"/>
              <a:ext cx="1802675" cy="696685"/>
            </a:xfrm>
            <a:prstGeom prst="curvedConnector3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637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AF395-615A-4CF0-A4C0-3AA83DC3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Multi label classification</a:t>
            </a:r>
            <a:endParaRPr lang="ko-KR" altLang="en-US" dirty="0"/>
          </a:p>
        </p:txBody>
      </p:sp>
      <p:pic>
        <p:nvPicPr>
          <p:cNvPr id="3076" name="Picture 4" descr="GitHub - RunlongYu/Hierarchical-Text-Multi-Label-Classificaiton: About  Hierarchical Muti-Label Text Classification based on hybrid method (local &amp;amp;  global).">
            <a:extLst>
              <a:ext uri="{FF2B5EF4-FFF2-40B4-BE49-F238E27FC236}">
                <a16:creationId xmlns:a16="http://schemas.microsoft.com/office/drawing/2014/main" id="{374A1E65-6828-45D5-9F88-E7E957D83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868" y="1671742"/>
            <a:ext cx="8016035" cy="455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48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68BF7-5767-481B-99FF-1906437A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606711"/>
          </a:xfrm>
        </p:spPr>
        <p:txBody>
          <a:bodyPr>
            <a:normAutofit fontScale="90000"/>
          </a:bodyPr>
          <a:lstStyle/>
          <a:p>
            <a:r>
              <a:rPr lang="en-US" altLang="ko-KR" sz="4400" b="0" i="0" u="none" strike="noStrike" baseline="0" dirty="0" err="1">
                <a:latin typeface="FormataOTFMd"/>
              </a:rPr>
              <a:t>HBLA</a:t>
            </a:r>
            <a:r>
              <a:rPr lang="en-US" altLang="ko-KR" sz="4400" b="0" i="0" u="none" strike="noStrike" baseline="0" dirty="0">
                <a:latin typeface="FormataOTFMd"/>
              </a:rPr>
              <a:t> model architecture</a:t>
            </a:r>
            <a:endParaRPr lang="ko-KR" altLang="en-US" sz="8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045E97-ED8F-4545-B17F-A6F782FC7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454" y="881349"/>
            <a:ext cx="8591091" cy="583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1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CE0CD-3D83-4F77-BD3C-65CE5C55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0" i="0" u="none" strike="noStrike" baseline="0" dirty="0" err="1">
                <a:latin typeface="FormataOTFMd"/>
              </a:rPr>
              <a:t>HBLA</a:t>
            </a:r>
            <a:r>
              <a:rPr lang="en-US" altLang="ko-KR" sz="4000" b="0" i="0" u="none" strike="noStrike" baseline="0" dirty="0">
                <a:latin typeface="FormataOTFMd"/>
              </a:rPr>
              <a:t> model word embedding(BERT)</a:t>
            </a:r>
            <a:endParaRPr lang="ko-KR" altLang="en-US" dirty="0"/>
          </a:p>
        </p:txBody>
      </p:sp>
      <p:pic>
        <p:nvPicPr>
          <p:cNvPr id="5122" name="Picture 2" descr="A Visual Guide to Using BERT for the First Time – Jay Alammar – Visualizing  machine learning one concept at a time.">
            <a:extLst>
              <a:ext uri="{FF2B5EF4-FFF2-40B4-BE49-F238E27FC236}">
                <a16:creationId xmlns:a16="http://schemas.microsoft.com/office/drawing/2014/main" id="{AC02CACD-F8C3-4067-9A19-C1173EF82077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789" y="1624070"/>
            <a:ext cx="899802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215151F-C9B1-472C-BF68-6FB0F1E9EC12}"/>
              </a:ext>
            </a:extLst>
          </p:cNvPr>
          <p:cNvSpPr/>
          <p:nvPr/>
        </p:nvSpPr>
        <p:spPr>
          <a:xfrm>
            <a:off x="4531606" y="3227942"/>
            <a:ext cx="4164376" cy="1143000"/>
          </a:xfrm>
          <a:prstGeom prst="rect">
            <a:avLst/>
          </a:prstGeom>
          <a:solidFill>
            <a:srgbClr val="FFEFC0"/>
          </a:solidFill>
          <a:ln>
            <a:solidFill>
              <a:srgbClr val="FFEF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latin typeface="Arial Rounded MT Bold" panose="020F0704030504030204" pitchFamily="34" charset="0"/>
              </a:rPr>
              <a:t>BERT</a:t>
            </a:r>
            <a:endParaRPr lang="ko-KR" altLang="en-US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01893-BAF4-48E2-86C8-10A8981F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0" i="0" u="none" strike="noStrike" baseline="0" dirty="0" err="1">
                <a:latin typeface="FormataOTFMd"/>
              </a:rPr>
              <a:t>HBLA</a:t>
            </a:r>
            <a:r>
              <a:rPr lang="en-US" altLang="ko-KR" sz="4000" b="0" i="0" u="none" strike="noStrike" baseline="0" dirty="0">
                <a:latin typeface="FormataOTFMd"/>
              </a:rPr>
              <a:t> model word embedding(BERT)</a:t>
            </a:r>
            <a:endParaRPr lang="ko-KR" alt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7ED3694-6D60-4F9F-A0E2-A60BCA50B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56" y="1417638"/>
            <a:ext cx="7502488" cy="515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16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E22F5-BAC2-481E-83F2-47EAAF7E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0" i="0" u="none" strike="noStrike" baseline="0" dirty="0" err="1">
                <a:latin typeface="FormataOTFMd"/>
              </a:rPr>
              <a:t>HBLA</a:t>
            </a:r>
            <a:r>
              <a:rPr lang="en-US" altLang="ko-KR" sz="4000" b="0" i="0" u="none" strike="noStrike" baseline="0" dirty="0">
                <a:latin typeface="FormataOTFMd"/>
              </a:rPr>
              <a:t> model word embedding(BERT)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E17A7A-09F4-42A5-A1BD-5FA2FF9E7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9" y="1810788"/>
            <a:ext cx="4907223" cy="46230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1B463E-B6FA-4D66-BA2D-C0B906187513}"/>
                  </a:ext>
                </a:extLst>
              </p:cNvPr>
              <p:cNvSpPr txBox="1"/>
              <p:nvPr/>
            </p:nvSpPr>
            <p:spPr>
              <a:xfrm>
                <a:off x="7250729" y="5879242"/>
                <a:ext cx="3563796" cy="36933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 anchor="ctr" anchorCtr="1">
                <a:spAutoFit/>
              </a:bodyPr>
              <a:lstStyle/>
              <a:p>
                <a:r>
                  <a:rPr lang="en-US" altLang="ko-KR" sz="1800" b="0" i="0" u="none" strike="noStrike" baseline="0" dirty="0">
                    <a:latin typeface="TimesLTStd-Roman"/>
                  </a:rPr>
                  <a:t>BERT output H = </a:t>
                </a:r>
                <a14:m>
                  <m:oMath xmlns:m="http://schemas.openxmlformats.org/officeDocument/2006/math">
                    <m:r>
                      <a:rPr lang="en-US" altLang="ko-KR" sz="1800" b="0" i="1" u="none" strike="noStrike" baseline="0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u="none" strike="noStrike" baseline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u="none" strike="noStrike" baseline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u="none" strike="noStrike" baseline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b="0" i="1" u="none" strike="noStrike" baseline="0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u="none" strike="noStrike" baseline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b="0" i="1" u="none" strike="noStrike" baseline="0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b="0" i="1" u="none" strike="noStrike" baseline="0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1B463E-B6FA-4D66-BA2D-C0B906187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729" y="5879242"/>
                <a:ext cx="3563796" cy="369332"/>
              </a:xfrm>
              <a:prstGeom prst="rect">
                <a:avLst/>
              </a:prstGeom>
              <a:blipFill>
                <a:blip r:embed="rId3"/>
                <a:stretch>
                  <a:fillRect l="-341" t="-7937" b="-22222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44AD2BE-9A0F-47A2-87D4-C1F7D811BEFD}"/>
              </a:ext>
            </a:extLst>
          </p:cNvPr>
          <p:cNvSpPr/>
          <p:nvPr/>
        </p:nvSpPr>
        <p:spPr>
          <a:xfrm>
            <a:off x="8581059" y="2289323"/>
            <a:ext cx="583894" cy="56186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624FE-B306-46D5-ADEB-59417A47C5C8}"/>
              </a:ext>
            </a:extLst>
          </p:cNvPr>
          <p:cNvSpPr txBox="1"/>
          <p:nvPr/>
        </p:nvSpPr>
        <p:spPr>
          <a:xfrm>
            <a:off x="5710730" y="1797656"/>
            <a:ext cx="632455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altLang="ko-KR" dirty="0"/>
              <a:t>Input Text : </a:t>
            </a:r>
            <a:r>
              <a:rPr lang="en-US" altLang="ko-KR" dirty="0" err="1"/>
              <a:t>relat</a:t>
            </a:r>
            <a:r>
              <a:rPr lang="en-US" altLang="ko-KR" dirty="0"/>
              <a:t> </a:t>
            </a:r>
            <a:r>
              <a:rPr lang="en-US" altLang="ko-KR" dirty="0" err="1"/>
              <a:t>pearson</a:t>
            </a:r>
            <a:r>
              <a:rPr lang="en-US" altLang="ko-KR" dirty="0"/>
              <a:t>  s </a:t>
            </a:r>
            <a:r>
              <a:rPr lang="en-US" altLang="ko-KR" dirty="0" err="1"/>
              <a:t>correl</a:t>
            </a:r>
            <a:r>
              <a:rPr lang="en-US" altLang="ko-KR" dirty="0"/>
              <a:t> </a:t>
            </a:r>
            <a:r>
              <a:rPr lang="en-US" altLang="ko-KR" dirty="0" err="1"/>
              <a:t>coeffici</a:t>
            </a:r>
            <a:r>
              <a:rPr lang="en-US" altLang="ko-KR" dirty="0"/>
              <a:t> </a:t>
            </a:r>
            <a:r>
              <a:rPr lang="en-US" altLang="ko-KR" dirty="0" err="1"/>
              <a:t>salton</a:t>
            </a:r>
            <a:r>
              <a:rPr lang="en-US" altLang="ko-KR" dirty="0"/>
              <a:t>  s </a:t>
            </a:r>
            <a:r>
              <a:rPr lang="en-US" altLang="ko-KR" dirty="0" err="1"/>
              <a:t>cosin</a:t>
            </a:r>
            <a:r>
              <a:rPr lang="en-US" altLang="ko-KR" dirty="0"/>
              <a:t> </a:t>
            </a:r>
            <a:r>
              <a:rPr lang="en-US" altLang="ko-KR" dirty="0" err="1"/>
              <a:t>measur</a:t>
            </a:r>
            <a:r>
              <a:rPr lang="en-US" altLang="ko-KR" dirty="0"/>
              <a:t> …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4FDC90-F0FC-409E-9E34-B59E68489D20}"/>
              </a:ext>
            </a:extLst>
          </p:cNvPr>
          <p:cNvSpPr txBox="1"/>
          <p:nvPr/>
        </p:nvSpPr>
        <p:spPr>
          <a:xfrm>
            <a:off x="5824088" y="2973519"/>
            <a:ext cx="609783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['</a:t>
            </a:r>
            <a:r>
              <a:rPr lang="ko-KR" altLang="en-US" dirty="0" err="1"/>
              <a:t>re</a:t>
            </a:r>
            <a:r>
              <a:rPr lang="ko-KR" altLang="en-US" dirty="0"/>
              <a:t>', '##</a:t>
            </a:r>
            <a:r>
              <a:rPr lang="ko-KR" altLang="en-US" dirty="0" err="1"/>
              <a:t>lat</a:t>
            </a:r>
            <a:r>
              <a:rPr lang="ko-KR" altLang="en-US" dirty="0"/>
              <a:t>', '</a:t>
            </a:r>
            <a:r>
              <a:rPr lang="ko-KR" altLang="en-US" dirty="0" err="1"/>
              <a:t>pearson</a:t>
            </a:r>
            <a:r>
              <a:rPr lang="ko-KR" altLang="en-US" dirty="0"/>
              <a:t>', '</a:t>
            </a:r>
            <a:r>
              <a:rPr lang="ko-KR" altLang="en-US" dirty="0" err="1"/>
              <a:t>s</a:t>
            </a:r>
            <a:r>
              <a:rPr lang="ko-KR" altLang="en-US" dirty="0"/>
              <a:t>', '</a:t>
            </a:r>
            <a:r>
              <a:rPr lang="ko-KR" altLang="en-US" dirty="0" err="1"/>
              <a:t>co</a:t>
            </a:r>
            <a:r>
              <a:rPr lang="ko-KR" altLang="en-US" dirty="0"/>
              <a:t>', '##</a:t>
            </a:r>
            <a:r>
              <a:rPr lang="ko-KR" altLang="en-US" dirty="0" err="1"/>
              <a:t>rre</a:t>
            </a:r>
            <a:r>
              <a:rPr lang="ko-KR" altLang="en-US" dirty="0"/>
              <a:t>', '##</a:t>
            </a:r>
            <a:r>
              <a:rPr lang="ko-KR" altLang="en-US" dirty="0" err="1"/>
              <a:t>l</a:t>
            </a:r>
            <a:r>
              <a:rPr lang="ko-KR" altLang="en-US" dirty="0"/>
              <a:t>', '</a:t>
            </a:r>
            <a:r>
              <a:rPr lang="ko-KR" altLang="en-US" dirty="0" err="1"/>
              <a:t>coe</a:t>
            </a:r>
            <a:r>
              <a:rPr lang="ko-KR" altLang="en-US" dirty="0"/>
              <a:t>', '##</a:t>
            </a:r>
            <a:r>
              <a:rPr lang="ko-KR" altLang="en-US" dirty="0" err="1"/>
              <a:t>ffi</a:t>
            </a:r>
            <a:r>
              <a:rPr lang="ko-KR" altLang="en-US" dirty="0"/>
              <a:t>', '##</a:t>
            </a:r>
            <a:r>
              <a:rPr lang="ko-KR" altLang="en-US" dirty="0" err="1"/>
              <a:t>ci</a:t>
            </a:r>
            <a:r>
              <a:rPr lang="ko-KR" altLang="en-US" dirty="0"/>
              <a:t>’ </a:t>
            </a:r>
            <a:r>
              <a:rPr lang="en-US" altLang="ko-KR" dirty="0"/>
              <a:t>…</a:t>
            </a:r>
            <a:r>
              <a:rPr lang="ko-KR" altLang="en-US" dirty="0"/>
              <a:t>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F3337B-3D07-463D-89D5-7C1D31E65CAB}"/>
                  </a:ext>
                </a:extLst>
              </p:cNvPr>
              <p:cNvSpPr txBox="1"/>
              <p:nvPr/>
            </p:nvSpPr>
            <p:spPr>
              <a:xfrm>
                <a:off x="5482382" y="4149382"/>
                <a:ext cx="6781248" cy="923330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/>
                  <a:t>[101, 2128, 20051, 12874, 1055, 2522, 14343, 2140, 24873, 26989]</a:t>
                </a:r>
                <a:r>
                  <a:rPr lang="en-US" altLang="ko-KR" dirty="0"/>
                  <a:t>… </a:t>
                </a:r>
              </a:p>
              <a:p>
                <a:pPr algn="ctr"/>
                <a:r>
                  <a:rPr lang="en-US" altLang="ko-KR" sz="1800" b="0" i="0" u="none" strike="noStrike" baseline="0" dirty="0">
                    <a:latin typeface="TimesLTStd-Roman"/>
                  </a:rPr>
                  <a:t>Tokenized input d = </a:t>
                </a:r>
                <a14:m>
                  <m:oMath xmlns:m="http://schemas.openxmlformats.org/officeDocument/2006/math">
                    <m:r>
                      <a:rPr lang="en-US" altLang="ko-KR" sz="1800" b="0" i="1" u="none" strike="noStrike" baseline="0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u="none" strike="noStrike" baseline="0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u="none" strike="noStrike" baseline="0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u="none" strike="noStrike" baseline="0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b="0" i="1" u="none" strike="noStrike" baseline="0" dirty="0" smtClean="0">
                        <a:latin typeface="Cambria Math" panose="02040503050406030204" pitchFamily="18" charset="0"/>
                      </a:rPr>
                      <m:t> …, </m:t>
                    </m:r>
                    <m:sSub>
                      <m:sSubPr>
                        <m:ctrlPr>
                          <a:rPr lang="en-US" altLang="ko-KR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u="none" strike="noStrike" baseline="0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 u="none" strike="noStrike" baseline="0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b="0" i="1" u="none" strike="noStrike" baseline="0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  <a:p>
                <a:pPr algn="ctr"/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F3337B-3D07-463D-89D5-7C1D31E65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382" y="4149382"/>
                <a:ext cx="6781248" cy="923330"/>
              </a:xfrm>
              <a:prstGeom prst="rect">
                <a:avLst/>
              </a:prstGeom>
              <a:blipFill>
                <a:blip r:embed="rId4"/>
                <a:stretch>
                  <a:fillRect t="-3268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278ECD-D877-42F7-A783-EA9506920AF1}"/>
              </a:ext>
            </a:extLst>
          </p:cNvPr>
          <p:cNvCxnSpPr>
            <a:cxnSpLocks/>
          </p:cNvCxnSpPr>
          <p:nvPr/>
        </p:nvCxnSpPr>
        <p:spPr>
          <a:xfrm flipV="1">
            <a:off x="5233012" y="3960348"/>
            <a:ext cx="1116193" cy="1952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65E676-FB93-4954-8E15-45F9D6A7C2AD}"/>
              </a:ext>
            </a:extLst>
          </p:cNvPr>
          <p:cNvSpPr/>
          <p:nvPr/>
        </p:nvSpPr>
        <p:spPr>
          <a:xfrm>
            <a:off x="1454227" y="5727854"/>
            <a:ext cx="3778785" cy="48565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35B45C1-198D-4B9C-988D-FE59C22DA675}"/>
              </a:ext>
            </a:extLst>
          </p:cNvPr>
          <p:cNvSpPr/>
          <p:nvPr/>
        </p:nvSpPr>
        <p:spPr>
          <a:xfrm>
            <a:off x="8581059" y="3465186"/>
            <a:ext cx="583894" cy="56186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F9DD9DE6-20C6-4BE7-8E7B-53418E5E8A78}"/>
              </a:ext>
            </a:extLst>
          </p:cNvPr>
          <p:cNvSpPr/>
          <p:nvPr/>
        </p:nvSpPr>
        <p:spPr>
          <a:xfrm>
            <a:off x="8581059" y="5195047"/>
            <a:ext cx="583894" cy="56186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47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7C39A-9F4E-4DCD-A596-4ACFEE99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937217"/>
          </a:xfrm>
        </p:spPr>
        <p:txBody>
          <a:bodyPr/>
          <a:lstStyle/>
          <a:p>
            <a:r>
              <a:rPr lang="en-US" altLang="ko-KR" sz="4000" b="0" i="0" u="none" strike="noStrike" baseline="0" dirty="0" err="1">
                <a:latin typeface="FormataOTFMd"/>
              </a:rPr>
              <a:t>HBLA</a:t>
            </a:r>
            <a:r>
              <a:rPr lang="en-US" altLang="ko-KR" sz="4000" b="0" i="0" u="none" strike="noStrike" baseline="0" dirty="0">
                <a:latin typeface="FormataOTFMd"/>
              </a:rPr>
              <a:t> model Label Graph Embedding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F8E38E-5B49-4860-ADE2-C2C319564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511" y="1732322"/>
            <a:ext cx="6532427" cy="23901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0A03D6-2847-4D35-BDD6-71065C14F9DD}"/>
                  </a:ext>
                </a:extLst>
              </p:cNvPr>
              <p:cNvSpPr txBox="1"/>
              <p:nvPr/>
            </p:nvSpPr>
            <p:spPr>
              <a:xfrm>
                <a:off x="741977" y="4642965"/>
                <a:ext cx="9437608" cy="163172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altLang="ko-KR" sz="3200" dirty="0"/>
                  <a:t>Adjacency matrix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altLang="ko-KR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ko-KR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p>
                    </m:sSup>
                    <m:r>
                      <a:rPr lang="en-US" altLang="ko-KR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3200" b="0" dirty="0">
                  <a:ea typeface="Cambria Math" panose="02040503050406030204" pitchFamily="18" charset="0"/>
                </a:endParaRPr>
              </a:p>
              <a:p>
                <a:r>
                  <a:rPr lang="en-US" altLang="ko-KR" sz="3200" dirty="0"/>
                  <a:t>Degree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ii</m:t>
                        </m:r>
                      </m:sub>
                    </m:sSub>
                    <m:r>
                      <a:rPr lang="en-US" altLang="ko-KR" sz="3200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3200" i="1" dirty="0" smtClean="0">
                                <a:latin typeface="Cambria Math" panose="02040503050406030204" pitchFamily="18" charset="0"/>
                              </a:rPr>
                              <m:t>ij</m:t>
                            </m:r>
                          </m:sub>
                        </m:sSub>
                      </m:e>
                    </m:nary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200" dirty="0"/>
                  <a:t> </a:t>
                </a:r>
              </a:p>
              <a:p>
                <a:r>
                  <a:rPr lang="en-US" altLang="ko-KR" sz="3200" dirty="0"/>
                  <a:t>Label co-occurrence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i="1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altLang="ko-KR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ko-KR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p>
                    </m:sSup>
                  </m:oMath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0A03D6-2847-4D35-BDD6-71065C14F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77" y="4642965"/>
                <a:ext cx="9437608" cy="1631729"/>
              </a:xfrm>
              <a:prstGeom prst="rect">
                <a:avLst/>
              </a:prstGeom>
              <a:blipFill>
                <a:blip r:embed="rId4"/>
                <a:stretch>
                  <a:fillRect t="-3717" b="-11896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79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즈니스 계획 프레젠테이션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627874_TF03460662" id="{B3ADA8D1-8750-4FCE-9C8A-D6A317A343ED}" vid="{94A80ABE-649B-41B5-9938-CF4BAE7DEA2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계획 프레젠테이션</Template>
  <TotalTime>177</TotalTime>
  <Words>989</Words>
  <Application>Microsoft Office PowerPoint</Application>
  <PresentationFormat>와이드스크린</PresentationFormat>
  <Paragraphs>284</Paragraphs>
  <Slides>24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46" baseType="lpstr">
      <vt:lpstr>-apple-system</vt:lpstr>
      <vt:lpstr>FormataOTFCond-Md</vt:lpstr>
      <vt:lpstr>FormataOTFMd</vt:lpstr>
      <vt:lpstr>KaTeX_Main</vt:lpstr>
      <vt:lpstr>KaTeX_Math</vt:lpstr>
      <vt:lpstr>noto</vt:lpstr>
      <vt:lpstr>RMTMI</vt:lpstr>
      <vt:lpstr>Spoqa Han Sans</vt:lpstr>
      <vt:lpstr>TimesLTStd-Italic</vt:lpstr>
      <vt:lpstr>TimesLTStd-Roman</vt:lpstr>
      <vt:lpstr>Malgun Gothic</vt:lpstr>
      <vt:lpstr>Malgun Gothic</vt:lpstr>
      <vt:lpstr>Abadi</vt:lpstr>
      <vt:lpstr>Arial</vt:lpstr>
      <vt:lpstr>Arial Rounded MT Bold</vt:lpstr>
      <vt:lpstr>Calibri</vt:lpstr>
      <vt:lpstr>Cambria</vt:lpstr>
      <vt:lpstr>Cambria Math</vt:lpstr>
      <vt:lpstr>Courier New</vt:lpstr>
      <vt:lpstr>Times New Roman</vt:lpstr>
      <vt:lpstr>Wingdings 2</vt:lpstr>
      <vt:lpstr>비즈니스 계획 프레젠테이션</vt:lpstr>
      <vt:lpstr>A Hybrid BERT Model That Incorporates Label Semantics via Adjustive Attention for Multi-Label Text Classification</vt:lpstr>
      <vt:lpstr>Text classification</vt:lpstr>
      <vt:lpstr>Multi label &amp; class classification</vt:lpstr>
      <vt:lpstr>Text Multi label classification</vt:lpstr>
      <vt:lpstr>HBLA model architecture</vt:lpstr>
      <vt:lpstr>HBLA model word embedding(BERT)</vt:lpstr>
      <vt:lpstr>HBLA model word embedding(BERT)</vt:lpstr>
      <vt:lpstr>HBLA model word embedding(BERT)</vt:lpstr>
      <vt:lpstr>HBLA model Label Graph Embedding</vt:lpstr>
      <vt:lpstr>HBLA model Label Graph Embedding</vt:lpstr>
      <vt:lpstr>HBLA model Label Graph Embedding</vt:lpstr>
      <vt:lpstr>HBLA model Label Graph Embedding</vt:lpstr>
      <vt:lpstr>PowerPoint 프레젠테이션</vt:lpstr>
      <vt:lpstr>HBLA ADJUSTIVE ATTENTION  </vt:lpstr>
      <vt:lpstr>HBLA ADJUSTIVE ATTENTION </vt:lpstr>
      <vt:lpstr>HBLA ADJUSTIVE ATTENTION </vt:lpstr>
      <vt:lpstr>HBLA AGGREGATION LAYER</vt:lpstr>
      <vt:lpstr>HBLA AGGREGATION LAYER</vt:lpstr>
      <vt:lpstr>HBLA model architecture</vt:lpstr>
      <vt:lpstr>HBLA model Loss function</vt:lpstr>
      <vt:lpstr>HBLA Experiments (Datasets)</vt:lpstr>
      <vt:lpstr>HBLA Experiments Results</vt:lpstr>
      <vt:lpstr>ANALYSIS AND DISCUSSION</vt:lpstr>
      <vt:lpstr>ANALYSIS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회사 이름</dc:title>
  <dc:creator>최종윤</dc:creator>
  <cp:lastModifiedBy>최종윤</cp:lastModifiedBy>
  <cp:revision>144</cp:revision>
  <dcterms:created xsi:type="dcterms:W3CDTF">2022-02-24T03:39:44Z</dcterms:created>
  <dcterms:modified xsi:type="dcterms:W3CDTF">2022-02-24T06:36:49Z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