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6" r:id="rId9"/>
    <p:sldId id="265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2" autoAdjust="0"/>
    <p:restoredTop sz="84235" autoAdjust="0"/>
  </p:normalViewPr>
  <p:slideViewPr>
    <p:cSldViewPr snapToGrid="0">
      <p:cViewPr varScale="1">
        <p:scale>
          <a:sx n="96" d="100"/>
          <a:sy n="96" d="100"/>
        </p:scale>
        <p:origin x="8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AF7F1-B6E6-4310-AE39-14ECC05F5412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DE713-1056-439E-991B-8E491BE1FD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911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토큰이 동일한 노드에 있음을 나타냅니다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상위 노드를 나타내며 형제 노드를 구별하는 데 도움이 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형제 위치를 이전 또는 이후와 같이 나타냅니다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DOM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트리의 깊이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노드의 유형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예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: &lt;h1&gt;, &lt;span&gt;, &lt;a&gt;).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순차 위치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ID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DE713-1056-439E-991B-8E491BE1FD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83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D18EC-B57C-4B01-AE4F-F2B5355A8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CE6DEA-95ED-47D5-9900-01961A13A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954555-24B7-487B-858C-E6D2A5DED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25C7-668D-4C41-97C5-97FE0E79DD2C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30C07A-C5E2-4E50-98A6-E092400EC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87CE3-71DA-4644-B5C8-DD164129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AE223-7631-4A20-A96F-7A575A349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5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98214-2EA9-4A41-A6CB-16C5C378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3BF9F7-05A0-4A5E-870C-0466B0434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44B139-374E-4ECA-8890-F086A201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25C7-668D-4C41-97C5-97FE0E79DD2C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248EA-A138-4975-9CEC-3C5078F3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AFF54E-14CA-47CC-BC9A-44AD4293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AE223-7631-4A20-A96F-7A575A349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3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6BC171-FF32-4984-A4CD-2EB17F8EE0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8A43AE-8546-4998-AD10-37125078B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F9F3F2-27F0-446D-B7AD-51BE09F1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25C7-668D-4C41-97C5-97FE0E79DD2C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8D6FF-56A2-40E6-A8C9-AA0315D7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869365-C299-4E75-81C0-11A536B3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AE223-7631-4A20-A96F-7A575A349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37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ED2C7-1380-4076-A2D1-4A0FAB9D1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A98339-7811-4C78-A669-DA51BCC23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C6517-375C-4F5B-BC27-4C4628FB5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25C7-668D-4C41-97C5-97FE0E79DD2C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1C039C-CC8D-4C1D-BA48-394ABDAE3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3D77F-86C3-4FA7-AAD5-9BC430E4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AE223-7631-4A20-A96F-7A575A349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67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696EB-7520-49F9-B5D4-CCAEDDC6D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DB350E-BDAA-4B75-A96E-6BD87A488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817202-9C65-4A85-BBE2-D1D52E27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25C7-668D-4C41-97C5-97FE0E79DD2C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686A6-49E2-4DB5-AFEB-8E9B6D8F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812253-CFC1-4EDA-BA12-198221D4F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AE223-7631-4A20-A96F-7A575A349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11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C119F-9D35-45A3-A960-BFAA46616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29CABB-E67F-4887-85D6-8B919C98B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9C3E5C-9639-4F25-8447-A2FC2561B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FD6E51-9F2E-41EB-8BD9-7FFFF608D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25C7-668D-4C41-97C5-97FE0E79DD2C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415A90-F0A7-49C3-A91C-77A3B52B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1CDADF-2446-43AC-9C0E-95865A27E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AE223-7631-4A20-A96F-7A575A349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6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BF7C0-40EE-49CC-BDFD-A0309ED1D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5A043-3F1F-4574-80C3-2AD631EB0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25CDDB-19B9-455C-B5E5-B6BCF9FE0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06B74-828C-4AEE-BA07-5C4B1A6A4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7367E4-99F5-4DA5-B2E0-8E0F44960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3FF107-BE75-4185-846C-412B9569F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25C7-668D-4C41-97C5-97FE0E79DD2C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C575D2-1247-444B-A33E-CE03BC747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804BC1-ECEB-403A-837B-0BF9D4F6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AE223-7631-4A20-A96F-7A575A349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18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CBA93-B831-4B07-AEB9-6B8E8442F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619FB8-439C-47ED-B4D1-0976244BE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25C7-668D-4C41-97C5-97FE0E79DD2C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95841D-F14B-42EB-8E8A-5B8BAB849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EE1326-787C-4C0A-84BB-BB7D9517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AE223-7631-4A20-A96F-7A575A349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01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1BA0EC-E0A4-44FB-BCED-45678EE53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25C7-668D-4C41-97C5-97FE0E79DD2C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32A506-FF00-42E1-86BD-5F18FF2A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83BD88-3862-492A-99BE-68EAC3330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AE223-7631-4A20-A96F-7A575A349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72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08E57-0EB4-4683-A21C-6868C5F63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106CA-02D1-4BEE-A351-AEC7B97CA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8E4EFF-B444-44F1-A7D5-318715DE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C060D1-6D0D-401C-A9B2-E614349B9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25C7-668D-4C41-97C5-97FE0E79DD2C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29EE0E-483C-486A-84CA-E36BD055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6240C-0CEA-4683-A440-0D14CC69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AE223-7631-4A20-A96F-7A575A349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62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141FE-6794-43E7-97E2-8F5A3BA60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A10AC8-454E-4ED6-9469-A7AFA9D716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91304D-0C37-4686-80B2-0EE49242F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04BF77-DFC9-4B95-8143-23D91FB6F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25C7-668D-4C41-97C5-97FE0E79DD2C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3CD885-39C2-4BAE-8A23-CF3F30CD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4557C5-5F1E-4CFB-86ED-D81A62B5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AE223-7631-4A20-A96F-7A575A349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54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9F79B1-A64E-4955-A79A-72A7E5E8D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F800F3-AA24-4B4C-8CF0-F17ED88A3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FF90D9-FFA8-45A1-B14E-8129C084F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725C7-668D-4C41-97C5-97FE0E79DD2C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F1AEF5-2834-4200-A0B4-EA88E1DC5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287FC6-D1F3-40A9-966B-97901C67B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AE223-7631-4A20-A96F-7A575A349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47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B732B-5D41-4A6E-9582-2AA98D6CA4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DOM-LM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EF70B-2650-4CA1-A31B-CC9BB37AB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Amazon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177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07390-ED64-497B-B31D-389AAB9C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Experiment(Attribute extraction)</a:t>
            </a:r>
            <a:endParaRPr lang="ko-KR" altLang="en-US" sz="3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91EF34-9B96-477A-8132-AE8A0A59F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68" y="1513438"/>
            <a:ext cx="8945223" cy="12098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85987B7-582C-42D5-9A52-7D7FE1E01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08" y="3253702"/>
            <a:ext cx="8945223" cy="19338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D97D33-CAC0-4D08-9B97-E6174D68D37F}"/>
              </a:ext>
            </a:extLst>
          </p:cNvPr>
          <p:cNvSpPr txBox="1"/>
          <p:nvPr/>
        </p:nvSpPr>
        <p:spPr>
          <a:xfrm>
            <a:off x="784860" y="2723282"/>
            <a:ext cx="870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Few shot learning on SWDE (F1). 0.5% of data for training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C38E8-329E-4DD8-B3C9-761F75AB9777}"/>
              </a:ext>
            </a:extLst>
          </p:cNvPr>
          <p:cNvSpPr txBox="1"/>
          <p:nvPr/>
        </p:nvSpPr>
        <p:spPr>
          <a:xfrm>
            <a:off x="784859" y="5344562"/>
            <a:ext cx="870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zero shot learning on SWDE (F1). 10% of data from 2 or 5 seed web for training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165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07390-ED64-497B-B31D-389AAB9C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Experiment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34EDD1-C4F0-4372-86DD-72B859D56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96" y="1690688"/>
            <a:ext cx="3915321" cy="14480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A63D5C9-AB21-4822-BDC6-A25686158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85941"/>
            <a:ext cx="4305901" cy="1581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4D34DF-DDF2-46CD-A1B0-1B40BEC675F7}"/>
              </a:ext>
            </a:extLst>
          </p:cNvPr>
          <p:cNvSpPr txBox="1"/>
          <p:nvPr/>
        </p:nvSpPr>
        <p:spPr>
          <a:xfrm>
            <a:off x="1421296" y="3138690"/>
            <a:ext cx="238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Attribute extraction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1AC858-7BDD-4D64-8893-08BA75327E69}"/>
              </a:ext>
            </a:extLst>
          </p:cNvPr>
          <p:cNvSpPr txBox="1"/>
          <p:nvPr/>
        </p:nvSpPr>
        <p:spPr>
          <a:xfrm>
            <a:off x="1302026" y="5426765"/>
            <a:ext cx="321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Open Information Extraction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A32FCDB-7CB6-49C1-B3B8-9F22DAF77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90688"/>
            <a:ext cx="3524742" cy="19147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0F36F6-4F01-44A2-AD7B-71D60575C028}"/>
              </a:ext>
            </a:extLst>
          </p:cNvPr>
          <p:cNvSpPr txBox="1"/>
          <p:nvPr/>
        </p:nvSpPr>
        <p:spPr>
          <a:xfrm>
            <a:off x="7593496" y="3721413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QA(</a:t>
            </a:r>
            <a:r>
              <a:rPr lang="en-US" altLang="ko-KR" dirty="0" err="1"/>
              <a:t>WebSRC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0218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07390-ED64-497B-B31D-389AAB9C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Experiment(Open Information Extraction)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34EDD1-C4F0-4372-86DD-72B859D56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96" y="1690688"/>
            <a:ext cx="3915321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8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07390-ED64-497B-B31D-389AAB9C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Intro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CB508E-BFCE-4A30-A76B-684039784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HTML</a:t>
            </a:r>
            <a:r>
              <a:rPr lang="ko-KR" altLang="en-US" sz="1400" dirty="0"/>
              <a:t>문서에는 많은 </a:t>
            </a:r>
            <a:r>
              <a:rPr lang="en-US" altLang="ko-KR" sz="1400" dirty="0"/>
              <a:t>Key-value</a:t>
            </a:r>
            <a:r>
              <a:rPr lang="ko-KR" altLang="en-US" sz="1400" dirty="0"/>
              <a:t>의 데이터가 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기존 연구에서는 이러한 </a:t>
            </a:r>
            <a:r>
              <a:rPr lang="en-US" altLang="ko-KR" sz="1400" dirty="0"/>
              <a:t>HTML</a:t>
            </a:r>
            <a:r>
              <a:rPr lang="ko-KR" altLang="en-US" sz="1400" dirty="0"/>
              <a:t>을 계산 비용이 큰 렌더링을 통해서 시각적인 </a:t>
            </a:r>
            <a:r>
              <a:rPr lang="en-US" altLang="ko-KR" sz="1400" dirty="0"/>
              <a:t>feature</a:t>
            </a:r>
            <a:r>
              <a:rPr lang="ko-KR" altLang="en-US" sz="1400" dirty="0"/>
              <a:t>들을 사용하거나 일반적인 </a:t>
            </a:r>
            <a:r>
              <a:rPr lang="en-US" altLang="ko-KR" sz="1400" dirty="0"/>
              <a:t>text</a:t>
            </a:r>
            <a:r>
              <a:rPr lang="ko-KR" altLang="en-US" sz="1400" dirty="0"/>
              <a:t>로 사용을 하였다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본 연구에서는 </a:t>
            </a:r>
            <a:r>
              <a:rPr lang="en-US" altLang="ko-KR" sz="1400" dirty="0"/>
              <a:t>DOM ( document  object model) tree</a:t>
            </a:r>
            <a:r>
              <a:rPr lang="ko-KR" altLang="en-US" sz="1400" dirty="0"/>
              <a:t>의 구조와</a:t>
            </a:r>
            <a:r>
              <a:rPr lang="en-US" altLang="ko-KR" sz="1400" dirty="0"/>
              <a:t> text</a:t>
            </a:r>
            <a:r>
              <a:rPr lang="ko-KR" altLang="en-US" sz="1400" dirty="0"/>
              <a:t>를 동시에 사용하여 </a:t>
            </a:r>
            <a:r>
              <a:rPr lang="en-US" altLang="ko-KR" sz="1400" dirty="0"/>
              <a:t>transformer</a:t>
            </a:r>
            <a:r>
              <a:rPr lang="ko-KR" altLang="en-US" sz="1400" dirty="0"/>
              <a:t>기반의 모델을 만든다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DOM-LM</a:t>
            </a:r>
            <a:r>
              <a:rPr lang="ko-KR" altLang="en-US" sz="1400" dirty="0"/>
              <a:t>은 </a:t>
            </a:r>
            <a:r>
              <a:rPr lang="en-US" altLang="ko-KR" sz="1400" dirty="0"/>
              <a:t>few shot </a:t>
            </a:r>
            <a:r>
              <a:rPr lang="ko-KR" altLang="en-US" sz="1400" dirty="0"/>
              <a:t>혹은 </a:t>
            </a:r>
            <a:r>
              <a:rPr lang="en-US" altLang="ko-KR" sz="1400" dirty="0"/>
              <a:t>zero-shot</a:t>
            </a:r>
            <a:r>
              <a:rPr lang="ko-KR" altLang="en-US" sz="1400" dirty="0"/>
              <a:t>에도 일반화된 성능을 보여 제한된 데이터를 가지고도 충분히 애플리케이션에 적용이 가능하다 </a:t>
            </a:r>
            <a:endParaRPr lang="en-US" altLang="ko-KR" sz="1400" dirty="0"/>
          </a:p>
          <a:p>
            <a:r>
              <a:rPr lang="ko-KR" altLang="en-US" sz="1400" dirty="0"/>
              <a:t>일반적인 </a:t>
            </a:r>
            <a:r>
              <a:rPr lang="en-US" altLang="ko-KR" sz="1400" dirty="0"/>
              <a:t>BERT</a:t>
            </a:r>
            <a:r>
              <a:rPr lang="ko-KR" altLang="en-US" sz="1400" dirty="0"/>
              <a:t>의 학습기법인 </a:t>
            </a:r>
            <a:r>
              <a:rPr lang="en-US" altLang="ko-KR" sz="1400" dirty="0"/>
              <a:t>MLM</a:t>
            </a:r>
            <a:r>
              <a:rPr lang="ko-KR" altLang="en-US" sz="1400" dirty="0"/>
              <a:t>은 맞지 않음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000" dirty="0"/>
              <a:t>전체 </a:t>
            </a:r>
            <a:r>
              <a:rPr lang="en-US" altLang="ko-KR" sz="1000" dirty="0"/>
              <a:t>DOM </a:t>
            </a:r>
            <a:r>
              <a:rPr lang="ko-KR" altLang="en-US" sz="1000" dirty="0"/>
              <a:t>노드를 </a:t>
            </a:r>
            <a:r>
              <a:rPr lang="ko-KR" altLang="en-US" sz="1000" dirty="0" err="1"/>
              <a:t>마스킹하고</a:t>
            </a:r>
            <a:r>
              <a:rPr lang="ko-KR" altLang="en-US" sz="1000" dirty="0"/>
              <a:t> </a:t>
            </a:r>
            <a:r>
              <a:rPr lang="en-US" altLang="ko-KR" sz="1000" dirty="0"/>
              <a:t>DOM tree</a:t>
            </a:r>
            <a:r>
              <a:rPr lang="ko-KR" altLang="en-US" sz="1000" dirty="0"/>
              <a:t>의 다른 노드에서 학습을 통해 예측할 수 있도록 한다</a:t>
            </a:r>
            <a:r>
              <a:rPr lang="en-US" altLang="ko-KR" sz="1000" dirty="0"/>
              <a:t>.</a:t>
            </a:r>
            <a:r>
              <a:rPr lang="en-US" altLang="ko-KR" sz="1400" dirty="0"/>
              <a:t>SWDE corpus</a:t>
            </a:r>
            <a:r>
              <a:rPr lang="ko-KR" altLang="en-US" sz="1400" dirty="0"/>
              <a:t>를 사용</a:t>
            </a:r>
            <a:endParaRPr lang="en-US" altLang="ko-KR" sz="1400" dirty="0"/>
          </a:p>
          <a:p>
            <a:pPr lvl="1"/>
            <a:r>
              <a:rPr lang="en-US" altLang="ko-KR" sz="1000" dirty="0"/>
              <a:t>80</a:t>
            </a:r>
            <a:r>
              <a:rPr lang="ko-KR" altLang="en-US" sz="1000" dirty="0"/>
              <a:t>개의 대표적인 웹사이트들의 </a:t>
            </a:r>
            <a:r>
              <a:rPr lang="en-US" altLang="ko-KR" sz="1000" dirty="0"/>
              <a:t>120,000</a:t>
            </a:r>
            <a:r>
              <a:rPr lang="ko-KR" altLang="en-US" sz="1000" dirty="0"/>
              <a:t>개의 사이트의 웹 페이지가 포함</a:t>
            </a:r>
            <a:r>
              <a:rPr lang="en-US" altLang="ko-KR" sz="1000" dirty="0"/>
              <a:t>(IMDB, ESPN  </a:t>
            </a:r>
            <a:r>
              <a:rPr lang="en-US" altLang="ko-KR" sz="1000" dirty="0" err="1"/>
              <a:t>etc</a:t>
            </a:r>
            <a:r>
              <a:rPr lang="en-US" altLang="ko-KR" sz="1000" dirty="0"/>
              <a:t>…)</a:t>
            </a:r>
          </a:p>
          <a:p>
            <a:r>
              <a:rPr lang="en-US" altLang="ko-KR" sz="1400" dirty="0"/>
              <a:t>Downstream task</a:t>
            </a:r>
          </a:p>
          <a:p>
            <a:pPr lvl="1"/>
            <a:r>
              <a:rPr lang="en-US" altLang="ko-KR" sz="1000" dirty="0"/>
              <a:t>Attribute Extraction</a:t>
            </a:r>
          </a:p>
          <a:p>
            <a:pPr lvl="1"/>
            <a:r>
              <a:rPr lang="en-US" altLang="ko-KR" sz="1000" dirty="0"/>
              <a:t>Open information Extraction</a:t>
            </a:r>
          </a:p>
          <a:p>
            <a:pPr lvl="1"/>
            <a:r>
              <a:rPr lang="en-US" altLang="ko-KR" sz="1000" dirty="0"/>
              <a:t>QA</a:t>
            </a:r>
          </a:p>
        </p:txBody>
      </p:sp>
    </p:spTree>
    <p:extLst>
      <p:ext uri="{BB962C8B-B14F-4D97-AF65-F5344CB8AC3E}">
        <p14:creationId xmlns:p14="http://schemas.microsoft.com/office/powerpoint/2010/main" val="32094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07390-ED64-497B-B31D-389AAB9C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Contribution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CB508E-BFCE-4A30-A76B-684039784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Text </a:t>
            </a:r>
            <a:r>
              <a:rPr lang="ko-KR" altLang="en-US" sz="1400" dirty="0"/>
              <a:t>및 구조적 의미를 동시에 인코딩 하는 </a:t>
            </a:r>
            <a:r>
              <a:rPr lang="en-US" altLang="ko-KR" sz="1400" dirty="0"/>
              <a:t>DOM-LM</a:t>
            </a:r>
            <a:r>
              <a:rPr lang="ko-KR" altLang="en-US" sz="1400" dirty="0"/>
              <a:t>을 통해 </a:t>
            </a:r>
            <a:r>
              <a:rPr lang="en-US" altLang="ko-KR" sz="1400" dirty="0"/>
              <a:t>web</a:t>
            </a:r>
            <a:r>
              <a:rPr lang="ko-KR" altLang="en-US" sz="1400" dirty="0"/>
              <a:t>에 적용되는 </a:t>
            </a:r>
            <a:r>
              <a:rPr lang="en-US" altLang="ko-KR" sz="1400" dirty="0"/>
              <a:t>LM</a:t>
            </a:r>
            <a:r>
              <a:rPr lang="ko-KR" altLang="en-US" sz="1400" dirty="0"/>
              <a:t>의 기능을 확장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Few-shot </a:t>
            </a:r>
            <a:r>
              <a:rPr lang="ko-KR" altLang="en-US" sz="1400" dirty="0"/>
              <a:t>및 </a:t>
            </a:r>
            <a:r>
              <a:rPr lang="en-US" altLang="ko-KR" sz="1400" dirty="0"/>
              <a:t>zero-shot</a:t>
            </a:r>
            <a:r>
              <a:rPr lang="ko-KR" altLang="en-US" sz="1400" dirty="0"/>
              <a:t>의 실험을 위해 모델을 사전학습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Attribution</a:t>
            </a:r>
            <a:r>
              <a:rPr lang="ko-KR" altLang="en-US" sz="1400" dirty="0"/>
              <a:t> </a:t>
            </a:r>
            <a:r>
              <a:rPr lang="en-US" altLang="ko-KR" sz="1400" dirty="0"/>
              <a:t>Extraction,</a:t>
            </a:r>
            <a:r>
              <a:rPr lang="ko-KR" altLang="en-US" sz="1400" dirty="0"/>
              <a:t> </a:t>
            </a:r>
            <a:r>
              <a:rPr lang="en-US" altLang="ko-KR" sz="1400" dirty="0"/>
              <a:t>Open Information Extraction, QA</a:t>
            </a:r>
            <a:r>
              <a:rPr lang="ko-KR" altLang="en-US" sz="1400" dirty="0"/>
              <a:t> 작업에 대해 실험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595705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07390-ED64-497B-B31D-389AAB9C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Approach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AA452F-3A96-44CE-9AA6-0F4597062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56" y="1489517"/>
            <a:ext cx="7116635" cy="45027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40E5499-8A67-4F48-B83A-3CBCF36A1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2607" y="2470991"/>
            <a:ext cx="3839854" cy="191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37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07390-ED64-497B-B31D-389AAB9C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Approach (Dom tree processor)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CB508E-BFCE-4A30-A76B-684039784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Dom Tree</a:t>
            </a:r>
            <a:r>
              <a:rPr lang="ko-KR" altLang="en-US" sz="1400" dirty="0"/>
              <a:t>를 두단계로 나누어 처리</a:t>
            </a:r>
            <a:endParaRPr lang="en-US" altLang="ko-KR" sz="1400" dirty="0"/>
          </a:p>
          <a:p>
            <a:pPr lvl="1"/>
            <a:r>
              <a:rPr lang="en-US" altLang="ko-KR" sz="1000" dirty="0"/>
              <a:t>&lt;script&gt;, &lt;style&gt; </a:t>
            </a:r>
            <a:r>
              <a:rPr lang="ko-KR" altLang="en-US" sz="1000" dirty="0"/>
              <a:t>등의 웹의 구조와 의미론에 의미 없는 </a:t>
            </a:r>
            <a:r>
              <a:rPr lang="en-US" altLang="ko-KR" sz="1000" dirty="0"/>
              <a:t>Dom</a:t>
            </a:r>
            <a:r>
              <a:rPr lang="ko-KR" altLang="en-US" sz="1000" dirty="0"/>
              <a:t> </a:t>
            </a:r>
            <a:r>
              <a:rPr lang="en-US" altLang="ko-KR" sz="1000" dirty="0"/>
              <a:t>Node</a:t>
            </a:r>
            <a:r>
              <a:rPr lang="ko-KR" altLang="en-US" sz="1000" dirty="0"/>
              <a:t>를 제거</a:t>
            </a:r>
            <a:endParaRPr lang="en-US" altLang="ko-KR" sz="1000" dirty="0"/>
          </a:p>
          <a:p>
            <a:pPr lvl="1"/>
            <a:r>
              <a:rPr lang="en-US" altLang="ko-KR" sz="1000" dirty="0"/>
              <a:t>Dom tree</a:t>
            </a:r>
            <a:r>
              <a:rPr lang="ko-KR" altLang="en-US" sz="1000" dirty="0"/>
              <a:t>를 여러 개의 </a:t>
            </a:r>
            <a:r>
              <a:rPr lang="en-US" altLang="ko-KR" sz="1000" dirty="0"/>
              <a:t>tree</a:t>
            </a:r>
            <a:r>
              <a:rPr lang="ko-KR" altLang="en-US" sz="1000" dirty="0"/>
              <a:t>로 분리</a:t>
            </a:r>
            <a:endParaRPr lang="en-US" altLang="ko-KR" sz="1000" dirty="0"/>
          </a:p>
          <a:p>
            <a:endParaRPr lang="en-US" altLang="ko-KR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ED05ED-D7FF-4271-AF09-045AC687E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91" y="2602992"/>
            <a:ext cx="3821789" cy="324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95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07390-ED64-497B-B31D-389AAB9C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Approach (Dom tree processor)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CB508E-BFCE-4A30-A76B-684039784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/>
              <a:t>최대 </a:t>
            </a:r>
            <a:r>
              <a:rPr lang="en-US" altLang="ko-KR" sz="1400" dirty="0"/>
              <a:t>N</a:t>
            </a:r>
            <a:r>
              <a:rPr lang="ko-KR" altLang="en-US" sz="1400" dirty="0"/>
              <a:t>개의 토큰을 가진 </a:t>
            </a:r>
            <a:r>
              <a:rPr lang="en-US" altLang="ko-KR" sz="1400" dirty="0"/>
              <a:t>node</a:t>
            </a:r>
            <a:r>
              <a:rPr lang="ko-KR" altLang="en-US" sz="1400" dirty="0"/>
              <a:t>를 추가 해서 </a:t>
            </a:r>
            <a:r>
              <a:rPr lang="en-US" altLang="ko-KR" sz="1400" dirty="0"/>
              <a:t>pre-order tree</a:t>
            </a:r>
            <a:r>
              <a:rPr lang="ko-KR" altLang="en-US" sz="1400" dirty="0"/>
              <a:t>를 확장</a:t>
            </a:r>
            <a:r>
              <a:rPr lang="en-US" altLang="ko-KR" sz="1400" dirty="0"/>
              <a:t>(</a:t>
            </a:r>
            <a:r>
              <a:rPr lang="ko-KR" altLang="en-US" sz="1400" dirty="0"/>
              <a:t>노란색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M</a:t>
            </a:r>
            <a:r>
              <a:rPr lang="ko-KR" altLang="en-US" sz="1400" dirty="0"/>
              <a:t>개의 토큰으로 최대 </a:t>
            </a:r>
            <a:r>
              <a:rPr lang="en-US" altLang="ko-KR" sz="1400" dirty="0"/>
              <a:t>pre-order tree</a:t>
            </a:r>
            <a:r>
              <a:rPr lang="ko-KR" altLang="en-US" sz="1400" dirty="0"/>
              <a:t>를 가지도록 노드를 제거해 확장된 하위 트리 제거</a:t>
            </a:r>
            <a:r>
              <a:rPr lang="en-US" altLang="ko-KR" sz="1400" dirty="0"/>
              <a:t>(</a:t>
            </a:r>
            <a:r>
              <a:rPr lang="ko-KR" altLang="en-US" sz="1400" dirty="0"/>
              <a:t>빨간색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새 노드에서 멀리 떨어져 있고</a:t>
            </a:r>
            <a:r>
              <a:rPr lang="en-US" altLang="ko-KR" sz="1400" dirty="0"/>
              <a:t>, post-order (2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하위트리의</a:t>
            </a:r>
            <a:r>
              <a:rPr lang="ko-KR" altLang="en-US" sz="1400" dirty="0"/>
              <a:t> 빨간색</a:t>
            </a:r>
            <a:r>
              <a:rPr lang="en-US" altLang="ko-KR" sz="1400" dirty="0"/>
              <a:t>)</a:t>
            </a:r>
            <a:r>
              <a:rPr lang="ko-KR" altLang="en-US" sz="1400" dirty="0"/>
              <a:t>에 의해 서로 다른 분기에 있는 노드를 제거</a:t>
            </a:r>
            <a:endParaRPr lang="en-US" altLang="ko-KR" sz="1400" dirty="0"/>
          </a:p>
          <a:p>
            <a:r>
              <a:rPr lang="ko-KR" altLang="en-US" sz="1400" dirty="0"/>
              <a:t>노드를 제거하면 트리가 분할되는 경우 하위 트리의 현재 </a:t>
            </a:r>
            <a:r>
              <a:rPr lang="ko-KR" altLang="en-US" sz="1400" dirty="0" err="1"/>
              <a:t>루트노드</a:t>
            </a:r>
            <a:r>
              <a:rPr lang="ko-KR" altLang="en-US" sz="1400" dirty="0"/>
              <a:t> </a:t>
            </a:r>
            <a:r>
              <a:rPr lang="en-US" altLang="ko-KR" sz="1400" dirty="0"/>
              <a:t>(&lt;body&gt;)</a:t>
            </a:r>
            <a:r>
              <a:rPr lang="ko-KR" altLang="en-US" sz="1400" dirty="0"/>
              <a:t>를 제거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이렇게 해도 트리가 분할되면 마지막으로 추가된 노드를 제거</a:t>
            </a:r>
            <a:r>
              <a:rPr lang="en-US" altLang="ko-KR" sz="1400" dirty="0"/>
              <a:t>.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221977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07390-ED64-497B-B31D-389AAB9C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Pre-train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CB508E-BFCE-4A30-A76B-684039784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Bert</a:t>
            </a:r>
            <a:r>
              <a:rPr lang="ko-KR" altLang="en-US" sz="1400" dirty="0"/>
              <a:t>나 </a:t>
            </a:r>
            <a:r>
              <a:rPr lang="en-US" altLang="ko-KR" sz="1400" dirty="0" err="1"/>
              <a:t>RoBerta</a:t>
            </a:r>
            <a:r>
              <a:rPr lang="ko-KR" altLang="en-US" sz="1400" dirty="0"/>
              <a:t>와 거의 유사하게 설계가 되어있어 매개변수를 기존의 </a:t>
            </a:r>
            <a:r>
              <a:rPr lang="en-US" altLang="ko-KR" sz="1400" dirty="0"/>
              <a:t>pre-train</a:t>
            </a:r>
            <a:r>
              <a:rPr lang="ko-KR" altLang="en-US" sz="1400" dirty="0"/>
              <a:t>에서 가져와서 재사용이 가능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하지만 </a:t>
            </a:r>
            <a:r>
              <a:rPr lang="en-US" altLang="ko-KR" sz="1400" dirty="0"/>
              <a:t>Bert</a:t>
            </a:r>
            <a:r>
              <a:rPr lang="ko-KR" altLang="en-US" sz="1400" dirty="0"/>
              <a:t>와 </a:t>
            </a:r>
            <a:r>
              <a:rPr lang="en-US" altLang="ko-KR" sz="1400" dirty="0"/>
              <a:t>Roberta</a:t>
            </a:r>
            <a:r>
              <a:rPr lang="ko-KR" altLang="en-US" sz="1400" dirty="0"/>
              <a:t>는 </a:t>
            </a:r>
            <a:r>
              <a:rPr lang="en-US" altLang="ko-KR" sz="1400" dirty="0"/>
              <a:t>MLM</a:t>
            </a:r>
            <a:r>
              <a:rPr lang="ko-KR" altLang="en-US" sz="1400" dirty="0"/>
              <a:t>이라 </a:t>
            </a:r>
            <a:r>
              <a:rPr lang="en-US" altLang="ko-KR" sz="1400" dirty="0"/>
              <a:t>text</a:t>
            </a:r>
            <a:r>
              <a:rPr lang="ko-KR" altLang="en-US" sz="1400" dirty="0"/>
              <a:t>에 대해서만 효과적일 수 있으며 </a:t>
            </a:r>
            <a:r>
              <a:rPr lang="en-US" altLang="ko-KR" sz="1400" dirty="0"/>
              <a:t>web</a:t>
            </a:r>
            <a:r>
              <a:rPr lang="ko-KR" altLang="en-US" sz="1400" dirty="0"/>
              <a:t>의 구조를 이해하지 못함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따라서 </a:t>
            </a:r>
            <a:r>
              <a:rPr lang="en-US" altLang="ko-KR" sz="1400" dirty="0"/>
              <a:t>label</a:t>
            </a:r>
            <a:r>
              <a:rPr lang="ko-KR" altLang="en-US" sz="1400" dirty="0"/>
              <a:t>이 없는 </a:t>
            </a:r>
            <a:r>
              <a:rPr lang="en-US" altLang="ko-KR" sz="1400" dirty="0"/>
              <a:t>web page</a:t>
            </a:r>
            <a:r>
              <a:rPr lang="ko-KR" altLang="en-US" sz="1400" dirty="0"/>
              <a:t>를 통해 사전학습을 추가로 진행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한가지 문제는 </a:t>
            </a:r>
            <a:r>
              <a:rPr lang="en-US" altLang="ko-KR" sz="1400" dirty="0"/>
              <a:t>MLM</a:t>
            </a:r>
            <a:r>
              <a:rPr lang="ko-KR" altLang="en-US" sz="1400" dirty="0"/>
              <a:t>의 경우 개별 토큰을 </a:t>
            </a:r>
            <a:r>
              <a:rPr lang="ko-KR" altLang="en-US" sz="1400" dirty="0" err="1"/>
              <a:t>마스킹하여</a:t>
            </a:r>
            <a:r>
              <a:rPr lang="ko-KR" altLang="en-US" sz="1400" dirty="0"/>
              <a:t> 예측하기 때문에 단일 </a:t>
            </a:r>
            <a:r>
              <a:rPr lang="en-US" altLang="ko-KR" sz="1400" dirty="0"/>
              <a:t>Dom</a:t>
            </a:r>
            <a:r>
              <a:rPr lang="ko-KR" altLang="en-US" sz="1400" dirty="0"/>
              <a:t> </a:t>
            </a:r>
            <a:r>
              <a:rPr lang="en-US" altLang="ko-KR" sz="1400" dirty="0"/>
              <a:t>Node</a:t>
            </a:r>
            <a:r>
              <a:rPr lang="ko-KR" altLang="en-US" sz="1400" dirty="0"/>
              <a:t>의 안에서만 </a:t>
            </a:r>
            <a:r>
              <a:rPr lang="ko-KR" altLang="en-US" sz="1400" dirty="0" err="1"/>
              <a:t>초첨을</a:t>
            </a:r>
            <a:r>
              <a:rPr lang="ko-KR" altLang="en-US" sz="1400" dirty="0"/>
              <a:t> 맞출 수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이를 해결하기 위해 전체 </a:t>
            </a:r>
            <a:r>
              <a:rPr lang="en-US" altLang="ko-KR" sz="1400" dirty="0"/>
              <a:t>Dom</a:t>
            </a:r>
            <a:r>
              <a:rPr lang="ko-KR" altLang="en-US" sz="1400" dirty="0"/>
              <a:t> 노드를 </a:t>
            </a:r>
            <a:r>
              <a:rPr lang="ko-KR" altLang="en-US" sz="1400" dirty="0" err="1"/>
              <a:t>마스킹해</a:t>
            </a:r>
            <a:r>
              <a:rPr lang="ko-KR" altLang="en-US" sz="1400" dirty="0"/>
              <a:t> 다른 노드의 정보를 통해 노드의 텍스트 컨텐츠를 복구할 수 있도록 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65643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07390-ED64-497B-B31D-389AAB9C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Dataset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3E468F-DEF7-443C-BE04-0B95E75B3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04" y="1597226"/>
            <a:ext cx="4744112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8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07390-ED64-497B-B31D-389AAB9C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Experiment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CB508E-BFCE-4A30-A76B-684039784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Attribution</a:t>
            </a:r>
            <a:r>
              <a:rPr lang="ko-KR" altLang="en-US" sz="1400" dirty="0"/>
              <a:t> </a:t>
            </a:r>
            <a:r>
              <a:rPr lang="en-US" altLang="ko-KR" sz="1400" dirty="0"/>
              <a:t>Extraction</a:t>
            </a:r>
          </a:p>
          <a:p>
            <a:pPr lvl="1"/>
            <a:r>
              <a:rPr lang="ko-KR" altLang="en-US" sz="1000" dirty="0"/>
              <a:t>사전에 정의된 속성들의 속성값을 추출하는 것</a:t>
            </a:r>
            <a:endParaRPr lang="en-US" altLang="ko-KR" sz="1000" dirty="0"/>
          </a:p>
          <a:p>
            <a:r>
              <a:rPr lang="en-US" altLang="ko-KR" sz="1400" dirty="0"/>
              <a:t>Open Information Extraction</a:t>
            </a:r>
          </a:p>
          <a:p>
            <a:pPr lvl="1"/>
            <a:r>
              <a:rPr lang="ko-KR" altLang="en-US" sz="1000" dirty="0"/>
              <a:t>사전에 정의된 속성이 아닌 웹페이지 상의 모든 잠재적 특성 </a:t>
            </a:r>
            <a:r>
              <a:rPr lang="en-US" altLang="ko-KR" sz="1000" dirty="0"/>
              <a:t>(key-value)</a:t>
            </a:r>
            <a:r>
              <a:rPr lang="ko-KR" altLang="en-US" sz="1000" dirty="0"/>
              <a:t>를 추출</a:t>
            </a:r>
            <a:endParaRPr lang="en-US" altLang="ko-KR" sz="1000" dirty="0"/>
          </a:p>
          <a:p>
            <a:r>
              <a:rPr lang="en-US" altLang="ko-KR" sz="1400" dirty="0"/>
              <a:t>QA</a:t>
            </a:r>
          </a:p>
        </p:txBody>
      </p:sp>
    </p:spTree>
    <p:extLst>
      <p:ext uri="{BB962C8B-B14F-4D97-AF65-F5344CB8AC3E}">
        <p14:creationId xmlns:p14="http://schemas.microsoft.com/office/powerpoint/2010/main" val="922619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504</Words>
  <Application>Microsoft Office PowerPoint</Application>
  <PresentationFormat>와이드스크린</PresentationFormat>
  <Paragraphs>58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noto</vt:lpstr>
      <vt:lpstr>맑은 고딕</vt:lpstr>
      <vt:lpstr>Arial</vt:lpstr>
      <vt:lpstr>Office 테마</vt:lpstr>
      <vt:lpstr>DOM-LM</vt:lpstr>
      <vt:lpstr>Intro</vt:lpstr>
      <vt:lpstr>Contribution</vt:lpstr>
      <vt:lpstr>Approach</vt:lpstr>
      <vt:lpstr>Approach (Dom tree processor)</vt:lpstr>
      <vt:lpstr>Approach (Dom tree processor)</vt:lpstr>
      <vt:lpstr>Pre-train</vt:lpstr>
      <vt:lpstr>Dataset</vt:lpstr>
      <vt:lpstr>Experiment</vt:lpstr>
      <vt:lpstr>Experiment(Attribute extraction)</vt:lpstr>
      <vt:lpstr>Experiment</vt:lpstr>
      <vt:lpstr>Experiment(Open Information Extraction)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Multi-Modal</dc:title>
  <dc:creator>Hyuntae Kim</dc:creator>
  <cp:lastModifiedBy>김현태</cp:lastModifiedBy>
  <cp:revision>5</cp:revision>
  <dcterms:created xsi:type="dcterms:W3CDTF">2021-10-04T04:08:45Z</dcterms:created>
  <dcterms:modified xsi:type="dcterms:W3CDTF">2022-02-24T04:50:39Z</dcterms:modified>
</cp:coreProperties>
</file>