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0"/>
  </p:normalViewPr>
  <p:slideViewPr>
    <p:cSldViewPr snapToGrid="0" snapToObjects="1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6174-EF40-4E49-81C8-5B6D83D4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97945"/>
            <a:ext cx="8144134" cy="1373070"/>
          </a:xfrm>
        </p:spPr>
        <p:txBody>
          <a:bodyPr/>
          <a:lstStyle/>
          <a:p>
            <a:r>
              <a:rPr lang="en-US" dirty="0"/>
              <a:t>HEAT TRANSFER FROM A SPHERICAL REACTOR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50954-425A-0D41-8A9D-71338FFF2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SUMANTH HAGALAVADI GOPALAKRISHNA</a:t>
            </a:r>
          </a:p>
          <a:p>
            <a:r>
              <a:rPr lang="en-US" dirty="0"/>
              <a:t>KAVYA PRAKASH</a:t>
            </a:r>
          </a:p>
        </p:txBody>
      </p:sp>
    </p:spTree>
    <p:extLst>
      <p:ext uri="{BB962C8B-B14F-4D97-AF65-F5344CB8AC3E}">
        <p14:creationId xmlns:p14="http://schemas.microsoft.com/office/powerpoint/2010/main" val="124654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3C4F-E186-F24D-A657-5331D84C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D5495-5945-A648-A5DD-DC978A65562A}"/>
              </a:ext>
            </a:extLst>
          </p:cNvPr>
          <p:cNvSpPr txBox="1"/>
          <p:nvPr/>
        </p:nvSpPr>
        <p:spPr>
          <a:xfrm>
            <a:off x="959005" y="2352907"/>
            <a:ext cx="9456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optimum solution for heat transfer is found to be 103 watts for diameter 0.65 using calculus.</a:t>
            </a:r>
          </a:p>
          <a:p>
            <a:endParaRPr lang="en-US" sz="2400" dirty="0"/>
          </a:p>
          <a:p>
            <a:r>
              <a:rPr lang="en-US" sz="2400" dirty="0"/>
              <a:t>We observe that the genetic algorithm applied to this problem performs really well and gives us the optimum D value as 104 Watts (850-746), very close to solution obtained by calculus</a:t>
            </a:r>
          </a:p>
        </p:txBody>
      </p:sp>
    </p:spTree>
    <p:extLst>
      <p:ext uri="{BB962C8B-B14F-4D97-AF65-F5344CB8AC3E}">
        <p14:creationId xmlns:p14="http://schemas.microsoft.com/office/powerpoint/2010/main" val="178918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2354D4-66A3-1D41-8CE0-613F2615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CF3C49-A6D6-EE46-82F6-6B57488C1E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336800"/>
            <a:ext cx="9613900" cy="3598863"/>
          </a:xfrm>
        </p:spPr>
        <p:txBody>
          <a:bodyPr/>
          <a:lstStyle/>
          <a:p>
            <a:r>
              <a:rPr lang="en-US" dirty="0"/>
              <a:t>Search algorithms based on the mechanics of natural selection and </a:t>
            </a:r>
          </a:p>
          <a:p>
            <a:pPr marL="0" indent="0">
              <a:buNone/>
            </a:pPr>
            <a:r>
              <a:rPr lang="en-US" dirty="0"/>
              <a:t>   genetics</a:t>
            </a:r>
          </a:p>
          <a:p>
            <a:r>
              <a:rPr lang="en-US" dirty="0"/>
              <a:t>Based of Darwinian theory – survival of the fittest , it simulates evolution for optimization</a:t>
            </a:r>
          </a:p>
          <a:p>
            <a:r>
              <a:rPr lang="en-US" sz="3200" b="1" dirty="0"/>
              <a:t>Robustness</a:t>
            </a:r>
            <a:r>
              <a:rPr lang="en-US" dirty="0"/>
              <a:t> – balance between efficiency and efficacy is more important than finding the optimal value</a:t>
            </a:r>
          </a:p>
          <a:p>
            <a:r>
              <a:rPr lang="en-US" dirty="0"/>
              <a:t>GA can be applied to a varied number of problems to incorporate robustness in engineering problems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6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C55B4-540C-344F-A3DB-78B38B32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GA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EFBDB-D65A-E446-BBFF-7DA8124934EB}"/>
              </a:ext>
            </a:extLst>
          </p:cNvPr>
          <p:cNvSpPr txBox="1"/>
          <p:nvPr/>
        </p:nvSpPr>
        <p:spPr>
          <a:xfrm>
            <a:off x="457200" y="2531326"/>
            <a:ext cx="114857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GA’s are more likely to find global optimum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Best when there many local minimums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applied to huge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Supports multi-objective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examples are required to learn and gets </a:t>
            </a:r>
          </a:p>
          <a:p>
            <a:r>
              <a:rPr lang="en-US" sz="2400" dirty="0"/>
              <a:t>   better with 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Obtain good solutions quickly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6A6A0-572C-184A-96F7-4D7FA8039C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17" y="2815254"/>
            <a:ext cx="4128238" cy="34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5719C5-A971-394F-878E-FC8F9917AF33}"/>
              </a:ext>
            </a:extLst>
          </p:cNvPr>
          <p:cNvSpPr txBox="1"/>
          <p:nvPr/>
        </p:nvSpPr>
        <p:spPr>
          <a:xfrm>
            <a:off x="8401474" y="6291821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 : NPTEL</a:t>
            </a:r>
          </a:p>
        </p:txBody>
      </p:sp>
    </p:spTree>
    <p:extLst>
      <p:ext uri="{BB962C8B-B14F-4D97-AF65-F5344CB8AC3E}">
        <p14:creationId xmlns:p14="http://schemas.microsoft.com/office/powerpoint/2010/main" val="352617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87E8-19D4-1F4E-86F1-76281B63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8DF6F00-62A1-D34F-8032-6640171B25F8}"/>
                  </a:ext>
                </a:extLst>
              </p:cNvPr>
              <p:cNvSpPr/>
              <p:nvPr/>
            </p:nvSpPr>
            <p:spPr>
              <a:xfrm>
                <a:off x="591111" y="2084674"/>
                <a:ext cx="8764762" cy="4236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heat transfer Q for a spherical reactor of diameter D is given by the equation :</a:t>
                </a:r>
                <a:endParaRPr lang="en-US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 = </a:t>
                </a:r>
                <a:r>
                  <a:rPr lang="en-US" sz="24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hTA</a:t>
                </a: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------------- 1</a:t>
                </a:r>
                <a:endParaRPr lang="en-US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endParaRPr lang="en-US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 -&gt; heat transfer co-efficient</a:t>
                </a:r>
                <a:endParaRPr lang="en-US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 -&gt; temperature difference from the ambient </a:t>
                </a:r>
                <a:endParaRPr lang="en-US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A-&gt; surface area of sphere given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baseline="30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 find the diameter for the minimum heat transfer for a spherical reactor using genetic algorithms</a:t>
                </a:r>
                <a:endParaRPr lang="en-US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8DF6F00-62A1-D34F-8032-6640171B2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11" y="2084674"/>
                <a:ext cx="8764762" cy="4236353"/>
              </a:xfrm>
              <a:prstGeom prst="rect">
                <a:avLst/>
              </a:prstGeom>
              <a:blipFill>
                <a:blip r:embed="rId2"/>
                <a:stretch>
                  <a:fillRect l="-1158" t="-896" b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80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5448A-F34B-9143-B495-59D1D2A722C6}"/>
              </a:ext>
            </a:extLst>
          </p:cNvPr>
          <p:cNvSpPr/>
          <p:nvPr/>
        </p:nvSpPr>
        <p:spPr>
          <a:xfrm>
            <a:off x="728546" y="627807"/>
            <a:ext cx="7133064" cy="4829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Converting it to a single variable equation by applying the constraint: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strength equation is DT = 20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This is due to the material limitations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Applying this in 1 we get: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Q = 62.83(2D + 0.91D </a:t>
            </a:r>
            <a:r>
              <a:rPr lang="en-US" sz="3600" b="1" baseline="30000" dirty="0">
                <a:ea typeface="Times New Roman" panose="02020603050405020304" pitchFamily="18" charset="0"/>
                <a:cs typeface="Times New Roman" panose="02020603050405020304" pitchFamily="18" charset="0"/>
              </a:rPr>
              <a:t>-0.2</a:t>
            </a:r>
            <a:r>
              <a:rPr lang="en-US" sz="3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The first term increases and the second decreases with increase in D value</a:t>
            </a:r>
            <a:endParaRPr lang="en-US" sz="24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Goal is to find the optimum value of D to obtain minimum Q</a:t>
            </a:r>
          </a:p>
        </p:txBody>
      </p:sp>
    </p:spTree>
    <p:extLst>
      <p:ext uri="{BB962C8B-B14F-4D97-AF65-F5344CB8AC3E}">
        <p14:creationId xmlns:p14="http://schemas.microsoft.com/office/powerpoint/2010/main" val="67395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E4BF37-2DD5-3D4F-9AA9-3A30EAA7830F}"/>
              </a:ext>
            </a:extLst>
          </p:cNvPr>
          <p:cNvSpPr/>
          <p:nvPr/>
        </p:nvSpPr>
        <p:spPr>
          <a:xfrm>
            <a:off x="420457" y="17323"/>
            <a:ext cx="2662855" cy="50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POPULATION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B243F-FB00-CE40-9880-338867B46259}"/>
              </a:ext>
            </a:extLst>
          </p:cNvPr>
          <p:cNvSpPr/>
          <p:nvPr/>
        </p:nvSpPr>
        <p:spPr>
          <a:xfrm>
            <a:off x="1088703" y="1781455"/>
            <a:ext cx="1587615" cy="44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70A5C5-A274-F140-904A-F2683CA391F7}"/>
              </a:ext>
            </a:extLst>
          </p:cNvPr>
          <p:cNvSpPr/>
          <p:nvPr/>
        </p:nvSpPr>
        <p:spPr>
          <a:xfrm>
            <a:off x="1073320" y="832097"/>
            <a:ext cx="1551868" cy="734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CREATE GENERATION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165789-D8F3-6D43-93CF-E0F8623E38CF}"/>
              </a:ext>
            </a:extLst>
          </p:cNvPr>
          <p:cNvSpPr/>
          <p:nvPr/>
        </p:nvSpPr>
        <p:spPr>
          <a:xfrm>
            <a:off x="42403" y="6375853"/>
            <a:ext cx="807813" cy="35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8F5F43-ED91-A143-A3FC-A8F2A095E1EC}"/>
              </a:ext>
            </a:extLst>
          </p:cNvPr>
          <p:cNvSpPr/>
          <p:nvPr/>
        </p:nvSpPr>
        <p:spPr>
          <a:xfrm>
            <a:off x="98926" y="2525061"/>
            <a:ext cx="914400" cy="50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C38F09-FA84-874E-BFB6-EC02F0CC2DE6}"/>
              </a:ext>
            </a:extLst>
          </p:cNvPr>
          <p:cNvSpPr/>
          <p:nvPr/>
        </p:nvSpPr>
        <p:spPr>
          <a:xfrm>
            <a:off x="3890125" y="2559635"/>
            <a:ext cx="914400" cy="50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9EF168-AFB8-F84F-A83D-7E292D3703E8}"/>
              </a:ext>
            </a:extLst>
          </p:cNvPr>
          <p:cNvSpPr/>
          <p:nvPr/>
        </p:nvSpPr>
        <p:spPr>
          <a:xfrm>
            <a:off x="2626112" y="2559635"/>
            <a:ext cx="914400" cy="50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D5E6FB-7C85-0449-B57E-122E8EC09EAF}"/>
              </a:ext>
            </a:extLst>
          </p:cNvPr>
          <p:cNvSpPr/>
          <p:nvPr/>
        </p:nvSpPr>
        <p:spPr>
          <a:xfrm>
            <a:off x="1358798" y="2559635"/>
            <a:ext cx="914400" cy="50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D2CF60-C908-6B42-93BC-9F8A611CCA1B}"/>
              </a:ext>
            </a:extLst>
          </p:cNvPr>
          <p:cNvCxnSpPr>
            <a:cxnSpLocks/>
          </p:cNvCxnSpPr>
          <p:nvPr/>
        </p:nvCxnSpPr>
        <p:spPr>
          <a:xfrm>
            <a:off x="429106" y="3030891"/>
            <a:ext cx="0" cy="72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319AE5-10B3-544A-A8D5-95F235C0D96A}"/>
              </a:ext>
            </a:extLst>
          </p:cNvPr>
          <p:cNvCxnSpPr/>
          <p:nvPr/>
        </p:nvCxnSpPr>
        <p:spPr>
          <a:xfrm>
            <a:off x="429106" y="3757961"/>
            <a:ext cx="2654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E84574-70F6-4748-9E87-AD7F3EC41E4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083312" y="3065465"/>
            <a:ext cx="0" cy="692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FF822B-3CA0-2A45-BCBC-EF6A0D933D63}"/>
              </a:ext>
            </a:extLst>
          </p:cNvPr>
          <p:cNvCxnSpPr/>
          <p:nvPr/>
        </p:nvCxnSpPr>
        <p:spPr>
          <a:xfrm>
            <a:off x="1693119" y="3038325"/>
            <a:ext cx="0" cy="470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571036-F82F-4F45-B8BE-AADEBDF45B2C}"/>
              </a:ext>
            </a:extLst>
          </p:cNvPr>
          <p:cNvCxnSpPr/>
          <p:nvPr/>
        </p:nvCxnSpPr>
        <p:spPr>
          <a:xfrm>
            <a:off x="1693119" y="3520068"/>
            <a:ext cx="2654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FCD452-E670-9043-B68A-A20CEAE915AB}"/>
              </a:ext>
            </a:extLst>
          </p:cNvPr>
          <p:cNvCxnSpPr/>
          <p:nvPr/>
        </p:nvCxnSpPr>
        <p:spPr>
          <a:xfrm flipV="1">
            <a:off x="4347325" y="3072899"/>
            <a:ext cx="0" cy="447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EAFEF6-AB6D-9046-B60D-0AA4D359DB85}"/>
              </a:ext>
            </a:extLst>
          </p:cNvPr>
          <p:cNvCxnSpPr/>
          <p:nvPr/>
        </p:nvCxnSpPr>
        <p:spPr>
          <a:xfrm>
            <a:off x="1591119" y="3757961"/>
            <a:ext cx="0" cy="31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DBA866-B250-CE4D-9134-B1CB687E1742}"/>
              </a:ext>
            </a:extLst>
          </p:cNvPr>
          <p:cNvCxnSpPr/>
          <p:nvPr/>
        </p:nvCxnSpPr>
        <p:spPr>
          <a:xfrm flipH="1">
            <a:off x="1013326" y="4070404"/>
            <a:ext cx="577793" cy="38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3EDB1B-4535-3347-8717-F7036A73CB31}"/>
              </a:ext>
            </a:extLst>
          </p:cNvPr>
          <p:cNvCxnSpPr>
            <a:cxnSpLocks/>
          </p:cNvCxnSpPr>
          <p:nvPr/>
        </p:nvCxnSpPr>
        <p:spPr>
          <a:xfrm>
            <a:off x="1593615" y="4068423"/>
            <a:ext cx="577793" cy="38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C31DCC-6F91-2840-95D1-CEDD96659D25}"/>
              </a:ext>
            </a:extLst>
          </p:cNvPr>
          <p:cNvCxnSpPr>
            <a:cxnSpLocks/>
          </p:cNvCxnSpPr>
          <p:nvPr/>
        </p:nvCxnSpPr>
        <p:spPr>
          <a:xfrm>
            <a:off x="3933199" y="3527502"/>
            <a:ext cx="0" cy="31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E0F09A-7629-2641-8B5D-850FEBAA70DC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404843" y="3839945"/>
            <a:ext cx="528358" cy="64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C580C0-11A2-5545-B96C-145652BC0FC8}"/>
              </a:ext>
            </a:extLst>
          </p:cNvPr>
          <p:cNvCxnSpPr>
            <a:cxnSpLocks/>
          </p:cNvCxnSpPr>
          <p:nvPr/>
        </p:nvCxnSpPr>
        <p:spPr>
          <a:xfrm>
            <a:off x="3933199" y="3839945"/>
            <a:ext cx="580288" cy="6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71B0DF5-FD48-9B44-A2AD-17FF814B58BE}"/>
              </a:ext>
            </a:extLst>
          </p:cNvPr>
          <p:cNvSpPr/>
          <p:nvPr/>
        </p:nvSpPr>
        <p:spPr>
          <a:xfrm>
            <a:off x="420457" y="4450457"/>
            <a:ext cx="914400" cy="50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S1|S2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EEE85D-F69D-9C4F-B907-ED118D1A4AE1}"/>
              </a:ext>
            </a:extLst>
          </p:cNvPr>
          <p:cNvSpPr/>
          <p:nvPr/>
        </p:nvSpPr>
        <p:spPr>
          <a:xfrm>
            <a:off x="4211656" y="4485031"/>
            <a:ext cx="914400" cy="50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S1|S3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FA6307-8D3D-A44A-ACC5-83498D191DC8}"/>
              </a:ext>
            </a:extLst>
          </p:cNvPr>
          <p:cNvSpPr/>
          <p:nvPr/>
        </p:nvSpPr>
        <p:spPr>
          <a:xfrm>
            <a:off x="2947643" y="4485031"/>
            <a:ext cx="914400" cy="50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S1|S3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C54F41-A5A7-1C43-BFEF-B6361D7E56D3}"/>
              </a:ext>
            </a:extLst>
          </p:cNvPr>
          <p:cNvSpPr/>
          <p:nvPr/>
        </p:nvSpPr>
        <p:spPr>
          <a:xfrm>
            <a:off x="1680329" y="4485031"/>
            <a:ext cx="914400" cy="50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S1|S2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29F81F-6CD5-B249-8CB9-42988696D3C6}"/>
              </a:ext>
            </a:extLst>
          </p:cNvPr>
          <p:cNvSpPr txBox="1"/>
          <p:nvPr/>
        </p:nvSpPr>
        <p:spPr>
          <a:xfrm>
            <a:off x="4801666" y="3470613"/>
            <a:ext cx="168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Crossover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5805C86-95AA-B847-8817-EEF48DE3EF88}"/>
              </a:ext>
            </a:extLst>
          </p:cNvPr>
          <p:cNvSpPr/>
          <p:nvPr/>
        </p:nvSpPr>
        <p:spPr>
          <a:xfrm>
            <a:off x="420457" y="5293985"/>
            <a:ext cx="914400" cy="50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F268CA-AC74-1C47-9463-7A8AA7D65272}"/>
              </a:ext>
            </a:extLst>
          </p:cNvPr>
          <p:cNvSpPr/>
          <p:nvPr/>
        </p:nvSpPr>
        <p:spPr>
          <a:xfrm>
            <a:off x="4211656" y="5328559"/>
            <a:ext cx="914400" cy="50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DD0C96-37EE-2D48-83B7-4DC203754373}"/>
              </a:ext>
            </a:extLst>
          </p:cNvPr>
          <p:cNvSpPr/>
          <p:nvPr/>
        </p:nvSpPr>
        <p:spPr>
          <a:xfrm>
            <a:off x="2947643" y="5328559"/>
            <a:ext cx="914400" cy="50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S7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FB884A-0E95-B44A-9FBD-B6D67975ECEA}"/>
              </a:ext>
            </a:extLst>
          </p:cNvPr>
          <p:cNvSpPr/>
          <p:nvPr/>
        </p:nvSpPr>
        <p:spPr>
          <a:xfrm>
            <a:off x="1680329" y="5328559"/>
            <a:ext cx="914400" cy="50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4D6444-5128-4949-A571-E69BDA832EF7}"/>
              </a:ext>
            </a:extLst>
          </p:cNvPr>
          <p:cNvSpPr txBox="1"/>
          <p:nvPr/>
        </p:nvSpPr>
        <p:spPr>
          <a:xfrm>
            <a:off x="5366023" y="4979599"/>
            <a:ext cx="168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2A017B-BD26-524A-AD90-6B3CE92D366C}"/>
              </a:ext>
            </a:extLst>
          </p:cNvPr>
          <p:cNvCxnSpPr>
            <a:stCxn id="54" idx="2"/>
            <a:endCxn id="61" idx="0"/>
          </p:cNvCxnSpPr>
          <p:nvPr/>
        </p:nvCxnSpPr>
        <p:spPr>
          <a:xfrm>
            <a:off x="877657" y="4956287"/>
            <a:ext cx="0" cy="33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9E5250-CDBA-9547-8367-89F36AF14EF3}"/>
              </a:ext>
            </a:extLst>
          </p:cNvPr>
          <p:cNvCxnSpPr>
            <a:stCxn id="57" idx="2"/>
            <a:endCxn id="64" idx="0"/>
          </p:cNvCxnSpPr>
          <p:nvPr/>
        </p:nvCxnSpPr>
        <p:spPr>
          <a:xfrm>
            <a:off x="2137529" y="4990861"/>
            <a:ext cx="0" cy="33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7DF3C2-4BD2-B848-9B3B-E9BCF128811C}"/>
              </a:ext>
            </a:extLst>
          </p:cNvPr>
          <p:cNvCxnSpPr>
            <a:stCxn id="56" idx="2"/>
            <a:endCxn id="63" idx="0"/>
          </p:cNvCxnSpPr>
          <p:nvPr/>
        </p:nvCxnSpPr>
        <p:spPr>
          <a:xfrm>
            <a:off x="3404843" y="4990861"/>
            <a:ext cx="0" cy="33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417B960-CF72-CC48-8085-D4E4B91440E0}"/>
              </a:ext>
            </a:extLst>
          </p:cNvPr>
          <p:cNvCxnSpPr>
            <a:stCxn id="55" idx="2"/>
            <a:endCxn id="62" idx="0"/>
          </p:cNvCxnSpPr>
          <p:nvPr/>
        </p:nvCxnSpPr>
        <p:spPr>
          <a:xfrm>
            <a:off x="4668856" y="4990861"/>
            <a:ext cx="0" cy="33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CD1ACD5-41B2-5F41-BA78-7DAD5D6331EF}"/>
              </a:ext>
            </a:extLst>
          </p:cNvPr>
          <p:cNvSpPr txBox="1"/>
          <p:nvPr/>
        </p:nvSpPr>
        <p:spPr>
          <a:xfrm>
            <a:off x="3669022" y="2048310"/>
            <a:ext cx="373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fit S4 is removed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CDB7F74-EE98-564A-AB79-BC925D3F8C8F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556126" y="2230647"/>
            <a:ext cx="1326385" cy="29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0C5B900-B736-4243-892F-877E347DDA26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flipH="1">
            <a:off x="1815998" y="2230647"/>
            <a:ext cx="66513" cy="32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E5A65DF-3E7B-724E-B54D-6EA3B1711AB9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1882511" y="2230647"/>
            <a:ext cx="1200801" cy="32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D6B9784-DD41-E74C-8D73-A649AD21FCC4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1882511" y="2230647"/>
            <a:ext cx="2464814" cy="32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ED89944-5204-BF45-940E-F94CDB26CD13}"/>
              </a:ext>
            </a:extLst>
          </p:cNvPr>
          <p:cNvSpPr txBox="1"/>
          <p:nvPr/>
        </p:nvSpPr>
        <p:spPr>
          <a:xfrm>
            <a:off x="2785837" y="1144436"/>
            <a:ext cx="376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fitness and heat transfer for each and sort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E752059-2F45-8443-B0A5-C06CCC83ABA0}"/>
              </a:ext>
            </a:extLst>
          </p:cNvPr>
          <p:cNvCxnSpPr>
            <a:cxnSpLocks/>
          </p:cNvCxnSpPr>
          <p:nvPr/>
        </p:nvCxnSpPr>
        <p:spPr>
          <a:xfrm>
            <a:off x="1756209" y="519128"/>
            <a:ext cx="0" cy="24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EEDE62F-65BB-A341-A5FC-7BC890ACF421}"/>
              </a:ext>
            </a:extLst>
          </p:cNvPr>
          <p:cNvCxnSpPr>
            <a:cxnSpLocks/>
          </p:cNvCxnSpPr>
          <p:nvPr/>
        </p:nvCxnSpPr>
        <p:spPr>
          <a:xfrm>
            <a:off x="1756209" y="1566140"/>
            <a:ext cx="0" cy="24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iamond 105">
            <a:extLst>
              <a:ext uri="{FF2B5EF4-FFF2-40B4-BE49-F238E27FC236}">
                <a16:creationId xmlns:a16="http://schemas.microsoft.com/office/drawing/2014/main" id="{46F7C764-32C9-6C4C-93C8-46EB2A9AEC7C}"/>
              </a:ext>
            </a:extLst>
          </p:cNvPr>
          <p:cNvSpPr/>
          <p:nvPr/>
        </p:nvSpPr>
        <p:spPr>
          <a:xfrm>
            <a:off x="1749281" y="6001984"/>
            <a:ext cx="2462375" cy="8474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Optimum? 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19F6654-DD2D-A34D-89F8-40D3B7C6A037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4211656" y="6410427"/>
            <a:ext cx="4675866" cy="1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53BE0E7-C54D-FE45-9060-BD0CA226F4C8}"/>
              </a:ext>
            </a:extLst>
          </p:cNvPr>
          <p:cNvCxnSpPr/>
          <p:nvPr/>
        </p:nvCxnSpPr>
        <p:spPr>
          <a:xfrm flipV="1">
            <a:off x="8887522" y="689833"/>
            <a:ext cx="0" cy="57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EA713B5-F098-9E4B-B095-10EFE3438762}"/>
              </a:ext>
            </a:extLst>
          </p:cNvPr>
          <p:cNvCxnSpPr/>
          <p:nvPr/>
        </p:nvCxnSpPr>
        <p:spPr>
          <a:xfrm flipH="1">
            <a:off x="1815998" y="689833"/>
            <a:ext cx="7071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4447A4F-3D66-7C48-99BA-57E15657887A}"/>
              </a:ext>
            </a:extLst>
          </p:cNvPr>
          <p:cNvSpPr txBox="1"/>
          <p:nvPr/>
        </p:nvSpPr>
        <p:spPr>
          <a:xfrm>
            <a:off x="6322767" y="6050172"/>
            <a:ext cx="168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optimum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FADC53E-4DC5-1B4A-91DC-251C6F26C137}"/>
              </a:ext>
            </a:extLst>
          </p:cNvPr>
          <p:cNvCxnSpPr>
            <a:cxnSpLocks/>
          </p:cNvCxnSpPr>
          <p:nvPr/>
        </p:nvCxnSpPr>
        <p:spPr>
          <a:xfrm>
            <a:off x="98926" y="6010507"/>
            <a:ext cx="5027130" cy="1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DCACA02-4153-344B-9853-D7AAB9D67F74}"/>
              </a:ext>
            </a:extLst>
          </p:cNvPr>
          <p:cNvSpPr txBox="1"/>
          <p:nvPr/>
        </p:nvSpPr>
        <p:spPr>
          <a:xfrm>
            <a:off x="-9297" y="6448405"/>
            <a:ext cx="95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1629E07-D704-A24A-A08F-4C68C2F18CC1}"/>
              </a:ext>
            </a:extLst>
          </p:cNvPr>
          <p:cNvSpPr txBox="1"/>
          <p:nvPr/>
        </p:nvSpPr>
        <p:spPr>
          <a:xfrm>
            <a:off x="4161586" y="607907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822E09-DA0E-964C-987E-B25512FDCAC2}"/>
              </a:ext>
            </a:extLst>
          </p:cNvPr>
          <p:cNvSpPr txBox="1"/>
          <p:nvPr/>
        </p:nvSpPr>
        <p:spPr>
          <a:xfrm>
            <a:off x="467735" y="606573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9A1208F-0C36-B540-964C-B083F98D4BEF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850217" y="6425731"/>
            <a:ext cx="899064" cy="2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42B30C2-4BF9-7D46-9BEB-E0DC49D2DB4B}"/>
              </a:ext>
            </a:extLst>
          </p:cNvPr>
          <p:cNvSpPr txBox="1"/>
          <p:nvPr/>
        </p:nvSpPr>
        <p:spPr>
          <a:xfrm>
            <a:off x="9227986" y="2578026"/>
            <a:ext cx="264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90577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D3B7-784D-6243-A2AD-64785F5C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F7B137-4018-0449-A613-1F4558FDF834}"/>
              </a:ext>
            </a:extLst>
          </p:cNvPr>
          <p:cNvSpPr/>
          <p:nvPr/>
        </p:nvSpPr>
        <p:spPr>
          <a:xfrm>
            <a:off x="903248" y="2428083"/>
            <a:ext cx="7192537" cy="2367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For various combinations of D , Y does not exceed 850 . So problem is converted to maximizing problem as below: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Y = 850 – Q</a:t>
            </a:r>
          </a:p>
        </p:txBody>
      </p:sp>
    </p:spTree>
    <p:extLst>
      <p:ext uri="{BB962C8B-B14F-4D97-AF65-F5344CB8AC3E}">
        <p14:creationId xmlns:p14="http://schemas.microsoft.com/office/powerpoint/2010/main" val="130819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9AF5-699E-0B49-8D9E-B5789B1A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CULLING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024B2-E75A-2F40-A4F4-EFDBA3F1B856}"/>
              </a:ext>
            </a:extLst>
          </p:cNvPr>
          <p:cNvSpPr txBox="1"/>
          <p:nvPr/>
        </p:nvSpPr>
        <p:spPr>
          <a:xfrm>
            <a:off x="334538" y="2798956"/>
            <a:ext cx="9679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Based on relative fitness, the top diameter is considered twice for  the next generation . The next two fit specimens are considered once each while the least fit specimen is killed</a:t>
            </a:r>
          </a:p>
          <a:p>
            <a:endParaRPr lang="en-US" dirty="0"/>
          </a:p>
          <a:p>
            <a:r>
              <a:rPr lang="en-US" sz="2400" dirty="0"/>
              <a:t>Therefore 25% of a generation is culled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3992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07BA-8364-5141-9ECF-6DD48816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AND MUTATION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02E5E-783E-CC45-BE28-C2F6540DEAD2}"/>
              </a:ext>
            </a:extLst>
          </p:cNvPr>
          <p:cNvSpPr txBox="1"/>
          <p:nvPr/>
        </p:nvSpPr>
        <p:spPr>
          <a:xfrm>
            <a:off x="903250" y="2720898"/>
            <a:ext cx="101699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2400" dirty="0"/>
              <a:t>Both crossover and mutation is done for optimum results</a:t>
            </a:r>
          </a:p>
          <a:p>
            <a:endParaRPr lang="en-US" sz="24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400" dirty="0"/>
              <a:t>After culling and selection of parents as described in previous slide , crossover is performed where first three digits are selected from one parent and the next three from the other parent</a:t>
            </a:r>
          </a:p>
          <a:p>
            <a:endParaRPr lang="en-US" sz="24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400" dirty="0"/>
              <a:t>Mutation is done by shuffling the 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922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140</TotalTime>
  <Words>473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Times New Roman</vt:lpstr>
      <vt:lpstr>Trebuchet MS</vt:lpstr>
      <vt:lpstr>Berlin</vt:lpstr>
      <vt:lpstr>HEAT TRANSFER FROM A SPHERICAL REACTOR</vt:lpstr>
      <vt:lpstr>GENETIC ALGORITHMS</vt:lpstr>
      <vt:lpstr>WHY GA ?</vt:lpstr>
      <vt:lpstr>PROBLEM STATEMENT</vt:lpstr>
      <vt:lpstr>PowerPoint Presentation</vt:lpstr>
      <vt:lpstr>PowerPoint Presentation</vt:lpstr>
      <vt:lpstr>FITNESS FUNCTION</vt:lpstr>
      <vt:lpstr>POPULATION AND CULLING</vt:lpstr>
      <vt:lpstr>CROSSOVER AND MUTATION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TRANSFER OF A SPHERICAL REACTOR</dc:title>
  <dc:creator>Kavya Prakash</dc:creator>
  <cp:lastModifiedBy>Sumanth Hagalavadi Gopalakrishna</cp:lastModifiedBy>
  <cp:revision>28</cp:revision>
  <dcterms:created xsi:type="dcterms:W3CDTF">2018-04-15T22:55:34Z</dcterms:created>
  <dcterms:modified xsi:type="dcterms:W3CDTF">2018-04-16T02:41:52Z</dcterms:modified>
</cp:coreProperties>
</file>