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70" r:id="rId3"/>
    <p:sldId id="269" r:id="rId4"/>
    <p:sldId id="268" r:id="rId5"/>
    <p:sldId id="259" r:id="rId6"/>
    <p:sldId id="276" r:id="rId7"/>
    <p:sldId id="274" r:id="rId8"/>
    <p:sldId id="261" r:id="rId9"/>
    <p:sldId id="262" r:id="rId10"/>
    <p:sldId id="266" r:id="rId11"/>
    <p:sldId id="264" r:id="rId12"/>
    <p:sldId id="271" r:id="rId13"/>
    <p:sldId id="263" r:id="rId14"/>
    <p:sldId id="275" r:id="rId15"/>
    <p:sldId id="265"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48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0540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0442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4221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8780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073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59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8986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8003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3159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2/11/2024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20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2/11/2024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22352391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5D8221-549B-2CF5-04D1-F19601D25750}"/>
              </a:ext>
            </a:extLst>
          </p:cNvPr>
          <p:cNvPicPr>
            <a:picLocks noChangeAspect="1"/>
          </p:cNvPicPr>
          <p:nvPr/>
        </p:nvPicPr>
        <p:blipFill rotWithShape="1">
          <a:blip r:embed="rId2">
            <a:alphaModFix amt="50000"/>
          </a:blip>
          <a:srcRect b="6250"/>
          <a:stretch/>
        </p:blipFill>
        <p:spPr>
          <a:xfrm>
            <a:off x="21" y="-396229"/>
            <a:ext cx="12191979" cy="6857989"/>
          </a:xfrm>
          <a:prstGeom prst="rect">
            <a:avLst/>
          </a:prstGeom>
        </p:spPr>
      </p:pic>
      <p:sp>
        <p:nvSpPr>
          <p:cNvPr id="2" name="Title 1">
            <a:extLst>
              <a:ext uri="{FF2B5EF4-FFF2-40B4-BE49-F238E27FC236}">
                <a16:creationId xmlns:a16="http://schemas.microsoft.com/office/drawing/2014/main" id="{06E2BF4F-5130-074A-5847-5CB0D7F31E7B}"/>
              </a:ext>
            </a:extLst>
          </p:cNvPr>
          <p:cNvSpPr>
            <a:spLocks noGrp="1"/>
          </p:cNvSpPr>
          <p:nvPr>
            <p:ph type="ctrTitle"/>
          </p:nvPr>
        </p:nvSpPr>
        <p:spPr>
          <a:xfrm>
            <a:off x="1429612" y="1013984"/>
            <a:ext cx="6952388" cy="3260635"/>
          </a:xfrm>
        </p:spPr>
        <p:txBody>
          <a:bodyPr>
            <a:normAutofit/>
          </a:bodyPr>
          <a:lstStyle/>
          <a:p>
            <a:r>
              <a:rPr lang="en-US" dirty="0">
                <a:solidFill>
                  <a:srgbClr val="FFFFFF"/>
                </a:solidFill>
              </a:rPr>
              <a:t>Crime Data Analysis</a:t>
            </a:r>
            <a:br>
              <a:rPr lang="en-US" dirty="0">
                <a:solidFill>
                  <a:srgbClr val="FFFFFF"/>
                </a:solidFill>
              </a:rPr>
            </a:br>
            <a:r>
              <a:rPr lang="en-US" sz="1800" dirty="0">
                <a:solidFill>
                  <a:srgbClr val="FFFFFF"/>
                </a:solidFill>
              </a:rPr>
              <a:t>Power BI</a:t>
            </a:r>
            <a:endParaRPr lang="en-US" dirty="0">
              <a:solidFill>
                <a:srgbClr val="FFFFFF"/>
              </a:solidFill>
            </a:endParaRPr>
          </a:p>
        </p:txBody>
      </p:sp>
      <p:sp>
        <p:nvSpPr>
          <p:cNvPr id="3" name="Subtitle 2">
            <a:extLst>
              <a:ext uri="{FF2B5EF4-FFF2-40B4-BE49-F238E27FC236}">
                <a16:creationId xmlns:a16="http://schemas.microsoft.com/office/drawing/2014/main" id="{6E1D1AFB-E3D5-9CED-1FF7-45FA59C372C3}"/>
              </a:ext>
            </a:extLst>
          </p:cNvPr>
          <p:cNvSpPr>
            <a:spLocks noGrp="1"/>
          </p:cNvSpPr>
          <p:nvPr>
            <p:ph type="subTitle" idx="1"/>
          </p:nvPr>
        </p:nvSpPr>
        <p:spPr>
          <a:xfrm>
            <a:off x="1429612" y="4848464"/>
            <a:ext cx="7714388" cy="1085849"/>
          </a:xfrm>
        </p:spPr>
        <p:txBody>
          <a:bodyPr>
            <a:normAutofit/>
          </a:bodyPr>
          <a:lstStyle/>
          <a:p>
            <a:r>
              <a:rPr lang="en-US" b="1" dirty="0">
                <a:solidFill>
                  <a:srgbClr val="FFFFFF"/>
                </a:solidFill>
              </a:rPr>
              <a:t>Vaibhav Prakash Gupta</a:t>
            </a:r>
          </a:p>
          <a:p>
            <a:r>
              <a:rPr lang="en-US" b="1" dirty="0">
                <a:solidFill>
                  <a:srgbClr val="FFFFFF"/>
                </a:solidFill>
              </a:rPr>
              <a:t>11 FEB 2024</a:t>
            </a:r>
          </a:p>
        </p:txBody>
      </p:sp>
      <p:cxnSp>
        <p:nvCxnSpPr>
          <p:cNvPr id="29" name="Straight Connector 28">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21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535664-DB30-3D2F-E8C4-70987E5DA328}"/>
              </a:ext>
            </a:extLst>
          </p:cNvPr>
          <p:cNvSpPr>
            <a:spLocks noGrp="1"/>
          </p:cNvSpPr>
          <p:nvPr>
            <p:ph idx="1"/>
          </p:nvPr>
        </p:nvSpPr>
        <p:spPr>
          <a:xfrm>
            <a:off x="1104897" y="2286000"/>
            <a:ext cx="4991103" cy="3809999"/>
          </a:xfrm>
        </p:spPr>
        <p:txBody>
          <a:bodyPr>
            <a:normAutofit/>
          </a:bodyPr>
          <a:lstStyle/>
          <a:p>
            <a:pPr>
              <a:buFont typeface="Wingdings" panose="05000000000000000000" pitchFamily="2" charset="2"/>
              <a:buChar char="v"/>
            </a:pPr>
            <a:r>
              <a:rPr lang="en-GB" dirty="0"/>
              <a:t>We find the number of Cases in the district. In District 6 we get </a:t>
            </a:r>
            <a:r>
              <a:rPr lang="en-GB" b="1" dirty="0"/>
              <a:t>5763 </a:t>
            </a:r>
            <a:r>
              <a:rPr lang="en-GB" dirty="0"/>
              <a:t>and district 8 we get </a:t>
            </a:r>
            <a:r>
              <a:rPr lang="en-GB" b="1" dirty="0"/>
              <a:t>5701</a:t>
            </a:r>
            <a:r>
              <a:rPr lang="en-GB" dirty="0"/>
              <a:t> total cases was registered. These top two districts crime was very high.</a:t>
            </a:r>
            <a:endParaRPr lang="en-US" dirty="0"/>
          </a:p>
          <a:p>
            <a:pPr>
              <a:buFont typeface="Wingdings" panose="05000000000000000000" pitchFamily="2" charset="2"/>
              <a:buChar char="v"/>
            </a:pPr>
            <a:r>
              <a:rPr lang="en-GB" dirty="0"/>
              <a:t>We find the number of Cases in the district. In District 6 we get </a:t>
            </a:r>
            <a:r>
              <a:rPr lang="en-GB" b="1" dirty="0"/>
              <a:t>5763 </a:t>
            </a:r>
            <a:r>
              <a:rPr lang="en-GB" dirty="0"/>
              <a:t>and district 8 we get </a:t>
            </a:r>
            <a:r>
              <a:rPr lang="en-GB" b="1" dirty="0"/>
              <a:t>5701</a:t>
            </a:r>
            <a:r>
              <a:rPr lang="en-GB" dirty="0"/>
              <a:t> total cases was registered. These top two districts crime was very high.</a:t>
            </a:r>
            <a:endParaRPr lang="en-US" dirty="0"/>
          </a:p>
          <a:p>
            <a:endParaRPr lang="en-US" dirty="0"/>
          </a:p>
        </p:txBody>
      </p:sp>
      <p:pic>
        <p:nvPicPr>
          <p:cNvPr id="5" name="Picture 4">
            <a:extLst>
              <a:ext uri="{FF2B5EF4-FFF2-40B4-BE49-F238E27FC236}">
                <a16:creationId xmlns:a16="http://schemas.microsoft.com/office/drawing/2014/main" id="{D5B31918-5449-9A6C-84DA-F004A80B5831}"/>
              </a:ext>
            </a:extLst>
          </p:cNvPr>
          <p:cNvPicPr>
            <a:picLocks noChangeAspect="1"/>
          </p:cNvPicPr>
          <p:nvPr/>
        </p:nvPicPr>
        <p:blipFill>
          <a:blip r:embed="rId2"/>
          <a:stretch>
            <a:fillRect/>
          </a:stretch>
        </p:blipFill>
        <p:spPr>
          <a:xfrm>
            <a:off x="6444874" y="1036320"/>
            <a:ext cx="5401686" cy="5059679"/>
          </a:xfrm>
          <a:prstGeom prst="rect">
            <a:avLst/>
          </a:prstGeom>
        </p:spPr>
      </p:pic>
    </p:spTree>
    <p:extLst>
      <p:ext uri="{BB962C8B-B14F-4D97-AF65-F5344CB8AC3E}">
        <p14:creationId xmlns:p14="http://schemas.microsoft.com/office/powerpoint/2010/main" val="292784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0DECF-B6A9-B0D4-9931-5AE5E27C8139}"/>
              </a:ext>
            </a:extLst>
          </p:cNvPr>
          <p:cNvSpPr>
            <a:spLocks noGrp="1"/>
          </p:cNvSpPr>
          <p:nvPr>
            <p:ph type="title"/>
          </p:nvPr>
        </p:nvSpPr>
        <p:spPr>
          <a:xfrm>
            <a:off x="1044054" y="2286000"/>
            <a:ext cx="3965456" cy="2285999"/>
          </a:xfrm>
        </p:spPr>
        <p:txBody>
          <a:bodyPr anchor="ctr">
            <a:normAutofit/>
          </a:bodyPr>
          <a:lstStyle/>
          <a:p>
            <a:pPr algn="ctr"/>
            <a:r>
              <a:rPr lang="en-US" sz="2400" b="1" i="0" dirty="0">
                <a:solidFill>
                  <a:srgbClr val="F9F9F9"/>
                </a:solidFill>
                <a:effectLst/>
              </a:rPr>
              <a:t>Crime Prevention Strategies</a:t>
            </a:r>
            <a:endParaRPr lang="en-US" sz="3200" dirty="0">
              <a:solidFill>
                <a:schemeClr val="bg1"/>
              </a:solidFill>
            </a:endParaRPr>
          </a:p>
        </p:txBody>
      </p:sp>
      <p:sp>
        <p:nvSpPr>
          <p:cNvPr id="3" name="Content Placeholder 2">
            <a:extLst>
              <a:ext uri="{FF2B5EF4-FFF2-40B4-BE49-F238E27FC236}">
                <a16:creationId xmlns:a16="http://schemas.microsoft.com/office/drawing/2014/main" id="{6B87F622-5057-D614-3D51-F1AAC94F76E6}"/>
              </a:ext>
            </a:extLst>
          </p:cNvPr>
          <p:cNvSpPr>
            <a:spLocks noGrp="1"/>
          </p:cNvSpPr>
          <p:nvPr>
            <p:ph idx="1"/>
          </p:nvPr>
        </p:nvSpPr>
        <p:spPr>
          <a:xfrm>
            <a:off x="5673660" y="762000"/>
            <a:ext cx="6274500" cy="5720080"/>
          </a:xfrm>
        </p:spPr>
        <p:txBody>
          <a:bodyPr anchor="ctr">
            <a:normAutofit fontScale="92500" lnSpcReduction="10000"/>
          </a:bodyPr>
          <a:lstStyle/>
          <a:p>
            <a:pPr>
              <a:lnSpc>
                <a:spcPct val="120000"/>
              </a:lnSpc>
              <a:buFont typeface="Wingdings" panose="05000000000000000000" pitchFamily="2" charset="2"/>
              <a:buChar char="v"/>
            </a:pPr>
            <a:r>
              <a:rPr lang="en-US" sz="1600" b="1" i="0" dirty="0">
                <a:effectLst/>
                <a:latin typeface="Söhne"/>
              </a:rPr>
              <a:t>Data-Driven Approach:</a:t>
            </a:r>
            <a:endParaRPr lang="en-US" sz="1600" b="0" i="0" dirty="0">
              <a:effectLst/>
              <a:latin typeface="Söhne"/>
            </a:endParaRPr>
          </a:p>
          <a:p>
            <a:pPr marL="457200" lvl="1">
              <a:lnSpc>
                <a:spcPct val="120000"/>
              </a:lnSpc>
            </a:pPr>
            <a:r>
              <a:rPr lang="en-US" b="0" i="0" dirty="0">
                <a:effectLst/>
                <a:latin typeface="Söhne"/>
              </a:rPr>
              <a:t>Analyze crime data to identify patterns, trends, and hotspots.</a:t>
            </a:r>
          </a:p>
          <a:p>
            <a:pPr>
              <a:lnSpc>
                <a:spcPct val="120000"/>
              </a:lnSpc>
              <a:buFont typeface="Wingdings" panose="05000000000000000000" pitchFamily="2" charset="2"/>
              <a:buChar char="v"/>
            </a:pPr>
            <a:r>
              <a:rPr lang="en-US" sz="1600" b="1" i="0" dirty="0">
                <a:effectLst/>
                <a:latin typeface="Söhne"/>
              </a:rPr>
              <a:t>Community Engagement and Empowerment:</a:t>
            </a:r>
            <a:endParaRPr lang="en-US" sz="1600" b="0" i="0" dirty="0">
              <a:effectLst/>
              <a:latin typeface="Söhne"/>
            </a:endParaRPr>
          </a:p>
          <a:p>
            <a:pPr marL="457200" lvl="1">
              <a:lnSpc>
                <a:spcPct val="120000"/>
              </a:lnSpc>
            </a:pPr>
            <a:r>
              <a:rPr lang="en-US" b="0" i="0" dirty="0">
                <a:effectLst/>
                <a:latin typeface="Söhne"/>
              </a:rPr>
              <a:t>Foster collaboration between law enforcement agencies, community organizations, and residents.</a:t>
            </a:r>
          </a:p>
          <a:p>
            <a:pPr marL="457200" lvl="1">
              <a:lnSpc>
                <a:spcPct val="120000"/>
              </a:lnSpc>
            </a:pPr>
            <a:r>
              <a:rPr lang="en-US" b="0" i="0" dirty="0">
                <a:effectLst/>
                <a:latin typeface="Söhne"/>
              </a:rPr>
              <a:t>Establish neighborhood watch programs and encourage community members to report suspicious activities.</a:t>
            </a:r>
          </a:p>
          <a:p>
            <a:pPr lvl="0">
              <a:lnSpc>
                <a:spcPct val="120000"/>
              </a:lnSpc>
              <a:spcBef>
                <a:spcPts val="1000"/>
              </a:spcBef>
              <a:spcAft>
                <a:spcPts val="0"/>
              </a:spcAft>
              <a:buFont typeface="Wingdings" panose="05000000000000000000" pitchFamily="2" charset="2"/>
              <a:buChar char="v"/>
            </a:pPr>
            <a:r>
              <a:rPr lang="en-GB" sz="1600" dirty="0">
                <a:effectLst/>
                <a:latin typeface="Arial" panose="020B0604020202020204" pitchFamily="34" charset="0"/>
                <a:ea typeface="Arial" panose="020B0604020202020204" pitchFamily="34" charset="0"/>
                <a:cs typeface="Mangal" panose="02040503050203030202" pitchFamily="18" charset="0"/>
              </a:rPr>
              <a:t>Targeted Policing Strategies: Increased police patrols and law enforcement presence in high-crime areas.</a:t>
            </a:r>
            <a:endParaRPr lang="en-US" sz="1600" dirty="0">
              <a:effectLst/>
              <a:latin typeface="Arial" panose="020B0604020202020204" pitchFamily="34" charset="0"/>
              <a:ea typeface="Arial" panose="020B0604020202020204" pitchFamily="34" charset="0"/>
              <a:cs typeface="Mangal" panose="02040503050203030202" pitchFamily="18" charset="0"/>
            </a:endParaRPr>
          </a:p>
          <a:p>
            <a:pPr lvl="0">
              <a:lnSpc>
                <a:spcPct val="120000"/>
              </a:lnSpc>
              <a:spcBef>
                <a:spcPts val="1000"/>
              </a:spcBef>
              <a:spcAft>
                <a:spcPts val="0"/>
              </a:spcAft>
              <a:buFont typeface="Wingdings" panose="05000000000000000000" pitchFamily="2" charset="2"/>
              <a:buChar char="v"/>
            </a:pPr>
            <a:r>
              <a:rPr lang="en-GB" sz="1600" dirty="0">
                <a:effectLst/>
                <a:latin typeface="Arial" panose="020B0604020202020204" pitchFamily="34" charset="0"/>
                <a:ea typeface="Arial" panose="020B0604020202020204" pitchFamily="34" charset="0"/>
                <a:cs typeface="Mangal" panose="02040503050203030202" pitchFamily="18" charset="0"/>
              </a:rPr>
              <a:t>Continuous Monitoring and Evaluation: Installation of surveillance cameras and security lighting to determine criminal activity and enhance visibility. </a:t>
            </a:r>
            <a:endParaRPr lang="en-US" sz="1600" dirty="0">
              <a:effectLst/>
              <a:latin typeface="Arial" panose="020B0604020202020204" pitchFamily="34" charset="0"/>
              <a:ea typeface="Arial" panose="020B0604020202020204" pitchFamily="34" charset="0"/>
              <a:cs typeface="Mangal" panose="02040503050203030202" pitchFamily="18" charset="0"/>
            </a:endParaRPr>
          </a:p>
          <a:p>
            <a:pPr lvl="0">
              <a:lnSpc>
                <a:spcPct val="120000"/>
              </a:lnSpc>
              <a:spcBef>
                <a:spcPts val="1000"/>
              </a:spcBef>
              <a:spcAft>
                <a:spcPts val="0"/>
              </a:spcAft>
              <a:buFont typeface="Wingdings" panose="05000000000000000000" pitchFamily="2" charset="2"/>
              <a:buChar char="v"/>
            </a:pPr>
            <a:r>
              <a:rPr lang="en-GB" sz="1600" dirty="0">
                <a:effectLst/>
                <a:latin typeface="Arial" panose="020B0604020202020204" pitchFamily="34" charset="0"/>
                <a:ea typeface="Arial" panose="020B0604020202020204" pitchFamily="34" charset="0"/>
                <a:cs typeface="Mangal" panose="02040503050203030202" pitchFamily="18" charset="0"/>
              </a:rPr>
              <a:t>Preventive Measures: Collaboration with local businesses, schools, religious institutions, and community organizations to promote safety and crime prevention efforts.</a:t>
            </a:r>
            <a:endParaRPr lang="en-US" sz="1600" dirty="0">
              <a:effectLst/>
              <a:latin typeface="Arial" panose="020B0604020202020204" pitchFamily="34" charset="0"/>
              <a:ea typeface="Arial" panose="020B0604020202020204" pitchFamily="34" charset="0"/>
              <a:cs typeface="Mangal" panose="02040503050203030202" pitchFamily="18" charset="0"/>
            </a:endParaRPr>
          </a:p>
          <a:p>
            <a:pPr>
              <a:lnSpc>
                <a:spcPct val="120000"/>
              </a:lnSpc>
              <a:buFont typeface="Wingdings" panose="05000000000000000000" pitchFamily="2" charset="2"/>
              <a:buChar char="v"/>
            </a:pPr>
            <a:r>
              <a:rPr lang="en-GB" sz="1600" kern="0" dirty="0">
                <a:effectLst/>
                <a:latin typeface="Arial" panose="020B0604020202020204" pitchFamily="34" charset="0"/>
                <a:ea typeface="Arial" panose="020B0604020202020204" pitchFamily="34" charset="0"/>
              </a:rPr>
              <a:t>Focus on High-Impact Crime Types: Analyse crime data to identify high-impact crime types that have a significant impact on public safety and community well-being.</a:t>
            </a:r>
            <a:endParaRPr lang="en-US" sz="1600" dirty="0"/>
          </a:p>
        </p:txBody>
      </p:sp>
    </p:spTree>
    <p:extLst>
      <p:ext uri="{BB962C8B-B14F-4D97-AF65-F5344CB8AC3E}">
        <p14:creationId xmlns:p14="http://schemas.microsoft.com/office/powerpoint/2010/main" val="29537783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E28AAD-EEAB-66F1-0148-7710FA25C557}"/>
              </a:ext>
            </a:extLst>
          </p:cNvPr>
          <p:cNvSpPr txBox="1"/>
          <p:nvPr/>
        </p:nvSpPr>
        <p:spPr>
          <a:xfrm>
            <a:off x="1044054" y="2286000"/>
            <a:ext cx="3965456" cy="2285999"/>
          </a:xfrm>
          <a:prstGeom prst="rect">
            <a:avLst/>
          </a:prstGeom>
        </p:spPr>
        <p:txBody>
          <a:bodyPr vert="horz" lIns="91440" tIns="45720" rIns="91440" bIns="45720" rtlCol="0" anchor="ctr">
            <a:normAutofit lnSpcReduction="10000"/>
          </a:bodyPr>
          <a:lstStyle/>
          <a:p>
            <a:pPr algn="ctr">
              <a:lnSpc>
                <a:spcPct val="120000"/>
              </a:lnSpc>
              <a:spcBef>
                <a:spcPct val="0"/>
              </a:spcBef>
              <a:spcAft>
                <a:spcPts val="600"/>
              </a:spcAft>
            </a:pPr>
            <a:endParaRPr lang="en-US" sz="2800" b="1" i="0" cap="all" spc="600" dirty="0">
              <a:solidFill>
                <a:schemeClr val="bg1"/>
              </a:solidFill>
              <a:effectLst/>
              <a:latin typeface="+mj-lt"/>
              <a:ea typeface="+mj-ea"/>
              <a:cs typeface="+mj-cs"/>
            </a:endParaRPr>
          </a:p>
          <a:p>
            <a:pPr algn="ctr">
              <a:lnSpc>
                <a:spcPct val="120000"/>
              </a:lnSpc>
              <a:spcBef>
                <a:spcPct val="0"/>
              </a:spcBef>
              <a:spcAft>
                <a:spcPts val="600"/>
              </a:spcAft>
            </a:pPr>
            <a:r>
              <a:rPr lang="en-US" sz="2800" b="1" i="0" cap="all" spc="600" dirty="0">
                <a:solidFill>
                  <a:schemeClr val="bg1"/>
                </a:solidFill>
                <a:effectLst/>
                <a:latin typeface="+mj-lt"/>
                <a:ea typeface="+mj-ea"/>
                <a:cs typeface="+mj-cs"/>
              </a:rPr>
              <a:t>Insights</a:t>
            </a:r>
          </a:p>
          <a:p>
            <a:pPr algn="ctr">
              <a:lnSpc>
                <a:spcPct val="120000"/>
              </a:lnSpc>
              <a:spcBef>
                <a:spcPct val="0"/>
              </a:spcBef>
              <a:spcAft>
                <a:spcPts val="600"/>
              </a:spcAft>
            </a:pPr>
            <a:r>
              <a:rPr lang="en-US" sz="2800" b="1" i="0" cap="all" spc="600" dirty="0">
                <a:solidFill>
                  <a:schemeClr val="bg1"/>
                </a:solidFill>
                <a:effectLst/>
                <a:latin typeface="+mj-lt"/>
                <a:ea typeface="+mj-ea"/>
                <a:cs typeface="+mj-cs"/>
              </a:rPr>
              <a:t> &amp;</a:t>
            </a:r>
          </a:p>
          <a:p>
            <a:pPr algn="ctr">
              <a:lnSpc>
                <a:spcPct val="120000"/>
              </a:lnSpc>
              <a:spcBef>
                <a:spcPct val="0"/>
              </a:spcBef>
              <a:spcAft>
                <a:spcPts val="600"/>
              </a:spcAft>
            </a:pPr>
            <a:r>
              <a:rPr lang="en-US" sz="2800" b="1" i="0" dirty="0">
                <a:solidFill>
                  <a:schemeClr val="bg1"/>
                </a:solidFill>
                <a:effectLst/>
                <a:latin typeface="+mj-lt"/>
              </a:rPr>
              <a:t>Recommendations</a:t>
            </a:r>
            <a:endParaRPr lang="en-US" sz="2800" b="1" cap="all" spc="600" dirty="0">
              <a:solidFill>
                <a:schemeClr val="bg1"/>
              </a:solidFill>
              <a:latin typeface="+mj-lt"/>
              <a:ea typeface="+mj-ea"/>
              <a:cs typeface="+mj-cs"/>
            </a:endParaRPr>
          </a:p>
          <a:p>
            <a:pPr algn="ctr">
              <a:lnSpc>
                <a:spcPct val="120000"/>
              </a:lnSpc>
              <a:spcBef>
                <a:spcPct val="0"/>
              </a:spcBef>
              <a:spcAft>
                <a:spcPts val="600"/>
              </a:spcAft>
            </a:pPr>
            <a:endParaRPr lang="en-US" sz="2800" b="1" cap="all" spc="600" dirty="0">
              <a:solidFill>
                <a:schemeClr val="bg1"/>
              </a:solidFill>
              <a:latin typeface="+mj-lt"/>
              <a:ea typeface="+mj-ea"/>
              <a:cs typeface="+mj-cs"/>
            </a:endParaRPr>
          </a:p>
          <a:p>
            <a:pPr algn="ctr">
              <a:lnSpc>
                <a:spcPct val="120000"/>
              </a:lnSpc>
              <a:spcBef>
                <a:spcPct val="0"/>
              </a:spcBef>
              <a:spcAft>
                <a:spcPts val="600"/>
              </a:spcAft>
            </a:pPr>
            <a:endParaRPr lang="en-US" sz="2800" b="1" cap="all" spc="600" dirty="0">
              <a:solidFill>
                <a:schemeClr val="bg1"/>
              </a:solidFill>
              <a:latin typeface="+mj-lt"/>
              <a:ea typeface="+mj-ea"/>
              <a:cs typeface="+mj-cs"/>
            </a:endParaRPr>
          </a:p>
        </p:txBody>
      </p:sp>
      <p:sp>
        <p:nvSpPr>
          <p:cNvPr id="24" name="TextBox 2">
            <a:extLst>
              <a:ext uri="{FF2B5EF4-FFF2-40B4-BE49-F238E27FC236}">
                <a16:creationId xmlns:a16="http://schemas.microsoft.com/office/drawing/2014/main" id="{CA0DCE98-D157-94CF-3A1B-C42FD67426B6}"/>
              </a:ext>
            </a:extLst>
          </p:cNvPr>
          <p:cNvSpPr txBox="1"/>
          <p:nvPr/>
        </p:nvSpPr>
        <p:spPr>
          <a:xfrm>
            <a:off x="6096000" y="762000"/>
            <a:ext cx="5557520" cy="5659120"/>
          </a:xfrm>
          <a:prstGeom prst="rect">
            <a:avLst/>
          </a:prstGeom>
        </p:spPr>
        <p:txBody>
          <a:bodyPr vert="horz" lIns="91440" tIns="45720" rIns="91440" bIns="45720" rtlCol="0" anchor="ctr">
            <a:normAutofit fontScale="85000" lnSpcReduction="20000"/>
          </a:bodyPr>
          <a:lstStyle/>
          <a:p>
            <a:pPr marL="285750" indent="-285750">
              <a:lnSpc>
                <a:spcPct val="120000"/>
              </a:lnSpc>
              <a:spcAft>
                <a:spcPts val="600"/>
              </a:spcAft>
              <a:buSzPct val="85000"/>
              <a:buFont typeface="Wingdings" panose="05000000000000000000" pitchFamily="2" charset="2"/>
              <a:buChar char="ü"/>
            </a:pPr>
            <a:r>
              <a:rPr lang="en-US" sz="1700" b="1" i="0" dirty="0">
                <a:effectLst/>
              </a:rPr>
              <a:t>Crime Hotspots:</a:t>
            </a:r>
            <a:endParaRPr lang="en-US" sz="1700" b="0" i="0" dirty="0">
              <a:effectLst/>
            </a:endParaRPr>
          </a:p>
          <a:p>
            <a:pPr marL="742950" lvl="1" indent="-285750">
              <a:lnSpc>
                <a:spcPct val="120000"/>
              </a:lnSpc>
              <a:spcAft>
                <a:spcPts val="600"/>
              </a:spcAft>
              <a:buSzPct val="85000"/>
              <a:buFont typeface="Wingdings" panose="05000000000000000000" pitchFamily="2" charset="2"/>
              <a:buChar char="§"/>
            </a:pPr>
            <a:r>
              <a:rPr lang="en-US" sz="1700" b="0" i="0" dirty="0">
                <a:effectLst/>
              </a:rPr>
              <a:t>Identify areas with the highest concentration of criminal activity.</a:t>
            </a:r>
          </a:p>
          <a:p>
            <a:pPr marL="742950" lvl="1" indent="-285750">
              <a:lnSpc>
                <a:spcPct val="120000"/>
              </a:lnSpc>
              <a:spcAft>
                <a:spcPts val="600"/>
              </a:spcAft>
              <a:buSzPct val="85000"/>
              <a:buFont typeface="Wingdings" panose="05000000000000000000" pitchFamily="2" charset="2"/>
              <a:buChar char="§"/>
            </a:pPr>
            <a:r>
              <a:rPr lang="en-US" sz="1700" b="0" i="0" dirty="0">
                <a:effectLst/>
              </a:rPr>
              <a:t>Determine the types of crimes most prevalent in each hotspot.</a:t>
            </a:r>
          </a:p>
          <a:p>
            <a:pPr marL="742950" lvl="1" indent="-285750">
              <a:lnSpc>
                <a:spcPct val="120000"/>
              </a:lnSpc>
              <a:spcAft>
                <a:spcPts val="600"/>
              </a:spcAft>
              <a:buSzPct val="85000"/>
              <a:buFont typeface="Wingdings" panose="05000000000000000000" pitchFamily="2" charset="2"/>
              <a:buChar char="§"/>
            </a:pPr>
            <a:r>
              <a:rPr lang="en-US" sz="1700" b="0" i="0" dirty="0">
                <a:effectLst/>
              </a:rPr>
              <a:t>Analyze socio-economic factors contributing to hotspot locations.</a:t>
            </a:r>
          </a:p>
          <a:p>
            <a:pPr marL="285750" indent="-285750">
              <a:lnSpc>
                <a:spcPct val="120000"/>
              </a:lnSpc>
              <a:spcAft>
                <a:spcPts val="600"/>
              </a:spcAft>
              <a:buSzPct val="85000"/>
              <a:buFont typeface="Wingdings" panose="05000000000000000000" pitchFamily="2" charset="2"/>
              <a:buChar char="ü"/>
            </a:pPr>
            <a:r>
              <a:rPr lang="en-US" sz="1700" b="1" i="0" dirty="0">
                <a:effectLst/>
              </a:rPr>
              <a:t>Crime Trends:</a:t>
            </a:r>
            <a:endParaRPr lang="en-US" sz="1700" b="0" i="0" dirty="0">
              <a:effectLst/>
            </a:endParaRPr>
          </a:p>
          <a:p>
            <a:pPr marL="742950" lvl="1" indent="-285750">
              <a:lnSpc>
                <a:spcPct val="120000"/>
              </a:lnSpc>
              <a:spcAft>
                <a:spcPts val="600"/>
              </a:spcAft>
              <a:buSzPct val="85000"/>
              <a:buFont typeface="Wingdings" panose="05000000000000000000" pitchFamily="2" charset="2"/>
              <a:buChar char="§"/>
            </a:pPr>
            <a:r>
              <a:rPr lang="en-US" sz="1700" b="0" i="0" dirty="0">
                <a:effectLst/>
              </a:rPr>
              <a:t>Evaluate trends in different types of crimes over time.</a:t>
            </a:r>
          </a:p>
          <a:p>
            <a:pPr marL="742950" lvl="1" indent="-285750">
              <a:lnSpc>
                <a:spcPct val="120000"/>
              </a:lnSpc>
              <a:spcAft>
                <a:spcPts val="600"/>
              </a:spcAft>
              <a:buSzPct val="85000"/>
              <a:buFont typeface="Wingdings" panose="05000000000000000000" pitchFamily="2" charset="2"/>
              <a:buChar char="§"/>
            </a:pPr>
            <a:r>
              <a:rPr lang="en-US" sz="1700" b="0" i="0" dirty="0">
                <a:effectLst/>
              </a:rPr>
              <a:t>Identify seasonal patterns or spikes in criminal activity.</a:t>
            </a:r>
          </a:p>
          <a:p>
            <a:pPr marL="742950" lvl="1" indent="-285750">
              <a:lnSpc>
                <a:spcPct val="120000"/>
              </a:lnSpc>
              <a:spcAft>
                <a:spcPts val="600"/>
              </a:spcAft>
              <a:buSzPct val="85000"/>
              <a:buFont typeface="Wingdings" panose="05000000000000000000" pitchFamily="2" charset="2"/>
              <a:buChar char="§"/>
            </a:pPr>
            <a:r>
              <a:rPr lang="en-US" sz="1700" b="0" i="0" dirty="0">
                <a:effectLst/>
              </a:rPr>
              <a:t>Examine correlations between crime trends and external factors such as economic conditions or population demographics.</a:t>
            </a:r>
          </a:p>
          <a:p>
            <a:pPr marL="285750" indent="-285750">
              <a:lnSpc>
                <a:spcPct val="120000"/>
              </a:lnSpc>
              <a:spcAft>
                <a:spcPts val="600"/>
              </a:spcAft>
              <a:buSzPct val="85000"/>
              <a:buFont typeface="Wingdings" panose="05000000000000000000" pitchFamily="2" charset="2"/>
              <a:buChar char="ü"/>
            </a:pPr>
            <a:r>
              <a:rPr lang="en-US" sz="1700" b="1" i="0" dirty="0">
                <a:effectLst/>
              </a:rPr>
              <a:t>Arrest Rates and Case Closure:</a:t>
            </a:r>
            <a:endParaRPr lang="en-US" sz="1700" b="0" i="0" dirty="0">
              <a:effectLst/>
            </a:endParaRPr>
          </a:p>
          <a:p>
            <a:pPr marL="742950" lvl="1" indent="-285750">
              <a:lnSpc>
                <a:spcPct val="120000"/>
              </a:lnSpc>
              <a:spcAft>
                <a:spcPts val="600"/>
              </a:spcAft>
              <a:buSzPct val="85000"/>
              <a:buFont typeface="Wingdings" panose="05000000000000000000" pitchFamily="2" charset="2"/>
              <a:buChar char="§"/>
            </a:pPr>
            <a:r>
              <a:rPr lang="en-US" sz="1700" b="0" i="0" dirty="0">
                <a:effectLst/>
              </a:rPr>
              <a:t>Evaluate arrest rates and case closure rates for different types of crimes.</a:t>
            </a:r>
          </a:p>
          <a:p>
            <a:pPr marL="742950" lvl="1" indent="-285750">
              <a:lnSpc>
                <a:spcPct val="120000"/>
              </a:lnSpc>
              <a:spcAft>
                <a:spcPts val="600"/>
              </a:spcAft>
              <a:buSzPct val="85000"/>
              <a:buFont typeface="Wingdings" panose="05000000000000000000" pitchFamily="2" charset="2"/>
              <a:buChar char="§"/>
            </a:pPr>
            <a:r>
              <a:rPr lang="en-US" sz="1700" b="0" i="0" dirty="0">
                <a:effectLst/>
              </a:rPr>
              <a:t>Identify factors influencing successful apprehension and prosecution of offenders.</a:t>
            </a:r>
          </a:p>
          <a:p>
            <a:pPr marL="742950" lvl="1" indent="-285750">
              <a:lnSpc>
                <a:spcPct val="120000"/>
              </a:lnSpc>
              <a:spcAft>
                <a:spcPts val="600"/>
              </a:spcAft>
              <a:buSzPct val="85000"/>
              <a:buFont typeface="Wingdings" panose="05000000000000000000" pitchFamily="2" charset="2"/>
              <a:buChar char="§"/>
            </a:pPr>
            <a:r>
              <a:rPr lang="en-US" sz="1700" b="0" i="0" dirty="0">
                <a:effectLst/>
              </a:rPr>
              <a:t>Explore opportunities to improve investigative techniques and collaboration between law enforcement agencies.</a:t>
            </a:r>
          </a:p>
          <a:p>
            <a:pPr lvl="1">
              <a:lnSpc>
                <a:spcPct val="120000"/>
              </a:lnSpc>
              <a:spcAft>
                <a:spcPts val="600"/>
              </a:spcAft>
              <a:buSzPct val="85000"/>
            </a:pPr>
            <a:endParaRPr lang="en-US" sz="1100" b="0" i="0" dirty="0">
              <a:effectLst/>
            </a:endParaRPr>
          </a:p>
          <a:p>
            <a:pPr>
              <a:lnSpc>
                <a:spcPct val="120000"/>
              </a:lnSpc>
              <a:spcAft>
                <a:spcPts val="600"/>
              </a:spcAft>
              <a:buSzPct val="85000"/>
            </a:pPr>
            <a:endParaRPr lang="en-US" sz="1100" dirty="0"/>
          </a:p>
        </p:txBody>
      </p:sp>
    </p:spTree>
    <p:extLst>
      <p:ext uri="{BB962C8B-B14F-4D97-AF65-F5344CB8AC3E}">
        <p14:creationId xmlns:p14="http://schemas.microsoft.com/office/powerpoint/2010/main" val="7857907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EC2C5-591C-B4BB-E391-16EAA26249DF}"/>
              </a:ext>
            </a:extLst>
          </p:cNvPr>
          <p:cNvSpPr>
            <a:spLocks noGrp="1"/>
          </p:cNvSpPr>
          <p:nvPr>
            <p:ph type="title"/>
          </p:nvPr>
        </p:nvSpPr>
        <p:spPr>
          <a:xfrm>
            <a:off x="4733063" y="172720"/>
            <a:ext cx="2725874" cy="684839"/>
          </a:xfrm>
        </p:spPr>
        <p:txBody>
          <a:bodyPr>
            <a:normAutofit/>
          </a:bodyPr>
          <a:lstStyle/>
          <a:p>
            <a:r>
              <a:rPr lang="en-US" dirty="0"/>
              <a:t>DASHBOARD</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computer&#10;&#10;Description automatically generated">
            <a:extLst>
              <a:ext uri="{FF2B5EF4-FFF2-40B4-BE49-F238E27FC236}">
                <a16:creationId xmlns:a16="http://schemas.microsoft.com/office/drawing/2014/main" id="{5CC76943-2BBC-42DE-D887-692862D371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030279"/>
            <a:ext cx="10566399" cy="5289241"/>
          </a:xfrm>
        </p:spPr>
      </p:pic>
    </p:spTree>
    <p:extLst>
      <p:ext uri="{BB962C8B-B14F-4D97-AF65-F5344CB8AC3E}">
        <p14:creationId xmlns:p14="http://schemas.microsoft.com/office/powerpoint/2010/main" val="19859381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EC2C5-591C-B4BB-E391-16EAA26249DF}"/>
              </a:ext>
            </a:extLst>
          </p:cNvPr>
          <p:cNvSpPr>
            <a:spLocks noGrp="1"/>
          </p:cNvSpPr>
          <p:nvPr>
            <p:ph type="title"/>
          </p:nvPr>
        </p:nvSpPr>
        <p:spPr>
          <a:xfrm>
            <a:off x="4206240" y="172720"/>
            <a:ext cx="3252697" cy="684839"/>
          </a:xfrm>
        </p:spPr>
        <p:txBody>
          <a:bodyPr>
            <a:normAutofit/>
          </a:bodyPr>
          <a:lstStyle/>
          <a:p>
            <a:r>
              <a:rPr lang="en-US"/>
              <a:t>DASHBOARD-2</a:t>
            </a:r>
            <a:endParaRPr lang="en-US" dirty="0"/>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computer screen&#10;&#10;Description automatically generated">
            <a:extLst>
              <a:ext uri="{FF2B5EF4-FFF2-40B4-BE49-F238E27FC236}">
                <a16:creationId xmlns:a16="http://schemas.microsoft.com/office/drawing/2014/main" id="{DBE57487-A0CE-9209-6DCF-AB29F744C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560" y="1030279"/>
            <a:ext cx="11013440" cy="5380681"/>
          </a:xfrm>
        </p:spPr>
      </p:pic>
    </p:spTree>
    <p:extLst>
      <p:ext uri="{BB962C8B-B14F-4D97-AF65-F5344CB8AC3E}">
        <p14:creationId xmlns:p14="http://schemas.microsoft.com/office/powerpoint/2010/main" val="3338659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AD566-66EE-6AF2-00BA-C13FB237766F}"/>
              </a:ext>
            </a:extLst>
          </p:cNvPr>
          <p:cNvSpPr>
            <a:spLocks noGrp="1"/>
          </p:cNvSpPr>
          <p:nvPr>
            <p:ph type="title"/>
          </p:nvPr>
        </p:nvSpPr>
        <p:spPr>
          <a:xfrm>
            <a:off x="1429566" y="386081"/>
            <a:ext cx="5008696" cy="570502"/>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08B203C5-55F1-B620-0274-3A35DE9F8B78}"/>
              </a:ext>
            </a:extLst>
          </p:cNvPr>
          <p:cNvSpPr>
            <a:spLocks noGrp="1"/>
          </p:cNvSpPr>
          <p:nvPr>
            <p:ph idx="1"/>
          </p:nvPr>
        </p:nvSpPr>
        <p:spPr>
          <a:xfrm>
            <a:off x="1429566" y="1076960"/>
            <a:ext cx="5570674" cy="5019039"/>
          </a:xfrm>
        </p:spPr>
        <p:txBody>
          <a:bodyPr>
            <a:normAutofit/>
          </a:bodyPr>
          <a:lstStyle/>
          <a:p>
            <a:pPr>
              <a:lnSpc>
                <a:spcPct val="120000"/>
              </a:lnSpc>
            </a:pPr>
            <a:r>
              <a:rPr lang="en-US" sz="1500" i="0" dirty="0">
                <a:effectLst/>
                <a:latin typeface="Söhne"/>
              </a:rPr>
              <a:t>In conclusion, crime analysis plays a crucial role in understanding, addressing, and preventing criminal activities within communities. By leveraging data-driven insights, engaging with stakeholders, and implementing targeted interventions, we can work towards reducing crime rates and creating safer environments for all.</a:t>
            </a:r>
          </a:p>
          <a:p>
            <a:pPr>
              <a:lnSpc>
                <a:spcPct val="120000"/>
              </a:lnSpc>
            </a:pPr>
            <a:r>
              <a:rPr lang="en-US" sz="1500" i="0" dirty="0">
                <a:effectLst/>
                <a:latin typeface="Söhne"/>
              </a:rPr>
              <a:t>Throughout this analysis, we have identified key patterns, trends, and hotspots, allowing us to prioritize resources and interventions effectively. We have highlighted the importance of community engagement, collaboration, and empowerment in fostering a collective response to crime prevention.</a:t>
            </a:r>
          </a:p>
          <a:p>
            <a:pPr>
              <a:lnSpc>
                <a:spcPct val="120000"/>
              </a:lnSpc>
            </a:pPr>
            <a:r>
              <a:rPr lang="en-US" sz="1500" i="0" dirty="0">
                <a:effectLst/>
                <a:latin typeface="Söhne"/>
              </a:rPr>
              <a:t>Moving forward, it is essential to continue leveraging data analytics, technology, and innovation to enhance crime prevention efforts. By adopting a holistic approach that combines proactive policing, community involvement, and social interventions, we can create safer, more resilient communities for generations to come.</a:t>
            </a:r>
          </a:p>
          <a:p>
            <a:pPr>
              <a:lnSpc>
                <a:spcPct val="120000"/>
              </a:lnSpc>
            </a:pPr>
            <a:endParaRPr lang="en-US" sz="1100" dirty="0"/>
          </a:p>
        </p:txBody>
      </p:sp>
      <p:pic>
        <p:nvPicPr>
          <p:cNvPr id="12" name="Picture 11" descr="One in a crowd">
            <a:extLst>
              <a:ext uri="{FF2B5EF4-FFF2-40B4-BE49-F238E27FC236}">
                <a16:creationId xmlns:a16="http://schemas.microsoft.com/office/drawing/2014/main" id="{8BC0008C-6AC6-2FED-D7EB-1D3AFD147DFC}"/>
              </a:ext>
            </a:extLst>
          </p:cNvPr>
          <p:cNvPicPr>
            <a:picLocks noChangeAspect="1"/>
          </p:cNvPicPr>
          <p:nvPr/>
        </p:nvPicPr>
        <p:blipFill rotWithShape="1">
          <a:blip r:embed="rId2"/>
          <a:srcRect l="16893" r="8107"/>
          <a:stretch/>
        </p:blipFill>
        <p:spPr>
          <a:xfrm>
            <a:off x="7948129" y="1332503"/>
            <a:ext cx="3931041" cy="3840798"/>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301192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6">
            <a:extLst>
              <a:ext uri="{FF2B5EF4-FFF2-40B4-BE49-F238E27FC236}">
                <a16:creationId xmlns:a16="http://schemas.microsoft.com/office/drawing/2014/main" id="{E8106620-225D-429A-AAE7-CD0545EF1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oogle Shape;156;p30" descr="A white paper with blue text&#10;&#10;Description automatically generated">
            <a:extLst>
              <a:ext uri="{FF2B5EF4-FFF2-40B4-BE49-F238E27FC236}">
                <a16:creationId xmlns:a16="http://schemas.microsoft.com/office/drawing/2014/main" id="{D1364C4F-438A-710F-11C8-2DA7FE122328}"/>
              </a:ext>
            </a:extLst>
          </p:cNvPr>
          <p:cNvPicPr preferRelativeResize="0"/>
          <p:nvPr/>
        </p:nvPicPr>
        <p:blipFill rotWithShape="1">
          <a:blip r:embed="rId2"/>
          <a:srcRect t="2012" b="9100"/>
          <a:stretch/>
        </p:blipFill>
        <p:spPr>
          <a:xfrm>
            <a:off x="762000" y="762000"/>
            <a:ext cx="10668000" cy="5334000"/>
          </a:xfrm>
          <a:prstGeom prst="rect">
            <a:avLst/>
          </a:prstGeom>
          <a:noFill/>
        </p:spPr>
      </p:pic>
    </p:spTree>
    <p:extLst>
      <p:ext uri="{BB962C8B-B14F-4D97-AF65-F5344CB8AC3E}">
        <p14:creationId xmlns:p14="http://schemas.microsoft.com/office/powerpoint/2010/main" val="48464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nstruction work tools">
            <a:extLst>
              <a:ext uri="{FF2B5EF4-FFF2-40B4-BE49-F238E27FC236}">
                <a16:creationId xmlns:a16="http://schemas.microsoft.com/office/drawing/2014/main" id="{8EB8640B-C3F9-0B92-E647-3AC39F49164F}"/>
              </a:ext>
            </a:extLst>
          </p:cNvPr>
          <p:cNvPicPr>
            <a:picLocks noChangeAspect="1"/>
          </p:cNvPicPr>
          <p:nvPr/>
        </p:nvPicPr>
        <p:blipFill rotWithShape="1">
          <a:blip r:embed="rId2">
            <a:alphaModFix amt="50000"/>
          </a:blip>
          <a:srcRect l="23614" r="17052" b="-1"/>
          <a:stretch/>
        </p:blipFill>
        <p:spPr>
          <a:xfrm>
            <a:off x="20" y="10"/>
            <a:ext cx="6095979" cy="6857990"/>
          </a:xfrm>
          <a:prstGeom prst="rect">
            <a:avLst/>
          </a:prstGeom>
        </p:spPr>
      </p:pic>
      <p:sp>
        <p:nvSpPr>
          <p:cNvPr id="4" name="TextBox 3">
            <a:extLst>
              <a:ext uri="{FF2B5EF4-FFF2-40B4-BE49-F238E27FC236}">
                <a16:creationId xmlns:a16="http://schemas.microsoft.com/office/drawing/2014/main" id="{30A6FC62-95DE-4659-0BEA-616883D3B331}"/>
              </a:ext>
            </a:extLst>
          </p:cNvPr>
          <p:cNvSpPr txBox="1"/>
          <p:nvPr/>
        </p:nvSpPr>
        <p:spPr>
          <a:xfrm>
            <a:off x="7179972" y="1549666"/>
            <a:ext cx="3825025" cy="5308333"/>
          </a:xfrm>
          <a:prstGeom prst="rect">
            <a:avLst/>
          </a:prstGeom>
        </p:spPr>
        <p:txBody>
          <a:bodyPr vert="horz" lIns="91440" tIns="45720" rIns="91440" bIns="45720" rtlCol="0" anchor="ctr">
            <a:normAutofit/>
          </a:bodyPr>
          <a:lstStyle/>
          <a:p>
            <a:pPr marL="285750" indent="-285750">
              <a:lnSpc>
                <a:spcPct val="130000"/>
              </a:lnSpc>
              <a:spcAft>
                <a:spcPts val="600"/>
              </a:spcAft>
              <a:buSzPct val="85000"/>
              <a:buFont typeface="Wingdings" panose="05000000000000000000" pitchFamily="2" charset="2"/>
              <a:buChar char="ü"/>
            </a:pPr>
            <a:r>
              <a:rPr lang="en-US" dirty="0"/>
              <a:t>INTRODUCTION</a:t>
            </a:r>
          </a:p>
          <a:p>
            <a:pPr marL="285750" indent="-285750">
              <a:lnSpc>
                <a:spcPct val="130000"/>
              </a:lnSpc>
              <a:spcAft>
                <a:spcPts val="600"/>
              </a:spcAft>
              <a:buSzPct val="85000"/>
              <a:buFont typeface="Wingdings" panose="05000000000000000000" pitchFamily="2" charset="2"/>
              <a:buChar char="ü"/>
            </a:pPr>
            <a:r>
              <a:rPr lang="en-US" i="0" u="none" strike="noStrike" dirty="0">
                <a:effectLst/>
              </a:rPr>
              <a:t>Objectives with Problem Statement</a:t>
            </a:r>
          </a:p>
          <a:p>
            <a:pPr marL="285750" indent="-285750">
              <a:lnSpc>
                <a:spcPct val="130000"/>
              </a:lnSpc>
              <a:spcAft>
                <a:spcPts val="600"/>
              </a:spcAft>
              <a:buSzPct val="85000"/>
              <a:buFont typeface="Wingdings" panose="05000000000000000000" pitchFamily="2" charset="2"/>
              <a:buChar char="ü"/>
            </a:pPr>
            <a:r>
              <a:rPr lang="en-US" dirty="0"/>
              <a:t>Crime analysis data snapshot</a:t>
            </a:r>
          </a:p>
          <a:p>
            <a:pPr marL="285750" indent="-285750">
              <a:lnSpc>
                <a:spcPct val="130000"/>
              </a:lnSpc>
              <a:spcAft>
                <a:spcPts val="600"/>
              </a:spcAft>
              <a:buSzPct val="85000"/>
              <a:buFont typeface="Wingdings" panose="05000000000000000000" pitchFamily="2" charset="2"/>
              <a:buChar char="ü"/>
            </a:pPr>
            <a:r>
              <a:rPr lang="en-US" dirty="0"/>
              <a:t>Analytics Approach and tools</a:t>
            </a:r>
          </a:p>
          <a:p>
            <a:pPr marL="285750" indent="-285750">
              <a:lnSpc>
                <a:spcPct val="130000"/>
              </a:lnSpc>
              <a:spcAft>
                <a:spcPts val="600"/>
              </a:spcAft>
              <a:buSzPct val="85000"/>
              <a:buFont typeface="Wingdings" panose="05000000000000000000" pitchFamily="2" charset="2"/>
              <a:buChar char="ü"/>
            </a:pPr>
            <a:r>
              <a:rPr lang="en-US" dirty="0"/>
              <a:t>Analytics Approach and tools</a:t>
            </a:r>
          </a:p>
          <a:p>
            <a:pPr marL="285750" indent="-285750">
              <a:lnSpc>
                <a:spcPct val="130000"/>
              </a:lnSpc>
              <a:spcAft>
                <a:spcPts val="600"/>
              </a:spcAft>
              <a:buSzPct val="85000"/>
              <a:buFont typeface="Wingdings" panose="05000000000000000000" pitchFamily="2" charset="2"/>
              <a:buChar char="ü"/>
            </a:pPr>
            <a:r>
              <a:rPr lang="en-US" b="1" i="0" dirty="0">
                <a:effectLst/>
              </a:rPr>
              <a:t>Insights and Recommendations</a:t>
            </a:r>
          </a:p>
          <a:p>
            <a:pPr marL="285750" indent="-285750">
              <a:lnSpc>
                <a:spcPct val="130000"/>
              </a:lnSpc>
              <a:spcAft>
                <a:spcPts val="600"/>
              </a:spcAft>
              <a:buSzPct val="85000"/>
              <a:buFont typeface="Wingdings" panose="05000000000000000000" pitchFamily="2" charset="2"/>
              <a:buChar char="ü"/>
            </a:pPr>
            <a:r>
              <a:rPr lang="en-US" dirty="0"/>
              <a:t>DASHBOARD</a:t>
            </a:r>
          </a:p>
          <a:p>
            <a:pPr marL="285750" indent="-285750">
              <a:lnSpc>
                <a:spcPct val="130000"/>
              </a:lnSpc>
              <a:spcAft>
                <a:spcPts val="600"/>
              </a:spcAft>
              <a:buSzPct val="85000"/>
              <a:buFont typeface="Wingdings" panose="05000000000000000000" pitchFamily="2" charset="2"/>
              <a:buChar char="ü"/>
            </a:pPr>
            <a:r>
              <a:rPr lang="en-US" dirty="0"/>
              <a:t>CONCLUSION</a:t>
            </a:r>
          </a:p>
          <a:p>
            <a:pPr>
              <a:lnSpc>
                <a:spcPct val="130000"/>
              </a:lnSpc>
              <a:spcAft>
                <a:spcPts val="600"/>
              </a:spcAft>
              <a:buSzPct val="85000"/>
            </a:pPr>
            <a:endParaRPr lang="en-US" dirty="0"/>
          </a:p>
          <a:p>
            <a:pPr>
              <a:lnSpc>
                <a:spcPct val="130000"/>
              </a:lnSpc>
              <a:spcAft>
                <a:spcPts val="600"/>
              </a:spcAft>
              <a:buSzPct val="85000"/>
            </a:pPr>
            <a:endParaRPr lang="en-US" dirty="0"/>
          </a:p>
          <a:p>
            <a:pPr>
              <a:lnSpc>
                <a:spcPct val="130000"/>
              </a:lnSpc>
              <a:spcAft>
                <a:spcPts val="600"/>
              </a:spcAft>
              <a:buSzPct val="85000"/>
            </a:pPr>
            <a:endParaRPr lang="en-US" i="0" u="none" strike="noStrike" dirty="0">
              <a:effectLst/>
            </a:endParaRPr>
          </a:p>
          <a:p>
            <a:pPr>
              <a:lnSpc>
                <a:spcPct val="130000"/>
              </a:lnSpc>
              <a:spcAft>
                <a:spcPts val="600"/>
              </a:spcAft>
              <a:buSzPct val="85000"/>
            </a:pPr>
            <a:endParaRPr lang="en-US" dirty="0"/>
          </a:p>
        </p:txBody>
      </p:sp>
    </p:spTree>
    <p:extLst>
      <p:ext uri="{BB962C8B-B14F-4D97-AF65-F5344CB8AC3E}">
        <p14:creationId xmlns:p14="http://schemas.microsoft.com/office/powerpoint/2010/main" val="169363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2" descr="Pen placed on top of a signature line">
            <a:extLst>
              <a:ext uri="{FF2B5EF4-FFF2-40B4-BE49-F238E27FC236}">
                <a16:creationId xmlns:a16="http://schemas.microsoft.com/office/drawing/2014/main" id="{3F959A08-D475-AAF2-4557-6F38E4A0638D}"/>
              </a:ext>
            </a:extLst>
          </p:cNvPr>
          <p:cNvPicPr>
            <a:picLocks noChangeAspect="1"/>
          </p:cNvPicPr>
          <p:nvPr/>
        </p:nvPicPr>
        <p:blipFill rotWithShape="1">
          <a:blip r:embed="rId2"/>
          <a:srcRect l="40645"/>
          <a:stretch/>
        </p:blipFill>
        <p:spPr>
          <a:xfrm>
            <a:off x="1" y="2520"/>
            <a:ext cx="6096000" cy="6855480"/>
          </a:xfrm>
          <a:prstGeom prst="rect">
            <a:avLst/>
          </a:prstGeom>
        </p:spPr>
      </p:pic>
      <p:sp>
        <p:nvSpPr>
          <p:cNvPr id="35" name="Oval 34">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5EEE-8F2F-B8F7-2BF7-F482C8DD400A}"/>
              </a:ext>
            </a:extLst>
          </p:cNvPr>
          <p:cNvSpPr>
            <a:spLocks noGrp="1"/>
          </p:cNvSpPr>
          <p:nvPr>
            <p:ph type="title"/>
          </p:nvPr>
        </p:nvSpPr>
        <p:spPr>
          <a:xfrm>
            <a:off x="1239982" y="2288987"/>
            <a:ext cx="3629891" cy="2283013"/>
          </a:xfrm>
        </p:spPr>
        <p:txBody>
          <a:bodyPr vert="horz" lIns="91440" tIns="45720" rIns="91440" bIns="45720" rtlCol="0" anchor="ctr">
            <a:normAutofit/>
          </a:bodyPr>
          <a:lstStyle/>
          <a:p>
            <a:pPr algn="ctr"/>
            <a:r>
              <a:rPr lang="en-US" dirty="0">
                <a:solidFill>
                  <a:schemeClr val="bg1"/>
                </a:solidFill>
              </a:rPr>
              <a:t>Introduction</a:t>
            </a:r>
            <a:br>
              <a:rPr lang="en-US" dirty="0">
                <a:solidFill>
                  <a:schemeClr val="bg1"/>
                </a:solidFill>
              </a:rPr>
            </a:br>
            <a:endParaRPr lang="en-US" dirty="0">
              <a:solidFill>
                <a:schemeClr val="bg1"/>
              </a:solidFill>
            </a:endParaRPr>
          </a:p>
        </p:txBody>
      </p:sp>
      <p:sp>
        <p:nvSpPr>
          <p:cNvPr id="4" name="TextBox 3">
            <a:extLst>
              <a:ext uri="{FF2B5EF4-FFF2-40B4-BE49-F238E27FC236}">
                <a16:creationId xmlns:a16="http://schemas.microsoft.com/office/drawing/2014/main" id="{CC4C44C8-0AAE-24DC-181E-345408346DD6}"/>
              </a:ext>
            </a:extLst>
          </p:cNvPr>
          <p:cNvSpPr txBox="1"/>
          <p:nvPr/>
        </p:nvSpPr>
        <p:spPr>
          <a:xfrm>
            <a:off x="7188680" y="762000"/>
            <a:ext cx="3897332" cy="5334000"/>
          </a:xfrm>
          <a:prstGeom prst="rect">
            <a:avLst/>
          </a:prstGeom>
        </p:spPr>
        <p:txBody>
          <a:bodyPr vert="horz" lIns="91440" tIns="45720" rIns="91440" bIns="45720" rtlCol="0" anchor="ctr">
            <a:normAutofit/>
          </a:bodyPr>
          <a:lstStyle/>
          <a:p>
            <a:pPr>
              <a:lnSpc>
                <a:spcPct val="130000"/>
              </a:lnSpc>
              <a:spcAft>
                <a:spcPts val="600"/>
              </a:spcAft>
              <a:buSzPct val="85000"/>
            </a:pPr>
            <a:r>
              <a:rPr lang="en-US" b="0" i="0" dirty="0">
                <a:effectLst/>
              </a:rPr>
              <a:t>Crime data analysis is a crucial tool in understanding and combating criminal activities within communities. By examining data collected from law enforcement agencies, researchers, and other sources, analysts can uncover patterns, trends, and insights that inform decision-making, policy development, and resource allocation.</a:t>
            </a:r>
            <a:endParaRPr lang="en-US" dirty="0"/>
          </a:p>
        </p:txBody>
      </p:sp>
    </p:spTree>
    <p:extLst>
      <p:ext uri="{BB962C8B-B14F-4D97-AF65-F5344CB8AC3E}">
        <p14:creationId xmlns:p14="http://schemas.microsoft.com/office/powerpoint/2010/main" val="1176880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2" descr="Pen placed on top of a signature line">
            <a:extLst>
              <a:ext uri="{FF2B5EF4-FFF2-40B4-BE49-F238E27FC236}">
                <a16:creationId xmlns:a16="http://schemas.microsoft.com/office/drawing/2014/main" id="{3F959A08-D475-AAF2-4557-6F38E4A0638D}"/>
              </a:ext>
            </a:extLst>
          </p:cNvPr>
          <p:cNvPicPr>
            <a:picLocks noChangeAspect="1"/>
          </p:cNvPicPr>
          <p:nvPr/>
        </p:nvPicPr>
        <p:blipFill rotWithShape="1">
          <a:blip r:embed="rId2"/>
          <a:srcRect l="40645"/>
          <a:stretch/>
        </p:blipFill>
        <p:spPr>
          <a:xfrm>
            <a:off x="-50799" y="-88920"/>
            <a:ext cx="6096000" cy="6855480"/>
          </a:xfrm>
          <a:prstGeom prst="rect">
            <a:avLst/>
          </a:prstGeom>
        </p:spPr>
      </p:pic>
      <p:sp>
        <p:nvSpPr>
          <p:cNvPr id="35" name="Oval 34">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5EEE-8F2F-B8F7-2BF7-F482C8DD400A}"/>
              </a:ext>
            </a:extLst>
          </p:cNvPr>
          <p:cNvSpPr>
            <a:spLocks noGrp="1"/>
          </p:cNvSpPr>
          <p:nvPr>
            <p:ph type="title"/>
          </p:nvPr>
        </p:nvSpPr>
        <p:spPr>
          <a:xfrm>
            <a:off x="1239982" y="2288987"/>
            <a:ext cx="3629891" cy="2283013"/>
          </a:xfrm>
        </p:spPr>
        <p:txBody>
          <a:bodyPr vert="horz" lIns="91440" tIns="45720" rIns="91440" bIns="45720" rtlCol="0" anchor="ctr">
            <a:normAutofit/>
          </a:bodyPr>
          <a:lstStyle/>
          <a:p>
            <a:pPr algn="ctr"/>
            <a:r>
              <a:rPr lang="en-US" i="0" u="none" strike="noStrike" dirty="0">
                <a:solidFill>
                  <a:schemeClr val="bg1"/>
                </a:solidFill>
                <a:effectLst/>
              </a:rPr>
              <a:t>Objectives with Problem Statement</a:t>
            </a:r>
            <a:endParaRPr lang="en-US" dirty="0">
              <a:solidFill>
                <a:schemeClr val="bg1"/>
              </a:solidFill>
            </a:endParaRPr>
          </a:p>
        </p:txBody>
      </p:sp>
      <p:sp>
        <p:nvSpPr>
          <p:cNvPr id="4" name="TextBox 3">
            <a:extLst>
              <a:ext uri="{FF2B5EF4-FFF2-40B4-BE49-F238E27FC236}">
                <a16:creationId xmlns:a16="http://schemas.microsoft.com/office/drawing/2014/main" id="{CC4C44C8-0AAE-24DC-181E-345408346DD6}"/>
              </a:ext>
            </a:extLst>
          </p:cNvPr>
          <p:cNvSpPr txBox="1"/>
          <p:nvPr/>
        </p:nvSpPr>
        <p:spPr>
          <a:xfrm>
            <a:off x="7188680" y="762000"/>
            <a:ext cx="3897332" cy="5334000"/>
          </a:xfrm>
          <a:prstGeom prst="rect">
            <a:avLst/>
          </a:prstGeom>
        </p:spPr>
        <p:txBody>
          <a:bodyPr vert="horz" lIns="91440" tIns="45720" rIns="91440" bIns="45720" rtlCol="0" anchor="ctr">
            <a:normAutofit/>
          </a:bodyPr>
          <a:lstStyle/>
          <a:p>
            <a:pPr>
              <a:lnSpc>
                <a:spcPct val="130000"/>
              </a:lnSpc>
              <a:spcAft>
                <a:spcPts val="600"/>
              </a:spcAft>
              <a:buSzPct val="85000"/>
            </a:pPr>
            <a:r>
              <a:rPr lang="en-US" b="1" i="0">
                <a:effectLst/>
              </a:rPr>
              <a:t>Analyze historical crime data to identify patterns, trends, and emerging issues in criminal activities.</a:t>
            </a:r>
          </a:p>
          <a:p>
            <a:pPr>
              <a:lnSpc>
                <a:spcPct val="130000"/>
              </a:lnSpc>
              <a:spcAft>
                <a:spcPts val="600"/>
              </a:spcAft>
              <a:buSzPct val="85000"/>
            </a:pPr>
            <a:r>
              <a:rPr lang="en-US" b="1" i="0">
                <a:effectLst/>
              </a:rPr>
              <a:t>The problem statement for crime data analysis revolves around understanding and addressing criminal activities within a community. Key aspects of the problem statement.</a:t>
            </a:r>
            <a:endParaRPr lang="en-US" b="1"/>
          </a:p>
        </p:txBody>
      </p:sp>
    </p:spTree>
    <p:extLst>
      <p:ext uri="{BB962C8B-B14F-4D97-AF65-F5344CB8AC3E}">
        <p14:creationId xmlns:p14="http://schemas.microsoft.com/office/powerpoint/2010/main" val="32562325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Pen placed on top of a signature line">
            <a:extLst>
              <a:ext uri="{FF2B5EF4-FFF2-40B4-BE49-F238E27FC236}">
                <a16:creationId xmlns:a16="http://schemas.microsoft.com/office/drawing/2014/main" id="{45940A2F-4E50-275B-7386-42845F31927A}"/>
              </a:ext>
            </a:extLst>
          </p:cNvPr>
          <p:cNvPicPr>
            <a:picLocks noChangeAspect="1"/>
          </p:cNvPicPr>
          <p:nvPr/>
        </p:nvPicPr>
        <p:blipFill rotWithShape="1">
          <a:blip r:embed="rId2"/>
          <a:srcRect l="40645"/>
          <a:stretch/>
        </p:blipFill>
        <p:spPr>
          <a:xfrm>
            <a:off x="-1" y="-193040"/>
            <a:ext cx="5994401" cy="7051040"/>
          </a:xfrm>
          <a:prstGeom prst="rect">
            <a:avLst/>
          </a:prstGeom>
        </p:spPr>
      </p:pic>
      <p:sp>
        <p:nvSpPr>
          <p:cNvPr id="20" name="Oval 19">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A9EC-A90E-BAC0-57B9-F0D213F696CE}"/>
              </a:ext>
            </a:extLst>
          </p:cNvPr>
          <p:cNvSpPr>
            <a:spLocks noGrp="1"/>
          </p:cNvSpPr>
          <p:nvPr>
            <p:ph type="title"/>
          </p:nvPr>
        </p:nvSpPr>
        <p:spPr>
          <a:xfrm>
            <a:off x="1239982" y="2288987"/>
            <a:ext cx="3629891" cy="2283013"/>
          </a:xfrm>
        </p:spPr>
        <p:txBody>
          <a:bodyPr anchor="ctr">
            <a:normAutofit/>
          </a:bodyPr>
          <a:lstStyle/>
          <a:p>
            <a:pPr algn="ctr"/>
            <a:r>
              <a:rPr lang="en-US" dirty="0">
                <a:solidFill>
                  <a:schemeClr val="bg1"/>
                </a:solidFill>
                <a:latin typeface="Roboto" panose="02000000000000000000" pitchFamily="2" charset="0"/>
              </a:rPr>
              <a:t>Crime analysis data snapshot</a:t>
            </a:r>
            <a:endParaRPr lang="en-US" dirty="0">
              <a:solidFill>
                <a:schemeClr val="bg1"/>
              </a:solidFill>
            </a:endParaRPr>
          </a:p>
        </p:txBody>
      </p:sp>
      <p:sp>
        <p:nvSpPr>
          <p:cNvPr id="3" name="Content Placeholder 2">
            <a:extLst>
              <a:ext uri="{FF2B5EF4-FFF2-40B4-BE49-F238E27FC236}">
                <a16:creationId xmlns:a16="http://schemas.microsoft.com/office/drawing/2014/main" id="{6BBBFBD0-6053-865C-6B7E-7081D7CF3261}"/>
              </a:ext>
            </a:extLst>
          </p:cNvPr>
          <p:cNvSpPr>
            <a:spLocks noGrp="1"/>
          </p:cNvSpPr>
          <p:nvPr>
            <p:ph idx="1"/>
          </p:nvPr>
        </p:nvSpPr>
        <p:spPr>
          <a:xfrm>
            <a:off x="6675120" y="772160"/>
            <a:ext cx="4978399" cy="5842000"/>
          </a:xfrm>
        </p:spPr>
        <p:txBody>
          <a:bodyPr anchor="ctr">
            <a:normAutofit/>
          </a:bodyPr>
          <a:lstStyle/>
          <a:p>
            <a:pPr>
              <a:lnSpc>
                <a:spcPct val="120000"/>
              </a:lnSpc>
              <a:buFont typeface="Wingdings" panose="05000000000000000000" pitchFamily="2" charset="2"/>
              <a:buChar char="v"/>
            </a:pPr>
            <a:r>
              <a:rPr lang="en-US" dirty="0">
                <a:latin typeface="+mj-lt"/>
              </a:rPr>
              <a:t>There are </a:t>
            </a:r>
            <a:r>
              <a:rPr lang="en-US" b="1" dirty="0">
                <a:latin typeface="+mj-lt"/>
              </a:rPr>
              <a:t>91 Thousands </a:t>
            </a:r>
            <a:r>
              <a:rPr lang="en-US" dirty="0">
                <a:latin typeface="+mj-lt"/>
              </a:rPr>
              <a:t>of crimes happened in the country according to data. And the total number of arrest is only </a:t>
            </a:r>
            <a:r>
              <a:rPr lang="en-US" b="1" dirty="0">
                <a:latin typeface="+mj-lt"/>
              </a:rPr>
              <a:t>11 Thousands. 18 Thousands </a:t>
            </a:r>
            <a:r>
              <a:rPr lang="en-US" dirty="0">
                <a:latin typeface="+mj-lt"/>
              </a:rPr>
              <a:t>of crimes comes under the Domestic Crimes. Average days to solve a case was </a:t>
            </a:r>
            <a:r>
              <a:rPr lang="en-US" b="1" dirty="0">
                <a:latin typeface="+mj-lt"/>
              </a:rPr>
              <a:t>9.10.</a:t>
            </a:r>
          </a:p>
          <a:p>
            <a:pPr>
              <a:lnSpc>
                <a:spcPct val="120000"/>
              </a:lnSpc>
              <a:buFont typeface="Wingdings" panose="05000000000000000000" pitchFamily="2" charset="2"/>
              <a:buChar char="v"/>
            </a:pPr>
            <a:r>
              <a:rPr lang="en-GB" dirty="0">
                <a:effectLst/>
                <a:latin typeface="+mj-lt"/>
                <a:ea typeface="Arial" panose="020B0604020202020204" pitchFamily="34" charset="0"/>
                <a:cs typeface="Mangal" panose="02040503050203030202" pitchFamily="18" charset="0"/>
              </a:rPr>
              <a:t>And the maximum number of crimes happens in Theft that is </a:t>
            </a:r>
            <a:r>
              <a:rPr lang="en-GB" b="1" dirty="0">
                <a:effectLst/>
                <a:latin typeface="+mj-lt"/>
                <a:ea typeface="Arial" panose="020B0604020202020204" pitchFamily="34" charset="0"/>
                <a:cs typeface="Mangal" panose="02040503050203030202" pitchFamily="18" charset="0"/>
              </a:rPr>
              <a:t>20.3K </a:t>
            </a:r>
            <a:r>
              <a:rPr lang="en-GB" dirty="0">
                <a:effectLst/>
                <a:latin typeface="+mj-lt"/>
                <a:ea typeface="Arial" panose="020B0604020202020204" pitchFamily="34" charset="0"/>
                <a:cs typeface="Mangal" panose="02040503050203030202" pitchFamily="18" charset="0"/>
              </a:rPr>
              <a:t>and minimum number of crimes happened in Human Trafficking is </a:t>
            </a:r>
            <a:r>
              <a:rPr lang="en-GB" b="1" dirty="0">
                <a:effectLst/>
                <a:latin typeface="+mj-lt"/>
                <a:ea typeface="Arial" panose="020B0604020202020204" pitchFamily="34" charset="0"/>
                <a:cs typeface="Mangal" panose="02040503050203030202" pitchFamily="18" charset="0"/>
              </a:rPr>
              <a:t>10</a:t>
            </a:r>
            <a:r>
              <a:rPr lang="en-GB" dirty="0">
                <a:effectLst/>
                <a:latin typeface="+mj-lt"/>
                <a:ea typeface="Arial" panose="020B0604020202020204" pitchFamily="34" charset="0"/>
                <a:cs typeface="Mangal" panose="02040503050203030202" pitchFamily="18" charset="0"/>
              </a:rPr>
              <a:t>, Gambling is </a:t>
            </a:r>
            <a:r>
              <a:rPr lang="en-GB" b="1" dirty="0">
                <a:effectLst/>
                <a:latin typeface="+mj-lt"/>
                <a:ea typeface="Arial" panose="020B0604020202020204" pitchFamily="34" charset="0"/>
                <a:cs typeface="Mangal" panose="02040503050203030202" pitchFamily="18" charset="0"/>
              </a:rPr>
              <a:t>4</a:t>
            </a:r>
            <a:r>
              <a:rPr lang="en-GB" dirty="0">
                <a:effectLst/>
                <a:latin typeface="+mj-lt"/>
                <a:ea typeface="Arial" panose="020B0604020202020204" pitchFamily="34" charset="0"/>
                <a:cs typeface="Mangal" panose="02040503050203030202" pitchFamily="18" charset="0"/>
              </a:rPr>
              <a:t>, non-Criminal is </a:t>
            </a:r>
            <a:r>
              <a:rPr lang="en-GB" b="1" dirty="0">
                <a:effectLst/>
                <a:latin typeface="+mj-lt"/>
                <a:ea typeface="Arial" panose="020B0604020202020204" pitchFamily="34" charset="0"/>
                <a:cs typeface="Mangal" panose="02040503050203030202" pitchFamily="18" charset="0"/>
              </a:rPr>
              <a:t>2</a:t>
            </a:r>
            <a:r>
              <a:rPr lang="en-GB" dirty="0">
                <a:effectLst/>
                <a:latin typeface="+mj-lt"/>
                <a:ea typeface="Arial" panose="020B0604020202020204" pitchFamily="34" charset="0"/>
                <a:cs typeface="Mangal" panose="02040503050203030202" pitchFamily="18" charset="0"/>
              </a:rPr>
              <a:t>, Other Narcotic Violation and Public Indecency is </a:t>
            </a:r>
            <a:r>
              <a:rPr lang="en-GB" b="1" dirty="0">
                <a:effectLst/>
                <a:latin typeface="+mj-lt"/>
                <a:ea typeface="Arial" panose="020B0604020202020204" pitchFamily="34" charset="0"/>
                <a:cs typeface="Mangal" panose="02040503050203030202" pitchFamily="18" charset="0"/>
              </a:rPr>
              <a:t>1</a:t>
            </a:r>
            <a:r>
              <a:rPr lang="en-GB" dirty="0">
                <a:effectLst/>
                <a:latin typeface="+mj-lt"/>
                <a:ea typeface="Arial" panose="020B0604020202020204" pitchFamily="34" charset="0"/>
                <a:cs typeface="Mangal" panose="02040503050203030202" pitchFamily="18" charset="0"/>
              </a:rPr>
              <a:t>.</a:t>
            </a:r>
            <a:endParaRPr lang="en-US" dirty="0">
              <a:latin typeface="+mj-lt"/>
            </a:endParaRPr>
          </a:p>
          <a:p>
            <a:pPr>
              <a:lnSpc>
                <a:spcPct val="120000"/>
              </a:lnSpc>
              <a:buFont typeface="Wingdings" panose="05000000000000000000" pitchFamily="2" charset="2"/>
              <a:buChar char="v"/>
            </a:pPr>
            <a:r>
              <a:rPr lang="en-US" b="0" i="0" dirty="0">
                <a:effectLst/>
                <a:latin typeface="+mj-lt"/>
              </a:rPr>
              <a:t>The crime data provided for analysis includes information on reported incidents, including details such as the type of crime, location, date and time of occurrence, and any arrests made. </a:t>
            </a:r>
          </a:p>
          <a:p>
            <a:pPr marL="0" indent="0">
              <a:lnSpc>
                <a:spcPct val="120000"/>
              </a:lnSpc>
              <a:buNone/>
            </a:pPr>
            <a:endParaRPr lang="en-US" sz="1100" dirty="0"/>
          </a:p>
        </p:txBody>
      </p:sp>
    </p:spTree>
    <p:extLst>
      <p:ext uri="{BB962C8B-B14F-4D97-AF65-F5344CB8AC3E}">
        <p14:creationId xmlns:p14="http://schemas.microsoft.com/office/powerpoint/2010/main" val="19738258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B3BEF-30EA-81FB-1FD5-1D8ABD5EB5AA}"/>
              </a:ext>
            </a:extLst>
          </p:cNvPr>
          <p:cNvSpPr>
            <a:spLocks noGrp="1"/>
          </p:cNvSpPr>
          <p:nvPr>
            <p:ph type="title"/>
          </p:nvPr>
        </p:nvSpPr>
        <p:spPr>
          <a:xfrm>
            <a:off x="1044054" y="2286000"/>
            <a:ext cx="3965456" cy="2285999"/>
          </a:xfrm>
        </p:spPr>
        <p:txBody>
          <a:bodyPr vert="horz" lIns="91440" tIns="45720" rIns="91440" bIns="45720" rtlCol="0" anchor="ctr">
            <a:normAutofit/>
          </a:bodyPr>
          <a:lstStyle/>
          <a:p>
            <a:pPr algn="ctr"/>
            <a:r>
              <a:rPr lang="en-US" dirty="0">
                <a:solidFill>
                  <a:schemeClr val="bg1"/>
                </a:solidFill>
              </a:rPr>
              <a:t>Key DATA ELEMENTS</a:t>
            </a:r>
          </a:p>
        </p:txBody>
      </p:sp>
      <p:sp>
        <p:nvSpPr>
          <p:cNvPr id="5" name="TextBox 4">
            <a:extLst>
              <a:ext uri="{FF2B5EF4-FFF2-40B4-BE49-F238E27FC236}">
                <a16:creationId xmlns:a16="http://schemas.microsoft.com/office/drawing/2014/main" id="{330B9B9A-1AFB-5074-D2D0-CF753175E97A}"/>
              </a:ext>
            </a:extLst>
          </p:cNvPr>
          <p:cNvSpPr txBox="1"/>
          <p:nvPr/>
        </p:nvSpPr>
        <p:spPr>
          <a:xfrm>
            <a:off x="6096000" y="762000"/>
            <a:ext cx="5201920" cy="5740400"/>
          </a:xfrm>
          <a:prstGeom prst="rect">
            <a:avLst/>
          </a:prstGeom>
        </p:spPr>
        <p:txBody>
          <a:bodyPr vert="horz" lIns="91440" tIns="45720" rIns="91440" bIns="45720" rtlCol="0" anchor="ctr">
            <a:normAutofit/>
          </a:bodyPr>
          <a:lstStyle/>
          <a:p>
            <a:pPr marL="285750" indent="-285750">
              <a:lnSpc>
                <a:spcPct val="120000"/>
              </a:lnSpc>
              <a:spcAft>
                <a:spcPts val="600"/>
              </a:spcAft>
              <a:buSzPct val="85000"/>
              <a:buFont typeface="Wingdings" panose="05000000000000000000" pitchFamily="2" charset="2"/>
              <a:buChar char="v"/>
            </a:pPr>
            <a:r>
              <a:rPr lang="en-US" sz="1600" b="1" i="0" dirty="0">
                <a:effectLst/>
              </a:rPr>
              <a:t>Crime Type:</a:t>
            </a:r>
            <a:r>
              <a:rPr lang="en-US" sz="1600" b="0" i="0" dirty="0">
                <a:effectLst/>
              </a:rPr>
              <a:t> Classification of criminal activities, including but not limited to theft, assault, burglary, vandalism, and drug offenses.</a:t>
            </a:r>
          </a:p>
          <a:p>
            <a:pPr marL="285750" indent="-285750">
              <a:lnSpc>
                <a:spcPct val="120000"/>
              </a:lnSpc>
              <a:spcAft>
                <a:spcPts val="600"/>
              </a:spcAft>
              <a:buSzPct val="85000"/>
              <a:buFont typeface="Wingdings" panose="05000000000000000000" pitchFamily="2" charset="2"/>
              <a:buChar char="v"/>
            </a:pPr>
            <a:endParaRPr lang="en-US" sz="1600" b="0" i="0" dirty="0">
              <a:effectLst/>
            </a:endParaRPr>
          </a:p>
          <a:p>
            <a:pPr marL="285750" indent="-285750">
              <a:lnSpc>
                <a:spcPct val="120000"/>
              </a:lnSpc>
              <a:spcAft>
                <a:spcPts val="600"/>
              </a:spcAft>
              <a:buSzPct val="85000"/>
              <a:buFont typeface="Wingdings" panose="05000000000000000000" pitchFamily="2" charset="2"/>
              <a:buChar char="v"/>
            </a:pPr>
            <a:r>
              <a:rPr lang="en-US" sz="1600" b="1" i="0" dirty="0">
                <a:effectLst/>
              </a:rPr>
              <a:t>Location:</a:t>
            </a:r>
            <a:r>
              <a:rPr lang="en-US" sz="1600" b="0" i="0" dirty="0">
                <a:effectLst/>
              </a:rPr>
              <a:t> Geographic coordinates or address details indicating where the crime occurred, including information on specific neighborhoods, streets, or landmarks.</a:t>
            </a:r>
          </a:p>
          <a:p>
            <a:pPr marL="285750" indent="-285750">
              <a:lnSpc>
                <a:spcPct val="120000"/>
              </a:lnSpc>
              <a:spcAft>
                <a:spcPts val="600"/>
              </a:spcAft>
              <a:buSzPct val="85000"/>
              <a:buFont typeface="Wingdings" panose="05000000000000000000" pitchFamily="2" charset="2"/>
              <a:buChar char="v"/>
            </a:pPr>
            <a:endParaRPr lang="en-US" sz="1600" dirty="0"/>
          </a:p>
          <a:p>
            <a:pPr marL="285750" indent="-285750">
              <a:lnSpc>
                <a:spcPct val="120000"/>
              </a:lnSpc>
              <a:spcAft>
                <a:spcPts val="600"/>
              </a:spcAft>
              <a:buSzPct val="85000"/>
              <a:buFont typeface="Wingdings" panose="05000000000000000000" pitchFamily="2" charset="2"/>
              <a:buChar char="v"/>
            </a:pPr>
            <a:r>
              <a:rPr lang="en-US" sz="1600" b="1" i="0" dirty="0">
                <a:effectLst/>
              </a:rPr>
              <a:t>Date and Time:</a:t>
            </a:r>
            <a:r>
              <a:rPr lang="en-US" sz="1600" b="0" i="0" dirty="0">
                <a:effectLst/>
              </a:rPr>
              <a:t> Timestamps indicating the date and time when the crime was reported or occurred, enabling temporal analysis and trend identification.</a:t>
            </a:r>
          </a:p>
          <a:p>
            <a:pPr marL="285750" indent="-285750">
              <a:lnSpc>
                <a:spcPct val="120000"/>
              </a:lnSpc>
              <a:spcAft>
                <a:spcPts val="600"/>
              </a:spcAft>
              <a:buSzPct val="85000"/>
              <a:buFont typeface="Wingdings" panose="05000000000000000000" pitchFamily="2" charset="2"/>
              <a:buChar char="v"/>
            </a:pPr>
            <a:endParaRPr lang="en-US" sz="1600" dirty="0"/>
          </a:p>
          <a:p>
            <a:pPr marL="285750" indent="-285750">
              <a:lnSpc>
                <a:spcPct val="120000"/>
              </a:lnSpc>
              <a:spcAft>
                <a:spcPts val="600"/>
              </a:spcAft>
              <a:buSzPct val="85000"/>
              <a:buFont typeface="Wingdings" panose="05000000000000000000" pitchFamily="2" charset="2"/>
              <a:buChar char="v"/>
            </a:pPr>
            <a:r>
              <a:rPr lang="en-US" sz="1600" b="1" i="0" dirty="0">
                <a:effectLst/>
              </a:rPr>
              <a:t>Arrest Information:</a:t>
            </a:r>
            <a:r>
              <a:rPr lang="en-US" sz="1600" b="0" i="0" dirty="0">
                <a:effectLst/>
              </a:rPr>
              <a:t> Details on any arrests made in connection with reported incidents, including the number of arrests and the demographics of individuals apprehended.</a:t>
            </a:r>
          </a:p>
        </p:txBody>
      </p:sp>
    </p:spTree>
    <p:extLst>
      <p:ext uri="{BB962C8B-B14F-4D97-AF65-F5344CB8AC3E}">
        <p14:creationId xmlns:p14="http://schemas.microsoft.com/office/powerpoint/2010/main" val="17651533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Pen placed on top of a signature line">
            <a:extLst>
              <a:ext uri="{FF2B5EF4-FFF2-40B4-BE49-F238E27FC236}">
                <a16:creationId xmlns:a16="http://schemas.microsoft.com/office/drawing/2014/main" id="{45940A2F-4E50-275B-7386-42845F31927A}"/>
              </a:ext>
            </a:extLst>
          </p:cNvPr>
          <p:cNvPicPr>
            <a:picLocks noChangeAspect="1"/>
          </p:cNvPicPr>
          <p:nvPr/>
        </p:nvPicPr>
        <p:blipFill rotWithShape="1">
          <a:blip r:embed="rId2"/>
          <a:srcRect l="40645"/>
          <a:stretch/>
        </p:blipFill>
        <p:spPr>
          <a:xfrm>
            <a:off x="1" y="2520"/>
            <a:ext cx="6096000" cy="6855480"/>
          </a:xfrm>
          <a:prstGeom prst="rect">
            <a:avLst/>
          </a:prstGeom>
        </p:spPr>
      </p:pic>
      <p:sp>
        <p:nvSpPr>
          <p:cNvPr id="20" name="Oval 19">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A9EC-A90E-BAC0-57B9-F0D213F696CE}"/>
              </a:ext>
            </a:extLst>
          </p:cNvPr>
          <p:cNvSpPr>
            <a:spLocks noGrp="1"/>
          </p:cNvSpPr>
          <p:nvPr>
            <p:ph type="title"/>
          </p:nvPr>
        </p:nvSpPr>
        <p:spPr>
          <a:xfrm>
            <a:off x="1239982" y="2288987"/>
            <a:ext cx="3629891" cy="2283013"/>
          </a:xfrm>
        </p:spPr>
        <p:txBody>
          <a:bodyPr anchor="ctr">
            <a:normAutofit/>
          </a:bodyPr>
          <a:lstStyle/>
          <a:p>
            <a:pPr algn="ctr"/>
            <a:r>
              <a:rPr lang="en-US" dirty="0">
                <a:solidFill>
                  <a:schemeClr val="bg1"/>
                </a:solidFill>
              </a:rPr>
              <a:t>Analytics Approach and tools</a:t>
            </a:r>
          </a:p>
        </p:txBody>
      </p:sp>
      <p:sp>
        <p:nvSpPr>
          <p:cNvPr id="3" name="Content Placeholder 2">
            <a:extLst>
              <a:ext uri="{FF2B5EF4-FFF2-40B4-BE49-F238E27FC236}">
                <a16:creationId xmlns:a16="http://schemas.microsoft.com/office/drawing/2014/main" id="{6BBBFBD0-6053-865C-6B7E-7081D7CF3261}"/>
              </a:ext>
            </a:extLst>
          </p:cNvPr>
          <p:cNvSpPr>
            <a:spLocks noGrp="1"/>
          </p:cNvSpPr>
          <p:nvPr>
            <p:ph idx="1"/>
          </p:nvPr>
        </p:nvSpPr>
        <p:spPr>
          <a:xfrm>
            <a:off x="6256421" y="762000"/>
            <a:ext cx="5823284" cy="5735053"/>
          </a:xfrm>
        </p:spPr>
        <p:txBody>
          <a:bodyPr anchor="ctr">
            <a:normAutofit/>
          </a:bodyPr>
          <a:lstStyle/>
          <a:p>
            <a:pPr>
              <a:lnSpc>
                <a:spcPct val="120000"/>
              </a:lnSpc>
              <a:buFont typeface="Wingdings" panose="05000000000000000000" pitchFamily="2" charset="2"/>
              <a:buChar char="v"/>
            </a:pPr>
            <a:r>
              <a:rPr lang="en-US" sz="1600" dirty="0">
                <a:latin typeface="Arial" panose="020B0604020202020204" pitchFamily="34" charset="0"/>
                <a:cs typeface="Arial" panose="020B0604020202020204" pitchFamily="34" charset="0"/>
              </a:rPr>
              <a:t>Data Cleaning: Utilized functions like Split Column, Trim, and Remove Duplicate to ensure data accuracy.</a:t>
            </a:r>
          </a:p>
          <a:p>
            <a:pPr>
              <a:lnSpc>
                <a:spcPct val="120000"/>
              </a:lnSpc>
              <a:buFont typeface="Wingdings" panose="05000000000000000000" pitchFamily="2" charset="2"/>
              <a:buChar char="v"/>
            </a:pPr>
            <a:r>
              <a:rPr lang="en-US" sz="1600" dirty="0">
                <a:latin typeface="Arial" panose="020B0604020202020204" pitchFamily="34" charset="0"/>
                <a:cs typeface="Arial" panose="020B0604020202020204" pitchFamily="34" charset="0"/>
              </a:rPr>
              <a:t>Assessing the frequency of crime : </a:t>
            </a:r>
          </a:p>
          <a:p>
            <a:pPr marL="0" indent="0">
              <a:lnSpc>
                <a:spcPct val="120000"/>
              </a:lnSpc>
              <a:buNone/>
            </a:pPr>
            <a:r>
              <a:rPr lang="en-US" sz="1600" b="1" dirty="0">
                <a:effectLst/>
                <a:latin typeface="Arial" panose="020B0604020202020204" pitchFamily="34" charset="0"/>
                <a:ea typeface="Times New Roman" panose="02020603050405020304" pitchFamily="18" charset="0"/>
                <a:cs typeface="Arial" panose="020B0604020202020204" pitchFamily="34" charset="0"/>
              </a:rPr>
              <a:t>     Total Case = COUNT (crimes_data_2022[Type])</a:t>
            </a:r>
            <a:r>
              <a:rPr lang="en-US" sz="1600" b="1" dirty="0">
                <a:latin typeface="Arial" panose="020B0604020202020204" pitchFamily="34" charset="0"/>
                <a:ea typeface="Times New Roman" panose="02020603050405020304" pitchFamily="18" charset="0"/>
                <a:cs typeface="Arial" panose="020B0604020202020204" pitchFamily="34" charset="0"/>
              </a:rPr>
              <a:t>.</a:t>
            </a:r>
          </a:p>
          <a:p>
            <a:pPr>
              <a:lnSpc>
                <a:spcPct val="120000"/>
              </a:lnSpc>
              <a:buFont typeface="Wingdings" panose="05000000000000000000" pitchFamily="2" charset="2"/>
              <a:buChar char="v"/>
            </a:pPr>
            <a:r>
              <a:rPr lang="en-US" sz="1600" dirty="0">
                <a:effectLst/>
                <a:latin typeface="Arial" panose="020B0604020202020204" pitchFamily="34" charset="0"/>
                <a:ea typeface="Times New Roman" panose="02020603050405020304" pitchFamily="18" charset="0"/>
                <a:cs typeface="Arial" panose="020B0604020202020204" pitchFamily="34" charset="0"/>
              </a:rPr>
              <a:t>Calculating the Arrest Rate: </a:t>
            </a:r>
          </a:p>
          <a:p>
            <a:pPr marL="0" indent="0">
              <a:lnSpc>
                <a:spcPct val="120000"/>
              </a:lnSpc>
              <a:buNone/>
            </a:pPr>
            <a:r>
              <a:rPr lang="en-GB" sz="1600" b="1" dirty="0">
                <a:effectLst/>
                <a:latin typeface="Arial" panose="020B0604020202020204" pitchFamily="34" charset="0"/>
                <a:ea typeface="Arial" panose="020B0604020202020204" pitchFamily="34" charset="0"/>
                <a:cs typeface="Arial" panose="020B0604020202020204" pitchFamily="34" charset="0"/>
              </a:rPr>
              <a:t>     ( Numbers of Arrests / Number of Reported Incidents)       </a:t>
            </a:r>
          </a:p>
          <a:p>
            <a:pPr marL="0" indent="0">
              <a:lnSpc>
                <a:spcPct val="120000"/>
              </a:lnSpc>
              <a:buNone/>
            </a:pPr>
            <a:r>
              <a:rPr lang="en-GB" sz="1600" b="1" dirty="0">
                <a:latin typeface="Arial" panose="020B0604020202020204" pitchFamily="34" charset="0"/>
                <a:ea typeface="Arial" panose="020B0604020202020204" pitchFamily="34" charset="0"/>
                <a:cs typeface="Arial" panose="020B0604020202020204" pitchFamily="34" charset="0"/>
              </a:rPr>
              <a:t>     </a:t>
            </a:r>
            <a:r>
              <a:rPr lang="en-GB" sz="1600" b="1" dirty="0">
                <a:effectLst/>
                <a:latin typeface="Arial" panose="020B0604020202020204" pitchFamily="34" charset="0"/>
                <a:ea typeface="Arial" panose="020B0604020202020204" pitchFamily="34" charset="0"/>
                <a:cs typeface="Arial" panose="020B0604020202020204" pitchFamily="34" charset="0"/>
              </a:rPr>
              <a:t>* 100.</a:t>
            </a:r>
          </a:p>
          <a:p>
            <a:pPr>
              <a:lnSpc>
                <a:spcPct val="120000"/>
              </a:lnSpc>
              <a:buFont typeface="Wingdings" panose="05000000000000000000" pitchFamily="2" charset="2"/>
              <a:buChar char="v"/>
            </a:pPr>
            <a:r>
              <a:rPr lang="en-GB" sz="1600" dirty="0">
                <a:latin typeface="Arial" panose="020B0604020202020204" pitchFamily="34" charset="0"/>
                <a:ea typeface="Arial" panose="020B0604020202020204" pitchFamily="34" charset="0"/>
                <a:cs typeface="Arial" panose="020B0604020202020204" pitchFamily="34" charset="0"/>
              </a:rPr>
              <a:t>F</a:t>
            </a:r>
            <a:r>
              <a:rPr lang="en-GB" sz="1600" dirty="0">
                <a:effectLst/>
                <a:latin typeface="Arial" panose="020B0604020202020204" pitchFamily="34" charset="0"/>
                <a:ea typeface="Arial" panose="020B0604020202020204" pitchFamily="34" charset="0"/>
                <a:cs typeface="Arial" panose="020B0604020202020204" pitchFamily="34" charset="0"/>
              </a:rPr>
              <a:t>ormula for calculating the Domestic Crime:</a:t>
            </a:r>
            <a:endParaRPr lang="en-US" sz="16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20000"/>
              </a:lnSpc>
              <a:buNone/>
            </a:pPr>
            <a:r>
              <a:rPr lang="en-US" sz="1600" b="1" dirty="0">
                <a:latin typeface="Arial" panose="020B0604020202020204" pitchFamily="34" charset="0"/>
                <a:ea typeface="Times New Roman" panose="02020603050405020304" pitchFamily="18" charset="0"/>
                <a:cs typeface="Arial" panose="020B0604020202020204" pitchFamily="34" charset="0"/>
              </a:rPr>
              <a:t>   </a:t>
            </a:r>
            <a:r>
              <a:rPr lang="en-US" sz="1600" b="1" dirty="0">
                <a:effectLst/>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 </a:t>
            </a:r>
            <a:r>
              <a:rPr lang="en-US" sz="1600" b="1" dirty="0">
                <a:effectLst/>
                <a:latin typeface="Arial" panose="020B0604020202020204" pitchFamily="34" charset="0"/>
                <a:ea typeface="Times New Roman" panose="02020603050405020304" pitchFamily="18" charset="0"/>
                <a:cs typeface="Arial" panose="020B0604020202020204" pitchFamily="34" charset="0"/>
              </a:rPr>
              <a:t>=CALCULATE(COUNTROWS('crimes_data_2022’),</a:t>
            </a:r>
          </a:p>
          <a:p>
            <a:pPr marL="0" indent="0">
              <a:lnSpc>
                <a:spcPct val="120000"/>
              </a:lnSpc>
              <a:buNone/>
            </a:pPr>
            <a:r>
              <a:rPr lang="en-US" sz="1600" b="1" dirty="0">
                <a:latin typeface="Arial" panose="020B0604020202020204" pitchFamily="34" charset="0"/>
                <a:ea typeface="Times New Roman" panose="02020603050405020304" pitchFamily="18" charset="0"/>
                <a:cs typeface="Arial" panose="020B0604020202020204" pitchFamily="34" charset="0"/>
              </a:rPr>
              <a:t>       </a:t>
            </a:r>
            <a:r>
              <a:rPr lang="en-US" sz="1600" b="1" dirty="0">
                <a:effectLst/>
                <a:latin typeface="Arial" panose="020B0604020202020204" pitchFamily="34" charset="0"/>
                <a:ea typeface="Times New Roman" panose="02020603050405020304" pitchFamily="18" charset="0"/>
                <a:cs typeface="Arial" panose="020B0604020202020204" pitchFamily="34" charset="0"/>
              </a:rPr>
              <a:t>'crimes_data_2022’</a:t>
            </a:r>
            <a:r>
              <a:rPr lang="en-US" sz="1600" b="1" kern="0" dirty="0">
                <a:effectLst/>
                <a:latin typeface="Arial" panose="020B0604020202020204" pitchFamily="34" charset="0"/>
                <a:ea typeface="Times New Roman" panose="02020603050405020304" pitchFamily="18" charset="0"/>
                <a:cs typeface="Arial" panose="020B0604020202020204" pitchFamily="34" charset="0"/>
              </a:rPr>
              <a:t> [Domestic]=TRUE</a:t>
            </a:r>
          </a:p>
          <a:p>
            <a:pPr>
              <a:lnSpc>
                <a:spcPct val="120000"/>
              </a:lnSpc>
              <a:buFont typeface="Wingdings" panose="05000000000000000000" pitchFamily="2" charset="2"/>
              <a:buChar char="v"/>
            </a:pPr>
            <a:r>
              <a:rPr lang="en-GB" sz="1600" dirty="0">
                <a:effectLst/>
                <a:latin typeface="Arial" panose="020B0604020202020204" pitchFamily="34" charset="0"/>
                <a:ea typeface="Arial" panose="020B0604020202020204" pitchFamily="34" charset="0"/>
                <a:cs typeface="Arial" panose="020B0604020202020204" pitchFamily="34" charset="0"/>
              </a:rPr>
              <a:t>Formula used for this column is:</a:t>
            </a:r>
          </a:p>
          <a:p>
            <a:pPr marL="0" indent="0">
              <a:lnSpc>
                <a:spcPct val="120000"/>
              </a:lnSpc>
              <a:buNone/>
            </a:pPr>
            <a:r>
              <a:rPr lang="en-GB" sz="1600" b="1" dirty="0">
                <a:latin typeface="Arial" panose="020B0604020202020204" pitchFamily="34" charset="0"/>
                <a:ea typeface="Times New Roman" panose="02020603050405020304" pitchFamily="18" charset="0"/>
                <a:cs typeface="Arial" panose="020B0604020202020204" pitchFamily="34" charset="0"/>
              </a:rPr>
              <a:t>    </a:t>
            </a:r>
            <a:r>
              <a:rPr lang="en-US" sz="1600" b="1" dirty="0">
                <a:effectLst/>
                <a:latin typeface="Arial" panose="020B0604020202020204" pitchFamily="34" charset="0"/>
                <a:ea typeface="Times New Roman" panose="02020603050405020304" pitchFamily="18" charset="0"/>
                <a:cs typeface="Arial" panose="020B0604020202020204" pitchFamily="34" charset="0"/>
              </a:rPr>
              <a:t>Solve Case in Day   </a:t>
            </a:r>
          </a:p>
          <a:p>
            <a:pPr marL="0" indent="0">
              <a:lnSpc>
                <a:spcPct val="120000"/>
              </a:lnSpc>
              <a:buNone/>
            </a:pPr>
            <a:r>
              <a:rPr lang="en-US" sz="1600" b="1" dirty="0">
                <a:latin typeface="Arial" panose="020B0604020202020204" pitchFamily="34" charset="0"/>
                <a:ea typeface="Times New Roman" panose="02020603050405020304" pitchFamily="18" charset="0"/>
                <a:cs typeface="Arial" panose="020B0604020202020204" pitchFamily="34" charset="0"/>
              </a:rPr>
              <a:t>    </a:t>
            </a:r>
            <a:r>
              <a:rPr lang="en-US" sz="1600" b="1" dirty="0">
                <a:effectLst/>
                <a:latin typeface="Arial" panose="020B0604020202020204" pitchFamily="34" charset="0"/>
                <a:ea typeface="Times New Roman" panose="02020603050405020304" pitchFamily="18" charset="0"/>
                <a:cs typeface="Arial" panose="020B0604020202020204" pitchFamily="34" charset="0"/>
              </a:rPr>
              <a:t>=DATEDIFF('crimes_data_2022'[Date],             </a:t>
            </a:r>
          </a:p>
          <a:p>
            <a:pPr marL="0" indent="0">
              <a:lnSpc>
                <a:spcPct val="120000"/>
              </a:lnSpc>
              <a:buNone/>
            </a:pPr>
            <a:r>
              <a:rPr lang="en-US" sz="1600" b="1" dirty="0">
                <a:latin typeface="Arial" panose="020B0604020202020204" pitchFamily="34" charset="0"/>
                <a:ea typeface="Times New Roman" panose="02020603050405020304" pitchFamily="18" charset="0"/>
                <a:cs typeface="Arial" panose="020B0604020202020204" pitchFamily="34" charset="0"/>
              </a:rPr>
              <a:t>      </a:t>
            </a:r>
            <a:r>
              <a:rPr lang="en-US" sz="1600" b="1" dirty="0">
                <a:effectLst/>
                <a:latin typeface="Arial" panose="020B0604020202020204" pitchFamily="34" charset="0"/>
                <a:ea typeface="Times New Roman" panose="02020603050405020304" pitchFamily="18" charset="0"/>
                <a:cs typeface="Arial" panose="020B0604020202020204" pitchFamily="34" charset="0"/>
              </a:rPr>
              <a:t>crimes_data_2022[Updated</a:t>
            </a:r>
            <a:r>
              <a:rPr lang="en-US" sz="1600" b="1" dirty="0">
                <a:latin typeface="Arial" panose="020B0604020202020204" pitchFamily="34" charset="0"/>
                <a:ea typeface="Times New Roman" panose="02020603050405020304" pitchFamily="18" charset="0"/>
                <a:cs typeface="Arial" panose="020B0604020202020204" pitchFamily="34" charset="0"/>
              </a:rPr>
              <a:t> </a:t>
            </a:r>
            <a:r>
              <a:rPr lang="en-US" sz="1600" b="1" dirty="0">
                <a:effectLst/>
                <a:latin typeface="Arial" panose="020B0604020202020204" pitchFamily="34" charset="0"/>
                <a:ea typeface="Times New Roman" panose="02020603050405020304" pitchFamily="18" charset="0"/>
                <a:cs typeface="Arial" panose="020B0604020202020204" pitchFamily="34" charset="0"/>
              </a:rPr>
              <a:t>Date], DAY)</a:t>
            </a:r>
          </a:p>
        </p:txBody>
      </p:sp>
    </p:spTree>
    <p:extLst>
      <p:ext uri="{BB962C8B-B14F-4D97-AF65-F5344CB8AC3E}">
        <p14:creationId xmlns:p14="http://schemas.microsoft.com/office/powerpoint/2010/main" val="240729278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6F858D-2BFC-B2DC-2282-0F325C5D29F7}"/>
              </a:ext>
            </a:extLst>
          </p:cNvPr>
          <p:cNvSpPr>
            <a:spLocks noGrp="1"/>
          </p:cNvSpPr>
          <p:nvPr>
            <p:ph type="title"/>
          </p:nvPr>
        </p:nvSpPr>
        <p:spPr>
          <a:xfrm>
            <a:off x="1104897" y="771293"/>
            <a:ext cx="4991103" cy="855376"/>
          </a:xfrm>
        </p:spPr>
        <p:txBody>
          <a:bodyPr>
            <a:normAutofit/>
          </a:bodyPr>
          <a:lstStyle/>
          <a:p>
            <a:r>
              <a:rPr lang="en-US" dirty="0"/>
              <a:t>Crime Analysis</a:t>
            </a:r>
          </a:p>
        </p:txBody>
      </p:sp>
      <p:pic>
        <p:nvPicPr>
          <p:cNvPr id="4" name="Picture 3" descr="A graph of number of crime of each type&#10;&#10;Description automatically generated">
            <a:extLst>
              <a:ext uri="{FF2B5EF4-FFF2-40B4-BE49-F238E27FC236}">
                <a16:creationId xmlns:a16="http://schemas.microsoft.com/office/drawing/2014/main" id="{BB1920F9-EB70-F4EF-A9DE-4C6738409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812" y="491728"/>
            <a:ext cx="4732427" cy="3136996"/>
          </a:xfrm>
          <a:prstGeom prst="rect">
            <a:avLst/>
          </a:prstGeom>
        </p:spPr>
      </p:pic>
      <p:pic>
        <p:nvPicPr>
          <p:cNvPr id="5" name="Picture 4" descr="A blue circle with white text&#10;&#10;Description automatically generated">
            <a:extLst>
              <a:ext uri="{FF2B5EF4-FFF2-40B4-BE49-F238E27FC236}">
                <a16:creationId xmlns:a16="http://schemas.microsoft.com/office/drawing/2014/main" id="{FCEA8790-C109-A911-7385-1C9219431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811" y="3628724"/>
            <a:ext cx="4732427" cy="2707910"/>
          </a:xfrm>
          <a:prstGeom prst="rect">
            <a:avLst/>
          </a:prstGeom>
        </p:spPr>
      </p:pic>
      <p:sp>
        <p:nvSpPr>
          <p:cNvPr id="3" name="TextBox 2">
            <a:extLst>
              <a:ext uri="{FF2B5EF4-FFF2-40B4-BE49-F238E27FC236}">
                <a16:creationId xmlns:a16="http://schemas.microsoft.com/office/drawing/2014/main" id="{C0B8C2A7-8FAF-C868-A669-4A5AEEBB2B70}"/>
              </a:ext>
            </a:extLst>
          </p:cNvPr>
          <p:cNvSpPr txBox="1"/>
          <p:nvPr/>
        </p:nvSpPr>
        <p:spPr>
          <a:xfrm>
            <a:off x="706019" y="1903005"/>
            <a:ext cx="4552750" cy="4801314"/>
          </a:xfrm>
          <a:prstGeom prst="rect">
            <a:avLst/>
          </a:prstGeom>
          <a:noFill/>
        </p:spPr>
        <p:txBody>
          <a:bodyPr wrap="square" rtlCol="0">
            <a:spAutoFit/>
          </a:bodyPr>
          <a:lstStyle/>
          <a:p>
            <a:pPr marL="285750" indent="-285750">
              <a:buFont typeface="Wingdings" panose="05000000000000000000" pitchFamily="2" charset="2"/>
              <a:buChar char="v"/>
            </a:pPr>
            <a:r>
              <a:rPr lang="en-GB" sz="1800" dirty="0"/>
              <a:t>The maximum number of crimes happens in Theft that is </a:t>
            </a:r>
            <a:r>
              <a:rPr lang="en-GB" sz="1800" b="1" dirty="0"/>
              <a:t>20.3K </a:t>
            </a:r>
            <a:r>
              <a:rPr lang="en-GB" sz="1800" dirty="0"/>
              <a:t>and minimum number of crimes happened in Human Trafficking is </a:t>
            </a:r>
            <a:r>
              <a:rPr lang="en-GB" sz="1800" b="1" dirty="0"/>
              <a:t>10</a:t>
            </a:r>
            <a:r>
              <a:rPr lang="en-GB" sz="1800" dirty="0"/>
              <a:t>, Gambling is </a:t>
            </a:r>
            <a:r>
              <a:rPr lang="en-GB" sz="1800" b="1" dirty="0"/>
              <a:t>4</a:t>
            </a:r>
            <a:r>
              <a:rPr lang="en-GB" sz="1800" dirty="0"/>
              <a:t>, non-Criminal is </a:t>
            </a:r>
            <a:r>
              <a:rPr lang="en-GB" sz="1800" b="1" dirty="0"/>
              <a:t>2</a:t>
            </a:r>
            <a:r>
              <a:rPr lang="en-GB" sz="1800" dirty="0"/>
              <a:t>, Other Narcotic Violation and Public Indecency is </a:t>
            </a:r>
            <a:r>
              <a:rPr lang="en-GB" sz="1800" b="1" dirty="0"/>
              <a:t>1</a:t>
            </a:r>
            <a:r>
              <a:rPr lang="en-GB" sz="1800" dirty="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GB" sz="1800" dirty="0"/>
              <a:t>As per our analysis we find that the maximum number of arrests was in </a:t>
            </a:r>
            <a:r>
              <a:rPr lang="en-GB" sz="1800" b="1" dirty="0"/>
              <a:t>Battery Type</a:t>
            </a:r>
            <a:r>
              <a:rPr lang="en-GB" sz="1800" dirty="0"/>
              <a:t> of crime and </a:t>
            </a:r>
            <a:r>
              <a:rPr lang="en-GB" sz="1800" b="1" dirty="0"/>
              <a:t>Weapon Violation </a:t>
            </a:r>
            <a:r>
              <a:rPr lang="en-GB" sz="1800" dirty="0"/>
              <a:t>crime that was </a:t>
            </a:r>
            <a:r>
              <a:rPr lang="en-GB" sz="1800" b="1" dirty="0"/>
              <a:t>2394</a:t>
            </a:r>
            <a:r>
              <a:rPr lang="en-GB" sz="1800" dirty="0"/>
              <a:t> and </a:t>
            </a:r>
            <a:r>
              <a:rPr lang="en-GB" sz="1800" b="1" dirty="0"/>
              <a:t>2339</a:t>
            </a:r>
            <a:r>
              <a:rPr lang="en-GB" sz="1800" dirty="0"/>
              <a:t> and the minimum number of arrests in Narcotic Violation and Public Indecency that was </a:t>
            </a:r>
            <a:r>
              <a:rPr lang="en-GB" sz="1800" b="1" dirty="0"/>
              <a:t>1</a:t>
            </a:r>
            <a:r>
              <a:rPr lang="en-GB" sz="1800" dirty="0"/>
              <a:t> and </a:t>
            </a:r>
            <a:r>
              <a:rPr lang="en-GB" sz="1800" b="1" dirty="0"/>
              <a:t>1</a:t>
            </a:r>
            <a:r>
              <a:rPr lang="en-GB" sz="1800" dirty="0"/>
              <a:t> arrest in both.</a:t>
            </a:r>
            <a:endParaRPr lang="en-US" sz="1800" dirty="0"/>
          </a:p>
          <a:p>
            <a:endParaRPr lang="en-US" dirty="0"/>
          </a:p>
          <a:p>
            <a:endParaRPr lang="en-US" sz="1800" dirty="0"/>
          </a:p>
          <a:p>
            <a:endParaRPr lang="en-US" dirty="0"/>
          </a:p>
        </p:txBody>
      </p:sp>
    </p:spTree>
    <p:extLst>
      <p:ext uri="{BB962C8B-B14F-4D97-AF65-F5344CB8AC3E}">
        <p14:creationId xmlns:p14="http://schemas.microsoft.com/office/powerpoint/2010/main" val="314180747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7CDB24B-49C4-81E7-6774-90DFFFBF06F7}"/>
              </a:ext>
            </a:extLst>
          </p:cNvPr>
          <p:cNvSpPr txBox="1"/>
          <p:nvPr/>
        </p:nvSpPr>
        <p:spPr>
          <a:xfrm>
            <a:off x="1104897" y="2286000"/>
            <a:ext cx="4991103" cy="3809999"/>
          </a:xfrm>
          <a:prstGeom prst="rect">
            <a:avLst/>
          </a:prstGeom>
        </p:spPr>
        <p:txBody>
          <a:bodyPr vert="horz" lIns="91440" tIns="45720" rIns="91440" bIns="45720" rtlCol="0">
            <a:normAutofit/>
          </a:bodyPr>
          <a:lstStyle/>
          <a:p>
            <a:pPr marL="285750" indent="-285750">
              <a:lnSpc>
                <a:spcPct val="130000"/>
              </a:lnSpc>
              <a:spcAft>
                <a:spcPts val="600"/>
              </a:spcAft>
              <a:buSzPct val="85000"/>
              <a:buFont typeface="Wingdings" panose="05000000000000000000" pitchFamily="2" charset="2"/>
              <a:buChar char="v"/>
            </a:pPr>
            <a:r>
              <a:rPr lang="en-US" dirty="0"/>
              <a:t>Maximum number of crimes happened in </a:t>
            </a:r>
            <a:r>
              <a:rPr lang="en-US" b="1" dirty="0"/>
              <a:t>Street</a:t>
            </a:r>
            <a:r>
              <a:rPr lang="en-US" dirty="0"/>
              <a:t> that was </a:t>
            </a:r>
            <a:r>
              <a:rPr lang="en-US" b="1" dirty="0"/>
              <a:t>23151</a:t>
            </a:r>
            <a:r>
              <a:rPr lang="en-US" dirty="0"/>
              <a:t> crimes and on second position </a:t>
            </a:r>
            <a:r>
              <a:rPr lang="en-US" b="1" dirty="0"/>
              <a:t>Apartments</a:t>
            </a:r>
            <a:r>
              <a:rPr lang="en-US" dirty="0"/>
              <a:t> </a:t>
            </a:r>
            <a:r>
              <a:rPr lang="en-US" b="1" dirty="0"/>
              <a:t>19177</a:t>
            </a:r>
            <a:r>
              <a:rPr lang="en-US" dirty="0"/>
              <a:t> crimes registered as per location.</a:t>
            </a:r>
          </a:p>
          <a:p>
            <a:pPr marL="285750" indent="-285750">
              <a:lnSpc>
                <a:spcPct val="130000"/>
              </a:lnSpc>
              <a:spcAft>
                <a:spcPts val="600"/>
              </a:spcAft>
              <a:buSzPct val="85000"/>
              <a:buFont typeface="Wingdings" panose="05000000000000000000" pitchFamily="2" charset="2"/>
              <a:buChar char="v"/>
            </a:pPr>
            <a:endParaRPr lang="en-US" dirty="0"/>
          </a:p>
          <a:p>
            <a:pPr marL="285750" indent="-285750">
              <a:lnSpc>
                <a:spcPct val="130000"/>
              </a:lnSpc>
              <a:spcAft>
                <a:spcPts val="600"/>
              </a:spcAft>
              <a:buSzPct val="85000"/>
              <a:buFont typeface="Wingdings" panose="05000000000000000000" pitchFamily="2" charset="2"/>
              <a:buChar char="v"/>
            </a:pPr>
            <a:r>
              <a:rPr lang="en-US" dirty="0"/>
              <a:t>And the minimum number of crimes registered at </a:t>
            </a:r>
            <a:r>
              <a:rPr lang="en-US" b="1" dirty="0"/>
              <a:t>Airports, Bar-bar Shop, CTA “L” Train, Garage, Liquor Store, Stairwell and Vestibule</a:t>
            </a:r>
            <a:r>
              <a:rPr lang="en-US" dirty="0"/>
              <a:t> that is only</a:t>
            </a:r>
            <a:r>
              <a:rPr lang="en-US" b="1" dirty="0"/>
              <a:t> 1</a:t>
            </a:r>
            <a:r>
              <a:rPr lang="en-US" dirty="0"/>
              <a:t>.</a:t>
            </a:r>
          </a:p>
          <a:p>
            <a:pPr>
              <a:lnSpc>
                <a:spcPct val="130000"/>
              </a:lnSpc>
              <a:spcAft>
                <a:spcPts val="600"/>
              </a:spcAft>
              <a:buSzPct val="85000"/>
            </a:pPr>
            <a:endParaRPr lang="en-US" dirty="0"/>
          </a:p>
          <a:p>
            <a:pPr>
              <a:lnSpc>
                <a:spcPct val="130000"/>
              </a:lnSpc>
              <a:spcAft>
                <a:spcPts val="600"/>
              </a:spcAft>
              <a:buSzPct val="85000"/>
            </a:pPr>
            <a:endParaRPr lang="en-US" dirty="0"/>
          </a:p>
        </p:txBody>
      </p:sp>
      <p:pic>
        <p:nvPicPr>
          <p:cNvPr id="7" name="Picture 6" descr="A graph of a number of cases&#10;&#10;Description automatically generated with medium confidence">
            <a:extLst>
              <a:ext uri="{FF2B5EF4-FFF2-40B4-BE49-F238E27FC236}">
                <a16:creationId xmlns:a16="http://schemas.microsoft.com/office/drawing/2014/main" id="{83F8FE89-B8AA-B6CE-F190-A1D982D8D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1" y="1056991"/>
            <a:ext cx="4577976" cy="4744017"/>
          </a:xfrm>
          <a:prstGeom prst="rect">
            <a:avLst/>
          </a:prstGeom>
        </p:spPr>
      </p:pic>
      <p:sp>
        <p:nvSpPr>
          <p:cNvPr id="8" name="TextBox 7">
            <a:extLst>
              <a:ext uri="{FF2B5EF4-FFF2-40B4-BE49-F238E27FC236}">
                <a16:creationId xmlns:a16="http://schemas.microsoft.com/office/drawing/2014/main" id="{9675DFD8-5C6B-CF12-B3BE-17FCEA6EE1C3}"/>
              </a:ext>
            </a:extLst>
          </p:cNvPr>
          <p:cNvSpPr txBox="1"/>
          <p:nvPr/>
        </p:nvSpPr>
        <p:spPr>
          <a:xfrm>
            <a:off x="1191127" y="885524"/>
            <a:ext cx="4475747" cy="1077218"/>
          </a:xfrm>
          <a:prstGeom prst="rect">
            <a:avLst/>
          </a:prstGeom>
          <a:noFill/>
        </p:spPr>
        <p:txBody>
          <a:bodyPr wrap="square" rtlCol="0">
            <a:spAutoFit/>
          </a:bodyPr>
          <a:lstStyle/>
          <a:p>
            <a:r>
              <a:rPr lang="en-US" sz="3200" b="1" dirty="0">
                <a:latin typeface="+mj-lt"/>
                <a:cs typeface="Aharoni" panose="02010803020104030203" pitchFamily="2" charset="-79"/>
              </a:rPr>
              <a:t>Crime Hotspots &amp; Key Finding</a:t>
            </a:r>
          </a:p>
        </p:txBody>
      </p:sp>
    </p:spTree>
    <p:extLst>
      <p:ext uri="{BB962C8B-B14F-4D97-AF65-F5344CB8AC3E}">
        <p14:creationId xmlns:p14="http://schemas.microsoft.com/office/powerpoint/2010/main" val="115376467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429</TotalTime>
  <Words>1110</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Roboto</vt:lpstr>
      <vt:lpstr>Söhne</vt:lpstr>
      <vt:lpstr>Trade Gothic Next Cond</vt:lpstr>
      <vt:lpstr>Trade Gothic Next Light</vt:lpstr>
      <vt:lpstr>Wingdings</vt:lpstr>
      <vt:lpstr>PortalVTI</vt:lpstr>
      <vt:lpstr>Crime Data Analysis Power BI</vt:lpstr>
      <vt:lpstr>PowerPoint Presentation</vt:lpstr>
      <vt:lpstr>Introduction </vt:lpstr>
      <vt:lpstr>Objectives with Problem Statement</vt:lpstr>
      <vt:lpstr>Crime analysis data snapshot</vt:lpstr>
      <vt:lpstr>Key DATA ELEMENTS</vt:lpstr>
      <vt:lpstr>Analytics Approach and tools</vt:lpstr>
      <vt:lpstr>Crime Analysis</vt:lpstr>
      <vt:lpstr>PowerPoint Presentation</vt:lpstr>
      <vt:lpstr>PowerPoint Presentation</vt:lpstr>
      <vt:lpstr>Crime Prevention Strategies</vt:lpstr>
      <vt:lpstr>PowerPoint Presentation</vt:lpstr>
      <vt:lpstr>DASHBOARD</vt:lpstr>
      <vt:lpstr>DASHBOARD-2</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dc:title>
  <dc:creator>Vaibhav Prakash Gupta</dc:creator>
  <cp:lastModifiedBy>Vaibhav Prakash Gupta</cp:lastModifiedBy>
  <cp:revision>5</cp:revision>
  <dcterms:created xsi:type="dcterms:W3CDTF">2024-02-10T18:55:54Z</dcterms:created>
  <dcterms:modified xsi:type="dcterms:W3CDTF">2024-02-11T16:34:37Z</dcterms:modified>
</cp:coreProperties>
</file>