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67" r:id="rId9"/>
    <p:sldId id="268" r:id="rId10"/>
    <p:sldId id="272" r:id="rId11"/>
    <p:sldId id="277" r:id="rId12"/>
    <p:sldId id="275" r:id="rId13"/>
    <p:sldId id="27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78" d="100"/>
          <a:sy n="78" d="100"/>
        </p:scale>
        <p:origin x="3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176D4-9880-4669-8393-3D56B1C7F79C}" type="doc">
      <dgm:prSet loTypeId="urn:microsoft.com/office/officeart/2017/3/layout/HorizontalLabelsTimeline" loCatId="process" qsTypeId="urn:microsoft.com/office/officeart/2005/8/quickstyle/simple5" qsCatId="simple" csTypeId="urn:microsoft.com/office/officeart/2005/8/colors/accent1_2" csCatId="accent1" phldr="1"/>
      <dgm:spPr/>
      <dgm:t>
        <a:bodyPr/>
        <a:lstStyle/>
        <a:p>
          <a:endParaRPr lang="en-US"/>
        </a:p>
      </dgm:t>
    </dgm:pt>
    <dgm:pt modelId="{935AE7F3-9F0D-4732-9DFA-933C9B421013}">
      <dgm:prSet/>
      <dgm:spPr/>
      <dgm:t>
        <a:bodyPr/>
        <a:lstStyle/>
        <a:p>
          <a:pPr>
            <a:defRPr b="1"/>
          </a:pPr>
          <a:r>
            <a:rPr lang="en-US"/>
            <a:t>1000</a:t>
          </a:r>
        </a:p>
      </dgm:t>
    </dgm:pt>
    <dgm:pt modelId="{3FA2C7C2-0606-40ED-8D94-0D0A37DFAE8A}" type="parTrans" cxnId="{6BBC0F2D-E2E2-4928-8A99-39E4B5BE3C1B}">
      <dgm:prSet/>
      <dgm:spPr/>
      <dgm:t>
        <a:bodyPr/>
        <a:lstStyle/>
        <a:p>
          <a:endParaRPr lang="en-US"/>
        </a:p>
      </dgm:t>
    </dgm:pt>
    <dgm:pt modelId="{9D463AD9-070C-4326-88AE-BA79EC4738B9}" type="sibTrans" cxnId="{6BBC0F2D-E2E2-4928-8A99-39E4B5BE3C1B}">
      <dgm:prSet/>
      <dgm:spPr/>
      <dgm:t>
        <a:bodyPr/>
        <a:lstStyle/>
        <a:p>
          <a:endParaRPr lang="en-US"/>
        </a:p>
      </dgm:t>
    </dgm:pt>
    <dgm:pt modelId="{7E795A94-94BD-49B5-B61B-BEB7F781AC5E}">
      <dgm:prSet/>
      <dgm:spPr/>
      <dgm:t>
        <a:bodyPr/>
        <a:lstStyle/>
        <a:p>
          <a:r>
            <a:rPr lang="en-US"/>
            <a:t>According to our data, Every year more than 1000 restaurants are open all over the country from 2010 to 2018.</a:t>
          </a:r>
        </a:p>
      </dgm:t>
    </dgm:pt>
    <dgm:pt modelId="{CF165E75-2BAA-4AE6-9BE8-A8B484F81A27}" type="parTrans" cxnId="{94A70244-16C3-44BE-99D2-C89CACB05AAE}">
      <dgm:prSet/>
      <dgm:spPr/>
      <dgm:t>
        <a:bodyPr/>
        <a:lstStyle/>
        <a:p>
          <a:endParaRPr lang="en-US"/>
        </a:p>
      </dgm:t>
    </dgm:pt>
    <dgm:pt modelId="{FCC2319A-24C0-4526-AC5E-6095E4975DC2}" type="sibTrans" cxnId="{94A70244-16C3-44BE-99D2-C89CACB05AAE}">
      <dgm:prSet/>
      <dgm:spPr/>
      <dgm:t>
        <a:bodyPr/>
        <a:lstStyle/>
        <a:p>
          <a:endParaRPr lang="en-US"/>
        </a:p>
      </dgm:t>
    </dgm:pt>
    <dgm:pt modelId="{F694A6F3-5B9F-4462-8093-B5F96CA6A952}">
      <dgm:prSet/>
      <dgm:spPr/>
      <dgm:t>
        <a:bodyPr/>
        <a:lstStyle/>
        <a:p>
          <a:pPr>
            <a:defRPr b="1"/>
          </a:pPr>
          <a:r>
            <a:rPr lang="en-US"/>
            <a:t>1027</a:t>
          </a:r>
        </a:p>
      </dgm:t>
    </dgm:pt>
    <dgm:pt modelId="{60B294BD-DAAC-4B1D-9201-7F77EAED1D2D}" type="parTrans" cxnId="{F83DC87E-7B21-4433-B8D1-0C27659FB6BD}">
      <dgm:prSet/>
      <dgm:spPr/>
      <dgm:t>
        <a:bodyPr/>
        <a:lstStyle/>
        <a:p>
          <a:endParaRPr lang="en-US"/>
        </a:p>
      </dgm:t>
    </dgm:pt>
    <dgm:pt modelId="{3EEC245E-EF46-44FF-A7BA-F8DD2763EDC2}" type="sibTrans" cxnId="{F83DC87E-7B21-4433-B8D1-0C27659FB6BD}">
      <dgm:prSet/>
      <dgm:spPr/>
      <dgm:t>
        <a:bodyPr/>
        <a:lstStyle/>
        <a:p>
          <a:endParaRPr lang="en-US"/>
        </a:p>
      </dgm:t>
    </dgm:pt>
    <dgm:pt modelId="{539104DE-1E10-43C7-A028-4C449D5B881F}">
      <dgm:prSet/>
      <dgm:spPr/>
      <dgm:t>
        <a:bodyPr/>
        <a:lstStyle/>
        <a:p>
          <a:r>
            <a:rPr lang="en-US"/>
            <a:t>In Year 2012 had the lowest openings of restaurants</a:t>
          </a:r>
        </a:p>
      </dgm:t>
    </dgm:pt>
    <dgm:pt modelId="{12573A34-2C3E-45EA-AB8B-004300C9DA6B}" type="parTrans" cxnId="{A7BE3A66-5BC4-43BA-B14D-D9924DFEFD88}">
      <dgm:prSet/>
      <dgm:spPr/>
      <dgm:t>
        <a:bodyPr/>
        <a:lstStyle/>
        <a:p>
          <a:endParaRPr lang="en-US"/>
        </a:p>
      </dgm:t>
    </dgm:pt>
    <dgm:pt modelId="{A863E7B9-50BC-47B6-984B-8A5008E252D6}" type="sibTrans" cxnId="{A7BE3A66-5BC4-43BA-B14D-D9924DFEFD88}">
      <dgm:prSet/>
      <dgm:spPr/>
      <dgm:t>
        <a:bodyPr/>
        <a:lstStyle/>
        <a:p>
          <a:endParaRPr lang="en-US"/>
        </a:p>
      </dgm:t>
    </dgm:pt>
    <dgm:pt modelId="{22801D91-0292-4AE0-A45B-02563ED757EB}">
      <dgm:prSet/>
      <dgm:spPr/>
      <dgm:t>
        <a:bodyPr/>
        <a:lstStyle/>
        <a:p>
          <a:pPr>
            <a:defRPr b="1"/>
          </a:pPr>
          <a:r>
            <a:rPr lang="en-US"/>
            <a:t>1102</a:t>
          </a:r>
        </a:p>
      </dgm:t>
    </dgm:pt>
    <dgm:pt modelId="{75C6DBF3-0636-494F-B196-BE36F6E265C0}" type="parTrans" cxnId="{12C61C63-D412-4E87-811B-0C4C9FC13A28}">
      <dgm:prSet/>
      <dgm:spPr/>
      <dgm:t>
        <a:bodyPr/>
        <a:lstStyle/>
        <a:p>
          <a:endParaRPr lang="en-US"/>
        </a:p>
      </dgm:t>
    </dgm:pt>
    <dgm:pt modelId="{71ADF259-F41B-414E-B765-41D93B873DF3}" type="sibTrans" cxnId="{12C61C63-D412-4E87-811B-0C4C9FC13A28}">
      <dgm:prSet/>
      <dgm:spPr/>
      <dgm:t>
        <a:bodyPr/>
        <a:lstStyle/>
        <a:p>
          <a:endParaRPr lang="en-US"/>
        </a:p>
      </dgm:t>
    </dgm:pt>
    <dgm:pt modelId="{DBA595D5-5808-4277-B15E-AFCFD1BE37B5}">
      <dgm:prSet/>
      <dgm:spPr/>
      <dgm:t>
        <a:bodyPr/>
        <a:lstStyle/>
        <a:p>
          <a:r>
            <a:rPr lang="en-US"/>
            <a:t>In Year 2018 had the highest opening of restaurants</a:t>
          </a:r>
        </a:p>
      </dgm:t>
    </dgm:pt>
    <dgm:pt modelId="{AADA027E-8113-4B3D-A03B-61F8FC478CF2}" type="parTrans" cxnId="{B39B1530-68FE-4768-8ED2-5310964C5FC0}">
      <dgm:prSet/>
      <dgm:spPr/>
      <dgm:t>
        <a:bodyPr/>
        <a:lstStyle/>
        <a:p>
          <a:endParaRPr lang="en-US"/>
        </a:p>
      </dgm:t>
    </dgm:pt>
    <dgm:pt modelId="{02F7344B-C43F-4B10-A794-56B807CEA002}" type="sibTrans" cxnId="{B39B1530-68FE-4768-8ED2-5310964C5FC0}">
      <dgm:prSet/>
      <dgm:spPr/>
      <dgm:t>
        <a:bodyPr/>
        <a:lstStyle/>
        <a:p>
          <a:endParaRPr lang="en-US"/>
        </a:p>
      </dgm:t>
    </dgm:pt>
    <dgm:pt modelId="{B749D28C-DAC5-4CA6-AFD2-6E3B82A92D21}">
      <dgm:prSet/>
      <dgm:spPr/>
      <dgm:t>
        <a:bodyPr/>
        <a:lstStyle/>
        <a:p>
          <a:pPr>
            <a:defRPr b="1"/>
          </a:pPr>
          <a:r>
            <a:rPr lang="en-US"/>
            <a:t>2010</a:t>
          </a:r>
        </a:p>
      </dgm:t>
    </dgm:pt>
    <dgm:pt modelId="{405AD341-1BF9-4CD6-B13E-F5E27238242A}" type="parTrans" cxnId="{D8E92F7F-AD43-461A-B17C-34E9774307F2}">
      <dgm:prSet/>
      <dgm:spPr/>
      <dgm:t>
        <a:bodyPr/>
        <a:lstStyle/>
        <a:p>
          <a:endParaRPr lang="en-US"/>
        </a:p>
      </dgm:t>
    </dgm:pt>
    <dgm:pt modelId="{6D76DB4C-15AD-468D-B7E8-53AE742B1461}" type="sibTrans" cxnId="{D8E92F7F-AD43-461A-B17C-34E9774307F2}">
      <dgm:prSet/>
      <dgm:spPr/>
      <dgm:t>
        <a:bodyPr/>
        <a:lstStyle/>
        <a:p>
          <a:endParaRPr lang="en-US"/>
        </a:p>
      </dgm:t>
    </dgm:pt>
    <dgm:pt modelId="{3E3F91CE-6665-4A6C-AC97-9244BD008E98}">
      <dgm:prSet/>
      <dgm:spPr/>
      <dgm:t>
        <a:bodyPr/>
        <a:lstStyle/>
        <a:p>
          <a:r>
            <a:rPr lang="en-US"/>
            <a:t>In 2010, 2011 has good number of opening restaurants.</a:t>
          </a:r>
        </a:p>
      </dgm:t>
    </dgm:pt>
    <dgm:pt modelId="{FE32B646-928C-42F4-B772-6505629C4EB8}" type="parTrans" cxnId="{091EB762-7D3B-44C8-B617-3072AA5A4D2B}">
      <dgm:prSet/>
      <dgm:spPr/>
      <dgm:t>
        <a:bodyPr/>
        <a:lstStyle/>
        <a:p>
          <a:endParaRPr lang="en-US"/>
        </a:p>
      </dgm:t>
    </dgm:pt>
    <dgm:pt modelId="{A440E587-631C-48E9-81B4-8FE8015982A8}" type="sibTrans" cxnId="{091EB762-7D3B-44C8-B617-3072AA5A4D2B}">
      <dgm:prSet/>
      <dgm:spPr/>
      <dgm:t>
        <a:bodyPr/>
        <a:lstStyle/>
        <a:p>
          <a:endParaRPr lang="en-US"/>
        </a:p>
      </dgm:t>
    </dgm:pt>
    <dgm:pt modelId="{4BFED077-3ACA-4030-B584-5C80A17B236A}">
      <dgm:prSet/>
      <dgm:spPr/>
      <dgm:t>
        <a:bodyPr/>
        <a:lstStyle/>
        <a:p>
          <a:pPr>
            <a:defRPr b="1"/>
          </a:pPr>
          <a:r>
            <a:rPr lang="en-US"/>
            <a:t>2012–2016</a:t>
          </a:r>
        </a:p>
      </dgm:t>
    </dgm:pt>
    <dgm:pt modelId="{4E1E9082-90AC-419B-B8FC-344202972670}" type="parTrans" cxnId="{42CBC17E-18BA-40BE-B21B-F4F4A92D0A4B}">
      <dgm:prSet/>
      <dgm:spPr/>
      <dgm:t>
        <a:bodyPr/>
        <a:lstStyle/>
        <a:p>
          <a:endParaRPr lang="en-US"/>
        </a:p>
      </dgm:t>
    </dgm:pt>
    <dgm:pt modelId="{26ECE5DF-9A66-4D4B-9BB0-F962507FA451}" type="sibTrans" cxnId="{42CBC17E-18BA-40BE-B21B-F4F4A92D0A4B}">
      <dgm:prSet/>
      <dgm:spPr/>
      <dgm:t>
        <a:bodyPr/>
        <a:lstStyle/>
        <a:p>
          <a:endParaRPr lang="en-US"/>
        </a:p>
      </dgm:t>
    </dgm:pt>
    <dgm:pt modelId="{DAE63ED0-9FB3-4D7F-8D30-FA70FEE96F4D}">
      <dgm:prSet/>
      <dgm:spPr/>
      <dgm:t>
        <a:bodyPr/>
        <a:lstStyle/>
        <a:p>
          <a:r>
            <a:rPr lang="en-US"/>
            <a:t>There was a slowdown in openings</a:t>
          </a:r>
        </a:p>
      </dgm:t>
    </dgm:pt>
    <dgm:pt modelId="{C404A0F8-F51B-4E0F-B884-7BADC308EF03}" type="parTrans" cxnId="{6C2A5FC4-C55B-42BE-B318-9734A27A6886}">
      <dgm:prSet/>
      <dgm:spPr/>
      <dgm:t>
        <a:bodyPr/>
        <a:lstStyle/>
        <a:p>
          <a:endParaRPr lang="en-US"/>
        </a:p>
      </dgm:t>
    </dgm:pt>
    <dgm:pt modelId="{B402E519-E795-43AD-9B3E-4AF83071F2EB}" type="sibTrans" cxnId="{6C2A5FC4-C55B-42BE-B318-9734A27A6886}">
      <dgm:prSet/>
      <dgm:spPr/>
      <dgm:t>
        <a:bodyPr/>
        <a:lstStyle/>
        <a:p>
          <a:endParaRPr lang="en-US"/>
        </a:p>
      </dgm:t>
    </dgm:pt>
    <dgm:pt modelId="{AADDA0EC-572B-4667-83F2-957BBE33626D}" type="pres">
      <dgm:prSet presAssocID="{917176D4-9880-4669-8393-3D56B1C7F79C}" presName="root" presStyleCnt="0">
        <dgm:presLayoutVars>
          <dgm:chMax/>
          <dgm:chPref/>
          <dgm:animLvl val="lvl"/>
        </dgm:presLayoutVars>
      </dgm:prSet>
      <dgm:spPr/>
    </dgm:pt>
    <dgm:pt modelId="{70635D26-4B0E-404E-AA95-DCFBFA892CA3}" type="pres">
      <dgm:prSet presAssocID="{917176D4-9880-4669-8393-3D56B1C7F79C}" presName="divider" presStyleLbl="fgAcc1" presStyleIdx="0" presStyleCnt="1"/>
      <dgm:spPr/>
    </dgm:pt>
    <dgm:pt modelId="{56C2D5A5-0653-40F9-8EC4-F855890CF54A}" type="pres">
      <dgm:prSet presAssocID="{917176D4-9880-4669-8393-3D56B1C7F79C}" presName="nodes" presStyleCnt="0">
        <dgm:presLayoutVars>
          <dgm:chMax/>
          <dgm:chPref/>
          <dgm:animLvl val="lvl"/>
        </dgm:presLayoutVars>
      </dgm:prSet>
      <dgm:spPr/>
    </dgm:pt>
    <dgm:pt modelId="{60E5161F-6380-4940-80A7-079D46FC3977}" type="pres">
      <dgm:prSet presAssocID="{935AE7F3-9F0D-4732-9DFA-933C9B421013}" presName="composite" presStyleCnt="0"/>
      <dgm:spPr/>
    </dgm:pt>
    <dgm:pt modelId="{AB9A25FC-FB98-4D19-A475-9889DE07AB67}" type="pres">
      <dgm:prSet presAssocID="{935AE7F3-9F0D-4732-9DFA-933C9B421013}" presName="L1TextContainer" presStyleLbl="alignNode1" presStyleIdx="0" presStyleCnt="5">
        <dgm:presLayoutVars>
          <dgm:chMax val="1"/>
          <dgm:chPref val="1"/>
          <dgm:bulletEnabled val="1"/>
        </dgm:presLayoutVars>
      </dgm:prSet>
      <dgm:spPr/>
    </dgm:pt>
    <dgm:pt modelId="{A1F43755-D3E2-45C0-92EE-3DA8FFC17498}" type="pres">
      <dgm:prSet presAssocID="{935AE7F3-9F0D-4732-9DFA-933C9B421013}" presName="L2TextContainerWrapper" presStyleCnt="0">
        <dgm:presLayoutVars>
          <dgm:bulletEnabled val="1"/>
        </dgm:presLayoutVars>
      </dgm:prSet>
      <dgm:spPr/>
    </dgm:pt>
    <dgm:pt modelId="{A7CA9B9F-04CF-498D-A2DA-73CA93EF10CA}" type="pres">
      <dgm:prSet presAssocID="{935AE7F3-9F0D-4732-9DFA-933C9B421013}" presName="L2TextContainer" presStyleLbl="bgAccFollowNode1" presStyleIdx="0" presStyleCnt="5"/>
      <dgm:spPr/>
    </dgm:pt>
    <dgm:pt modelId="{AA57E87F-0375-4B0E-9232-081BB7635407}" type="pres">
      <dgm:prSet presAssocID="{935AE7F3-9F0D-4732-9DFA-933C9B421013}" presName="FlexibleEmptyPlaceHolder" presStyleCnt="0"/>
      <dgm:spPr/>
    </dgm:pt>
    <dgm:pt modelId="{D7FF6D39-3394-4023-BC17-78B5A0B75CCD}" type="pres">
      <dgm:prSet presAssocID="{935AE7F3-9F0D-4732-9DFA-933C9B421013}" presName="ConnectLine" presStyleLbl="sibTrans1D1" presStyleIdx="0" presStyleCnt="5"/>
      <dgm:spPr/>
    </dgm:pt>
    <dgm:pt modelId="{08E80C34-94E8-4AA7-B3BF-AEA98319B9A8}" type="pres">
      <dgm:prSet presAssocID="{935AE7F3-9F0D-4732-9DFA-933C9B421013}" presName="ConnectorPoint" presStyleLbl="node1" presStyleIdx="0" presStyleCnt="5"/>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B3BB2789-6B26-4595-93D0-35F2258CDCFD}" type="pres">
      <dgm:prSet presAssocID="{935AE7F3-9F0D-4732-9DFA-933C9B421013}" presName="EmptyPlaceHolder" presStyleCnt="0"/>
      <dgm:spPr/>
    </dgm:pt>
    <dgm:pt modelId="{D8699CEF-1FF0-42F0-8136-05D4ED9F485D}" type="pres">
      <dgm:prSet presAssocID="{9D463AD9-070C-4326-88AE-BA79EC4738B9}" presName="spaceBetweenRectangles" presStyleCnt="0"/>
      <dgm:spPr/>
    </dgm:pt>
    <dgm:pt modelId="{4E5054A8-BEC3-4E11-97B9-74E3C8C26189}" type="pres">
      <dgm:prSet presAssocID="{F694A6F3-5B9F-4462-8093-B5F96CA6A952}" presName="composite" presStyleCnt="0"/>
      <dgm:spPr/>
    </dgm:pt>
    <dgm:pt modelId="{C662E92A-929D-4DF9-BF9F-3BE0B4C86325}" type="pres">
      <dgm:prSet presAssocID="{F694A6F3-5B9F-4462-8093-B5F96CA6A952}" presName="L1TextContainer" presStyleLbl="alignNode1" presStyleIdx="1" presStyleCnt="5">
        <dgm:presLayoutVars>
          <dgm:chMax val="1"/>
          <dgm:chPref val="1"/>
          <dgm:bulletEnabled val="1"/>
        </dgm:presLayoutVars>
      </dgm:prSet>
      <dgm:spPr/>
    </dgm:pt>
    <dgm:pt modelId="{3E5849F5-9DBE-4017-B7F0-0ABA26B204A2}" type="pres">
      <dgm:prSet presAssocID="{F694A6F3-5B9F-4462-8093-B5F96CA6A952}" presName="L2TextContainerWrapper" presStyleCnt="0">
        <dgm:presLayoutVars>
          <dgm:bulletEnabled val="1"/>
        </dgm:presLayoutVars>
      </dgm:prSet>
      <dgm:spPr/>
    </dgm:pt>
    <dgm:pt modelId="{87BF27DE-9892-48B0-B557-5619FEBB3D51}" type="pres">
      <dgm:prSet presAssocID="{F694A6F3-5B9F-4462-8093-B5F96CA6A952}" presName="L2TextContainer" presStyleLbl="bgAccFollowNode1" presStyleIdx="1" presStyleCnt="5"/>
      <dgm:spPr/>
    </dgm:pt>
    <dgm:pt modelId="{F7AE20CF-80A1-4E49-88D0-7027F64C83FB}" type="pres">
      <dgm:prSet presAssocID="{F694A6F3-5B9F-4462-8093-B5F96CA6A952}" presName="FlexibleEmptyPlaceHolder" presStyleCnt="0"/>
      <dgm:spPr/>
    </dgm:pt>
    <dgm:pt modelId="{34771AE6-6397-4AAD-8C47-B5729E0D3089}" type="pres">
      <dgm:prSet presAssocID="{F694A6F3-5B9F-4462-8093-B5F96CA6A952}" presName="ConnectLine" presStyleLbl="sibTrans1D1" presStyleIdx="1" presStyleCnt="5"/>
      <dgm:spPr/>
    </dgm:pt>
    <dgm:pt modelId="{B220C4B3-26FB-43A6-81F6-94C0B6AFD798}" type="pres">
      <dgm:prSet presAssocID="{F694A6F3-5B9F-4462-8093-B5F96CA6A952}" presName="ConnectorPoint" presStyleLbl="node1" presStyleIdx="1" presStyleCnt="5"/>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80B26179-5C57-4D89-A27E-1407D6F71D75}" type="pres">
      <dgm:prSet presAssocID="{F694A6F3-5B9F-4462-8093-B5F96CA6A952}" presName="EmptyPlaceHolder" presStyleCnt="0"/>
      <dgm:spPr/>
    </dgm:pt>
    <dgm:pt modelId="{48CF8480-A4CD-454D-8DBE-094B9F293D8C}" type="pres">
      <dgm:prSet presAssocID="{3EEC245E-EF46-44FF-A7BA-F8DD2763EDC2}" presName="spaceBetweenRectangles" presStyleCnt="0"/>
      <dgm:spPr/>
    </dgm:pt>
    <dgm:pt modelId="{0809D409-19AA-47C0-9237-A0B978644642}" type="pres">
      <dgm:prSet presAssocID="{22801D91-0292-4AE0-A45B-02563ED757EB}" presName="composite" presStyleCnt="0"/>
      <dgm:spPr/>
    </dgm:pt>
    <dgm:pt modelId="{9EF0FD75-E4DB-4E4D-8B86-BB8FCB20BF1F}" type="pres">
      <dgm:prSet presAssocID="{22801D91-0292-4AE0-A45B-02563ED757EB}" presName="L1TextContainer" presStyleLbl="alignNode1" presStyleIdx="2" presStyleCnt="5">
        <dgm:presLayoutVars>
          <dgm:chMax val="1"/>
          <dgm:chPref val="1"/>
          <dgm:bulletEnabled val="1"/>
        </dgm:presLayoutVars>
      </dgm:prSet>
      <dgm:spPr/>
    </dgm:pt>
    <dgm:pt modelId="{34972F3C-4DCA-45E0-8D6A-375845968423}" type="pres">
      <dgm:prSet presAssocID="{22801D91-0292-4AE0-A45B-02563ED757EB}" presName="L2TextContainerWrapper" presStyleCnt="0">
        <dgm:presLayoutVars>
          <dgm:bulletEnabled val="1"/>
        </dgm:presLayoutVars>
      </dgm:prSet>
      <dgm:spPr/>
    </dgm:pt>
    <dgm:pt modelId="{71C8E15A-44CA-490B-BA11-503495479934}" type="pres">
      <dgm:prSet presAssocID="{22801D91-0292-4AE0-A45B-02563ED757EB}" presName="L2TextContainer" presStyleLbl="bgAccFollowNode1" presStyleIdx="2" presStyleCnt="5"/>
      <dgm:spPr/>
    </dgm:pt>
    <dgm:pt modelId="{D69B7090-8F4B-4F62-96FE-4AE50339D8D8}" type="pres">
      <dgm:prSet presAssocID="{22801D91-0292-4AE0-A45B-02563ED757EB}" presName="FlexibleEmptyPlaceHolder" presStyleCnt="0"/>
      <dgm:spPr/>
    </dgm:pt>
    <dgm:pt modelId="{ED71E835-2D41-4467-B3D4-7ADCEB03D92B}" type="pres">
      <dgm:prSet presAssocID="{22801D91-0292-4AE0-A45B-02563ED757EB}" presName="ConnectLine" presStyleLbl="sibTrans1D1" presStyleIdx="2" presStyleCnt="5"/>
      <dgm:spPr/>
    </dgm:pt>
    <dgm:pt modelId="{3E85D4E8-B585-4E9E-ACF1-DB40F8CF3488}" type="pres">
      <dgm:prSet presAssocID="{22801D91-0292-4AE0-A45B-02563ED757EB}" presName="ConnectorPoint" presStyleLbl="node1" presStyleIdx="2" presStyleCnt="5"/>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98CA3313-C864-43A9-84A8-A9512D992111}" type="pres">
      <dgm:prSet presAssocID="{22801D91-0292-4AE0-A45B-02563ED757EB}" presName="EmptyPlaceHolder" presStyleCnt="0"/>
      <dgm:spPr/>
    </dgm:pt>
    <dgm:pt modelId="{AD1C3B01-FC01-4D28-81C7-CC8DC0AD561F}" type="pres">
      <dgm:prSet presAssocID="{71ADF259-F41B-414E-B765-41D93B873DF3}" presName="spaceBetweenRectangles" presStyleCnt="0"/>
      <dgm:spPr/>
    </dgm:pt>
    <dgm:pt modelId="{64FAEAA2-0138-41CB-8019-136B9D04432B}" type="pres">
      <dgm:prSet presAssocID="{B749D28C-DAC5-4CA6-AFD2-6E3B82A92D21}" presName="composite" presStyleCnt="0"/>
      <dgm:spPr/>
    </dgm:pt>
    <dgm:pt modelId="{8DA03907-7DE7-434B-B240-08B425BD1821}" type="pres">
      <dgm:prSet presAssocID="{B749D28C-DAC5-4CA6-AFD2-6E3B82A92D21}" presName="L1TextContainer" presStyleLbl="alignNode1" presStyleIdx="3" presStyleCnt="5">
        <dgm:presLayoutVars>
          <dgm:chMax val="1"/>
          <dgm:chPref val="1"/>
          <dgm:bulletEnabled val="1"/>
        </dgm:presLayoutVars>
      </dgm:prSet>
      <dgm:spPr/>
    </dgm:pt>
    <dgm:pt modelId="{D3942FDB-77C6-44A7-BC9D-F1BA3D181EF7}" type="pres">
      <dgm:prSet presAssocID="{B749D28C-DAC5-4CA6-AFD2-6E3B82A92D21}" presName="L2TextContainerWrapper" presStyleCnt="0">
        <dgm:presLayoutVars>
          <dgm:bulletEnabled val="1"/>
        </dgm:presLayoutVars>
      </dgm:prSet>
      <dgm:spPr/>
    </dgm:pt>
    <dgm:pt modelId="{E913EEB8-4019-401F-BC9C-D761E8DEE8E3}" type="pres">
      <dgm:prSet presAssocID="{B749D28C-DAC5-4CA6-AFD2-6E3B82A92D21}" presName="L2TextContainer" presStyleLbl="bgAccFollowNode1" presStyleIdx="3" presStyleCnt="5"/>
      <dgm:spPr/>
    </dgm:pt>
    <dgm:pt modelId="{736B6A53-6ABE-441F-A500-07049FF0376E}" type="pres">
      <dgm:prSet presAssocID="{B749D28C-DAC5-4CA6-AFD2-6E3B82A92D21}" presName="FlexibleEmptyPlaceHolder" presStyleCnt="0"/>
      <dgm:spPr/>
    </dgm:pt>
    <dgm:pt modelId="{E1B3D8D2-3A9E-44B3-B9F0-A00862491E86}" type="pres">
      <dgm:prSet presAssocID="{B749D28C-DAC5-4CA6-AFD2-6E3B82A92D21}" presName="ConnectLine" presStyleLbl="sibTrans1D1" presStyleIdx="3" presStyleCnt="5"/>
      <dgm:spPr/>
    </dgm:pt>
    <dgm:pt modelId="{00CD953D-E9AC-40A9-8387-04001BC0804C}" type="pres">
      <dgm:prSet presAssocID="{B749D28C-DAC5-4CA6-AFD2-6E3B82A92D21}" presName="ConnectorPoint" presStyleLbl="node1" presStyleIdx="3" presStyleCnt="5"/>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01BD2541-5834-4162-8C54-23EE41B4B2CB}" type="pres">
      <dgm:prSet presAssocID="{B749D28C-DAC5-4CA6-AFD2-6E3B82A92D21}" presName="EmptyPlaceHolder" presStyleCnt="0"/>
      <dgm:spPr/>
    </dgm:pt>
    <dgm:pt modelId="{04B8E37F-C42E-46CD-9D25-A3CF3441D8B6}" type="pres">
      <dgm:prSet presAssocID="{6D76DB4C-15AD-468D-B7E8-53AE742B1461}" presName="spaceBetweenRectangles" presStyleCnt="0"/>
      <dgm:spPr/>
    </dgm:pt>
    <dgm:pt modelId="{32695B1C-DC12-4498-AA71-0266B8758A6C}" type="pres">
      <dgm:prSet presAssocID="{4BFED077-3ACA-4030-B584-5C80A17B236A}" presName="composite" presStyleCnt="0"/>
      <dgm:spPr/>
    </dgm:pt>
    <dgm:pt modelId="{77173B55-A9E0-4309-AEE8-6D8673FF97EF}" type="pres">
      <dgm:prSet presAssocID="{4BFED077-3ACA-4030-B584-5C80A17B236A}" presName="L1TextContainer" presStyleLbl="alignNode1" presStyleIdx="4" presStyleCnt="5">
        <dgm:presLayoutVars>
          <dgm:chMax val="1"/>
          <dgm:chPref val="1"/>
          <dgm:bulletEnabled val="1"/>
        </dgm:presLayoutVars>
      </dgm:prSet>
      <dgm:spPr/>
    </dgm:pt>
    <dgm:pt modelId="{159F68A2-6A54-4E19-9BAD-F9DBB05CD23D}" type="pres">
      <dgm:prSet presAssocID="{4BFED077-3ACA-4030-B584-5C80A17B236A}" presName="L2TextContainerWrapper" presStyleCnt="0">
        <dgm:presLayoutVars>
          <dgm:bulletEnabled val="1"/>
        </dgm:presLayoutVars>
      </dgm:prSet>
      <dgm:spPr/>
    </dgm:pt>
    <dgm:pt modelId="{0F853018-878F-406B-A6DC-B1697C8217D5}" type="pres">
      <dgm:prSet presAssocID="{4BFED077-3ACA-4030-B584-5C80A17B236A}" presName="L2TextContainer" presStyleLbl="bgAccFollowNode1" presStyleIdx="4" presStyleCnt="5"/>
      <dgm:spPr/>
    </dgm:pt>
    <dgm:pt modelId="{BB1C4C4B-D637-4A16-BDA0-C2DA92CCBCDB}" type="pres">
      <dgm:prSet presAssocID="{4BFED077-3ACA-4030-B584-5C80A17B236A}" presName="FlexibleEmptyPlaceHolder" presStyleCnt="0"/>
      <dgm:spPr/>
    </dgm:pt>
    <dgm:pt modelId="{DDEAD2F4-34D0-4A2A-8D2B-49EE4F8193BC}" type="pres">
      <dgm:prSet presAssocID="{4BFED077-3ACA-4030-B584-5C80A17B236A}" presName="ConnectLine" presStyleLbl="sibTrans1D1" presStyleIdx="4" presStyleCnt="5"/>
      <dgm:spPr/>
    </dgm:pt>
    <dgm:pt modelId="{0208D8DF-0E53-459B-ABC7-F5C43CB42B4F}" type="pres">
      <dgm:prSet presAssocID="{4BFED077-3ACA-4030-B584-5C80A17B236A}" presName="ConnectorPoint" presStyleLbl="node1" presStyleIdx="4" presStyleCnt="5"/>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gm:spPr>
    </dgm:pt>
    <dgm:pt modelId="{D0E623D4-2D0A-4D4A-A8B5-1E5E2CAFF503}" type="pres">
      <dgm:prSet presAssocID="{4BFED077-3ACA-4030-B584-5C80A17B236A}" presName="EmptyPlaceHolder" presStyleCnt="0"/>
      <dgm:spPr/>
    </dgm:pt>
  </dgm:ptLst>
  <dgm:cxnLst>
    <dgm:cxn modelId="{858CDD06-958E-4DD7-A20F-2173C3E25AC9}" type="presOf" srcId="{539104DE-1E10-43C7-A028-4C449D5B881F}" destId="{87BF27DE-9892-48B0-B557-5619FEBB3D51}" srcOrd="0" destOrd="0" presId="urn:microsoft.com/office/officeart/2017/3/layout/HorizontalLabelsTimeline"/>
    <dgm:cxn modelId="{DE3FA625-9C14-497F-8E61-A2373059B89E}" type="presOf" srcId="{935AE7F3-9F0D-4732-9DFA-933C9B421013}" destId="{AB9A25FC-FB98-4D19-A475-9889DE07AB67}" srcOrd="0" destOrd="0" presId="urn:microsoft.com/office/officeart/2017/3/layout/HorizontalLabelsTimeline"/>
    <dgm:cxn modelId="{6BBC0F2D-E2E2-4928-8A99-39E4B5BE3C1B}" srcId="{917176D4-9880-4669-8393-3D56B1C7F79C}" destId="{935AE7F3-9F0D-4732-9DFA-933C9B421013}" srcOrd="0" destOrd="0" parTransId="{3FA2C7C2-0606-40ED-8D94-0D0A37DFAE8A}" sibTransId="{9D463AD9-070C-4326-88AE-BA79EC4738B9}"/>
    <dgm:cxn modelId="{B39B1530-68FE-4768-8ED2-5310964C5FC0}" srcId="{22801D91-0292-4AE0-A45B-02563ED757EB}" destId="{DBA595D5-5808-4277-B15E-AFCFD1BE37B5}" srcOrd="0" destOrd="0" parTransId="{AADA027E-8113-4B3D-A03B-61F8FC478CF2}" sibTransId="{02F7344B-C43F-4B10-A794-56B807CEA002}"/>
    <dgm:cxn modelId="{237FCD36-A3FF-4E70-B49E-F4B9DB0163E0}" type="presOf" srcId="{917176D4-9880-4669-8393-3D56B1C7F79C}" destId="{AADDA0EC-572B-4667-83F2-957BBE33626D}" srcOrd="0" destOrd="0" presId="urn:microsoft.com/office/officeart/2017/3/layout/HorizontalLabelsTimeline"/>
    <dgm:cxn modelId="{F084E936-D591-4A7C-A5CF-3C380F3AD894}" type="presOf" srcId="{7E795A94-94BD-49B5-B61B-BEB7F781AC5E}" destId="{A7CA9B9F-04CF-498D-A2DA-73CA93EF10CA}" srcOrd="0" destOrd="0" presId="urn:microsoft.com/office/officeart/2017/3/layout/HorizontalLabelsTimeline"/>
    <dgm:cxn modelId="{091EB762-7D3B-44C8-B617-3072AA5A4D2B}" srcId="{B749D28C-DAC5-4CA6-AFD2-6E3B82A92D21}" destId="{3E3F91CE-6665-4A6C-AC97-9244BD008E98}" srcOrd="0" destOrd="0" parTransId="{FE32B646-928C-42F4-B772-6505629C4EB8}" sibTransId="{A440E587-631C-48E9-81B4-8FE8015982A8}"/>
    <dgm:cxn modelId="{12C61C63-D412-4E87-811B-0C4C9FC13A28}" srcId="{917176D4-9880-4669-8393-3D56B1C7F79C}" destId="{22801D91-0292-4AE0-A45B-02563ED757EB}" srcOrd="2" destOrd="0" parTransId="{75C6DBF3-0636-494F-B196-BE36F6E265C0}" sibTransId="{71ADF259-F41B-414E-B765-41D93B873DF3}"/>
    <dgm:cxn modelId="{94A70244-16C3-44BE-99D2-C89CACB05AAE}" srcId="{935AE7F3-9F0D-4732-9DFA-933C9B421013}" destId="{7E795A94-94BD-49B5-B61B-BEB7F781AC5E}" srcOrd="0" destOrd="0" parTransId="{CF165E75-2BAA-4AE6-9BE8-A8B484F81A27}" sibTransId="{FCC2319A-24C0-4526-AC5E-6095E4975DC2}"/>
    <dgm:cxn modelId="{A7BE3A66-5BC4-43BA-B14D-D9924DFEFD88}" srcId="{F694A6F3-5B9F-4462-8093-B5F96CA6A952}" destId="{539104DE-1E10-43C7-A028-4C449D5B881F}" srcOrd="0" destOrd="0" parTransId="{12573A34-2C3E-45EA-AB8B-004300C9DA6B}" sibTransId="{A863E7B9-50BC-47B6-984B-8A5008E252D6}"/>
    <dgm:cxn modelId="{A2F01C7C-175B-4EAD-B2A3-90E5531BB999}" type="presOf" srcId="{4BFED077-3ACA-4030-B584-5C80A17B236A}" destId="{77173B55-A9E0-4309-AEE8-6D8673FF97EF}" srcOrd="0" destOrd="0" presId="urn:microsoft.com/office/officeart/2017/3/layout/HorizontalLabelsTimeline"/>
    <dgm:cxn modelId="{42CBC17E-18BA-40BE-B21B-F4F4A92D0A4B}" srcId="{917176D4-9880-4669-8393-3D56B1C7F79C}" destId="{4BFED077-3ACA-4030-B584-5C80A17B236A}" srcOrd="4" destOrd="0" parTransId="{4E1E9082-90AC-419B-B8FC-344202972670}" sibTransId="{26ECE5DF-9A66-4D4B-9BB0-F962507FA451}"/>
    <dgm:cxn modelId="{F83DC87E-7B21-4433-B8D1-0C27659FB6BD}" srcId="{917176D4-9880-4669-8393-3D56B1C7F79C}" destId="{F694A6F3-5B9F-4462-8093-B5F96CA6A952}" srcOrd="1" destOrd="0" parTransId="{60B294BD-DAAC-4B1D-9201-7F77EAED1D2D}" sibTransId="{3EEC245E-EF46-44FF-A7BA-F8DD2763EDC2}"/>
    <dgm:cxn modelId="{D8E92F7F-AD43-461A-B17C-34E9774307F2}" srcId="{917176D4-9880-4669-8393-3D56B1C7F79C}" destId="{B749D28C-DAC5-4CA6-AFD2-6E3B82A92D21}" srcOrd="3" destOrd="0" parTransId="{405AD341-1BF9-4CD6-B13E-F5E27238242A}" sibTransId="{6D76DB4C-15AD-468D-B7E8-53AE742B1461}"/>
    <dgm:cxn modelId="{2DBDA981-7BCA-4549-9CF6-8893F1534C44}" type="presOf" srcId="{DBA595D5-5808-4277-B15E-AFCFD1BE37B5}" destId="{71C8E15A-44CA-490B-BA11-503495479934}" srcOrd="0" destOrd="0" presId="urn:microsoft.com/office/officeart/2017/3/layout/HorizontalLabelsTimeline"/>
    <dgm:cxn modelId="{5A422985-E324-4455-B30B-18BFBBEB20CA}" type="presOf" srcId="{DAE63ED0-9FB3-4D7F-8D30-FA70FEE96F4D}" destId="{0F853018-878F-406B-A6DC-B1697C8217D5}" srcOrd="0" destOrd="0" presId="urn:microsoft.com/office/officeart/2017/3/layout/HorizontalLabelsTimeline"/>
    <dgm:cxn modelId="{A82ADD89-301D-488B-9D83-138C6876DE9B}" type="presOf" srcId="{B749D28C-DAC5-4CA6-AFD2-6E3B82A92D21}" destId="{8DA03907-7DE7-434B-B240-08B425BD1821}" srcOrd="0" destOrd="0" presId="urn:microsoft.com/office/officeart/2017/3/layout/HorizontalLabelsTimeline"/>
    <dgm:cxn modelId="{6C2A5FC4-C55B-42BE-B318-9734A27A6886}" srcId="{4BFED077-3ACA-4030-B584-5C80A17B236A}" destId="{DAE63ED0-9FB3-4D7F-8D30-FA70FEE96F4D}" srcOrd="0" destOrd="0" parTransId="{C404A0F8-F51B-4E0F-B884-7BADC308EF03}" sibTransId="{B402E519-E795-43AD-9B3E-4AF83071F2EB}"/>
    <dgm:cxn modelId="{A624F5CC-C8E1-4F5D-A53F-673EE7114293}" type="presOf" srcId="{22801D91-0292-4AE0-A45B-02563ED757EB}" destId="{9EF0FD75-E4DB-4E4D-8B86-BB8FCB20BF1F}" srcOrd="0" destOrd="0" presId="urn:microsoft.com/office/officeart/2017/3/layout/HorizontalLabelsTimeline"/>
    <dgm:cxn modelId="{AA838BF1-7166-40EF-8106-CA3756370181}" type="presOf" srcId="{F694A6F3-5B9F-4462-8093-B5F96CA6A952}" destId="{C662E92A-929D-4DF9-BF9F-3BE0B4C86325}" srcOrd="0" destOrd="0" presId="urn:microsoft.com/office/officeart/2017/3/layout/HorizontalLabelsTimeline"/>
    <dgm:cxn modelId="{693728F7-EC30-429F-9476-57CA07181620}" type="presOf" srcId="{3E3F91CE-6665-4A6C-AC97-9244BD008E98}" destId="{E913EEB8-4019-401F-BC9C-D761E8DEE8E3}" srcOrd="0" destOrd="0" presId="urn:microsoft.com/office/officeart/2017/3/layout/HorizontalLabelsTimeline"/>
    <dgm:cxn modelId="{018F9F5E-DDFE-41E0-B2C6-6CC115237EC0}" type="presParOf" srcId="{AADDA0EC-572B-4667-83F2-957BBE33626D}" destId="{70635D26-4B0E-404E-AA95-DCFBFA892CA3}" srcOrd="0" destOrd="0" presId="urn:microsoft.com/office/officeart/2017/3/layout/HorizontalLabelsTimeline"/>
    <dgm:cxn modelId="{8D56A4D6-E8FD-4FA2-BBA2-E5120DBF4343}" type="presParOf" srcId="{AADDA0EC-572B-4667-83F2-957BBE33626D}" destId="{56C2D5A5-0653-40F9-8EC4-F855890CF54A}" srcOrd="1" destOrd="0" presId="urn:microsoft.com/office/officeart/2017/3/layout/HorizontalLabelsTimeline"/>
    <dgm:cxn modelId="{813F303C-BD3C-4681-AF0D-B3371417E699}" type="presParOf" srcId="{56C2D5A5-0653-40F9-8EC4-F855890CF54A}" destId="{60E5161F-6380-4940-80A7-079D46FC3977}" srcOrd="0" destOrd="0" presId="urn:microsoft.com/office/officeart/2017/3/layout/HorizontalLabelsTimeline"/>
    <dgm:cxn modelId="{CFFA96F3-8C88-42D8-9974-CEC3BB54F41C}" type="presParOf" srcId="{60E5161F-6380-4940-80A7-079D46FC3977}" destId="{AB9A25FC-FB98-4D19-A475-9889DE07AB67}" srcOrd="0" destOrd="0" presId="urn:microsoft.com/office/officeart/2017/3/layout/HorizontalLabelsTimeline"/>
    <dgm:cxn modelId="{98CC36D2-5E97-4446-B11E-524B167A3096}" type="presParOf" srcId="{60E5161F-6380-4940-80A7-079D46FC3977}" destId="{A1F43755-D3E2-45C0-92EE-3DA8FFC17498}" srcOrd="1" destOrd="0" presId="urn:microsoft.com/office/officeart/2017/3/layout/HorizontalLabelsTimeline"/>
    <dgm:cxn modelId="{BEA7496C-EA46-4A50-B64A-08D0E1751915}" type="presParOf" srcId="{A1F43755-D3E2-45C0-92EE-3DA8FFC17498}" destId="{A7CA9B9F-04CF-498D-A2DA-73CA93EF10CA}" srcOrd="0" destOrd="0" presId="urn:microsoft.com/office/officeart/2017/3/layout/HorizontalLabelsTimeline"/>
    <dgm:cxn modelId="{42E947D3-B7D3-41E3-A9CD-DEC8F0D94E62}" type="presParOf" srcId="{A1F43755-D3E2-45C0-92EE-3DA8FFC17498}" destId="{AA57E87F-0375-4B0E-9232-081BB7635407}" srcOrd="1" destOrd="0" presId="urn:microsoft.com/office/officeart/2017/3/layout/HorizontalLabelsTimeline"/>
    <dgm:cxn modelId="{FB61A630-7EB1-4314-96A1-5817ADB82FF2}" type="presParOf" srcId="{60E5161F-6380-4940-80A7-079D46FC3977}" destId="{D7FF6D39-3394-4023-BC17-78B5A0B75CCD}" srcOrd="2" destOrd="0" presId="urn:microsoft.com/office/officeart/2017/3/layout/HorizontalLabelsTimeline"/>
    <dgm:cxn modelId="{E3EAAFFA-0FF1-43FD-AA0F-FAD7FAAF9CC8}" type="presParOf" srcId="{60E5161F-6380-4940-80A7-079D46FC3977}" destId="{08E80C34-94E8-4AA7-B3BF-AEA98319B9A8}" srcOrd="3" destOrd="0" presId="urn:microsoft.com/office/officeart/2017/3/layout/HorizontalLabelsTimeline"/>
    <dgm:cxn modelId="{CC714268-6A33-4FA5-80EA-27033A37965B}" type="presParOf" srcId="{60E5161F-6380-4940-80A7-079D46FC3977}" destId="{B3BB2789-6B26-4595-93D0-35F2258CDCFD}" srcOrd="4" destOrd="0" presId="urn:microsoft.com/office/officeart/2017/3/layout/HorizontalLabelsTimeline"/>
    <dgm:cxn modelId="{0B3D5F7E-81CA-45C0-BC53-97D08F746CE1}" type="presParOf" srcId="{56C2D5A5-0653-40F9-8EC4-F855890CF54A}" destId="{D8699CEF-1FF0-42F0-8136-05D4ED9F485D}" srcOrd="1" destOrd="0" presId="urn:microsoft.com/office/officeart/2017/3/layout/HorizontalLabelsTimeline"/>
    <dgm:cxn modelId="{4CEE3A19-5E40-4E9C-AF0B-27389781332C}" type="presParOf" srcId="{56C2D5A5-0653-40F9-8EC4-F855890CF54A}" destId="{4E5054A8-BEC3-4E11-97B9-74E3C8C26189}" srcOrd="2" destOrd="0" presId="urn:microsoft.com/office/officeart/2017/3/layout/HorizontalLabelsTimeline"/>
    <dgm:cxn modelId="{82B7CFE3-57AF-47EE-9F55-C7C5BCB0490E}" type="presParOf" srcId="{4E5054A8-BEC3-4E11-97B9-74E3C8C26189}" destId="{C662E92A-929D-4DF9-BF9F-3BE0B4C86325}" srcOrd="0" destOrd="0" presId="urn:microsoft.com/office/officeart/2017/3/layout/HorizontalLabelsTimeline"/>
    <dgm:cxn modelId="{1B1B213A-A08C-4CC6-B991-024195BB0592}" type="presParOf" srcId="{4E5054A8-BEC3-4E11-97B9-74E3C8C26189}" destId="{3E5849F5-9DBE-4017-B7F0-0ABA26B204A2}" srcOrd="1" destOrd="0" presId="urn:microsoft.com/office/officeart/2017/3/layout/HorizontalLabelsTimeline"/>
    <dgm:cxn modelId="{CBDF2E2D-B56E-448D-8D39-A36B5FDCE2B6}" type="presParOf" srcId="{3E5849F5-9DBE-4017-B7F0-0ABA26B204A2}" destId="{87BF27DE-9892-48B0-B557-5619FEBB3D51}" srcOrd="0" destOrd="0" presId="urn:microsoft.com/office/officeart/2017/3/layout/HorizontalLabelsTimeline"/>
    <dgm:cxn modelId="{4FBC9607-E356-40B1-9EF2-21295F708FBB}" type="presParOf" srcId="{3E5849F5-9DBE-4017-B7F0-0ABA26B204A2}" destId="{F7AE20CF-80A1-4E49-88D0-7027F64C83FB}" srcOrd="1" destOrd="0" presId="urn:microsoft.com/office/officeart/2017/3/layout/HorizontalLabelsTimeline"/>
    <dgm:cxn modelId="{B1D498A4-34D7-4A67-9ECD-869C4791DBA3}" type="presParOf" srcId="{4E5054A8-BEC3-4E11-97B9-74E3C8C26189}" destId="{34771AE6-6397-4AAD-8C47-B5729E0D3089}" srcOrd="2" destOrd="0" presId="urn:microsoft.com/office/officeart/2017/3/layout/HorizontalLabelsTimeline"/>
    <dgm:cxn modelId="{9264D005-DF32-477D-9C10-B4D4BECA1FA8}" type="presParOf" srcId="{4E5054A8-BEC3-4E11-97B9-74E3C8C26189}" destId="{B220C4B3-26FB-43A6-81F6-94C0B6AFD798}" srcOrd="3" destOrd="0" presId="urn:microsoft.com/office/officeart/2017/3/layout/HorizontalLabelsTimeline"/>
    <dgm:cxn modelId="{C0E0FFC9-C8E3-4E2F-BE8D-FDCD71592EE9}" type="presParOf" srcId="{4E5054A8-BEC3-4E11-97B9-74E3C8C26189}" destId="{80B26179-5C57-4D89-A27E-1407D6F71D75}" srcOrd="4" destOrd="0" presId="urn:microsoft.com/office/officeart/2017/3/layout/HorizontalLabelsTimeline"/>
    <dgm:cxn modelId="{0D6A16AE-168D-4BE5-8B73-93AFEB09D8D6}" type="presParOf" srcId="{56C2D5A5-0653-40F9-8EC4-F855890CF54A}" destId="{48CF8480-A4CD-454D-8DBE-094B9F293D8C}" srcOrd="3" destOrd="0" presId="urn:microsoft.com/office/officeart/2017/3/layout/HorizontalLabelsTimeline"/>
    <dgm:cxn modelId="{E0BE053A-0859-4891-A3F7-9C12E1DA4E63}" type="presParOf" srcId="{56C2D5A5-0653-40F9-8EC4-F855890CF54A}" destId="{0809D409-19AA-47C0-9237-A0B978644642}" srcOrd="4" destOrd="0" presId="urn:microsoft.com/office/officeart/2017/3/layout/HorizontalLabelsTimeline"/>
    <dgm:cxn modelId="{A9FF082D-7E01-4AD7-8284-D9563EC299BC}" type="presParOf" srcId="{0809D409-19AA-47C0-9237-A0B978644642}" destId="{9EF0FD75-E4DB-4E4D-8B86-BB8FCB20BF1F}" srcOrd="0" destOrd="0" presId="urn:microsoft.com/office/officeart/2017/3/layout/HorizontalLabelsTimeline"/>
    <dgm:cxn modelId="{50AD4039-212B-43EA-AC54-EEADD32BA821}" type="presParOf" srcId="{0809D409-19AA-47C0-9237-A0B978644642}" destId="{34972F3C-4DCA-45E0-8D6A-375845968423}" srcOrd="1" destOrd="0" presId="urn:microsoft.com/office/officeart/2017/3/layout/HorizontalLabelsTimeline"/>
    <dgm:cxn modelId="{B16650A2-6CF4-482D-9C06-AF3131C5432A}" type="presParOf" srcId="{34972F3C-4DCA-45E0-8D6A-375845968423}" destId="{71C8E15A-44CA-490B-BA11-503495479934}" srcOrd="0" destOrd="0" presId="urn:microsoft.com/office/officeart/2017/3/layout/HorizontalLabelsTimeline"/>
    <dgm:cxn modelId="{7FBEC5F7-1360-44D9-B1C3-EF9D9FC385E1}" type="presParOf" srcId="{34972F3C-4DCA-45E0-8D6A-375845968423}" destId="{D69B7090-8F4B-4F62-96FE-4AE50339D8D8}" srcOrd="1" destOrd="0" presId="urn:microsoft.com/office/officeart/2017/3/layout/HorizontalLabelsTimeline"/>
    <dgm:cxn modelId="{76EBEE87-108E-43DA-8B6F-DF1001039AA1}" type="presParOf" srcId="{0809D409-19AA-47C0-9237-A0B978644642}" destId="{ED71E835-2D41-4467-B3D4-7ADCEB03D92B}" srcOrd="2" destOrd="0" presId="urn:microsoft.com/office/officeart/2017/3/layout/HorizontalLabelsTimeline"/>
    <dgm:cxn modelId="{38AF069D-CA97-4F9A-B422-E1A40A26E310}" type="presParOf" srcId="{0809D409-19AA-47C0-9237-A0B978644642}" destId="{3E85D4E8-B585-4E9E-ACF1-DB40F8CF3488}" srcOrd="3" destOrd="0" presId="urn:microsoft.com/office/officeart/2017/3/layout/HorizontalLabelsTimeline"/>
    <dgm:cxn modelId="{B337C595-CB59-442F-AF59-0DC90327D836}" type="presParOf" srcId="{0809D409-19AA-47C0-9237-A0B978644642}" destId="{98CA3313-C864-43A9-84A8-A9512D992111}" srcOrd="4" destOrd="0" presId="urn:microsoft.com/office/officeart/2017/3/layout/HorizontalLabelsTimeline"/>
    <dgm:cxn modelId="{520E788C-F0E1-4099-8598-120441AE5867}" type="presParOf" srcId="{56C2D5A5-0653-40F9-8EC4-F855890CF54A}" destId="{AD1C3B01-FC01-4D28-81C7-CC8DC0AD561F}" srcOrd="5" destOrd="0" presId="urn:microsoft.com/office/officeart/2017/3/layout/HorizontalLabelsTimeline"/>
    <dgm:cxn modelId="{2C48E09D-027C-40FF-80AA-CCBF1AE52E42}" type="presParOf" srcId="{56C2D5A5-0653-40F9-8EC4-F855890CF54A}" destId="{64FAEAA2-0138-41CB-8019-136B9D04432B}" srcOrd="6" destOrd="0" presId="urn:microsoft.com/office/officeart/2017/3/layout/HorizontalLabelsTimeline"/>
    <dgm:cxn modelId="{5F1232E2-37FD-42AC-B4CE-3D6CBEA87AAC}" type="presParOf" srcId="{64FAEAA2-0138-41CB-8019-136B9D04432B}" destId="{8DA03907-7DE7-434B-B240-08B425BD1821}" srcOrd="0" destOrd="0" presId="urn:microsoft.com/office/officeart/2017/3/layout/HorizontalLabelsTimeline"/>
    <dgm:cxn modelId="{E5301F78-7B42-4D99-A19C-77961CC62B32}" type="presParOf" srcId="{64FAEAA2-0138-41CB-8019-136B9D04432B}" destId="{D3942FDB-77C6-44A7-BC9D-F1BA3D181EF7}" srcOrd="1" destOrd="0" presId="urn:microsoft.com/office/officeart/2017/3/layout/HorizontalLabelsTimeline"/>
    <dgm:cxn modelId="{5A350DA6-2605-4ACA-BC88-3393D17E48FF}" type="presParOf" srcId="{D3942FDB-77C6-44A7-BC9D-F1BA3D181EF7}" destId="{E913EEB8-4019-401F-BC9C-D761E8DEE8E3}" srcOrd="0" destOrd="0" presId="urn:microsoft.com/office/officeart/2017/3/layout/HorizontalLabelsTimeline"/>
    <dgm:cxn modelId="{18CF5E37-75B1-4E0F-8C8B-BDC206B4E70B}" type="presParOf" srcId="{D3942FDB-77C6-44A7-BC9D-F1BA3D181EF7}" destId="{736B6A53-6ABE-441F-A500-07049FF0376E}" srcOrd="1" destOrd="0" presId="urn:microsoft.com/office/officeart/2017/3/layout/HorizontalLabelsTimeline"/>
    <dgm:cxn modelId="{A7666EAB-EE82-4D7B-9845-FF99DE642A20}" type="presParOf" srcId="{64FAEAA2-0138-41CB-8019-136B9D04432B}" destId="{E1B3D8D2-3A9E-44B3-B9F0-A00862491E86}" srcOrd="2" destOrd="0" presId="urn:microsoft.com/office/officeart/2017/3/layout/HorizontalLabelsTimeline"/>
    <dgm:cxn modelId="{F336EFD3-0840-4948-AF03-E3DDE07B90A7}" type="presParOf" srcId="{64FAEAA2-0138-41CB-8019-136B9D04432B}" destId="{00CD953D-E9AC-40A9-8387-04001BC0804C}" srcOrd="3" destOrd="0" presId="urn:microsoft.com/office/officeart/2017/3/layout/HorizontalLabelsTimeline"/>
    <dgm:cxn modelId="{8F851996-187D-460C-83C8-CC2D1664827F}" type="presParOf" srcId="{64FAEAA2-0138-41CB-8019-136B9D04432B}" destId="{01BD2541-5834-4162-8C54-23EE41B4B2CB}" srcOrd="4" destOrd="0" presId="urn:microsoft.com/office/officeart/2017/3/layout/HorizontalLabelsTimeline"/>
    <dgm:cxn modelId="{5A0178F8-DA78-41D7-BE63-29C04CC86865}" type="presParOf" srcId="{56C2D5A5-0653-40F9-8EC4-F855890CF54A}" destId="{04B8E37F-C42E-46CD-9D25-A3CF3441D8B6}" srcOrd="7" destOrd="0" presId="urn:microsoft.com/office/officeart/2017/3/layout/HorizontalLabelsTimeline"/>
    <dgm:cxn modelId="{8D522811-DDE4-4685-BDEC-6281F7BD048F}" type="presParOf" srcId="{56C2D5A5-0653-40F9-8EC4-F855890CF54A}" destId="{32695B1C-DC12-4498-AA71-0266B8758A6C}" srcOrd="8" destOrd="0" presId="urn:microsoft.com/office/officeart/2017/3/layout/HorizontalLabelsTimeline"/>
    <dgm:cxn modelId="{7E623B4C-0BD2-4224-88EC-406A012E5EB5}" type="presParOf" srcId="{32695B1C-DC12-4498-AA71-0266B8758A6C}" destId="{77173B55-A9E0-4309-AEE8-6D8673FF97EF}" srcOrd="0" destOrd="0" presId="urn:microsoft.com/office/officeart/2017/3/layout/HorizontalLabelsTimeline"/>
    <dgm:cxn modelId="{767845C2-8EF7-4F5C-9AC8-7B89BC27DE43}" type="presParOf" srcId="{32695B1C-DC12-4498-AA71-0266B8758A6C}" destId="{159F68A2-6A54-4E19-9BAD-F9DBB05CD23D}" srcOrd="1" destOrd="0" presId="urn:microsoft.com/office/officeart/2017/3/layout/HorizontalLabelsTimeline"/>
    <dgm:cxn modelId="{BED24929-4BD8-4B46-932A-14C4724EAB36}" type="presParOf" srcId="{159F68A2-6A54-4E19-9BAD-F9DBB05CD23D}" destId="{0F853018-878F-406B-A6DC-B1697C8217D5}" srcOrd="0" destOrd="0" presId="urn:microsoft.com/office/officeart/2017/3/layout/HorizontalLabelsTimeline"/>
    <dgm:cxn modelId="{058897A6-17F2-46D2-8394-75F8BB8E9545}" type="presParOf" srcId="{159F68A2-6A54-4E19-9BAD-F9DBB05CD23D}" destId="{BB1C4C4B-D637-4A16-BDA0-C2DA92CCBCDB}" srcOrd="1" destOrd="0" presId="urn:microsoft.com/office/officeart/2017/3/layout/HorizontalLabelsTimeline"/>
    <dgm:cxn modelId="{D00E8A48-A153-4CEA-A38B-5CEA12A10181}" type="presParOf" srcId="{32695B1C-DC12-4498-AA71-0266B8758A6C}" destId="{DDEAD2F4-34D0-4A2A-8D2B-49EE4F8193BC}" srcOrd="2" destOrd="0" presId="urn:microsoft.com/office/officeart/2017/3/layout/HorizontalLabelsTimeline"/>
    <dgm:cxn modelId="{68AC709E-5EEB-4B58-A824-1527D4746837}" type="presParOf" srcId="{32695B1C-DC12-4498-AA71-0266B8758A6C}" destId="{0208D8DF-0E53-459B-ABC7-F5C43CB42B4F}" srcOrd="3" destOrd="0" presId="urn:microsoft.com/office/officeart/2017/3/layout/HorizontalLabelsTimeline"/>
    <dgm:cxn modelId="{D556E672-E38D-4BDB-8CF3-8B4A0E8D3001}" type="presParOf" srcId="{32695B1C-DC12-4498-AA71-0266B8758A6C}" destId="{D0E623D4-2D0A-4D4A-A8B5-1E5E2CAFF503}"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C20A28-4A37-41BB-A782-E74F2B986D6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5122D3D7-A95B-4083-9BD0-15C671DCB8A3}">
      <dgm:prSet custT="1"/>
      <dgm:spPr/>
      <dgm:t>
        <a:bodyPr/>
        <a:lstStyle/>
        <a:p>
          <a:r>
            <a:rPr lang="en-US" sz="1400" dirty="0"/>
            <a:t>On the basis of our analysis, we can control the expenditure on food to know the average prize of two people spent on food.</a:t>
          </a:r>
        </a:p>
      </dgm:t>
    </dgm:pt>
    <dgm:pt modelId="{2FD1115E-5CC0-4D07-82C9-7F7E8AE20788}" type="parTrans" cxnId="{E46D0305-A9DC-4F4B-90F3-69A50BA63F19}">
      <dgm:prSet/>
      <dgm:spPr/>
      <dgm:t>
        <a:bodyPr/>
        <a:lstStyle/>
        <a:p>
          <a:endParaRPr lang="en-US"/>
        </a:p>
      </dgm:t>
    </dgm:pt>
    <dgm:pt modelId="{8ED85687-28CE-4156-ADC3-A5573A47A122}" type="sibTrans" cxnId="{E46D0305-A9DC-4F4B-90F3-69A50BA63F19}">
      <dgm:prSet/>
      <dgm:spPr/>
      <dgm:t>
        <a:bodyPr/>
        <a:lstStyle/>
        <a:p>
          <a:endParaRPr lang="en-US"/>
        </a:p>
      </dgm:t>
    </dgm:pt>
    <dgm:pt modelId="{34F19BEA-D2A9-471C-B487-808D569DE93D}">
      <dgm:prSet/>
      <dgm:spPr/>
      <dgm:t>
        <a:bodyPr/>
        <a:lstStyle/>
        <a:p>
          <a:r>
            <a:rPr lang="en-US"/>
            <a:t>We convert the all the country currency in US Doller.</a:t>
          </a:r>
        </a:p>
      </dgm:t>
    </dgm:pt>
    <dgm:pt modelId="{4B3A511D-2433-4EAD-B3FC-B148E5D80201}" type="parTrans" cxnId="{90898D1D-9012-4C0F-818F-3554706DB5C4}">
      <dgm:prSet/>
      <dgm:spPr/>
      <dgm:t>
        <a:bodyPr/>
        <a:lstStyle/>
        <a:p>
          <a:endParaRPr lang="en-US"/>
        </a:p>
      </dgm:t>
    </dgm:pt>
    <dgm:pt modelId="{38782F44-1A65-463B-982B-66A6C4D90A21}" type="sibTrans" cxnId="{90898D1D-9012-4C0F-818F-3554706DB5C4}">
      <dgm:prSet/>
      <dgm:spPr/>
      <dgm:t>
        <a:bodyPr/>
        <a:lstStyle/>
        <a:p>
          <a:endParaRPr lang="en-US"/>
        </a:p>
      </dgm:t>
    </dgm:pt>
    <dgm:pt modelId="{D940C5CE-457C-4109-A8BC-AD4E9F16EA14}">
      <dgm:prSet/>
      <dgm:spPr/>
      <dgm:t>
        <a:bodyPr/>
        <a:lstStyle/>
        <a:p>
          <a:r>
            <a:rPr lang="en-US"/>
            <a:t>In Singapore we need to spend $116.34 as average money for two people.</a:t>
          </a:r>
        </a:p>
      </dgm:t>
    </dgm:pt>
    <dgm:pt modelId="{08ED62EB-4A0A-4F66-A222-BB052C3C2E06}" type="parTrans" cxnId="{B772A2C7-892E-45D0-ACA7-567A537390AE}">
      <dgm:prSet/>
      <dgm:spPr/>
      <dgm:t>
        <a:bodyPr/>
        <a:lstStyle/>
        <a:p>
          <a:endParaRPr lang="en-US"/>
        </a:p>
      </dgm:t>
    </dgm:pt>
    <dgm:pt modelId="{B647F173-D400-44B9-A90F-0373E6607CD6}" type="sibTrans" cxnId="{B772A2C7-892E-45D0-ACA7-567A537390AE}">
      <dgm:prSet/>
      <dgm:spPr/>
      <dgm:t>
        <a:bodyPr/>
        <a:lstStyle/>
        <a:p>
          <a:endParaRPr lang="en-US"/>
        </a:p>
      </dgm:t>
    </dgm:pt>
    <dgm:pt modelId="{CD46CC14-2D54-4B6A-9139-1CAF49C03002}">
      <dgm:prSet/>
      <dgm:spPr/>
      <dgm:t>
        <a:bodyPr/>
        <a:lstStyle/>
        <a:p>
          <a:r>
            <a:rPr lang="en-US"/>
            <a:t>In Turkey people need to spend $2.80 per two personal </a:t>
          </a:r>
        </a:p>
      </dgm:t>
    </dgm:pt>
    <dgm:pt modelId="{C642E1AF-4689-4545-BF21-C7C9E87BD855}" type="parTrans" cxnId="{FCDE1415-FAAE-4E18-B0D3-85CB9F74CFAF}">
      <dgm:prSet/>
      <dgm:spPr/>
      <dgm:t>
        <a:bodyPr/>
        <a:lstStyle/>
        <a:p>
          <a:endParaRPr lang="en-US"/>
        </a:p>
      </dgm:t>
    </dgm:pt>
    <dgm:pt modelId="{E6172EC0-5D1B-4920-857E-33758245EFD0}" type="sibTrans" cxnId="{FCDE1415-FAAE-4E18-B0D3-85CB9F74CFAF}">
      <dgm:prSet/>
      <dgm:spPr/>
      <dgm:t>
        <a:bodyPr/>
        <a:lstStyle/>
        <a:p>
          <a:endParaRPr lang="en-US"/>
        </a:p>
      </dgm:t>
    </dgm:pt>
    <dgm:pt modelId="{6CADC288-99BE-472F-94C8-FA1E75261B93}">
      <dgm:prSet custT="1"/>
      <dgm:spPr/>
      <dgm:t>
        <a:bodyPr/>
        <a:lstStyle/>
        <a:p>
          <a:r>
            <a:rPr lang="en-US" sz="1600" dirty="0"/>
            <a:t>So, we can serve the food under that budget.</a:t>
          </a:r>
        </a:p>
      </dgm:t>
    </dgm:pt>
    <dgm:pt modelId="{9897BCC4-68C0-4124-8240-CC8E2140792F}" type="parTrans" cxnId="{8E0EA84D-2479-493A-A4A0-512351DAE632}">
      <dgm:prSet/>
      <dgm:spPr/>
      <dgm:t>
        <a:bodyPr/>
        <a:lstStyle/>
        <a:p>
          <a:endParaRPr lang="en-US"/>
        </a:p>
      </dgm:t>
    </dgm:pt>
    <dgm:pt modelId="{BC7AF80F-B482-45F8-AC3B-D74C5A910825}" type="sibTrans" cxnId="{8E0EA84D-2479-493A-A4A0-512351DAE632}">
      <dgm:prSet/>
      <dgm:spPr/>
      <dgm:t>
        <a:bodyPr/>
        <a:lstStyle/>
        <a:p>
          <a:endParaRPr lang="en-US"/>
        </a:p>
      </dgm:t>
    </dgm:pt>
    <dgm:pt modelId="{580657E6-94F1-4A0F-BEA9-7145F039BE95}" type="pres">
      <dgm:prSet presAssocID="{0EC20A28-4A37-41BB-A782-E74F2B986D66}" presName="Name0" presStyleCnt="0">
        <dgm:presLayoutVars>
          <dgm:dir/>
          <dgm:resizeHandles val="exact"/>
        </dgm:presLayoutVars>
      </dgm:prSet>
      <dgm:spPr/>
    </dgm:pt>
    <dgm:pt modelId="{B264DD3E-C71D-493D-900C-18C5D1E7ECB6}" type="pres">
      <dgm:prSet presAssocID="{5122D3D7-A95B-4083-9BD0-15C671DCB8A3}" presName="node" presStyleLbl="node1" presStyleIdx="0" presStyleCnt="5">
        <dgm:presLayoutVars>
          <dgm:bulletEnabled val="1"/>
        </dgm:presLayoutVars>
      </dgm:prSet>
      <dgm:spPr/>
    </dgm:pt>
    <dgm:pt modelId="{32A06765-EF1E-424D-A1FB-42FA5D9BC0CC}" type="pres">
      <dgm:prSet presAssocID="{8ED85687-28CE-4156-ADC3-A5573A47A122}" presName="sibTrans" presStyleLbl="sibTrans1D1" presStyleIdx="0" presStyleCnt="4"/>
      <dgm:spPr/>
    </dgm:pt>
    <dgm:pt modelId="{5422F486-FD91-4425-9348-860A16213E51}" type="pres">
      <dgm:prSet presAssocID="{8ED85687-28CE-4156-ADC3-A5573A47A122}" presName="connectorText" presStyleLbl="sibTrans1D1" presStyleIdx="0" presStyleCnt="4"/>
      <dgm:spPr/>
    </dgm:pt>
    <dgm:pt modelId="{AADBA667-AA96-49E4-A788-A411BBDC412E}" type="pres">
      <dgm:prSet presAssocID="{34F19BEA-D2A9-471C-B487-808D569DE93D}" presName="node" presStyleLbl="node1" presStyleIdx="1" presStyleCnt="5">
        <dgm:presLayoutVars>
          <dgm:bulletEnabled val="1"/>
        </dgm:presLayoutVars>
      </dgm:prSet>
      <dgm:spPr/>
    </dgm:pt>
    <dgm:pt modelId="{64CB7D3A-4F65-489D-992B-8B2C1F294DEF}" type="pres">
      <dgm:prSet presAssocID="{38782F44-1A65-463B-982B-66A6C4D90A21}" presName="sibTrans" presStyleLbl="sibTrans1D1" presStyleIdx="1" presStyleCnt="4"/>
      <dgm:spPr/>
    </dgm:pt>
    <dgm:pt modelId="{E334088C-A764-4F07-9273-2FA2277AD607}" type="pres">
      <dgm:prSet presAssocID="{38782F44-1A65-463B-982B-66A6C4D90A21}" presName="connectorText" presStyleLbl="sibTrans1D1" presStyleIdx="1" presStyleCnt="4"/>
      <dgm:spPr/>
    </dgm:pt>
    <dgm:pt modelId="{E5E4328D-8A1E-4CC6-8103-0732C87835CE}" type="pres">
      <dgm:prSet presAssocID="{D940C5CE-457C-4109-A8BC-AD4E9F16EA14}" presName="node" presStyleLbl="node1" presStyleIdx="2" presStyleCnt="5">
        <dgm:presLayoutVars>
          <dgm:bulletEnabled val="1"/>
        </dgm:presLayoutVars>
      </dgm:prSet>
      <dgm:spPr/>
    </dgm:pt>
    <dgm:pt modelId="{E51AFAA9-0BAD-4934-A758-4C4D4320A2FB}" type="pres">
      <dgm:prSet presAssocID="{B647F173-D400-44B9-A90F-0373E6607CD6}" presName="sibTrans" presStyleLbl="sibTrans1D1" presStyleIdx="2" presStyleCnt="4"/>
      <dgm:spPr/>
    </dgm:pt>
    <dgm:pt modelId="{9B661C36-39A4-4AC1-BF54-4BD3ACE8CB97}" type="pres">
      <dgm:prSet presAssocID="{B647F173-D400-44B9-A90F-0373E6607CD6}" presName="connectorText" presStyleLbl="sibTrans1D1" presStyleIdx="2" presStyleCnt="4"/>
      <dgm:spPr/>
    </dgm:pt>
    <dgm:pt modelId="{700A14EC-FA1E-48AB-B92A-5B8B2D2F6149}" type="pres">
      <dgm:prSet presAssocID="{CD46CC14-2D54-4B6A-9139-1CAF49C03002}" presName="node" presStyleLbl="node1" presStyleIdx="3" presStyleCnt="5">
        <dgm:presLayoutVars>
          <dgm:bulletEnabled val="1"/>
        </dgm:presLayoutVars>
      </dgm:prSet>
      <dgm:spPr/>
    </dgm:pt>
    <dgm:pt modelId="{C0F57B68-6D2B-4DF3-A056-943B360209C2}" type="pres">
      <dgm:prSet presAssocID="{E6172EC0-5D1B-4920-857E-33758245EFD0}" presName="sibTrans" presStyleLbl="sibTrans1D1" presStyleIdx="3" presStyleCnt="4"/>
      <dgm:spPr/>
    </dgm:pt>
    <dgm:pt modelId="{78E83D22-F936-4299-800E-07143C480505}" type="pres">
      <dgm:prSet presAssocID="{E6172EC0-5D1B-4920-857E-33758245EFD0}" presName="connectorText" presStyleLbl="sibTrans1D1" presStyleIdx="3" presStyleCnt="4"/>
      <dgm:spPr/>
    </dgm:pt>
    <dgm:pt modelId="{819199C9-822D-48D8-B51E-28A14AC2BCB0}" type="pres">
      <dgm:prSet presAssocID="{6CADC288-99BE-472F-94C8-FA1E75261B93}" presName="node" presStyleLbl="node1" presStyleIdx="4" presStyleCnt="5">
        <dgm:presLayoutVars>
          <dgm:bulletEnabled val="1"/>
        </dgm:presLayoutVars>
      </dgm:prSet>
      <dgm:spPr/>
    </dgm:pt>
  </dgm:ptLst>
  <dgm:cxnLst>
    <dgm:cxn modelId="{4AC89701-F770-46A2-895B-9ACF205442C7}" type="presOf" srcId="{0EC20A28-4A37-41BB-A782-E74F2B986D66}" destId="{580657E6-94F1-4A0F-BEA9-7145F039BE95}" srcOrd="0" destOrd="0" presId="urn:microsoft.com/office/officeart/2016/7/layout/RepeatingBendingProcessNew"/>
    <dgm:cxn modelId="{E46D0305-A9DC-4F4B-90F3-69A50BA63F19}" srcId="{0EC20A28-4A37-41BB-A782-E74F2B986D66}" destId="{5122D3D7-A95B-4083-9BD0-15C671DCB8A3}" srcOrd="0" destOrd="0" parTransId="{2FD1115E-5CC0-4D07-82C9-7F7E8AE20788}" sibTransId="{8ED85687-28CE-4156-ADC3-A5573A47A122}"/>
    <dgm:cxn modelId="{FCDE1415-FAAE-4E18-B0D3-85CB9F74CFAF}" srcId="{0EC20A28-4A37-41BB-A782-E74F2B986D66}" destId="{CD46CC14-2D54-4B6A-9139-1CAF49C03002}" srcOrd="3" destOrd="0" parTransId="{C642E1AF-4689-4545-BF21-C7C9E87BD855}" sibTransId="{E6172EC0-5D1B-4920-857E-33758245EFD0}"/>
    <dgm:cxn modelId="{A1352B15-CEED-4B0D-87EB-B5B8A7B1B62B}" type="presOf" srcId="{CD46CC14-2D54-4B6A-9139-1CAF49C03002}" destId="{700A14EC-FA1E-48AB-B92A-5B8B2D2F6149}" srcOrd="0" destOrd="0" presId="urn:microsoft.com/office/officeart/2016/7/layout/RepeatingBendingProcessNew"/>
    <dgm:cxn modelId="{90898D1D-9012-4C0F-818F-3554706DB5C4}" srcId="{0EC20A28-4A37-41BB-A782-E74F2B986D66}" destId="{34F19BEA-D2A9-471C-B487-808D569DE93D}" srcOrd="1" destOrd="0" parTransId="{4B3A511D-2433-4EAD-B3FC-B148E5D80201}" sibTransId="{38782F44-1A65-463B-982B-66A6C4D90A21}"/>
    <dgm:cxn modelId="{0012D724-5F43-4384-B78E-CE44D31EC34C}" type="presOf" srcId="{D940C5CE-457C-4109-A8BC-AD4E9F16EA14}" destId="{E5E4328D-8A1E-4CC6-8103-0732C87835CE}" srcOrd="0" destOrd="0" presId="urn:microsoft.com/office/officeart/2016/7/layout/RepeatingBendingProcessNew"/>
    <dgm:cxn modelId="{6948313E-47D1-4106-9875-BB14FCD3559C}" type="presOf" srcId="{E6172EC0-5D1B-4920-857E-33758245EFD0}" destId="{C0F57B68-6D2B-4DF3-A056-943B360209C2}" srcOrd="0" destOrd="0" presId="urn:microsoft.com/office/officeart/2016/7/layout/RepeatingBendingProcessNew"/>
    <dgm:cxn modelId="{E6DFBA3E-234F-4822-B4B8-347258D7E42A}" type="presOf" srcId="{34F19BEA-D2A9-471C-B487-808D569DE93D}" destId="{AADBA667-AA96-49E4-A788-A411BBDC412E}" srcOrd="0" destOrd="0" presId="urn:microsoft.com/office/officeart/2016/7/layout/RepeatingBendingProcessNew"/>
    <dgm:cxn modelId="{85B7873F-7E1E-4291-86A8-697E6710EF5D}" type="presOf" srcId="{E6172EC0-5D1B-4920-857E-33758245EFD0}" destId="{78E83D22-F936-4299-800E-07143C480505}" srcOrd="1" destOrd="0" presId="urn:microsoft.com/office/officeart/2016/7/layout/RepeatingBendingProcessNew"/>
    <dgm:cxn modelId="{8E0EA84D-2479-493A-A4A0-512351DAE632}" srcId="{0EC20A28-4A37-41BB-A782-E74F2B986D66}" destId="{6CADC288-99BE-472F-94C8-FA1E75261B93}" srcOrd="4" destOrd="0" parTransId="{9897BCC4-68C0-4124-8240-CC8E2140792F}" sibTransId="{BC7AF80F-B482-45F8-AC3B-D74C5A910825}"/>
    <dgm:cxn modelId="{50CB9082-18DD-4A42-8A88-6296E2868703}" type="presOf" srcId="{B647F173-D400-44B9-A90F-0373E6607CD6}" destId="{9B661C36-39A4-4AC1-BF54-4BD3ACE8CB97}" srcOrd="1" destOrd="0" presId="urn:microsoft.com/office/officeart/2016/7/layout/RepeatingBendingProcessNew"/>
    <dgm:cxn modelId="{5052FC89-7D6A-46A1-9A46-541E770E0204}" type="presOf" srcId="{6CADC288-99BE-472F-94C8-FA1E75261B93}" destId="{819199C9-822D-48D8-B51E-28A14AC2BCB0}" srcOrd="0" destOrd="0" presId="urn:microsoft.com/office/officeart/2016/7/layout/RepeatingBendingProcessNew"/>
    <dgm:cxn modelId="{A5082A8D-EE02-4DE1-82AB-C9F52C880339}" type="presOf" srcId="{5122D3D7-A95B-4083-9BD0-15C671DCB8A3}" destId="{B264DD3E-C71D-493D-900C-18C5D1E7ECB6}" srcOrd="0" destOrd="0" presId="urn:microsoft.com/office/officeart/2016/7/layout/RepeatingBendingProcessNew"/>
    <dgm:cxn modelId="{F0A3A193-2C6A-4632-9F2E-4328150113DB}" type="presOf" srcId="{8ED85687-28CE-4156-ADC3-A5573A47A122}" destId="{5422F486-FD91-4425-9348-860A16213E51}" srcOrd="1" destOrd="0" presId="urn:microsoft.com/office/officeart/2016/7/layout/RepeatingBendingProcessNew"/>
    <dgm:cxn modelId="{4B2F0DA1-1222-4C15-B37A-EB2413190DF7}" type="presOf" srcId="{B647F173-D400-44B9-A90F-0373E6607CD6}" destId="{E51AFAA9-0BAD-4934-A758-4C4D4320A2FB}" srcOrd="0" destOrd="0" presId="urn:microsoft.com/office/officeart/2016/7/layout/RepeatingBendingProcessNew"/>
    <dgm:cxn modelId="{295EA7A9-913D-4089-91F6-C095562E8270}" type="presOf" srcId="{38782F44-1A65-463B-982B-66A6C4D90A21}" destId="{E334088C-A764-4F07-9273-2FA2277AD607}" srcOrd="1" destOrd="0" presId="urn:microsoft.com/office/officeart/2016/7/layout/RepeatingBendingProcessNew"/>
    <dgm:cxn modelId="{B772A2C7-892E-45D0-ACA7-567A537390AE}" srcId="{0EC20A28-4A37-41BB-A782-E74F2B986D66}" destId="{D940C5CE-457C-4109-A8BC-AD4E9F16EA14}" srcOrd="2" destOrd="0" parTransId="{08ED62EB-4A0A-4F66-A222-BB052C3C2E06}" sibTransId="{B647F173-D400-44B9-A90F-0373E6607CD6}"/>
    <dgm:cxn modelId="{6DBE52CD-A9B3-4E32-8C0F-4DD04860A501}" type="presOf" srcId="{8ED85687-28CE-4156-ADC3-A5573A47A122}" destId="{32A06765-EF1E-424D-A1FB-42FA5D9BC0CC}" srcOrd="0" destOrd="0" presId="urn:microsoft.com/office/officeart/2016/7/layout/RepeatingBendingProcessNew"/>
    <dgm:cxn modelId="{F8C7D7FE-50FA-470A-819E-04C25AC546B9}" type="presOf" srcId="{38782F44-1A65-463B-982B-66A6C4D90A21}" destId="{64CB7D3A-4F65-489D-992B-8B2C1F294DEF}" srcOrd="0" destOrd="0" presId="urn:microsoft.com/office/officeart/2016/7/layout/RepeatingBendingProcessNew"/>
    <dgm:cxn modelId="{06A3387F-2EC0-4164-8D2C-01EC0C024EB0}" type="presParOf" srcId="{580657E6-94F1-4A0F-BEA9-7145F039BE95}" destId="{B264DD3E-C71D-493D-900C-18C5D1E7ECB6}" srcOrd="0" destOrd="0" presId="urn:microsoft.com/office/officeart/2016/7/layout/RepeatingBendingProcessNew"/>
    <dgm:cxn modelId="{870E5B70-623A-48BC-B5D6-E91BE3E8BDB2}" type="presParOf" srcId="{580657E6-94F1-4A0F-BEA9-7145F039BE95}" destId="{32A06765-EF1E-424D-A1FB-42FA5D9BC0CC}" srcOrd="1" destOrd="0" presId="urn:microsoft.com/office/officeart/2016/7/layout/RepeatingBendingProcessNew"/>
    <dgm:cxn modelId="{BDE5C9A7-5B27-40CC-B999-25DF05331DE7}" type="presParOf" srcId="{32A06765-EF1E-424D-A1FB-42FA5D9BC0CC}" destId="{5422F486-FD91-4425-9348-860A16213E51}" srcOrd="0" destOrd="0" presId="urn:microsoft.com/office/officeart/2016/7/layout/RepeatingBendingProcessNew"/>
    <dgm:cxn modelId="{FC6D392E-455F-4202-B416-63983FB8AFDC}" type="presParOf" srcId="{580657E6-94F1-4A0F-BEA9-7145F039BE95}" destId="{AADBA667-AA96-49E4-A788-A411BBDC412E}" srcOrd="2" destOrd="0" presId="urn:microsoft.com/office/officeart/2016/7/layout/RepeatingBendingProcessNew"/>
    <dgm:cxn modelId="{31EE0778-A00C-4ACF-9EF1-5D42DB1E2034}" type="presParOf" srcId="{580657E6-94F1-4A0F-BEA9-7145F039BE95}" destId="{64CB7D3A-4F65-489D-992B-8B2C1F294DEF}" srcOrd="3" destOrd="0" presId="urn:microsoft.com/office/officeart/2016/7/layout/RepeatingBendingProcessNew"/>
    <dgm:cxn modelId="{797EB02C-6AA3-4E72-94D5-18D723C153A1}" type="presParOf" srcId="{64CB7D3A-4F65-489D-992B-8B2C1F294DEF}" destId="{E334088C-A764-4F07-9273-2FA2277AD607}" srcOrd="0" destOrd="0" presId="urn:microsoft.com/office/officeart/2016/7/layout/RepeatingBendingProcessNew"/>
    <dgm:cxn modelId="{4AB5B08C-C21A-4C77-9358-5CA370A41958}" type="presParOf" srcId="{580657E6-94F1-4A0F-BEA9-7145F039BE95}" destId="{E5E4328D-8A1E-4CC6-8103-0732C87835CE}" srcOrd="4" destOrd="0" presId="urn:microsoft.com/office/officeart/2016/7/layout/RepeatingBendingProcessNew"/>
    <dgm:cxn modelId="{0F805041-325C-4F0E-93E9-B7E4D37C4349}" type="presParOf" srcId="{580657E6-94F1-4A0F-BEA9-7145F039BE95}" destId="{E51AFAA9-0BAD-4934-A758-4C4D4320A2FB}" srcOrd="5" destOrd="0" presId="urn:microsoft.com/office/officeart/2016/7/layout/RepeatingBendingProcessNew"/>
    <dgm:cxn modelId="{803F9A1A-5F3D-49DA-B33B-F269E1459BAA}" type="presParOf" srcId="{E51AFAA9-0BAD-4934-A758-4C4D4320A2FB}" destId="{9B661C36-39A4-4AC1-BF54-4BD3ACE8CB97}" srcOrd="0" destOrd="0" presId="urn:microsoft.com/office/officeart/2016/7/layout/RepeatingBendingProcessNew"/>
    <dgm:cxn modelId="{088048F3-88B8-4D93-B683-DBC35DDE3698}" type="presParOf" srcId="{580657E6-94F1-4A0F-BEA9-7145F039BE95}" destId="{700A14EC-FA1E-48AB-B92A-5B8B2D2F6149}" srcOrd="6" destOrd="0" presId="urn:microsoft.com/office/officeart/2016/7/layout/RepeatingBendingProcessNew"/>
    <dgm:cxn modelId="{0D186FEB-0B9C-4348-9AE2-D8136968EB50}" type="presParOf" srcId="{580657E6-94F1-4A0F-BEA9-7145F039BE95}" destId="{C0F57B68-6D2B-4DF3-A056-943B360209C2}" srcOrd="7" destOrd="0" presId="urn:microsoft.com/office/officeart/2016/7/layout/RepeatingBendingProcessNew"/>
    <dgm:cxn modelId="{C9EF95D7-17E7-42DA-B7E9-6B48B0992603}" type="presParOf" srcId="{C0F57B68-6D2B-4DF3-A056-943B360209C2}" destId="{78E83D22-F936-4299-800E-07143C480505}" srcOrd="0" destOrd="0" presId="urn:microsoft.com/office/officeart/2016/7/layout/RepeatingBendingProcessNew"/>
    <dgm:cxn modelId="{242E1086-6C7C-4018-8B2C-CCFE3CF05AD0}" type="presParOf" srcId="{580657E6-94F1-4A0F-BEA9-7145F039BE95}" destId="{819199C9-822D-48D8-B51E-28A14AC2BCB0}"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35D26-4B0E-404E-AA95-DCFBFA892CA3}">
      <dsp:nvSpPr>
        <dsp:cNvPr id="0" name=""/>
        <dsp:cNvSpPr/>
      </dsp:nvSpPr>
      <dsp:spPr>
        <a:xfrm>
          <a:off x="0" y="2096260"/>
          <a:ext cx="5458837" cy="0"/>
        </a:xfrm>
        <a:prstGeom prst="lin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B9A25FC-FB98-4D19-A475-9889DE07AB67}">
      <dsp:nvSpPr>
        <dsp:cNvPr id="0" name=""/>
        <dsp:cNvSpPr/>
      </dsp:nvSpPr>
      <dsp:spPr>
        <a:xfrm>
          <a:off x="111735" y="1299681"/>
          <a:ext cx="1599695" cy="50310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1000</a:t>
          </a:r>
        </a:p>
      </dsp:txBody>
      <dsp:txXfrm>
        <a:off x="111735" y="1299681"/>
        <a:ext cx="1599695" cy="503102"/>
      </dsp:txXfrm>
    </dsp:sp>
    <dsp:sp modelId="{A7CA9B9F-04CF-498D-A2DA-73CA93EF10CA}">
      <dsp:nvSpPr>
        <dsp:cNvPr id="0" name=""/>
        <dsp:cNvSpPr/>
      </dsp:nvSpPr>
      <dsp:spPr>
        <a:xfrm>
          <a:off x="111735" y="64171"/>
          <a:ext cx="1599695" cy="123550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According to our data, Every year more than 1000 restaurants are open all over the country from 2010 to 2018.</a:t>
          </a:r>
        </a:p>
      </dsp:txBody>
      <dsp:txXfrm>
        <a:off x="111735" y="64171"/>
        <a:ext cx="1599695" cy="1235509"/>
      </dsp:txXfrm>
    </dsp:sp>
    <dsp:sp modelId="{D7FF6D39-3394-4023-BC17-78B5A0B75CCD}">
      <dsp:nvSpPr>
        <dsp:cNvPr id="0" name=""/>
        <dsp:cNvSpPr/>
      </dsp:nvSpPr>
      <dsp:spPr>
        <a:xfrm>
          <a:off x="911583" y="1802783"/>
          <a:ext cx="0" cy="29347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62E92A-929D-4DF9-BF9F-3BE0B4C86325}">
      <dsp:nvSpPr>
        <dsp:cNvPr id="0" name=""/>
        <dsp:cNvSpPr/>
      </dsp:nvSpPr>
      <dsp:spPr>
        <a:xfrm>
          <a:off x="1020653" y="2389736"/>
          <a:ext cx="1599695" cy="50310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1027</a:t>
          </a:r>
        </a:p>
      </dsp:txBody>
      <dsp:txXfrm>
        <a:off x="1020653" y="2389736"/>
        <a:ext cx="1599695" cy="503102"/>
      </dsp:txXfrm>
    </dsp:sp>
    <dsp:sp modelId="{87BF27DE-9892-48B0-B557-5619FEBB3D51}">
      <dsp:nvSpPr>
        <dsp:cNvPr id="0" name=""/>
        <dsp:cNvSpPr/>
      </dsp:nvSpPr>
      <dsp:spPr>
        <a:xfrm>
          <a:off x="1020653" y="2892838"/>
          <a:ext cx="1599695" cy="74447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In Year 2012 had the lowest openings of restaurants</a:t>
          </a:r>
        </a:p>
      </dsp:txBody>
      <dsp:txXfrm>
        <a:off x="1020653" y="2892838"/>
        <a:ext cx="1599695" cy="744473"/>
      </dsp:txXfrm>
    </dsp:sp>
    <dsp:sp modelId="{34771AE6-6397-4AAD-8C47-B5729E0D3089}">
      <dsp:nvSpPr>
        <dsp:cNvPr id="0" name=""/>
        <dsp:cNvSpPr/>
      </dsp:nvSpPr>
      <dsp:spPr>
        <a:xfrm>
          <a:off x="1820501" y="2096259"/>
          <a:ext cx="0" cy="29347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8E80C34-94E8-4AA7-B3BF-AEA98319B9A8}">
      <dsp:nvSpPr>
        <dsp:cNvPr id="0" name=""/>
        <dsp:cNvSpPr/>
      </dsp:nvSpPr>
      <dsp:spPr>
        <a:xfrm rot="2700000">
          <a:off x="878973" y="2063649"/>
          <a:ext cx="65220" cy="65220"/>
        </a:xfrm>
        <a:prstGeom prst="rect">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0C4B3-26FB-43A6-81F6-94C0B6AFD798}">
      <dsp:nvSpPr>
        <dsp:cNvPr id="0" name=""/>
        <dsp:cNvSpPr/>
      </dsp:nvSpPr>
      <dsp:spPr>
        <a:xfrm rot="2700000">
          <a:off x="1787890" y="2063649"/>
          <a:ext cx="65220" cy="65220"/>
        </a:xfrm>
        <a:prstGeom prst="rect">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F0FD75-E4DB-4E4D-8B86-BB8FCB20BF1F}">
      <dsp:nvSpPr>
        <dsp:cNvPr id="0" name=""/>
        <dsp:cNvSpPr/>
      </dsp:nvSpPr>
      <dsp:spPr>
        <a:xfrm>
          <a:off x="1929571" y="1299681"/>
          <a:ext cx="1599695" cy="50310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1102</a:t>
          </a:r>
        </a:p>
      </dsp:txBody>
      <dsp:txXfrm>
        <a:off x="1929571" y="1299681"/>
        <a:ext cx="1599695" cy="503102"/>
      </dsp:txXfrm>
    </dsp:sp>
    <dsp:sp modelId="{71C8E15A-44CA-490B-BA11-503495479934}">
      <dsp:nvSpPr>
        <dsp:cNvPr id="0" name=""/>
        <dsp:cNvSpPr/>
      </dsp:nvSpPr>
      <dsp:spPr>
        <a:xfrm>
          <a:off x="1929571" y="555207"/>
          <a:ext cx="1599695" cy="74447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In Year 2018 had the highest opening of restaurants</a:t>
          </a:r>
        </a:p>
      </dsp:txBody>
      <dsp:txXfrm>
        <a:off x="1929571" y="555207"/>
        <a:ext cx="1599695" cy="744473"/>
      </dsp:txXfrm>
    </dsp:sp>
    <dsp:sp modelId="{ED71E835-2D41-4467-B3D4-7ADCEB03D92B}">
      <dsp:nvSpPr>
        <dsp:cNvPr id="0" name=""/>
        <dsp:cNvSpPr/>
      </dsp:nvSpPr>
      <dsp:spPr>
        <a:xfrm>
          <a:off x="2729418" y="1802783"/>
          <a:ext cx="0" cy="29347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DA03907-7DE7-434B-B240-08B425BD1821}">
      <dsp:nvSpPr>
        <dsp:cNvPr id="0" name=""/>
        <dsp:cNvSpPr/>
      </dsp:nvSpPr>
      <dsp:spPr>
        <a:xfrm>
          <a:off x="2838489" y="2389736"/>
          <a:ext cx="1599695" cy="50310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2010</a:t>
          </a:r>
        </a:p>
      </dsp:txBody>
      <dsp:txXfrm>
        <a:off x="2838489" y="2389736"/>
        <a:ext cx="1599695" cy="503102"/>
      </dsp:txXfrm>
    </dsp:sp>
    <dsp:sp modelId="{E913EEB8-4019-401F-BC9C-D761E8DEE8E3}">
      <dsp:nvSpPr>
        <dsp:cNvPr id="0" name=""/>
        <dsp:cNvSpPr/>
      </dsp:nvSpPr>
      <dsp:spPr>
        <a:xfrm>
          <a:off x="2838489" y="2892838"/>
          <a:ext cx="1599695" cy="74447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In 2010, 2011 has good number of opening restaurants.</a:t>
          </a:r>
        </a:p>
      </dsp:txBody>
      <dsp:txXfrm>
        <a:off x="2838489" y="2892838"/>
        <a:ext cx="1599695" cy="744473"/>
      </dsp:txXfrm>
    </dsp:sp>
    <dsp:sp modelId="{E1B3D8D2-3A9E-44B3-B9F0-A00862491E86}">
      <dsp:nvSpPr>
        <dsp:cNvPr id="0" name=""/>
        <dsp:cNvSpPr/>
      </dsp:nvSpPr>
      <dsp:spPr>
        <a:xfrm>
          <a:off x="3638336" y="2096259"/>
          <a:ext cx="0" cy="29347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E85D4E8-B585-4E9E-ACF1-DB40F8CF3488}">
      <dsp:nvSpPr>
        <dsp:cNvPr id="0" name=""/>
        <dsp:cNvSpPr/>
      </dsp:nvSpPr>
      <dsp:spPr>
        <a:xfrm rot="2700000">
          <a:off x="2696808" y="2063649"/>
          <a:ext cx="65220" cy="65220"/>
        </a:xfrm>
        <a:prstGeom prst="rect">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0CD953D-E9AC-40A9-8387-04001BC0804C}">
      <dsp:nvSpPr>
        <dsp:cNvPr id="0" name=""/>
        <dsp:cNvSpPr/>
      </dsp:nvSpPr>
      <dsp:spPr>
        <a:xfrm rot="2700000">
          <a:off x="3605726" y="2063649"/>
          <a:ext cx="65220" cy="65220"/>
        </a:xfrm>
        <a:prstGeom prst="rect">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7173B55-A9E0-4309-AEE8-6D8673FF97EF}">
      <dsp:nvSpPr>
        <dsp:cNvPr id="0" name=""/>
        <dsp:cNvSpPr/>
      </dsp:nvSpPr>
      <dsp:spPr>
        <a:xfrm>
          <a:off x="3747406" y="1299681"/>
          <a:ext cx="1599695" cy="50310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2012–2016</a:t>
          </a:r>
        </a:p>
      </dsp:txBody>
      <dsp:txXfrm>
        <a:off x="3747406" y="1299681"/>
        <a:ext cx="1599695" cy="503102"/>
      </dsp:txXfrm>
    </dsp:sp>
    <dsp:sp modelId="{0F853018-878F-406B-A6DC-B1697C8217D5}">
      <dsp:nvSpPr>
        <dsp:cNvPr id="0" name=""/>
        <dsp:cNvSpPr/>
      </dsp:nvSpPr>
      <dsp:spPr>
        <a:xfrm>
          <a:off x="3747406" y="555207"/>
          <a:ext cx="1599695" cy="74447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There was a slowdown in openings</a:t>
          </a:r>
        </a:p>
      </dsp:txBody>
      <dsp:txXfrm>
        <a:off x="3747406" y="555207"/>
        <a:ext cx="1599695" cy="744473"/>
      </dsp:txXfrm>
    </dsp:sp>
    <dsp:sp modelId="{DDEAD2F4-34D0-4A2A-8D2B-49EE4F8193BC}">
      <dsp:nvSpPr>
        <dsp:cNvPr id="0" name=""/>
        <dsp:cNvSpPr/>
      </dsp:nvSpPr>
      <dsp:spPr>
        <a:xfrm>
          <a:off x="4547254" y="1802783"/>
          <a:ext cx="0" cy="29347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08D8DF-0E53-459B-ABC7-F5C43CB42B4F}">
      <dsp:nvSpPr>
        <dsp:cNvPr id="0" name=""/>
        <dsp:cNvSpPr/>
      </dsp:nvSpPr>
      <dsp:spPr>
        <a:xfrm rot="2700000">
          <a:off x="4514644" y="2063649"/>
          <a:ext cx="65220" cy="65220"/>
        </a:xfrm>
        <a:prstGeom prst="rect">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06765-EF1E-424D-A1FB-42FA5D9BC0CC}">
      <dsp:nvSpPr>
        <dsp:cNvPr id="0" name=""/>
        <dsp:cNvSpPr/>
      </dsp:nvSpPr>
      <dsp:spPr>
        <a:xfrm>
          <a:off x="2756648" y="562283"/>
          <a:ext cx="433780" cy="91440"/>
        </a:xfrm>
        <a:custGeom>
          <a:avLst/>
          <a:gdLst/>
          <a:ahLst/>
          <a:cxnLst/>
          <a:rect l="0" t="0" r="0" b="0"/>
          <a:pathLst>
            <a:path>
              <a:moveTo>
                <a:pt x="0" y="45720"/>
              </a:moveTo>
              <a:lnTo>
                <a:pt x="4337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1929" y="605679"/>
        <a:ext cx="23219" cy="4648"/>
      </dsp:txXfrm>
    </dsp:sp>
    <dsp:sp modelId="{B264DD3E-C71D-493D-900C-18C5D1E7ECB6}">
      <dsp:nvSpPr>
        <dsp:cNvPr id="0" name=""/>
        <dsp:cNvSpPr/>
      </dsp:nvSpPr>
      <dsp:spPr>
        <a:xfrm>
          <a:off x="739404" y="2290"/>
          <a:ext cx="2019044" cy="1211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935" tIns="103850" rIns="98935" bIns="103850" numCol="1" spcCol="1270" anchor="ctr" anchorCtr="0">
          <a:noAutofit/>
        </a:bodyPr>
        <a:lstStyle/>
        <a:p>
          <a:pPr marL="0" lvl="0" indent="0" algn="ctr" defTabSz="622300">
            <a:lnSpc>
              <a:spcPct val="90000"/>
            </a:lnSpc>
            <a:spcBef>
              <a:spcPct val="0"/>
            </a:spcBef>
            <a:spcAft>
              <a:spcPct val="35000"/>
            </a:spcAft>
            <a:buNone/>
          </a:pPr>
          <a:r>
            <a:rPr lang="en-US" sz="1400" kern="1200" dirty="0"/>
            <a:t>On the basis of our analysis, we can control the expenditure on food to know the average prize of two people spent on food.</a:t>
          </a:r>
        </a:p>
      </dsp:txBody>
      <dsp:txXfrm>
        <a:off x="739404" y="2290"/>
        <a:ext cx="2019044" cy="1211426"/>
      </dsp:txXfrm>
    </dsp:sp>
    <dsp:sp modelId="{64CB7D3A-4F65-489D-992B-8B2C1F294DEF}">
      <dsp:nvSpPr>
        <dsp:cNvPr id="0" name=""/>
        <dsp:cNvSpPr/>
      </dsp:nvSpPr>
      <dsp:spPr>
        <a:xfrm>
          <a:off x="1748926" y="1211917"/>
          <a:ext cx="2483424" cy="433780"/>
        </a:xfrm>
        <a:custGeom>
          <a:avLst/>
          <a:gdLst/>
          <a:ahLst/>
          <a:cxnLst/>
          <a:rect l="0" t="0" r="0" b="0"/>
          <a:pathLst>
            <a:path>
              <a:moveTo>
                <a:pt x="2483424" y="0"/>
              </a:moveTo>
              <a:lnTo>
                <a:pt x="2483424" y="233990"/>
              </a:lnTo>
              <a:lnTo>
                <a:pt x="0" y="233990"/>
              </a:lnTo>
              <a:lnTo>
                <a:pt x="0" y="4337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7477" y="1426483"/>
        <a:ext cx="126323" cy="4648"/>
      </dsp:txXfrm>
    </dsp:sp>
    <dsp:sp modelId="{AADBA667-AA96-49E4-A788-A411BBDC412E}">
      <dsp:nvSpPr>
        <dsp:cNvPr id="0" name=""/>
        <dsp:cNvSpPr/>
      </dsp:nvSpPr>
      <dsp:spPr>
        <a:xfrm>
          <a:off x="3222829" y="2290"/>
          <a:ext cx="2019044" cy="1211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935" tIns="103850" rIns="98935" bIns="103850" numCol="1" spcCol="1270" anchor="ctr" anchorCtr="0">
          <a:noAutofit/>
        </a:bodyPr>
        <a:lstStyle/>
        <a:p>
          <a:pPr marL="0" lvl="0" indent="0" algn="ctr" defTabSz="711200">
            <a:lnSpc>
              <a:spcPct val="90000"/>
            </a:lnSpc>
            <a:spcBef>
              <a:spcPct val="0"/>
            </a:spcBef>
            <a:spcAft>
              <a:spcPct val="35000"/>
            </a:spcAft>
            <a:buNone/>
          </a:pPr>
          <a:r>
            <a:rPr lang="en-US" sz="1600" kern="1200"/>
            <a:t>We convert the all the country currency in US Doller.</a:t>
          </a:r>
        </a:p>
      </dsp:txBody>
      <dsp:txXfrm>
        <a:off x="3222829" y="2290"/>
        <a:ext cx="2019044" cy="1211426"/>
      </dsp:txXfrm>
    </dsp:sp>
    <dsp:sp modelId="{E51AFAA9-0BAD-4934-A758-4C4D4320A2FB}">
      <dsp:nvSpPr>
        <dsp:cNvPr id="0" name=""/>
        <dsp:cNvSpPr/>
      </dsp:nvSpPr>
      <dsp:spPr>
        <a:xfrm>
          <a:off x="2756648" y="2238090"/>
          <a:ext cx="433780" cy="91440"/>
        </a:xfrm>
        <a:custGeom>
          <a:avLst/>
          <a:gdLst/>
          <a:ahLst/>
          <a:cxnLst/>
          <a:rect l="0" t="0" r="0" b="0"/>
          <a:pathLst>
            <a:path>
              <a:moveTo>
                <a:pt x="0" y="45720"/>
              </a:moveTo>
              <a:lnTo>
                <a:pt x="4337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1929" y="2281486"/>
        <a:ext cx="23219" cy="4648"/>
      </dsp:txXfrm>
    </dsp:sp>
    <dsp:sp modelId="{E5E4328D-8A1E-4CC6-8103-0732C87835CE}">
      <dsp:nvSpPr>
        <dsp:cNvPr id="0" name=""/>
        <dsp:cNvSpPr/>
      </dsp:nvSpPr>
      <dsp:spPr>
        <a:xfrm>
          <a:off x="739404" y="1678097"/>
          <a:ext cx="2019044" cy="1211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935" tIns="103850" rIns="98935" bIns="103850" numCol="1" spcCol="1270" anchor="ctr" anchorCtr="0">
          <a:noAutofit/>
        </a:bodyPr>
        <a:lstStyle/>
        <a:p>
          <a:pPr marL="0" lvl="0" indent="0" algn="ctr" defTabSz="711200">
            <a:lnSpc>
              <a:spcPct val="90000"/>
            </a:lnSpc>
            <a:spcBef>
              <a:spcPct val="0"/>
            </a:spcBef>
            <a:spcAft>
              <a:spcPct val="35000"/>
            </a:spcAft>
            <a:buNone/>
          </a:pPr>
          <a:r>
            <a:rPr lang="en-US" sz="1600" kern="1200"/>
            <a:t>In Singapore we need to spend $116.34 as average money for two people.</a:t>
          </a:r>
        </a:p>
      </dsp:txBody>
      <dsp:txXfrm>
        <a:off x="739404" y="1678097"/>
        <a:ext cx="2019044" cy="1211426"/>
      </dsp:txXfrm>
    </dsp:sp>
    <dsp:sp modelId="{C0F57B68-6D2B-4DF3-A056-943B360209C2}">
      <dsp:nvSpPr>
        <dsp:cNvPr id="0" name=""/>
        <dsp:cNvSpPr/>
      </dsp:nvSpPr>
      <dsp:spPr>
        <a:xfrm>
          <a:off x="1748926" y="2887723"/>
          <a:ext cx="2483424" cy="433780"/>
        </a:xfrm>
        <a:custGeom>
          <a:avLst/>
          <a:gdLst/>
          <a:ahLst/>
          <a:cxnLst/>
          <a:rect l="0" t="0" r="0" b="0"/>
          <a:pathLst>
            <a:path>
              <a:moveTo>
                <a:pt x="2483424" y="0"/>
              </a:moveTo>
              <a:lnTo>
                <a:pt x="2483424" y="233990"/>
              </a:lnTo>
              <a:lnTo>
                <a:pt x="0" y="233990"/>
              </a:lnTo>
              <a:lnTo>
                <a:pt x="0" y="4337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7477" y="3102289"/>
        <a:ext cx="126323" cy="4648"/>
      </dsp:txXfrm>
    </dsp:sp>
    <dsp:sp modelId="{700A14EC-FA1E-48AB-B92A-5B8B2D2F6149}">
      <dsp:nvSpPr>
        <dsp:cNvPr id="0" name=""/>
        <dsp:cNvSpPr/>
      </dsp:nvSpPr>
      <dsp:spPr>
        <a:xfrm>
          <a:off x="3222829" y="1678097"/>
          <a:ext cx="2019044" cy="1211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935" tIns="103850" rIns="98935" bIns="103850" numCol="1" spcCol="1270" anchor="ctr" anchorCtr="0">
          <a:noAutofit/>
        </a:bodyPr>
        <a:lstStyle/>
        <a:p>
          <a:pPr marL="0" lvl="0" indent="0" algn="ctr" defTabSz="711200">
            <a:lnSpc>
              <a:spcPct val="90000"/>
            </a:lnSpc>
            <a:spcBef>
              <a:spcPct val="0"/>
            </a:spcBef>
            <a:spcAft>
              <a:spcPct val="35000"/>
            </a:spcAft>
            <a:buNone/>
          </a:pPr>
          <a:r>
            <a:rPr lang="en-US" sz="1600" kern="1200"/>
            <a:t>In Turkey people need to spend $2.80 per two personal </a:t>
          </a:r>
        </a:p>
      </dsp:txBody>
      <dsp:txXfrm>
        <a:off x="3222829" y="1678097"/>
        <a:ext cx="2019044" cy="1211426"/>
      </dsp:txXfrm>
    </dsp:sp>
    <dsp:sp modelId="{819199C9-822D-48D8-B51E-28A14AC2BCB0}">
      <dsp:nvSpPr>
        <dsp:cNvPr id="0" name=""/>
        <dsp:cNvSpPr/>
      </dsp:nvSpPr>
      <dsp:spPr>
        <a:xfrm>
          <a:off x="739404" y="3353903"/>
          <a:ext cx="2019044" cy="1211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935" tIns="103850" rIns="98935" bIns="103850" numCol="1" spcCol="1270" anchor="ctr" anchorCtr="0">
          <a:noAutofit/>
        </a:bodyPr>
        <a:lstStyle/>
        <a:p>
          <a:pPr marL="0" lvl="0" indent="0" algn="ctr" defTabSz="711200">
            <a:lnSpc>
              <a:spcPct val="90000"/>
            </a:lnSpc>
            <a:spcBef>
              <a:spcPct val="0"/>
            </a:spcBef>
            <a:spcAft>
              <a:spcPct val="35000"/>
            </a:spcAft>
            <a:buNone/>
          </a:pPr>
          <a:r>
            <a:rPr lang="en-US" sz="1600" kern="1200" dirty="0"/>
            <a:t>So, we can serve the food under that budget.</a:t>
          </a:r>
        </a:p>
      </dsp:txBody>
      <dsp:txXfrm>
        <a:off x="739404" y="3353903"/>
        <a:ext cx="2019044" cy="1211426"/>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47C-3EBE-7B3C-D586-F55213DA8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EFBFE-CC62-95D6-68B4-6EB9B6653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5D0AA-CE92-0ED5-D15A-50339E928E87}"/>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4E7611E2-EBC8-FD18-CC77-42A75C34D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62321-C4E9-8519-DB8C-4AB8EADA4E72}"/>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402598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0B0B-10EF-660C-5599-ADF6957DBB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289D2-6D7E-3E48-8A66-47B9D0797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DA7C7-ABAF-A78C-E7CA-1BCDCC9340EC}"/>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8D54B860-5FD5-A343-BEEA-2F7718CC9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7F1D1-4FDC-2313-88F7-088ED249C72E}"/>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189822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02012B-4A9C-0C6A-B4B8-9B48053F3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56BEC6-F253-0D49-4E17-1D373563F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88B1B-6493-7CF4-1371-5FFDC74D8F83}"/>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4FF559A1-67D9-D68A-8A0B-C7C8FDBB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F5A9F-82B9-ABD1-1465-10C2F0BF7381}"/>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126821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F471-FAD2-B717-AFA6-BC58E6B4E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87212-229D-C123-B868-EFF3DF4E3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FAAED-21D0-6DC8-11AE-F756053A82E8}"/>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F2B36CAE-BAFB-B725-7FB4-730991B21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D265-792D-1D60-996E-F791AB7F3E55}"/>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184378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E215-00C3-4968-66BC-96674753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A8EB6-95CB-AFA6-108B-EFA5A793A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0FDC1B-F07A-3220-CD5F-E53E2F71A158}"/>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B0669370-5696-3B9A-417C-06B23F433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61B9E-EDBC-65BF-6957-F9E168818F1C}"/>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374409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7697-CEB6-C80E-6C6E-30272429C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ECE57-5A4C-4C86-A38C-0072D5BB14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D9786-CB8C-A21A-CDE9-9258016C8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F5BD4-79AB-5386-238C-FD2FD7FE0F16}"/>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6" name="Footer Placeholder 5">
            <a:extLst>
              <a:ext uri="{FF2B5EF4-FFF2-40B4-BE49-F238E27FC236}">
                <a16:creationId xmlns:a16="http://schemas.microsoft.com/office/drawing/2014/main" id="{40C748E3-B8E0-E144-CC26-35996856C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39C2E-86CA-54B4-38DA-07890533BD46}"/>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259404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070-AAD2-7F52-7402-FB1E5CE8A8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73F87-6C15-D197-0262-9720FDCDF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15F45-8C56-B8BD-8FB3-700D8E8DAE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BC3EE-64B3-B9F6-A5B0-2745F819F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10013-DADF-75B8-240B-394CD4E81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1BE06-6A3D-753D-55A4-AAD8609EEE8B}"/>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8" name="Footer Placeholder 7">
            <a:extLst>
              <a:ext uri="{FF2B5EF4-FFF2-40B4-BE49-F238E27FC236}">
                <a16:creationId xmlns:a16="http://schemas.microsoft.com/office/drawing/2014/main" id="{D2E5B0A0-B7AA-6671-2535-8310D8A71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405A3-8323-8F31-BCD5-5D40C5C1666D}"/>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250618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C501-DAEA-9422-8911-84D470F52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CBE7E-DEBC-D24F-B2EF-DE0E40398649}"/>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4" name="Footer Placeholder 3">
            <a:extLst>
              <a:ext uri="{FF2B5EF4-FFF2-40B4-BE49-F238E27FC236}">
                <a16:creationId xmlns:a16="http://schemas.microsoft.com/office/drawing/2014/main" id="{A018291F-E1A1-75E2-5F2B-3546C7570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F796E-F838-C791-C9E5-E4AC8A2076DE}"/>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229327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1180A1-2E2D-7976-CB3C-E33FC9A0E9B9}"/>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3" name="Footer Placeholder 2">
            <a:extLst>
              <a:ext uri="{FF2B5EF4-FFF2-40B4-BE49-F238E27FC236}">
                <a16:creationId xmlns:a16="http://schemas.microsoft.com/office/drawing/2014/main" id="{AC32F6EB-1331-3EDF-5C42-E5E50574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8F8B61-0ACA-09BD-AC26-0715B6158618}"/>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169402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58CF-7CF3-2317-9BE0-440FB67C8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9BFDE-C56E-6494-0608-43926F0C5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4287F0-3FFD-E537-1DFB-958BFC13E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7A59C-AB87-4E42-14B1-1FA873B399BC}"/>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6" name="Footer Placeholder 5">
            <a:extLst>
              <a:ext uri="{FF2B5EF4-FFF2-40B4-BE49-F238E27FC236}">
                <a16:creationId xmlns:a16="http://schemas.microsoft.com/office/drawing/2014/main" id="{75AC6831-0679-7FB5-BB23-AF3CDD730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FB874-F73E-15EA-FAF3-A8AA3EC51079}"/>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305630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CBE8-C8E1-7724-EED0-0CAE144AC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BCDE1-8249-FBAB-2FE7-62374C6CF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22156-6A19-13CB-6628-3E95F569B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E9C53-7E7A-D9DD-89DE-EC22A1F1C272}"/>
              </a:ext>
            </a:extLst>
          </p:cNvPr>
          <p:cNvSpPr>
            <a:spLocks noGrp="1"/>
          </p:cNvSpPr>
          <p:nvPr>
            <p:ph type="dt" sz="half" idx="10"/>
          </p:nvPr>
        </p:nvSpPr>
        <p:spPr/>
        <p:txBody>
          <a:bodyPr/>
          <a:lstStyle/>
          <a:p>
            <a:fld id="{ED8F53F5-3DF3-4945-A3A7-2B400B339E4C}" type="datetimeFigureOut">
              <a:rPr lang="en-US" smtClean="0"/>
              <a:t>2/9/2024</a:t>
            </a:fld>
            <a:endParaRPr lang="en-US"/>
          </a:p>
        </p:txBody>
      </p:sp>
      <p:sp>
        <p:nvSpPr>
          <p:cNvPr id="6" name="Footer Placeholder 5">
            <a:extLst>
              <a:ext uri="{FF2B5EF4-FFF2-40B4-BE49-F238E27FC236}">
                <a16:creationId xmlns:a16="http://schemas.microsoft.com/office/drawing/2014/main" id="{A1C16C90-E4C3-8E61-32E8-B018C4FAE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D0514-C93F-875D-1CDD-670F653D203D}"/>
              </a:ext>
            </a:extLst>
          </p:cNvPr>
          <p:cNvSpPr>
            <a:spLocks noGrp="1"/>
          </p:cNvSpPr>
          <p:nvPr>
            <p:ph type="sldNum" sz="quarter" idx="12"/>
          </p:nvPr>
        </p:nvSpPr>
        <p:spPr/>
        <p:txBody>
          <a:bodyPr/>
          <a:lstStyle/>
          <a:p>
            <a:fld id="{86724C68-A223-47DF-809D-677F1CC9B55B}" type="slidenum">
              <a:rPr lang="en-US" smtClean="0"/>
              <a:t>‹#›</a:t>
            </a:fld>
            <a:endParaRPr lang="en-US"/>
          </a:p>
        </p:txBody>
      </p:sp>
    </p:spTree>
    <p:extLst>
      <p:ext uri="{BB962C8B-B14F-4D97-AF65-F5344CB8AC3E}">
        <p14:creationId xmlns:p14="http://schemas.microsoft.com/office/powerpoint/2010/main" val="114498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AF2B5-2D48-A8B3-F688-DFB7ED3A4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A10723-3FF3-4514-3878-F65573036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29A93-0B30-4B8A-CB5D-3D231BE8F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F53F5-3DF3-4945-A3A7-2B400B339E4C}" type="datetimeFigureOut">
              <a:rPr lang="en-US" smtClean="0"/>
              <a:t>2/9/2024</a:t>
            </a:fld>
            <a:endParaRPr lang="en-US"/>
          </a:p>
        </p:txBody>
      </p:sp>
      <p:sp>
        <p:nvSpPr>
          <p:cNvPr id="5" name="Footer Placeholder 4">
            <a:extLst>
              <a:ext uri="{FF2B5EF4-FFF2-40B4-BE49-F238E27FC236}">
                <a16:creationId xmlns:a16="http://schemas.microsoft.com/office/drawing/2014/main" id="{F259C7BA-4080-9EF4-3FC1-66DA1FC89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A353F9-F006-4CBC-56E7-1B5A462C6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24C68-A223-47DF-809D-677F1CC9B55B}" type="slidenum">
              <a:rPr lang="en-US" smtClean="0"/>
              <a:t>‹#›</a:t>
            </a:fld>
            <a:endParaRPr lang="en-US"/>
          </a:p>
        </p:txBody>
      </p:sp>
    </p:spTree>
    <p:extLst>
      <p:ext uri="{BB962C8B-B14F-4D97-AF65-F5344CB8AC3E}">
        <p14:creationId xmlns:p14="http://schemas.microsoft.com/office/powerpoint/2010/main" val="259512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c 6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61DDFA-38F1-B20E-F1FC-0558C5C35D7D}"/>
              </a:ext>
            </a:extLst>
          </p:cNvPr>
          <p:cNvSpPr>
            <a:spLocks noGrp="1"/>
          </p:cNvSpPr>
          <p:nvPr>
            <p:ph type="ctrTitle"/>
          </p:nvPr>
        </p:nvSpPr>
        <p:spPr>
          <a:xfrm>
            <a:off x="7080738" y="647593"/>
            <a:ext cx="4467792" cy="4646302"/>
          </a:xfrm>
        </p:spPr>
        <p:txBody>
          <a:bodyPr>
            <a:normAutofit fontScale="90000"/>
          </a:bodyPr>
          <a:lstStyle/>
          <a:p>
            <a:br>
              <a:rPr lang="en-GB" sz="1500" b="1" u="sng" dirty="0">
                <a:solidFill>
                  <a:srgbClr val="FFFFFF"/>
                </a:solidFill>
                <a:effectLst/>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latin typeface="Calibri" panose="020F0502020204030204" pitchFamily="34" charset="0"/>
                <a:ea typeface="Calibri" panose="020F0502020204030204" pitchFamily="34" charset="0"/>
              </a:rPr>
            </a:br>
            <a:r>
              <a:rPr lang="en-GB" sz="4400" b="1" dirty="0">
                <a:solidFill>
                  <a:srgbClr val="FFFFFF"/>
                </a:solidFill>
                <a:effectLst/>
                <a:latin typeface="Calibri" panose="020F0502020204030204" pitchFamily="34" charset="0"/>
                <a:ea typeface="Calibri" panose="020F0502020204030204" pitchFamily="34" charset="0"/>
              </a:rPr>
              <a:t>Online Delivery Restaurants Project</a:t>
            </a:r>
            <a:br>
              <a:rPr lang="en-GB" sz="4400" b="1" dirty="0">
                <a:solidFill>
                  <a:srgbClr val="FFFFFF"/>
                </a:solidFill>
                <a:effectLst/>
                <a:latin typeface="Calibri" panose="020F0502020204030204" pitchFamily="34" charset="0"/>
                <a:ea typeface="Calibri" panose="020F0502020204030204" pitchFamily="34" charset="0"/>
              </a:rPr>
            </a:br>
            <a:br>
              <a:rPr lang="en-GB" sz="4400" b="1" dirty="0">
                <a:solidFill>
                  <a:srgbClr val="FFFFFF"/>
                </a:solidFill>
                <a:latin typeface="Calibri" panose="020F0502020204030204" pitchFamily="34" charset="0"/>
                <a:ea typeface="Calibri" panose="020F0502020204030204" pitchFamily="34" charset="0"/>
              </a:rPr>
            </a:br>
            <a:br>
              <a:rPr lang="en-GB" sz="4400" b="1"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effectLst/>
                <a:latin typeface="Calibri" panose="020F0502020204030204" pitchFamily="34" charset="0"/>
                <a:ea typeface="Calibri" panose="020F0502020204030204" pitchFamily="34" charset="0"/>
              </a:rPr>
            </a:br>
            <a:r>
              <a:rPr lang="en-GB" sz="2700" b="1" dirty="0">
                <a:solidFill>
                  <a:srgbClr val="FFFFFF"/>
                </a:solidFill>
                <a:latin typeface="Calibri" panose="020F0502020204030204" pitchFamily="34" charset="0"/>
                <a:ea typeface="Calibri" panose="020F0502020204030204" pitchFamily="34" charset="0"/>
              </a:rPr>
              <a:t>Vaibhav Prakash Gupta</a:t>
            </a:r>
            <a:br>
              <a:rPr lang="en-GB" sz="2700" b="1" dirty="0">
                <a:solidFill>
                  <a:srgbClr val="FFFFFF"/>
                </a:solidFill>
                <a:latin typeface="Calibri" panose="020F0502020204030204" pitchFamily="34" charset="0"/>
                <a:ea typeface="Calibri" panose="020F0502020204030204" pitchFamily="34" charset="0"/>
              </a:rPr>
            </a:br>
            <a:r>
              <a:rPr lang="en-GB" sz="2200" b="1" dirty="0">
                <a:solidFill>
                  <a:srgbClr val="FFFFFF"/>
                </a:solidFill>
                <a:latin typeface="Calibri" panose="020F0502020204030204" pitchFamily="34" charset="0"/>
                <a:ea typeface="Calibri" panose="020F0502020204030204" pitchFamily="34" charset="0"/>
              </a:rPr>
              <a:t>19 Dec 2023</a:t>
            </a:r>
            <a:br>
              <a:rPr lang="en-GB" sz="1500" b="1" u="sng" dirty="0">
                <a:solidFill>
                  <a:srgbClr val="FFFFFF"/>
                </a:solidFill>
                <a:latin typeface="Calibri" panose="020F0502020204030204" pitchFamily="34" charset="0"/>
                <a:ea typeface="Calibri" panose="020F0502020204030204" pitchFamily="34" charset="0"/>
              </a:rPr>
            </a:br>
            <a:br>
              <a:rPr lang="en-GB" sz="1500" b="1" u="sng" dirty="0">
                <a:solidFill>
                  <a:srgbClr val="FFFFFF"/>
                </a:solidFill>
                <a:effectLst/>
                <a:latin typeface="Calibri" panose="020F0502020204030204" pitchFamily="34" charset="0"/>
                <a:ea typeface="Calibri" panose="020F0502020204030204" pitchFamily="34" charset="0"/>
              </a:rPr>
            </a:br>
            <a:r>
              <a:rPr lang="en-GB" sz="1500" b="1" dirty="0">
                <a:solidFill>
                  <a:srgbClr val="FFFFFF"/>
                </a:solidFill>
                <a:effectLst/>
                <a:latin typeface="Calibri" panose="020F0502020204030204" pitchFamily="34" charset="0"/>
                <a:ea typeface="Calibri" panose="020F0502020204030204" pitchFamily="34" charset="0"/>
              </a:rPr>
              <a:t> </a:t>
            </a:r>
            <a:endParaRPr lang="en-US" sz="1500" dirty="0">
              <a:solidFill>
                <a:srgbClr val="FFFFFF"/>
              </a:solidFill>
            </a:endParaRPr>
          </a:p>
        </p:txBody>
      </p:sp>
      <p:sp>
        <p:nvSpPr>
          <p:cNvPr id="66" name="Oval 6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54;p13" descr="A red and white logo&#10;&#10;Description automatically generated">
            <a:extLst>
              <a:ext uri="{FF2B5EF4-FFF2-40B4-BE49-F238E27FC236}">
                <a16:creationId xmlns:a16="http://schemas.microsoft.com/office/drawing/2014/main" id="{E2A74BE6-36E8-D20C-E467-AFFF942F4C60}"/>
              </a:ext>
            </a:extLst>
          </p:cNvPr>
          <p:cNvPicPr/>
          <p:nvPr/>
        </p:nvPicPr>
        <p:blipFill rotWithShape="1">
          <a:blip r:embed="rId2"/>
          <a:srcRect b="2928"/>
          <a:stretch/>
        </p:blipFill>
        <p:spPr>
          <a:xfrm>
            <a:off x="1306747" y="2350677"/>
            <a:ext cx="4252055" cy="2156646"/>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p:spPr>
      </p:pic>
    </p:spTree>
    <p:extLst>
      <p:ext uri="{BB962C8B-B14F-4D97-AF65-F5344CB8AC3E}">
        <p14:creationId xmlns:p14="http://schemas.microsoft.com/office/powerpoint/2010/main" val="227768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9" name="Rectangle 103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41" name="Arc 103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E3650970-C10D-F15C-DAD0-8A02F96D3DA2}"/>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i="0" kern="1200">
                <a:solidFill>
                  <a:schemeClr val="tx1"/>
                </a:solidFill>
                <a:effectLst/>
                <a:latin typeface="+mj-lt"/>
                <a:ea typeface="+mj-ea"/>
                <a:cs typeface="+mj-cs"/>
              </a:rPr>
              <a:t>Marketing Strategy</a:t>
            </a:r>
            <a:br>
              <a:rPr lang="en-US" sz="4400" b="1" i="0" kern="1200">
                <a:solidFill>
                  <a:schemeClr val="tx1"/>
                </a:solidFill>
                <a:effectLst/>
                <a:latin typeface="+mj-lt"/>
                <a:ea typeface="+mj-ea"/>
                <a:cs typeface="+mj-cs"/>
              </a:rPr>
            </a:br>
            <a:endParaRPr lang="en-US" sz="4400" kern="1200">
              <a:solidFill>
                <a:schemeClr val="tx1"/>
              </a:solidFill>
              <a:latin typeface="+mj-lt"/>
              <a:ea typeface="+mj-ea"/>
              <a:cs typeface="+mj-cs"/>
            </a:endParaRPr>
          </a:p>
        </p:txBody>
      </p:sp>
      <p:sp>
        <p:nvSpPr>
          <p:cNvPr id="10343" name="Freeform: Shape 103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a:extLst>
              <a:ext uri="{FF2B5EF4-FFF2-40B4-BE49-F238E27FC236}">
                <a16:creationId xmlns:a16="http://schemas.microsoft.com/office/drawing/2014/main" id="{FE8BF58A-07CE-4C32-423A-223BEA421B26}"/>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r="950" b="1"/>
          <a:stretch/>
        </p:blipFill>
        <p:spPr bwMode="auto">
          <a:xfrm>
            <a:off x="703182" y="1649995"/>
            <a:ext cx="4777381" cy="33882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6B928D5-0695-B3E1-6A2C-02E087520793}"/>
              </a:ext>
            </a:extLst>
          </p:cNvPr>
          <p:cNvSpPr>
            <a:spLocks noGrp="1"/>
          </p:cNvSpPr>
          <p:nvPr>
            <p:ph type="body" sz="half" idx="2"/>
          </p:nvPr>
        </p:nvSpPr>
        <p:spPr>
          <a:xfrm>
            <a:off x="5894962" y="1984443"/>
            <a:ext cx="5458838" cy="4192520"/>
          </a:xfrm>
        </p:spPr>
        <p:txBody>
          <a:bodyPr vert="horz" lIns="91440" tIns="45720" rIns="91440" bIns="45720" rtlCol="0">
            <a:normAutofit fontScale="92500" lnSpcReduction="10000"/>
          </a:bodyPr>
          <a:lstStyle/>
          <a:p>
            <a:pPr marL="342900" indent="-228600">
              <a:buFont typeface="Arial" panose="020B0604020202020204" pitchFamily="34" charset="0"/>
              <a:buChar char="•"/>
            </a:pPr>
            <a:r>
              <a:rPr lang="en-US" sz="2400" dirty="0"/>
              <a:t>We can also provide online delivery option because it also affects the rating of restaurants.</a:t>
            </a:r>
          </a:p>
          <a:p>
            <a:pPr marL="342900" indent="-228600">
              <a:buFont typeface="Arial" panose="020B0604020202020204" pitchFamily="34" charset="0"/>
              <a:buChar char="•"/>
            </a:pPr>
            <a:r>
              <a:rPr lang="en-US" sz="2400" dirty="0"/>
              <a:t>Average rating of Online delivery is 3.5 (54.4%).</a:t>
            </a:r>
          </a:p>
          <a:p>
            <a:pPr marL="342900" indent="-228600">
              <a:buFont typeface="Arial" panose="020B0604020202020204" pitchFamily="34" charset="0"/>
              <a:buChar char="•"/>
            </a:pPr>
            <a:r>
              <a:rPr lang="en-US" sz="2400" dirty="0"/>
              <a:t>Average rating of not having online delivery is 2.8 (45.6%) </a:t>
            </a:r>
          </a:p>
          <a:p>
            <a:pPr marL="342900" indent="-228600">
              <a:buFont typeface="Arial" panose="020B0604020202020204" pitchFamily="34" charset="0"/>
              <a:buChar char="•"/>
            </a:pPr>
            <a:r>
              <a:rPr lang="en-US" sz="2400" dirty="0"/>
              <a:t>So, People wants table booking system in new restaurants and the rating is also higher.</a:t>
            </a:r>
          </a:p>
          <a:p>
            <a:pPr marL="342900" indent="-228600">
              <a:buFont typeface="Arial" panose="020B0604020202020204" pitchFamily="34" charset="0"/>
              <a:buChar char="•"/>
            </a:pPr>
            <a:r>
              <a:rPr lang="en-US" sz="2400" dirty="0"/>
              <a:t>It can be Concluded – Table bookings and Online delivery should be offered and has direct relationship with ratings.</a:t>
            </a:r>
          </a:p>
          <a:p>
            <a:pPr marL="342900" indent="-228600">
              <a:buFont typeface="Arial" panose="020B0604020202020204" pitchFamily="34" charset="0"/>
              <a:buChar char="•"/>
            </a:pPr>
            <a:endParaRPr lang="en-US" dirty="0"/>
          </a:p>
        </p:txBody>
      </p:sp>
    </p:spTree>
    <p:extLst>
      <p:ext uri="{BB962C8B-B14F-4D97-AF65-F5344CB8AC3E}">
        <p14:creationId xmlns:p14="http://schemas.microsoft.com/office/powerpoint/2010/main" val="310717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8" name="Rectangle 1034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0" name="Arc 1034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E3650970-C10D-F15C-DAD0-8A02F96D3DA2}"/>
              </a:ext>
            </a:extLst>
          </p:cNvPr>
          <p:cNvSpPr>
            <a:spLocks noGrp="1"/>
          </p:cNvSpPr>
          <p:nvPr>
            <p:ph type="title"/>
          </p:nvPr>
        </p:nvSpPr>
        <p:spPr>
          <a:xfrm>
            <a:off x="5894962" y="479493"/>
            <a:ext cx="5458838" cy="1325563"/>
          </a:xfrm>
        </p:spPr>
        <p:txBody>
          <a:bodyPr vert="horz" lIns="91440" tIns="45720" rIns="91440" bIns="45720" rtlCol="0" anchor="ctr">
            <a:normAutofit fontScale="90000"/>
          </a:bodyPr>
          <a:lstStyle/>
          <a:p>
            <a:r>
              <a:rPr lang="en-US" sz="4400" b="1" dirty="0"/>
              <a:t>Competition in the Market</a:t>
            </a:r>
            <a:br>
              <a:rPr lang="en-US" sz="4400" b="1" i="0" kern="1200" dirty="0">
                <a:solidFill>
                  <a:schemeClr val="tx1"/>
                </a:solidFill>
                <a:effectLst/>
                <a:latin typeface="+mj-lt"/>
                <a:ea typeface="+mj-ea"/>
                <a:cs typeface="+mj-cs"/>
              </a:rPr>
            </a:br>
            <a:endParaRPr lang="en-US" sz="4400" kern="1200" dirty="0">
              <a:solidFill>
                <a:schemeClr val="tx1"/>
              </a:solidFill>
              <a:latin typeface="+mj-lt"/>
              <a:ea typeface="+mj-ea"/>
              <a:cs typeface="+mj-cs"/>
            </a:endParaRPr>
          </a:p>
        </p:txBody>
      </p:sp>
      <p:sp>
        <p:nvSpPr>
          <p:cNvPr id="10352" name="Freeform: Shape 1035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9317CBC8-FFCE-BD85-AB8C-BBAEE23A84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869111"/>
            <a:ext cx="4777381" cy="348665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6B928D5-0695-B3E1-6A2C-02E087520793}"/>
              </a:ext>
            </a:extLst>
          </p:cNvPr>
          <p:cNvSpPr>
            <a:spLocks noGrp="1"/>
          </p:cNvSpPr>
          <p:nvPr>
            <p:ph type="body" sz="half" idx="2"/>
          </p:nvPr>
        </p:nvSpPr>
        <p:spPr>
          <a:xfrm>
            <a:off x="5894961" y="1984443"/>
            <a:ext cx="5796295" cy="4192520"/>
          </a:xfrm>
        </p:spPr>
        <p:txBody>
          <a:bodyPr vert="horz" lIns="91440" tIns="45720" rIns="91440" bIns="45720" rtlCol="0">
            <a:normAutofit/>
          </a:bodyPr>
          <a:lstStyle/>
          <a:p>
            <a:pPr indent="-228600">
              <a:buFont typeface="Arial" panose="020B0604020202020204" pitchFamily="34" charset="0"/>
              <a:buChar char="•"/>
            </a:pPr>
            <a:r>
              <a:rPr lang="en-US" sz="2400" dirty="0"/>
              <a:t>There are some Country here which will         provide a lot of competition in the market.</a:t>
            </a:r>
          </a:p>
          <a:p>
            <a:pPr indent="-228600">
              <a:buFont typeface="Arial" panose="020B0604020202020204" pitchFamily="34" charset="0"/>
              <a:buChar char="•"/>
            </a:pPr>
            <a:r>
              <a:rPr lang="en-US" sz="2400" dirty="0"/>
              <a:t>India is biggest competitor in the market because 116 restaurants having grater than 4.5 rating.</a:t>
            </a:r>
          </a:p>
          <a:p>
            <a:pPr indent="-228600">
              <a:buFont typeface="Arial" panose="020B0604020202020204" pitchFamily="34" charset="0"/>
              <a:buChar char="•"/>
            </a:pPr>
            <a:r>
              <a:rPr lang="en-US" sz="2400" dirty="0"/>
              <a:t>India and Singapore both are biggest competitor in market those are average rating between 1-3.</a:t>
            </a:r>
          </a:p>
          <a:p>
            <a:pPr indent="-228600">
              <a:buFont typeface="Arial" panose="020B0604020202020204" pitchFamily="34" charset="0"/>
              <a:buChar char="•"/>
            </a:pPr>
            <a:r>
              <a:rPr lang="en-US" sz="2400" dirty="0"/>
              <a:t>As per our data 8652 restaurants are in India and 4027 restaurants are below than 3 rating.</a:t>
            </a:r>
          </a:p>
        </p:txBody>
      </p:sp>
    </p:spTree>
    <p:extLst>
      <p:ext uri="{BB962C8B-B14F-4D97-AF65-F5344CB8AC3E}">
        <p14:creationId xmlns:p14="http://schemas.microsoft.com/office/powerpoint/2010/main" val="401406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65C3D5E-F4B1-7A59-0B8E-938EE7A279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Dashboard</a:t>
            </a:r>
          </a:p>
        </p:txBody>
      </p:sp>
      <p:pic>
        <p:nvPicPr>
          <p:cNvPr id="6" name="Content Placeholder 5" descr="A screenshot of a graph&#10;&#10;Description automatically generated">
            <a:extLst>
              <a:ext uri="{FF2B5EF4-FFF2-40B4-BE49-F238E27FC236}">
                <a16:creationId xmlns:a16="http://schemas.microsoft.com/office/drawing/2014/main" id="{EC7FD5FD-3E6F-7DFF-0EF9-D3470BBA9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09" y="1649186"/>
            <a:ext cx="11459448" cy="4847867"/>
          </a:xfrm>
        </p:spPr>
      </p:pic>
    </p:spTree>
    <p:extLst>
      <p:ext uri="{BB962C8B-B14F-4D97-AF65-F5344CB8AC3E}">
        <p14:creationId xmlns:p14="http://schemas.microsoft.com/office/powerpoint/2010/main" val="236574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02EBBB-A52D-0E3E-09C8-3FC7E43C4BDA}"/>
              </a:ext>
            </a:extLst>
          </p:cNvPr>
          <p:cNvSpPr>
            <a:spLocks noGrp="1"/>
          </p:cNvSpPr>
          <p:nvPr>
            <p:ph type="title"/>
          </p:nvPr>
        </p:nvSpPr>
        <p:spPr>
          <a:xfrm>
            <a:off x="838200" y="365125"/>
            <a:ext cx="5393361" cy="1325563"/>
          </a:xfrm>
        </p:spPr>
        <p:txBody>
          <a:bodyPr>
            <a:normAutofit/>
          </a:bodyPr>
          <a:lstStyle/>
          <a:p>
            <a:r>
              <a:rPr lang="en-IN" sz="3700" b="1" dirty="0"/>
              <a:t>Conclusion &amp; key insights for further actions</a:t>
            </a:r>
            <a:endParaRPr lang="en-US" sz="3700" b="1" dirty="0"/>
          </a:p>
        </p:txBody>
      </p:sp>
      <p:sp>
        <p:nvSpPr>
          <p:cNvPr id="22" name="Content Placeholder 2">
            <a:extLst>
              <a:ext uri="{FF2B5EF4-FFF2-40B4-BE49-F238E27FC236}">
                <a16:creationId xmlns:a16="http://schemas.microsoft.com/office/drawing/2014/main" id="{ED25AF79-E868-0900-6C9E-394B9EDB061B}"/>
              </a:ext>
            </a:extLst>
          </p:cNvPr>
          <p:cNvSpPr>
            <a:spLocks noGrp="1"/>
          </p:cNvSpPr>
          <p:nvPr>
            <p:ph idx="1"/>
          </p:nvPr>
        </p:nvSpPr>
        <p:spPr>
          <a:xfrm>
            <a:off x="838200" y="1825625"/>
            <a:ext cx="5393361" cy="4351338"/>
          </a:xfrm>
        </p:spPr>
        <p:txBody>
          <a:bodyPr>
            <a:normAutofit/>
          </a:bodyPr>
          <a:lstStyle/>
          <a:p>
            <a:pPr lvl="1"/>
            <a:r>
              <a:rPr lang="en-IN" sz="1700" b="1" dirty="0">
                <a:latin typeface="Calibri" panose="020F0502020204030204" pitchFamily="34" charset="0"/>
                <a:ea typeface="Calibri" panose="020F0502020204030204" pitchFamily="34" charset="0"/>
                <a:cs typeface="Calibri" panose="020F0502020204030204" pitchFamily="34" charset="0"/>
              </a:rPr>
              <a:t>CANADA</a:t>
            </a:r>
            <a:r>
              <a:rPr lang="en-IN" sz="1700" dirty="0">
                <a:latin typeface="Calibri" panose="020F0502020204030204" pitchFamily="34" charset="0"/>
                <a:ea typeface="Calibri" panose="020F0502020204030204" pitchFamily="34" charset="0"/>
                <a:cs typeface="Calibri" panose="020F0502020204030204" pitchFamily="34" charset="0"/>
              </a:rPr>
              <a:t> ,</a:t>
            </a:r>
            <a:r>
              <a:rPr lang="en-IN" sz="1700" b="1" dirty="0">
                <a:latin typeface="Calibri" panose="020F0502020204030204" pitchFamily="34" charset="0"/>
                <a:ea typeface="Calibri" panose="020F0502020204030204" pitchFamily="34" charset="0"/>
                <a:cs typeface="Calibri" panose="020F0502020204030204" pitchFamily="34" charset="0"/>
              </a:rPr>
              <a:t>QUATAR</a:t>
            </a:r>
            <a:r>
              <a:rPr lang="en-IN" sz="1700" dirty="0">
                <a:latin typeface="Calibri" panose="020F0502020204030204" pitchFamily="34" charset="0"/>
                <a:ea typeface="Calibri" panose="020F0502020204030204" pitchFamily="34" charset="0"/>
                <a:cs typeface="Calibri" panose="020F0502020204030204" pitchFamily="34" charset="0"/>
              </a:rPr>
              <a:t> ,</a:t>
            </a:r>
            <a:r>
              <a:rPr lang="en-IN" sz="1700" b="1" dirty="0">
                <a:latin typeface="Calibri" panose="020F0502020204030204" pitchFamily="34" charset="0"/>
                <a:ea typeface="Calibri" panose="020F0502020204030204" pitchFamily="34" charset="0"/>
                <a:cs typeface="Calibri" panose="020F0502020204030204" pitchFamily="34" charset="0"/>
              </a:rPr>
              <a:t>SRI-LANKA</a:t>
            </a:r>
            <a:r>
              <a:rPr lang="en-IN" sz="1700" dirty="0">
                <a:latin typeface="Calibri" panose="020F0502020204030204" pitchFamily="34" charset="0"/>
                <a:ea typeface="Calibri" panose="020F0502020204030204" pitchFamily="34" charset="0"/>
                <a:cs typeface="Calibri" panose="020F0502020204030204" pitchFamily="34" charset="0"/>
              </a:rPr>
              <a:t>,</a:t>
            </a:r>
            <a:r>
              <a:rPr lang="en-IN" sz="1700" b="1" dirty="0">
                <a:latin typeface="Calibri" panose="020F0502020204030204" pitchFamily="34" charset="0"/>
                <a:ea typeface="Calibri" panose="020F0502020204030204" pitchFamily="34" charset="0"/>
                <a:cs typeface="Calibri" panose="020F0502020204030204" pitchFamily="34" charset="0"/>
              </a:rPr>
              <a:t>PHILLIPINES ,INDONESIA ,AUSTRALIA are the potential opportunities where the management can look upon to invest.  As well India can be looked upon but utmost strategy with quality concerns should exist to plan a restaurant to surpass other’s competition. </a:t>
            </a:r>
          </a:p>
          <a:p>
            <a:pPr lvl="1"/>
            <a:r>
              <a:rPr lang="en-IN" sz="1700" b="1" dirty="0">
                <a:latin typeface="Calibri" panose="020F0502020204030204" pitchFamily="34" charset="0"/>
                <a:ea typeface="Calibri" panose="020F0502020204030204" pitchFamily="34" charset="0"/>
                <a:cs typeface="Calibri" panose="020F0502020204030204" pitchFamily="34" charset="0"/>
              </a:rPr>
              <a:t>Services and quality in terms of food ,ambience, taste is more important compared to  strategizing on cuisine type.</a:t>
            </a:r>
          </a:p>
          <a:p>
            <a:pPr lvl="1"/>
            <a:r>
              <a:rPr lang="en-IN" sz="1700" b="1" dirty="0">
                <a:latin typeface="Calibri" panose="020F0502020204030204" pitchFamily="34" charset="0"/>
                <a:ea typeface="Calibri" panose="020F0502020204030204" pitchFamily="34" charset="0"/>
                <a:cs typeface="Calibri" panose="020F0502020204030204" pitchFamily="34" charset="0"/>
              </a:rPr>
              <a:t>Online food delivery &amp; table booking services has a direct effect on ratings of a restaurant.</a:t>
            </a:r>
          </a:p>
          <a:p>
            <a:pPr lvl="1"/>
            <a:r>
              <a:rPr lang="en-IN" sz="1700" b="1" dirty="0">
                <a:latin typeface="Calibri" panose="020F0502020204030204" pitchFamily="34" charset="0"/>
                <a:ea typeface="Calibri" panose="020F0502020204030204" pitchFamily="34" charset="0"/>
                <a:cs typeface="Calibri" panose="020F0502020204030204" pitchFamily="34" charset="0"/>
              </a:rPr>
              <a:t>For price range, by a good strategy if in a moderate price range if good services are provided still the restaurant can be profitable.</a:t>
            </a:r>
          </a:p>
          <a:p>
            <a:pPr lvl="1"/>
            <a:endParaRPr lang="en-IN" sz="17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Light bulb on yellow background with sketched light beams and cord">
            <a:extLst>
              <a:ext uri="{FF2B5EF4-FFF2-40B4-BE49-F238E27FC236}">
                <a16:creationId xmlns:a16="http://schemas.microsoft.com/office/drawing/2014/main" id="{4FFEF684-768C-45BE-6A4C-23F82A39A7AF}"/>
              </a:ext>
            </a:extLst>
          </p:cNvPr>
          <p:cNvPicPr>
            <a:picLocks noChangeAspect="1"/>
          </p:cNvPicPr>
          <p:nvPr/>
        </p:nvPicPr>
        <p:blipFill rotWithShape="1">
          <a:blip r:embed="rId2"/>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31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56;p30" descr="A white paper with blue text&#10;&#10;Description automatically generated">
            <a:extLst>
              <a:ext uri="{FF2B5EF4-FFF2-40B4-BE49-F238E27FC236}">
                <a16:creationId xmlns:a16="http://schemas.microsoft.com/office/drawing/2014/main" id="{D1364C4F-438A-710F-11C8-2DA7FE122328}"/>
              </a:ext>
            </a:extLst>
          </p:cNvPr>
          <p:cNvPicPr preferRelativeResize="0"/>
          <p:nvPr/>
        </p:nvPicPr>
        <p:blipFill rotWithShape="1">
          <a:blip r:embed="rId2"/>
          <a:srcRect l="865" r="1836"/>
          <a:stretch/>
        </p:blipFill>
        <p:spPr>
          <a:xfrm>
            <a:off x="563336" y="612320"/>
            <a:ext cx="11299348" cy="5804809"/>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p:spPr>
      </p:pic>
    </p:spTree>
    <p:extLst>
      <p:ext uri="{BB962C8B-B14F-4D97-AF65-F5344CB8AC3E}">
        <p14:creationId xmlns:p14="http://schemas.microsoft.com/office/powerpoint/2010/main" val="48464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Arc 4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Table and chairs outline">
            <a:extLst>
              <a:ext uri="{FF2B5EF4-FFF2-40B4-BE49-F238E27FC236}">
                <a16:creationId xmlns:a16="http://schemas.microsoft.com/office/drawing/2014/main" id="{17C95BFC-9AFF-AFE7-C1E0-3C5B656DD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81BA04FC-A740-3544-DADA-2037F3F74D2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Introduction and Problem </a:t>
            </a:r>
            <a:r>
              <a:rPr lang="en-US" b="1" dirty="0" err="1"/>
              <a:t>Statment</a:t>
            </a:r>
            <a:endParaRPr lang="en-US" b="1" i="0" dirty="0">
              <a:effectLst/>
            </a:endParaRPr>
          </a:p>
          <a:p>
            <a:pPr indent="-228600">
              <a:lnSpc>
                <a:spcPct val="90000"/>
              </a:lnSpc>
              <a:spcAft>
                <a:spcPts val="600"/>
              </a:spcAft>
              <a:buFont typeface="Arial" panose="020B0604020202020204" pitchFamily="34" charset="0"/>
              <a:buChar char="•"/>
            </a:pPr>
            <a:r>
              <a:rPr lang="en-US" b="1" i="0" dirty="0">
                <a:effectLst/>
              </a:rPr>
              <a:t>Market Research</a:t>
            </a:r>
          </a:p>
          <a:p>
            <a:pPr indent="-228600">
              <a:lnSpc>
                <a:spcPct val="90000"/>
              </a:lnSpc>
              <a:spcAft>
                <a:spcPts val="600"/>
              </a:spcAft>
              <a:buFont typeface="Arial" panose="020B0604020202020204" pitchFamily="34" charset="0"/>
              <a:buChar char="•"/>
            </a:pPr>
            <a:r>
              <a:rPr lang="en-US" b="1" i="0" dirty="0">
                <a:effectLst/>
              </a:rPr>
              <a:t>Target Countries</a:t>
            </a:r>
          </a:p>
          <a:p>
            <a:pPr indent="-228600">
              <a:lnSpc>
                <a:spcPct val="90000"/>
              </a:lnSpc>
              <a:spcAft>
                <a:spcPts val="600"/>
              </a:spcAft>
              <a:buFont typeface="Arial" panose="020B0604020202020204" pitchFamily="34" charset="0"/>
              <a:buChar char="•"/>
            </a:pPr>
            <a:r>
              <a:rPr lang="en-US" b="1" i="0" dirty="0">
                <a:effectLst/>
              </a:rPr>
              <a:t>Competitors in the Market</a:t>
            </a:r>
            <a:r>
              <a:rPr lang="en-US" b="1" dirty="0"/>
              <a:t> </a:t>
            </a:r>
            <a:endParaRPr lang="en-US" b="1" i="0" dirty="0">
              <a:effectLst/>
            </a:endParaRPr>
          </a:p>
          <a:p>
            <a:pPr indent="-228600">
              <a:lnSpc>
                <a:spcPct val="90000"/>
              </a:lnSpc>
              <a:spcAft>
                <a:spcPts val="600"/>
              </a:spcAft>
              <a:buFont typeface="Arial" panose="020B0604020202020204" pitchFamily="34" charset="0"/>
              <a:buChar char="•"/>
            </a:pPr>
            <a:r>
              <a:rPr lang="en-US" b="1" i="0" dirty="0">
                <a:effectLst/>
              </a:rPr>
              <a:t>Cuisine Adaptation</a:t>
            </a:r>
          </a:p>
          <a:p>
            <a:pPr indent="-228600">
              <a:lnSpc>
                <a:spcPct val="90000"/>
              </a:lnSpc>
              <a:spcAft>
                <a:spcPts val="600"/>
              </a:spcAft>
              <a:buFont typeface="Arial" panose="020B0604020202020204" pitchFamily="34" charset="0"/>
              <a:buChar char="•"/>
            </a:pPr>
            <a:r>
              <a:rPr lang="en-US" b="1" i="0" dirty="0">
                <a:effectLst/>
              </a:rPr>
              <a:t>Financial Projections</a:t>
            </a:r>
          </a:p>
          <a:p>
            <a:pPr indent="-228600">
              <a:lnSpc>
                <a:spcPct val="90000"/>
              </a:lnSpc>
              <a:spcAft>
                <a:spcPts val="600"/>
              </a:spcAft>
              <a:buFont typeface="Arial" panose="020B0604020202020204" pitchFamily="34" charset="0"/>
              <a:buChar char="•"/>
            </a:pPr>
            <a:r>
              <a:rPr lang="en-US" b="1" i="0" dirty="0">
                <a:effectLst/>
              </a:rPr>
              <a:t>Marketing Strategy</a:t>
            </a:r>
          </a:p>
          <a:p>
            <a:pPr indent="-228600">
              <a:lnSpc>
                <a:spcPct val="90000"/>
              </a:lnSpc>
              <a:spcAft>
                <a:spcPts val="600"/>
              </a:spcAft>
              <a:buFont typeface="Arial" panose="020B0604020202020204" pitchFamily="34" charset="0"/>
              <a:buChar char="•"/>
            </a:pPr>
            <a:r>
              <a:rPr lang="en-US" b="1" dirty="0"/>
              <a:t>Competitor in the Market</a:t>
            </a:r>
          </a:p>
          <a:p>
            <a:pPr indent="-228600">
              <a:lnSpc>
                <a:spcPct val="90000"/>
              </a:lnSpc>
              <a:spcAft>
                <a:spcPts val="600"/>
              </a:spcAft>
              <a:buFont typeface="Arial" panose="020B0604020202020204" pitchFamily="34" charset="0"/>
              <a:buChar char="•"/>
            </a:pPr>
            <a:r>
              <a:rPr lang="en-US" b="1" i="0" dirty="0">
                <a:effectLst/>
              </a:rPr>
              <a:t>Dashboard</a:t>
            </a:r>
          </a:p>
          <a:p>
            <a:pPr indent="-228600">
              <a:lnSpc>
                <a:spcPct val="90000"/>
              </a:lnSpc>
              <a:spcAft>
                <a:spcPts val="600"/>
              </a:spcAft>
              <a:buFont typeface="Arial" panose="020B0604020202020204" pitchFamily="34" charset="0"/>
              <a:buChar char="•"/>
            </a:pPr>
            <a:r>
              <a:rPr lang="en-US" b="1" i="0" dirty="0">
                <a:effectLst/>
              </a:rPr>
              <a:t>Conclusion and key Insights</a:t>
            </a:r>
          </a:p>
          <a:p>
            <a:pPr indent="-228600">
              <a:lnSpc>
                <a:spcPct val="90000"/>
              </a:lnSpc>
              <a:spcAft>
                <a:spcPts val="600"/>
              </a:spcAft>
              <a:buFont typeface="Arial" panose="020B0604020202020204" pitchFamily="34" charset="0"/>
              <a:buChar char="•"/>
            </a:pPr>
            <a:endParaRPr lang="en-US" b="1" i="0" dirty="0">
              <a:effectLst/>
            </a:endParaRPr>
          </a:p>
        </p:txBody>
      </p:sp>
    </p:spTree>
    <p:extLst>
      <p:ext uri="{BB962C8B-B14F-4D97-AF65-F5344CB8AC3E}">
        <p14:creationId xmlns:p14="http://schemas.microsoft.com/office/powerpoint/2010/main" val="95689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Arc 5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BB8506-ADB7-C5D4-D5B8-8A2A882D93E1}"/>
              </a:ext>
            </a:extLst>
          </p:cNvPr>
          <p:cNvSpPr>
            <a:spLocks noGrp="1"/>
          </p:cNvSpPr>
          <p:nvPr>
            <p:ph type="title"/>
          </p:nvPr>
        </p:nvSpPr>
        <p:spPr>
          <a:xfrm>
            <a:off x="5143501" y="479493"/>
            <a:ext cx="6408964" cy="1325563"/>
          </a:xfrm>
        </p:spPr>
        <p:txBody>
          <a:bodyPr>
            <a:normAutofit/>
          </a:bodyPr>
          <a:lstStyle/>
          <a:p>
            <a:r>
              <a:rPr lang="en-US" sz="2800" b="1" i="0" u="none" strike="noStrike" dirty="0">
                <a:effectLst/>
                <a:latin typeface="Roboto" panose="02000000000000000000" pitchFamily="2" charset="0"/>
              </a:rPr>
              <a:t>Introduction with Problem Statement</a:t>
            </a:r>
            <a:endParaRPr lang="en-US" sz="6000" dirty="0"/>
          </a:p>
        </p:txBody>
      </p:sp>
      <p:sp>
        <p:nvSpPr>
          <p:cNvPr id="62" name="Freeform: Shape 6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oogle Shape;68;p15">
            <a:extLst>
              <a:ext uri="{FF2B5EF4-FFF2-40B4-BE49-F238E27FC236}">
                <a16:creationId xmlns:a16="http://schemas.microsoft.com/office/drawing/2014/main" id="{9FAD5E6E-810F-E93E-BA4E-A0D08EE9A526}"/>
              </a:ext>
            </a:extLst>
          </p:cNvPr>
          <p:cNvPicPr preferRelativeResize="0"/>
          <p:nvPr/>
        </p:nvPicPr>
        <p:blipFill rotWithShape="1">
          <a:blip r:embed="rId2"/>
          <a:srcRect l="1304" t="-9917" r="-1306" b="18173"/>
          <a:stretch/>
        </p:blipFill>
        <p:spPr>
          <a:xfrm>
            <a:off x="703183" y="951896"/>
            <a:ext cx="4097418" cy="483344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5CF63CBC-C088-2757-F78E-CCBC3AFAC307}"/>
              </a:ext>
            </a:extLst>
          </p:cNvPr>
          <p:cNvSpPr>
            <a:spLocks noGrp="1"/>
          </p:cNvSpPr>
          <p:nvPr>
            <p:ph idx="1"/>
          </p:nvPr>
        </p:nvSpPr>
        <p:spPr>
          <a:xfrm>
            <a:off x="5380264" y="1984443"/>
            <a:ext cx="5535386" cy="4192520"/>
          </a:xfrm>
        </p:spPr>
        <p:txBody>
          <a:bodyPr>
            <a:normAutofit/>
          </a:bodyPr>
          <a:lstStyle/>
          <a:p>
            <a:r>
              <a:rPr lang="en-US" sz="2400" dirty="0"/>
              <a:t>Zomato team wants to expand own business, opening new restaurants in different country to capture the maximum customers of different prize range and cuisines according to country. </a:t>
            </a:r>
          </a:p>
          <a:p>
            <a:r>
              <a:rPr lang="en-IN" sz="2400" dirty="0"/>
              <a:t>A dataset of food industry(restaurants) is Analysed and insights &amp; information is derived from the data .</a:t>
            </a:r>
          </a:p>
          <a:p>
            <a:r>
              <a:rPr lang="en-IN" sz="2400" dirty="0"/>
              <a:t>Purpose of the study is to initially analyse the data and draw certain information from it .</a:t>
            </a:r>
          </a:p>
          <a:p>
            <a:pPr marL="0" indent="0">
              <a:buNone/>
            </a:pPr>
            <a:endParaRPr lang="en-US" sz="2400" dirty="0"/>
          </a:p>
        </p:txBody>
      </p:sp>
    </p:spTree>
    <p:extLst>
      <p:ext uri="{BB962C8B-B14F-4D97-AF65-F5344CB8AC3E}">
        <p14:creationId xmlns:p14="http://schemas.microsoft.com/office/powerpoint/2010/main" val="184388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5" name="Rectangle 108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7" name="Arc 108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6053E9-F61B-8AA8-EFDF-D9AD0B3E8B00}"/>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b="1" kern="1200" dirty="0">
                <a:solidFill>
                  <a:schemeClr val="tx1"/>
                </a:solidFill>
                <a:latin typeface="+mj-lt"/>
                <a:ea typeface="+mj-ea"/>
                <a:cs typeface="+mj-cs"/>
              </a:rPr>
              <a:t>Market Research</a:t>
            </a:r>
          </a:p>
        </p:txBody>
      </p:sp>
      <p:sp>
        <p:nvSpPr>
          <p:cNvPr id="1089" name="Freeform: Shape 108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B593C7EE-B7E3-52EA-9EAC-A72CDC10E9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3182" y="1863140"/>
            <a:ext cx="4777381" cy="29619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A5363B8-8A8C-1EE6-CB23-BA06B8BDA6DE}"/>
              </a:ext>
            </a:extLst>
          </p:cNvPr>
          <p:cNvSpPr>
            <a:spLocks noGrp="1"/>
          </p:cNvSpPr>
          <p:nvPr>
            <p:ph sz="half" idx="1"/>
          </p:nvPr>
        </p:nvSpPr>
        <p:spPr>
          <a:xfrm>
            <a:off x="5894388" y="1984375"/>
            <a:ext cx="5459412" cy="4192588"/>
          </a:xfrm>
        </p:spPr>
        <p:txBody>
          <a:bodyPr vert="horz" lIns="91440" tIns="45720" rIns="91440" bIns="45720" rtlCol="0">
            <a:normAutofit/>
          </a:bodyPr>
          <a:lstStyle/>
          <a:p>
            <a:r>
              <a:rPr lang="en-US" sz="2400"/>
              <a:t>Total Country -15</a:t>
            </a:r>
          </a:p>
          <a:p>
            <a:r>
              <a:rPr lang="en-US" sz="2400"/>
              <a:t>In all over world there are 9551 restaurants.</a:t>
            </a:r>
          </a:p>
          <a:p>
            <a:r>
              <a:rPr lang="en-US" sz="2400"/>
              <a:t>Total Number of Cuisines 1826.</a:t>
            </a:r>
          </a:p>
          <a:p>
            <a:r>
              <a:rPr lang="en-US" sz="2400"/>
              <a:t>Highest Number of Restaurants seen in India-8652.</a:t>
            </a:r>
          </a:p>
          <a:p>
            <a:r>
              <a:rPr lang="en-US" sz="2400"/>
              <a:t>Lowest Number of Restaurants seen in Canada- 4 </a:t>
            </a:r>
          </a:p>
          <a:p>
            <a:r>
              <a:rPr lang="en-US" sz="2400"/>
              <a:t>And 388 restaurants having above than Prize range 4 in India.</a:t>
            </a:r>
          </a:p>
        </p:txBody>
      </p:sp>
    </p:spTree>
    <p:extLst>
      <p:ext uri="{BB962C8B-B14F-4D97-AF65-F5344CB8AC3E}">
        <p14:creationId xmlns:p14="http://schemas.microsoft.com/office/powerpoint/2010/main" val="219305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 name="Rectangle 215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54" name="Arc 215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3FF720-F3DE-FA95-8438-325838D23BD3}"/>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Market Research</a:t>
            </a:r>
          </a:p>
        </p:txBody>
      </p:sp>
      <p:sp>
        <p:nvSpPr>
          <p:cNvPr id="2156" name="Freeform: Shape 215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4" descr="A graph of a restaurant&#10;&#10;Description automatically generated">
            <a:extLst>
              <a:ext uri="{FF2B5EF4-FFF2-40B4-BE49-F238E27FC236}">
                <a16:creationId xmlns:a16="http://schemas.microsoft.com/office/drawing/2014/main" id="{8CFC108D-8137-C0E8-1D4B-5661F3B283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7892" y="1904942"/>
            <a:ext cx="4912672" cy="338895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2148" name="Content Placeholder 5">
            <a:extLst>
              <a:ext uri="{FF2B5EF4-FFF2-40B4-BE49-F238E27FC236}">
                <a16:creationId xmlns:a16="http://schemas.microsoft.com/office/drawing/2014/main" id="{D1640D95-41C7-75A7-CACC-BD6F59C64DE4}"/>
              </a:ext>
            </a:extLst>
          </p:cNvPr>
          <p:cNvGraphicFramePr/>
          <p:nvPr>
            <p:extLst>
              <p:ext uri="{D42A27DB-BD31-4B8C-83A1-F6EECF244321}">
                <p14:modId xmlns:p14="http://schemas.microsoft.com/office/powerpoint/2010/main" val="3208346214"/>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15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65" name="Rectangle 416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67" name="Arc 416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06DA44-BA51-F9AB-FEE2-6FC06D45024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kern="1200" dirty="0">
                <a:solidFill>
                  <a:schemeClr val="tx1"/>
                </a:solidFill>
                <a:latin typeface="+mj-lt"/>
                <a:ea typeface="+mj-ea"/>
                <a:cs typeface="+mj-cs"/>
              </a:rPr>
              <a:t>TARGET COUNTRY</a:t>
            </a:r>
          </a:p>
        </p:txBody>
      </p:sp>
      <p:sp>
        <p:nvSpPr>
          <p:cNvPr id="4169" name="Freeform: Shape 416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2" name="Picture 6">
            <a:extLst>
              <a:ext uri="{FF2B5EF4-FFF2-40B4-BE49-F238E27FC236}">
                <a16:creationId xmlns:a16="http://schemas.microsoft.com/office/drawing/2014/main" id="{B685FBF3-F02B-7216-C789-B278813E54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2387" y="1805056"/>
            <a:ext cx="5168767" cy="334446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7417B0E-C4D7-78FA-F3F0-96C051A4C1F2}"/>
              </a:ext>
            </a:extLst>
          </p:cNvPr>
          <p:cNvSpPr>
            <a:spLocks noGrp="1"/>
          </p:cNvSpPr>
          <p:nvPr>
            <p:ph type="body" sz="half" idx="2"/>
          </p:nvPr>
        </p:nvSpPr>
        <p:spPr>
          <a:xfrm>
            <a:off x="5894962" y="1984443"/>
            <a:ext cx="5458838" cy="4192520"/>
          </a:xfrm>
        </p:spPr>
        <p:txBody>
          <a:bodyPr vert="horz" lIns="91440" tIns="45720" rIns="91440" bIns="45720" rtlCol="0">
            <a:normAutofit/>
          </a:bodyPr>
          <a:lstStyle/>
          <a:p>
            <a:pPr marL="342900" indent="-228600">
              <a:buFont typeface="Arial" panose="020B0604020202020204" pitchFamily="34" charset="0"/>
              <a:buChar char="•"/>
            </a:pPr>
            <a:r>
              <a:rPr lang="en-US" sz="2400" dirty="0"/>
              <a:t>According to our analysis we find some country there less than 40 restaurants are opened and average rating below than 4.5.</a:t>
            </a:r>
          </a:p>
          <a:p>
            <a:pPr marL="342900" indent="-228600">
              <a:buFont typeface="Arial" panose="020B0604020202020204" pitchFamily="34" charset="0"/>
              <a:buChar char="•"/>
            </a:pPr>
            <a:r>
              <a:rPr lang="en-US" sz="2400" dirty="0"/>
              <a:t>Canada have only 4 restaurants and have only 3.6 average rating this is best country to expend business.</a:t>
            </a:r>
          </a:p>
          <a:p>
            <a:pPr marL="342900" indent="-228600">
              <a:buFont typeface="Arial" panose="020B0604020202020204" pitchFamily="34" charset="0"/>
              <a:buChar char="•"/>
            </a:pPr>
            <a:r>
              <a:rPr lang="en-US" sz="2400" dirty="0"/>
              <a:t>Qatar, Singapore, Sri Lanka have 20 restaurants with good rating, so these country have our next target.</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395283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4" name="Rectangle 417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76" name="Arc 417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06DA44-BA51-F9AB-FEE2-6FC06D450245}"/>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i="0" kern="1200" dirty="0">
                <a:solidFill>
                  <a:schemeClr val="tx1"/>
                </a:solidFill>
                <a:effectLst/>
                <a:latin typeface="+mj-lt"/>
                <a:ea typeface="+mj-ea"/>
                <a:cs typeface="+mj-cs"/>
              </a:rPr>
              <a:t>Cuisine Adaptation</a:t>
            </a:r>
            <a:endParaRPr lang="en-US" sz="4400" kern="1200" dirty="0">
              <a:solidFill>
                <a:schemeClr val="tx1"/>
              </a:solidFill>
              <a:latin typeface="+mj-lt"/>
              <a:ea typeface="+mj-ea"/>
              <a:cs typeface="+mj-cs"/>
            </a:endParaRPr>
          </a:p>
        </p:txBody>
      </p:sp>
      <p:sp>
        <p:nvSpPr>
          <p:cNvPr id="4178" name="Freeform: Shape 417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C3DE69C-0224-4455-846E-1A51E17521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980" y="1863139"/>
            <a:ext cx="5045528" cy="35334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7417B0E-C4D7-78FA-F3F0-96C051A4C1F2}"/>
              </a:ext>
            </a:extLst>
          </p:cNvPr>
          <p:cNvSpPr>
            <a:spLocks noGrp="1"/>
          </p:cNvSpPr>
          <p:nvPr>
            <p:ph type="body" sz="half" idx="2"/>
          </p:nvPr>
        </p:nvSpPr>
        <p:spPr>
          <a:xfrm>
            <a:off x="5894962" y="1984443"/>
            <a:ext cx="5458838" cy="4192520"/>
          </a:xfrm>
        </p:spPr>
        <p:txBody>
          <a:bodyPr vert="horz" lIns="91440" tIns="45720" rIns="91440" bIns="45720" rtlCol="0">
            <a:noAutofit/>
          </a:bodyPr>
          <a:lstStyle/>
          <a:p>
            <a:pPr marL="342900" indent="-228600">
              <a:buFont typeface="Arial" panose="020B0604020202020204" pitchFamily="34" charset="0"/>
              <a:buChar char="•"/>
            </a:pPr>
            <a:r>
              <a:rPr lang="en-US" sz="2400" dirty="0"/>
              <a:t>On basis of our data, we can suggest only those cuisines which have greater than 4 rating in the suggested country.</a:t>
            </a:r>
          </a:p>
          <a:p>
            <a:pPr marL="342900" indent="-228600">
              <a:buFont typeface="Arial" panose="020B0604020202020204" pitchFamily="34" charset="0"/>
              <a:buChar char="•"/>
            </a:pPr>
            <a:r>
              <a:rPr lang="en-US" sz="2400" dirty="0"/>
              <a:t>We only suggest those cuisines which have more than 4 average rating.</a:t>
            </a:r>
          </a:p>
          <a:p>
            <a:pPr marL="342900" indent="-228600">
              <a:buFont typeface="Arial" panose="020B0604020202020204" pitchFamily="34" charset="0"/>
              <a:buChar char="•"/>
            </a:pPr>
            <a:r>
              <a:rPr lang="en-US" sz="2400" dirty="0"/>
              <a:t>We also suggest number of cuisines country wise.</a:t>
            </a:r>
          </a:p>
          <a:p>
            <a:pPr marL="342900" indent="-228600">
              <a:buFont typeface="Arial" panose="020B0604020202020204" pitchFamily="34" charset="0"/>
              <a:buChar char="•"/>
            </a:pPr>
            <a:r>
              <a:rPr lang="en-US" sz="2400" dirty="0"/>
              <a:t>Maximum number of cuisines suggested in New Zealand that is 37 and the average of cuisines is 4.4.</a:t>
            </a:r>
          </a:p>
        </p:txBody>
      </p:sp>
    </p:spTree>
    <p:extLst>
      <p:ext uri="{BB962C8B-B14F-4D97-AF65-F5344CB8AC3E}">
        <p14:creationId xmlns:p14="http://schemas.microsoft.com/office/powerpoint/2010/main" val="149755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Rectangle 922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B30F6-3F25-D25C-79A0-AED9E12BC9FF}"/>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b="1" i="0">
                <a:effectLst/>
              </a:rPr>
              <a:t>Financial Projections</a:t>
            </a:r>
          </a:p>
        </p:txBody>
      </p:sp>
      <p:pic>
        <p:nvPicPr>
          <p:cNvPr id="6146" name="Picture 2" descr="A graph with a line and numbers on it&#10;&#10;Description automatically generated">
            <a:extLst>
              <a:ext uri="{FF2B5EF4-FFF2-40B4-BE49-F238E27FC236}">
                <a16:creationId xmlns:a16="http://schemas.microsoft.com/office/drawing/2014/main" id="{04F7118C-DDFD-B775-236D-4F1DB7898E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22527" y="111725"/>
            <a:ext cx="4936680" cy="36905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EFA9D34-46FB-3793-1539-AA09FFC8571D}"/>
              </a:ext>
            </a:extLst>
          </p:cNvPr>
          <p:cNvGraphicFramePr>
            <a:graphicFrameLocks noGrp="1"/>
          </p:cNvGraphicFramePr>
          <p:nvPr>
            <p:extLst>
              <p:ext uri="{D42A27DB-BD31-4B8C-83A1-F6EECF244321}">
                <p14:modId xmlns:p14="http://schemas.microsoft.com/office/powerpoint/2010/main" val="747431168"/>
              </p:ext>
            </p:extLst>
          </p:nvPr>
        </p:nvGraphicFramePr>
        <p:xfrm>
          <a:off x="6948333" y="3958021"/>
          <a:ext cx="4810874" cy="2438400"/>
        </p:xfrm>
        <a:graphic>
          <a:graphicData uri="http://schemas.openxmlformats.org/drawingml/2006/table">
            <a:tbl>
              <a:tblPr/>
              <a:tblGrid>
                <a:gridCol w="1465535">
                  <a:extLst>
                    <a:ext uri="{9D8B030D-6E8A-4147-A177-3AD203B41FA5}">
                      <a16:colId xmlns:a16="http://schemas.microsoft.com/office/drawing/2014/main" val="3435850162"/>
                    </a:ext>
                  </a:extLst>
                </a:gridCol>
                <a:gridCol w="3345339">
                  <a:extLst>
                    <a:ext uri="{9D8B030D-6E8A-4147-A177-3AD203B41FA5}">
                      <a16:colId xmlns:a16="http://schemas.microsoft.com/office/drawing/2014/main" val="582066927"/>
                    </a:ext>
                  </a:extLst>
                </a:gridCol>
              </a:tblGrid>
              <a:tr h="237959">
                <a:tc>
                  <a:txBody>
                    <a:bodyPr/>
                    <a:lstStyle/>
                    <a:p>
                      <a:pPr rtl="0" fontAlgn="b"/>
                      <a:r>
                        <a:rPr lang="en-US" sz="1600" b="1">
                          <a:effectLst/>
                          <a:latin typeface="Calibri" panose="020F0502020204030204" pitchFamily="34" charset="0"/>
                        </a:rPr>
                        <a:t>Country</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1">
                          <a:effectLst/>
                          <a:latin typeface="Calibri" panose="020F0502020204030204" pitchFamily="34" charset="0"/>
                        </a:rPr>
                        <a:t>Currency</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46126976"/>
                  </a:ext>
                </a:extLst>
              </a:tr>
              <a:tr h="237959">
                <a:tc>
                  <a:txBody>
                    <a:bodyPr/>
                    <a:lstStyle/>
                    <a:p>
                      <a:pPr rtl="0" fontAlgn="b"/>
                      <a:r>
                        <a:rPr lang="en-US" sz="1600" b="0">
                          <a:effectLst/>
                          <a:latin typeface="Calibri" panose="020F0502020204030204" pitchFamily="34" charset="0"/>
                        </a:rPr>
                        <a:t>Australia</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Dollar($)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17730696"/>
                  </a:ext>
                </a:extLst>
              </a:tr>
              <a:tr h="237959">
                <a:tc>
                  <a:txBody>
                    <a:bodyPr/>
                    <a:lstStyle/>
                    <a:p>
                      <a:pPr rtl="0" fontAlgn="b"/>
                      <a:r>
                        <a:rPr lang="en-US" sz="1600" b="0">
                          <a:effectLst/>
                          <a:latin typeface="Calibri" panose="020F0502020204030204" pitchFamily="34" charset="0"/>
                        </a:rPr>
                        <a:t>Canada</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Dollar($)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90070679"/>
                  </a:ext>
                </a:extLst>
              </a:tr>
              <a:tr h="237959">
                <a:tc>
                  <a:txBody>
                    <a:bodyPr/>
                    <a:lstStyle/>
                    <a:p>
                      <a:pPr rtl="0" fontAlgn="b"/>
                      <a:r>
                        <a:rPr lang="en-US" sz="1600" b="0">
                          <a:effectLst/>
                          <a:latin typeface="Calibri" panose="020F0502020204030204" pitchFamily="34" charset="0"/>
                        </a:rPr>
                        <a:t>Indonesia</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Indonesian Rupiah(IDR)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2397098"/>
                  </a:ext>
                </a:extLst>
              </a:tr>
              <a:tr h="237959">
                <a:tc>
                  <a:txBody>
                    <a:bodyPr/>
                    <a:lstStyle/>
                    <a:p>
                      <a:pPr rtl="0" fontAlgn="b"/>
                      <a:r>
                        <a:rPr lang="en-US" sz="1600" b="0">
                          <a:effectLst/>
                          <a:latin typeface="Calibri" panose="020F0502020204030204" pitchFamily="34" charset="0"/>
                        </a:rPr>
                        <a:t>New Zealand</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Dollar($)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42022141"/>
                  </a:ext>
                </a:extLst>
              </a:tr>
              <a:tr h="237959">
                <a:tc>
                  <a:txBody>
                    <a:bodyPr/>
                    <a:lstStyle/>
                    <a:p>
                      <a:pPr rtl="0" fontAlgn="b"/>
                      <a:r>
                        <a:rPr lang="en-US" sz="1600" b="0">
                          <a:effectLst/>
                          <a:latin typeface="Calibri" panose="020F0502020204030204" pitchFamily="34" charset="0"/>
                        </a:rPr>
                        <a:t>Philippines</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Botswana Pula(P)</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77578311"/>
                  </a:ext>
                </a:extLst>
              </a:tr>
              <a:tr h="237959">
                <a:tc>
                  <a:txBody>
                    <a:bodyPr/>
                    <a:lstStyle/>
                    <a:p>
                      <a:pPr rtl="0" fontAlgn="b"/>
                      <a:r>
                        <a:rPr lang="en-US" sz="1600" b="0">
                          <a:effectLst/>
                          <a:latin typeface="Calibri" panose="020F0502020204030204" pitchFamily="34" charset="0"/>
                        </a:rPr>
                        <a:t>Qatar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Qatari Rial(QR)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8059425"/>
                  </a:ext>
                </a:extLst>
              </a:tr>
              <a:tr h="237959">
                <a:tc>
                  <a:txBody>
                    <a:bodyPr/>
                    <a:lstStyle/>
                    <a:p>
                      <a:pPr rtl="0" fontAlgn="b"/>
                      <a:r>
                        <a:rPr lang="en-US" sz="1600" b="0">
                          <a:effectLst/>
                          <a:latin typeface="Calibri" panose="020F0502020204030204" pitchFamily="34" charset="0"/>
                        </a:rPr>
                        <a:t>Singapore</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Dollar($)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42718162"/>
                  </a:ext>
                </a:extLst>
              </a:tr>
              <a:tr h="237959">
                <a:tc>
                  <a:txBody>
                    <a:bodyPr/>
                    <a:lstStyle/>
                    <a:p>
                      <a:pPr rtl="0" fontAlgn="b"/>
                      <a:r>
                        <a:rPr lang="en-US" sz="1600" b="0">
                          <a:effectLst/>
                          <a:latin typeface="Calibri" panose="020F0502020204030204" pitchFamily="34" charset="0"/>
                        </a:rPr>
                        <a:t>Sri Lanka</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600" b="0">
                          <a:effectLst/>
                          <a:latin typeface="Calibri" panose="020F0502020204030204" pitchFamily="34" charset="0"/>
                        </a:rPr>
                        <a:t>Sri Lankan Rupee(LKR)</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48548406"/>
                  </a:ext>
                </a:extLst>
              </a:tr>
              <a:tr h="237959">
                <a:tc>
                  <a:txBody>
                    <a:bodyPr/>
                    <a:lstStyle/>
                    <a:p>
                      <a:pPr rtl="0" fontAlgn="b"/>
                      <a:r>
                        <a:rPr lang="en-US" sz="1600" b="0">
                          <a:effectLst/>
                          <a:latin typeface="Calibri" panose="020F0502020204030204" pitchFamily="34" charset="0"/>
                        </a:rPr>
                        <a:t>Turkey</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rtl="0" fontAlgn="b"/>
                      <a:r>
                        <a:rPr lang="en-US" sz="1600" b="0" dirty="0">
                          <a:effectLst/>
                          <a:latin typeface="Calibri" panose="020F0502020204030204" pitchFamily="34" charset="0"/>
                        </a:rPr>
                        <a:t>Turkish lira</a:t>
                      </a:r>
                    </a:p>
                  </a:txBody>
                  <a:tcPr marL="16975" marR="16975" marT="0" marB="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537569705"/>
                  </a:ext>
                </a:extLst>
              </a:tr>
            </a:tbl>
          </a:graphicData>
        </a:graphic>
      </p:graphicFrame>
      <p:graphicFrame>
        <p:nvGraphicFramePr>
          <p:cNvPr id="9232" name="Text Placeholder 3">
            <a:extLst>
              <a:ext uri="{FF2B5EF4-FFF2-40B4-BE49-F238E27FC236}">
                <a16:creationId xmlns:a16="http://schemas.microsoft.com/office/drawing/2014/main" id="{0BE89178-5442-A902-CDE9-1607CEE0F137}"/>
              </a:ext>
            </a:extLst>
          </p:cNvPr>
          <p:cNvGraphicFramePr/>
          <p:nvPr>
            <p:extLst>
              <p:ext uri="{D42A27DB-BD31-4B8C-83A1-F6EECF244321}">
                <p14:modId xmlns:p14="http://schemas.microsoft.com/office/powerpoint/2010/main" val="1294120767"/>
              </p:ext>
            </p:extLst>
          </p:nvPr>
        </p:nvGraphicFramePr>
        <p:xfrm>
          <a:off x="537311" y="1828800"/>
          <a:ext cx="5981278" cy="456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628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4" name="Rectangle 1028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86" name="Arc 1028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E3650970-C10D-F15C-DAD0-8A02F96D3DA2}"/>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b="1" i="0" kern="1200">
                <a:solidFill>
                  <a:schemeClr val="tx1"/>
                </a:solidFill>
                <a:effectLst/>
                <a:latin typeface="+mj-lt"/>
                <a:ea typeface="+mj-ea"/>
                <a:cs typeface="+mj-cs"/>
              </a:rPr>
              <a:t>Marketing Strategy</a:t>
            </a:r>
            <a:br>
              <a:rPr lang="en-US" sz="4400" b="1" i="0" kern="1200">
                <a:solidFill>
                  <a:schemeClr val="tx1"/>
                </a:solidFill>
                <a:effectLst/>
                <a:latin typeface="+mj-lt"/>
                <a:ea typeface="+mj-ea"/>
                <a:cs typeface="+mj-cs"/>
              </a:rPr>
            </a:br>
            <a:endParaRPr lang="en-US" sz="4400" kern="1200">
              <a:solidFill>
                <a:schemeClr val="tx1"/>
              </a:solidFill>
              <a:latin typeface="+mj-lt"/>
              <a:ea typeface="+mj-ea"/>
              <a:cs typeface="+mj-cs"/>
            </a:endParaRPr>
          </a:p>
        </p:txBody>
      </p:sp>
      <p:sp>
        <p:nvSpPr>
          <p:cNvPr id="10288" name="Freeform: Shape 1028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84D76881-D964-879E-DE5D-CDDE6135E494}"/>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b="459"/>
          <a:stretch/>
        </p:blipFill>
        <p:spPr bwMode="auto">
          <a:xfrm>
            <a:off x="703182" y="1649998"/>
            <a:ext cx="4777381" cy="338825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6B928D5-0695-B3E1-6A2C-02E087520793}"/>
              </a:ext>
            </a:extLst>
          </p:cNvPr>
          <p:cNvSpPr>
            <a:spLocks noGrp="1"/>
          </p:cNvSpPr>
          <p:nvPr>
            <p:ph type="body" sz="half" idx="2"/>
          </p:nvPr>
        </p:nvSpPr>
        <p:spPr>
          <a:xfrm>
            <a:off x="5894962" y="1984443"/>
            <a:ext cx="5458838" cy="4192520"/>
          </a:xfrm>
        </p:spPr>
        <p:txBody>
          <a:bodyPr vert="horz" lIns="91440" tIns="45720" rIns="91440" bIns="45720" rtlCol="0">
            <a:normAutofit fontScale="92500" lnSpcReduction="10000"/>
          </a:bodyPr>
          <a:lstStyle/>
          <a:p>
            <a:pPr marL="342900" indent="-228600">
              <a:buFont typeface="Arial" panose="020B0604020202020204" pitchFamily="34" charset="0"/>
              <a:buChar char="•"/>
            </a:pPr>
            <a:r>
              <a:rPr lang="en-US" sz="2400" dirty="0"/>
              <a:t>Newer restaurants also offers the table booking option because the table booking affects the rating.</a:t>
            </a:r>
          </a:p>
          <a:p>
            <a:pPr marL="342900" indent="-228600">
              <a:buFont typeface="Arial" panose="020B0604020202020204" pitchFamily="34" charset="0"/>
              <a:buChar char="•"/>
            </a:pPr>
            <a:r>
              <a:rPr lang="en-US" sz="2400" dirty="0"/>
              <a:t>Average rating of table booking is 3.5 (55.3%).</a:t>
            </a:r>
          </a:p>
          <a:p>
            <a:pPr marL="342900" indent="-228600">
              <a:buFont typeface="Arial" panose="020B0604020202020204" pitchFamily="34" charset="0"/>
              <a:buChar char="•"/>
            </a:pPr>
            <a:r>
              <a:rPr lang="en-US" sz="2400" dirty="0"/>
              <a:t>Average rating of not booking table is 2.8 (44.7%) </a:t>
            </a:r>
          </a:p>
          <a:p>
            <a:pPr marL="342900" indent="-228600">
              <a:buFont typeface="Arial" panose="020B0604020202020204" pitchFamily="34" charset="0"/>
              <a:buChar char="•"/>
            </a:pPr>
            <a:r>
              <a:rPr lang="en-US" sz="2400" dirty="0"/>
              <a:t>So, People wants table booking system in new restaurants and the rating is also higher.</a:t>
            </a:r>
          </a:p>
          <a:p>
            <a:pPr marL="342900" indent="-228600">
              <a:buFont typeface="Arial" panose="020B0604020202020204" pitchFamily="34" charset="0"/>
              <a:buChar char="•"/>
            </a:pPr>
            <a:r>
              <a:rPr lang="en-US" sz="2400" dirty="0"/>
              <a:t>It can be Concluded – Table bookings should be offered and has direct relationship with ratings.</a:t>
            </a:r>
          </a:p>
          <a:p>
            <a:pPr marL="342900" indent="-228600">
              <a:buFont typeface="Arial" panose="020B0604020202020204" pitchFamily="34" charset="0"/>
              <a:buChar char="•"/>
            </a:pPr>
            <a:endParaRPr lang="en-US" dirty="0"/>
          </a:p>
        </p:txBody>
      </p:sp>
    </p:spTree>
    <p:extLst>
      <p:ext uri="{BB962C8B-B14F-4D97-AF65-F5344CB8AC3E}">
        <p14:creationId xmlns:p14="http://schemas.microsoft.com/office/powerpoint/2010/main" val="4020150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2302</TotalTime>
  <Words>855</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                                  Online Delivery Restaurants Project    Vaibhav Prakash Gupta 19 Dec 2023   </vt:lpstr>
      <vt:lpstr>PowerPoint Presentation</vt:lpstr>
      <vt:lpstr>Introduction with Problem Statement</vt:lpstr>
      <vt:lpstr>Market Research</vt:lpstr>
      <vt:lpstr>PowerPoint Presentation</vt:lpstr>
      <vt:lpstr>TARGET COUNTRY</vt:lpstr>
      <vt:lpstr>Cuisine Adaptation</vt:lpstr>
      <vt:lpstr>Financial Projections</vt:lpstr>
      <vt:lpstr>Marketing Strategy </vt:lpstr>
      <vt:lpstr>Marketing Strategy </vt:lpstr>
      <vt:lpstr>Competition in the Market </vt:lpstr>
      <vt:lpstr>Dashboard</vt:lpstr>
      <vt:lpstr>Conclusion &amp; key insights for further actions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Delivery Restaurants Project </dc:title>
  <dc:creator>Vaibhav Prakash Gupta</dc:creator>
  <cp:lastModifiedBy>Vaibhav Prakash Gupta</cp:lastModifiedBy>
  <cp:revision>9</cp:revision>
  <dcterms:created xsi:type="dcterms:W3CDTF">2024-01-04T06:43:35Z</dcterms:created>
  <dcterms:modified xsi:type="dcterms:W3CDTF">2024-02-09T15:11:00Z</dcterms:modified>
</cp:coreProperties>
</file>